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593C1E-C232-4F57-8364-18164811731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215466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93C1E-C232-4F57-8364-18164811731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252668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93C1E-C232-4F57-8364-18164811731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8516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93C1E-C232-4F57-8364-18164811731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121794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593C1E-C232-4F57-8364-181648117319}"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3781995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593C1E-C232-4F57-8364-18164811731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36799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593C1E-C232-4F57-8364-181648117319}"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350236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593C1E-C232-4F57-8364-181648117319}"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60183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93C1E-C232-4F57-8364-181648117319}"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256671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593C1E-C232-4F57-8364-18164811731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3915902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593C1E-C232-4F57-8364-181648117319}"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0767B5-34F1-4D76-9915-0549F9965A19}" type="slidenum">
              <a:rPr lang="en-US" smtClean="0"/>
              <a:t>‹#›</a:t>
            </a:fld>
            <a:endParaRPr lang="en-US"/>
          </a:p>
        </p:txBody>
      </p:sp>
    </p:spTree>
    <p:extLst>
      <p:ext uri="{BB962C8B-B14F-4D97-AF65-F5344CB8AC3E}">
        <p14:creationId xmlns:p14="http://schemas.microsoft.com/office/powerpoint/2010/main" val="15597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93C1E-C232-4F57-8364-181648117319}" type="datetimeFigureOut">
              <a:rPr lang="en-US" smtClean="0"/>
              <a:t>9/15/2023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767B5-34F1-4D76-9915-0549F9965A19}" type="slidenum">
              <a:rPr lang="en-US" smtClean="0"/>
              <a:t>‹#›</a:t>
            </a:fld>
            <a:endParaRPr lang="en-US"/>
          </a:p>
        </p:txBody>
      </p:sp>
    </p:spTree>
    <p:extLst>
      <p:ext uri="{BB962C8B-B14F-4D97-AF65-F5344CB8AC3E}">
        <p14:creationId xmlns:p14="http://schemas.microsoft.com/office/powerpoint/2010/main" val="3264131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 Design Techniques</a:t>
            </a:r>
          </a:p>
        </p:txBody>
      </p:sp>
    </p:spTree>
    <p:extLst>
      <p:ext uri="{BB962C8B-B14F-4D97-AF65-F5344CB8AC3E}">
        <p14:creationId xmlns:p14="http://schemas.microsoft.com/office/powerpoint/2010/main" val="692001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Consider the following recurrent definition of Fibonacci numbers:</a:t>
            </a:r>
          </a:p>
          <a:p>
            <a:pPr marL="0" indent="0">
              <a:buNone/>
            </a:pPr>
            <a:r>
              <a:rPr lang="en-US" dirty="0">
                <a:solidFill>
                  <a:srgbClr val="FF0000"/>
                </a:solidFill>
              </a:rPr>
              <a:t>CODE 1</a:t>
            </a:r>
          </a:p>
          <a:p>
            <a:pPr marL="0" indent="0">
              <a:buNone/>
            </a:pPr>
            <a:endParaRPr lang="en-US" dirty="0"/>
          </a:p>
          <a:p>
            <a:pPr marL="0" indent="0">
              <a:buNone/>
            </a:pPr>
            <a:endParaRPr lang="en-US" dirty="0"/>
          </a:p>
          <a:p>
            <a:pPr marL="0" indent="0">
              <a:buNone/>
            </a:pPr>
            <a:r>
              <a:rPr lang="en-US" dirty="0"/>
              <a:t>Using Dynamic Programming approach with memorization we define the following code:  </a:t>
            </a:r>
            <a:r>
              <a:rPr lang="en-US" dirty="0">
                <a:solidFill>
                  <a:srgbClr val="00B050"/>
                </a:solidFill>
              </a:rPr>
              <a:t>CODE2</a:t>
            </a:r>
          </a:p>
          <a:p>
            <a:pPr marL="0" indent="0">
              <a:buNone/>
            </a:pPr>
            <a:r>
              <a:rPr lang="en-US" sz="1900" dirty="0"/>
              <a:t>void fib () {</a:t>
            </a:r>
          </a:p>
          <a:p>
            <a:pPr marL="0" indent="0">
              <a:buNone/>
            </a:pPr>
            <a:r>
              <a:rPr lang="en-US" sz="1900" dirty="0"/>
              <a:t>    </a:t>
            </a:r>
            <a:r>
              <a:rPr lang="en-US" sz="1900" dirty="0" err="1"/>
              <a:t>fibresult</a:t>
            </a:r>
            <a:r>
              <a:rPr lang="en-US" sz="1900" dirty="0"/>
              <a:t>[0] = 1;</a:t>
            </a:r>
          </a:p>
          <a:p>
            <a:pPr marL="0" indent="0">
              <a:buNone/>
            </a:pPr>
            <a:r>
              <a:rPr lang="en-US" sz="1900" dirty="0"/>
              <a:t>    </a:t>
            </a:r>
            <a:r>
              <a:rPr lang="en-US" sz="1900" dirty="0" err="1"/>
              <a:t>fibresult</a:t>
            </a:r>
            <a:r>
              <a:rPr lang="en-US" sz="1900" dirty="0"/>
              <a:t>[1] = 1;</a:t>
            </a:r>
          </a:p>
          <a:p>
            <a:pPr marL="0" indent="0">
              <a:buNone/>
            </a:pPr>
            <a:r>
              <a:rPr lang="en-US" sz="1900" dirty="0"/>
              <a:t>    for (</a:t>
            </a:r>
            <a:r>
              <a:rPr lang="en-US" sz="1900" dirty="0" err="1"/>
              <a:t>int</a:t>
            </a:r>
            <a:r>
              <a:rPr lang="en-US" sz="1900" dirty="0"/>
              <a:t> </a:t>
            </a:r>
            <a:r>
              <a:rPr lang="en-US" sz="1900" dirty="0" err="1"/>
              <a:t>i</a:t>
            </a:r>
            <a:r>
              <a:rPr lang="en-US" sz="1900" dirty="0"/>
              <a:t> = 2; </a:t>
            </a:r>
            <a:r>
              <a:rPr lang="en-US" sz="1900" dirty="0" err="1"/>
              <a:t>i</a:t>
            </a:r>
            <a:r>
              <a:rPr lang="en-US" sz="1900" dirty="0"/>
              <a:t>&lt;n; </a:t>
            </a:r>
            <a:r>
              <a:rPr lang="en-US" sz="1900" dirty="0" err="1"/>
              <a:t>i</a:t>
            </a:r>
            <a:r>
              <a:rPr lang="en-US" sz="1900" dirty="0"/>
              <a:t>++) </a:t>
            </a:r>
          </a:p>
          <a:p>
            <a:pPr marL="0" indent="0">
              <a:buNone/>
            </a:pPr>
            <a:r>
              <a:rPr lang="en-US" sz="1900" dirty="0"/>
              <a:t>    </a:t>
            </a:r>
            <a:r>
              <a:rPr lang="en-US" sz="1900" dirty="0" err="1"/>
              <a:t>fibresult</a:t>
            </a:r>
            <a:r>
              <a:rPr lang="en-US" sz="1900" dirty="0"/>
              <a:t>[</a:t>
            </a:r>
            <a:r>
              <a:rPr lang="en-US" sz="1900" dirty="0" err="1"/>
              <a:t>i</a:t>
            </a:r>
            <a:r>
              <a:rPr lang="en-US" sz="1900" dirty="0"/>
              <a:t>] = </a:t>
            </a:r>
            <a:r>
              <a:rPr lang="en-US" sz="1900" dirty="0" err="1"/>
              <a:t>fibresult</a:t>
            </a:r>
            <a:r>
              <a:rPr lang="en-US" sz="1900" dirty="0"/>
              <a:t>[i-1] + </a:t>
            </a:r>
            <a:r>
              <a:rPr lang="en-US" sz="1900" dirty="0" err="1"/>
              <a:t>fibresult</a:t>
            </a:r>
            <a:r>
              <a:rPr lang="en-US" sz="1900" dirty="0"/>
              <a:t>[i-2];}</a:t>
            </a:r>
          </a:p>
        </p:txBody>
      </p:sp>
      <p:sp>
        <p:nvSpPr>
          <p:cNvPr id="4" name="Rectangle 3"/>
          <p:cNvSpPr/>
          <p:nvPr/>
        </p:nvSpPr>
        <p:spPr>
          <a:xfrm>
            <a:off x="6325850" y="2278505"/>
            <a:ext cx="4736892" cy="122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Fibonacci (n) = 1; if n = 0</a:t>
            </a:r>
          </a:p>
          <a:p>
            <a:r>
              <a:rPr lang="en-US" dirty="0"/>
              <a:t>Fibonacci (n) = 1; if n = 1</a:t>
            </a:r>
          </a:p>
          <a:p>
            <a:r>
              <a:rPr lang="en-US" dirty="0"/>
              <a:t>Fibonacci (n) = Fibonacci(n-1) + Fibonacci(n-2)</a:t>
            </a:r>
          </a:p>
          <a:p>
            <a:pPr algn="ctr"/>
            <a:endParaRPr lang="en-US" dirty="0"/>
          </a:p>
        </p:txBody>
      </p:sp>
      <p:sp>
        <p:nvSpPr>
          <p:cNvPr id="7" name="Rectangle 6"/>
          <p:cNvSpPr/>
          <p:nvPr/>
        </p:nvSpPr>
        <p:spPr>
          <a:xfrm>
            <a:off x="1773836" y="2413266"/>
            <a:ext cx="3052997" cy="1200329"/>
          </a:xfrm>
          <a:prstGeom prst="rect">
            <a:avLst/>
          </a:prstGeom>
        </p:spPr>
        <p:txBody>
          <a:bodyPr wrap="square">
            <a:spAutoFit/>
          </a:bodyPr>
          <a:lstStyle/>
          <a:p>
            <a:r>
              <a:rPr lang="en-US" dirty="0" err="1"/>
              <a:t>int</a:t>
            </a:r>
            <a:r>
              <a:rPr lang="en-US" dirty="0"/>
              <a:t> </a:t>
            </a:r>
            <a:r>
              <a:rPr lang="en-US" dirty="0" err="1"/>
              <a:t>ibf</a:t>
            </a:r>
            <a:r>
              <a:rPr lang="en-US" dirty="0"/>
              <a:t> (</a:t>
            </a:r>
            <a:r>
              <a:rPr lang="en-US" dirty="0" err="1"/>
              <a:t>int</a:t>
            </a:r>
            <a:r>
              <a:rPr lang="en-US" dirty="0"/>
              <a:t> n) {</a:t>
            </a:r>
          </a:p>
          <a:p>
            <a:r>
              <a:rPr lang="en-US" dirty="0"/>
              <a:t>    if (n &lt; 2)</a:t>
            </a:r>
          </a:p>
          <a:p>
            <a:r>
              <a:rPr lang="en-US" dirty="0"/>
              <a:t>        return 1;</a:t>
            </a:r>
          </a:p>
          <a:p>
            <a:r>
              <a:rPr lang="en-US" dirty="0"/>
              <a:t>    return fib(n-1) + fib(n-2);}</a:t>
            </a:r>
          </a:p>
        </p:txBody>
      </p:sp>
      <p:sp>
        <p:nvSpPr>
          <p:cNvPr id="8" name="Rectangle 7"/>
          <p:cNvSpPr/>
          <p:nvPr/>
        </p:nvSpPr>
        <p:spPr>
          <a:xfrm>
            <a:off x="5891133" y="4766872"/>
            <a:ext cx="6071017" cy="11092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B050"/>
                </a:solidFill>
              </a:rPr>
              <a:t>Are we using a different recurrence relation in the two codes?</a:t>
            </a:r>
          </a:p>
          <a:p>
            <a:pPr algn="ctr"/>
            <a:r>
              <a:rPr lang="en-US" dirty="0">
                <a:solidFill>
                  <a:srgbClr val="00B050"/>
                </a:solidFill>
              </a:rPr>
              <a:t>NO</a:t>
            </a:r>
          </a:p>
          <a:p>
            <a:pPr algn="ctr"/>
            <a:r>
              <a:rPr lang="en-US" dirty="0">
                <a:solidFill>
                  <a:srgbClr val="FF0000"/>
                </a:solidFill>
              </a:rPr>
              <a:t>Are we doing anything different in the two codes?</a:t>
            </a:r>
          </a:p>
          <a:p>
            <a:pPr algn="ctr"/>
            <a:r>
              <a:rPr lang="en-US" dirty="0">
                <a:solidFill>
                  <a:srgbClr val="FF0000"/>
                </a:solidFill>
              </a:rPr>
              <a:t>YES</a:t>
            </a:r>
          </a:p>
        </p:txBody>
      </p:sp>
    </p:spTree>
    <p:extLst>
      <p:ext uri="{BB962C8B-B14F-4D97-AF65-F5344CB8AC3E}">
        <p14:creationId xmlns:p14="http://schemas.microsoft.com/office/powerpoint/2010/main" val="146266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9626"/>
            <a:ext cx="10515600" cy="5573999"/>
          </a:xfrm>
        </p:spPr>
        <p:txBody>
          <a:bodyPr/>
          <a:lstStyle/>
          <a:p>
            <a:r>
              <a:rPr lang="en-US" dirty="0"/>
              <a:t>In the recursive code 1, a lot of values are being recalculated multiple times.</a:t>
            </a:r>
          </a:p>
          <a:p>
            <a:r>
              <a:rPr lang="en-US" dirty="0"/>
              <a:t>Code 2 avoids that.</a:t>
            </a:r>
          </a:p>
        </p:txBody>
      </p:sp>
      <p:pic>
        <p:nvPicPr>
          <p:cNvPr id="3074" name="Picture 2" descr="Fig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099" y="2827363"/>
            <a:ext cx="5168357" cy="2733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973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6214"/>
            <a:ext cx="10515600" cy="1481188"/>
          </a:xfrm>
        </p:spPr>
        <p:txBody>
          <a:bodyPr>
            <a:normAutofit/>
          </a:bodyPr>
          <a:lstStyle/>
          <a:p>
            <a:pPr algn="ctr"/>
            <a:r>
              <a:rPr lang="en-US" sz="4000"/>
              <a:t>Strassen’s Matrix Multiplication</a:t>
            </a:r>
          </a:p>
        </p:txBody>
      </p:sp>
      <p:sp>
        <p:nvSpPr>
          <p:cNvPr id="3" name="Content Placeholder 2"/>
          <p:cNvSpPr>
            <a:spLocks noGrp="1"/>
          </p:cNvSpPr>
          <p:nvPr>
            <p:ph idx="1"/>
          </p:nvPr>
        </p:nvSpPr>
        <p:spPr>
          <a:xfrm>
            <a:off x="838200" y="1847128"/>
            <a:ext cx="3990968" cy="4272681"/>
          </a:xfrm>
        </p:spPr>
        <p:txBody>
          <a:bodyPr>
            <a:normAutofit/>
          </a:bodyPr>
          <a:lstStyle/>
          <a:p>
            <a:pPr marL="0" indent="0">
              <a:buNone/>
            </a:pPr>
            <a:r>
              <a:rPr lang="en-US" sz="2000" dirty="0"/>
              <a:t>Traditional Method-</a:t>
            </a:r>
          </a:p>
          <a:p>
            <a:r>
              <a:rPr lang="en-US" sz="2000" dirty="0"/>
              <a:t>Using this method, two matrices (X and Y) can be multiplied if the order of these matrices are p × q and q × r and the resultant matrix will be of order p × r. </a:t>
            </a:r>
          </a:p>
          <a:p>
            <a:endParaRPr lang="en-US" sz="2000" dirty="0"/>
          </a:p>
          <a:p>
            <a:r>
              <a:rPr lang="en-US" sz="2000" b="0" i="0" dirty="0">
                <a:effectLst/>
                <a:latin typeface="Nunito" panose="020F0502020204030204" pitchFamily="2" charset="0"/>
              </a:rPr>
              <a:t>Time Complexity of above method is O(N</a:t>
            </a:r>
            <a:r>
              <a:rPr lang="en-US" sz="2000" b="0" i="0" baseline="30000" dirty="0">
                <a:effectLst/>
                <a:latin typeface="Nunito" panose="020F0502020204030204" pitchFamily="2" charset="0"/>
              </a:rPr>
              <a:t>3</a:t>
            </a:r>
            <a:r>
              <a:rPr lang="en-US" sz="2000" b="0" i="0" dirty="0">
                <a:effectLst/>
                <a:latin typeface="Nunito" panose="020F0502020204030204" pitchFamily="2" charset="0"/>
              </a:rPr>
              <a:t>). </a:t>
            </a:r>
            <a:endParaRPr lang="en-US" sz="2000" dirty="0"/>
          </a:p>
        </p:txBody>
      </p:sp>
      <p:pic>
        <p:nvPicPr>
          <p:cNvPr id="6" name="Picture 5" descr="A white screen with black and white text&#10;&#10;Description automatically generated">
            <a:extLst>
              <a:ext uri="{FF2B5EF4-FFF2-40B4-BE49-F238E27FC236}">
                <a16:creationId xmlns:a16="http://schemas.microsoft.com/office/drawing/2014/main" id="{EDAB791D-5CA8-E215-96A6-DE44A277B74D}"/>
              </a:ext>
            </a:extLst>
          </p:cNvPr>
          <p:cNvPicPr>
            <a:picLocks noChangeAspect="1"/>
          </p:cNvPicPr>
          <p:nvPr/>
        </p:nvPicPr>
        <p:blipFill rotWithShape="1">
          <a:blip r:embed="rId2"/>
          <a:srcRect r="2822" b="1"/>
          <a:stretch/>
        </p:blipFill>
        <p:spPr>
          <a:xfrm>
            <a:off x="5191128" y="1847129"/>
            <a:ext cx="6162670" cy="4272677"/>
          </a:xfrm>
          <a:prstGeom prst="rect">
            <a:avLst/>
          </a:prstGeom>
        </p:spPr>
      </p:pic>
    </p:spTree>
    <p:extLst>
      <p:ext uri="{BB962C8B-B14F-4D97-AF65-F5344CB8AC3E}">
        <p14:creationId xmlns:p14="http://schemas.microsoft.com/office/powerpoint/2010/main" val="25219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4AA59A-5378-AB37-43A9-5E0C51BA21D4}"/>
              </a:ext>
            </a:extLst>
          </p:cNvPr>
          <p:cNvSpPr>
            <a:spLocks noGrp="1"/>
          </p:cNvSpPr>
          <p:nvPr>
            <p:ph idx="1"/>
          </p:nvPr>
        </p:nvSpPr>
        <p:spPr>
          <a:xfrm>
            <a:off x="838199" y="404735"/>
            <a:ext cx="5365375" cy="5715172"/>
          </a:xfrm>
        </p:spPr>
        <p:txBody>
          <a:bodyPr>
            <a:normAutofit/>
          </a:bodyPr>
          <a:lstStyle/>
          <a:p>
            <a:pPr marL="0" indent="0">
              <a:buNone/>
            </a:pPr>
            <a:r>
              <a:rPr lang="en-IN" sz="2000" b="1" i="1" dirty="0">
                <a:effectLst/>
                <a:latin typeface="Nunito" pitchFamily="2" charset="0"/>
              </a:rPr>
              <a:t>Divide and Conquer-</a:t>
            </a:r>
          </a:p>
          <a:p>
            <a:pPr fontAlgn="base">
              <a:buFont typeface="+mj-lt"/>
              <a:buAutoNum type="arabicPeriod"/>
            </a:pPr>
            <a:r>
              <a:rPr lang="en-US" sz="2000" b="0" i="0" dirty="0">
                <a:effectLst/>
                <a:latin typeface="Nunito" pitchFamily="2" charset="0"/>
              </a:rPr>
              <a:t>Divide matrices A and B in 4 sub-matrices of size N/2 x N/2 as shown in the below diagram. </a:t>
            </a:r>
          </a:p>
          <a:p>
            <a:pPr fontAlgn="base">
              <a:buFont typeface="+mj-lt"/>
              <a:buAutoNum type="arabicPeriod"/>
            </a:pPr>
            <a:r>
              <a:rPr lang="en-US" sz="2000" b="0" i="0" dirty="0">
                <a:effectLst/>
                <a:latin typeface="Nunito" pitchFamily="2" charset="0"/>
              </a:rPr>
              <a:t>Calculate following values recursively. ae + </a:t>
            </a:r>
            <a:r>
              <a:rPr lang="en-US" sz="2000" b="0" i="0" dirty="0" err="1">
                <a:effectLst/>
                <a:latin typeface="Nunito" pitchFamily="2" charset="0"/>
              </a:rPr>
              <a:t>bg</a:t>
            </a:r>
            <a:r>
              <a:rPr lang="en-US" sz="2000" b="0" i="0" dirty="0">
                <a:effectLst/>
                <a:latin typeface="Nunito" pitchFamily="2" charset="0"/>
              </a:rPr>
              <a:t>, </a:t>
            </a:r>
            <a:r>
              <a:rPr lang="en-US" sz="2000" b="0" i="0" dirty="0" err="1">
                <a:effectLst/>
                <a:latin typeface="Nunito" pitchFamily="2" charset="0"/>
              </a:rPr>
              <a:t>af</a:t>
            </a:r>
            <a:r>
              <a:rPr lang="en-US" sz="2000" b="0" i="0" dirty="0">
                <a:effectLst/>
                <a:latin typeface="Nunito" pitchFamily="2" charset="0"/>
              </a:rPr>
              <a:t> + </a:t>
            </a:r>
            <a:r>
              <a:rPr lang="en-US" sz="2000" b="0" i="0" dirty="0" err="1">
                <a:effectLst/>
                <a:latin typeface="Nunito" pitchFamily="2" charset="0"/>
              </a:rPr>
              <a:t>bh</a:t>
            </a:r>
            <a:r>
              <a:rPr lang="en-US" sz="2000" b="0" i="0" dirty="0">
                <a:effectLst/>
                <a:latin typeface="Nunito" pitchFamily="2" charset="0"/>
              </a:rPr>
              <a:t>, </a:t>
            </a:r>
            <a:r>
              <a:rPr lang="en-US" sz="2000" b="0" i="0" dirty="0" err="1">
                <a:effectLst/>
                <a:latin typeface="Nunito" pitchFamily="2" charset="0"/>
              </a:rPr>
              <a:t>ce</a:t>
            </a:r>
            <a:r>
              <a:rPr lang="en-US" sz="2000" b="0" i="0" dirty="0">
                <a:effectLst/>
                <a:latin typeface="Nunito" pitchFamily="2" charset="0"/>
              </a:rPr>
              <a:t> + dg and </a:t>
            </a:r>
            <a:r>
              <a:rPr lang="en-US" sz="2000" b="0" i="0" dirty="0" err="1">
                <a:effectLst/>
                <a:latin typeface="Nunito" pitchFamily="2" charset="0"/>
              </a:rPr>
              <a:t>cf</a:t>
            </a:r>
            <a:r>
              <a:rPr lang="en-US" sz="2000" b="0" i="0" dirty="0">
                <a:effectLst/>
                <a:latin typeface="Nunito" pitchFamily="2" charset="0"/>
              </a:rPr>
              <a:t> + dh. </a:t>
            </a:r>
          </a:p>
          <a:p>
            <a:pPr fontAlgn="base">
              <a:buFont typeface="+mj-lt"/>
              <a:buAutoNum type="arabicPeriod"/>
            </a:pPr>
            <a:r>
              <a:rPr lang="en-US" sz="2000" b="0" i="0" dirty="0">
                <a:effectLst/>
                <a:latin typeface="Nunito" pitchFamily="2" charset="0"/>
              </a:rPr>
              <a:t>In the above method, we do 8 multiplications for matrices of size N/2 x N/2 and 4 additions. Addition of two matrices takes O(N2) time. So the time complexity can be written as </a:t>
            </a:r>
          </a:p>
          <a:p>
            <a:pPr marL="0" indent="0" fontAlgn="base">
              <a:buNone/>
            </a:pPr>
            <a:r>
              <a:rPr lang="en-US" sz="2000" b="0" i="0" dirty="0">
                <a:effectLst/>
                <a:latin typeface="Nunito" pitchFamily="2" charset="0"/>
              </a:rPr>
              <a:t>              T(N) = 8T(N/2) + O(N</a:t>
            </a:r>
            <a:r>
              <a:rPr lang="en-US" sz="2000" b="0" i="0" baseline="30000" dirty="0">
                <a:effectLst/>
                <a:latin typeface="Nunito" pitchFamily="2" charset="0"/>
              </a:rPr>
              <a:t>2</a:t>
            </a:r>
            <a:r>
              <a:rPr lang="en-US" sz="2000" b="0" i="0" dirty="0">
                <a:effectLst/>
                <a:latin typeface="Nunito" pitchFamily="2" charset="0"/>
              </a:rPr>
              <a:t>)  </a:t>
            </a:r>
          </a:p>
          <a:p>
            <a:pPr marL="0" indent="0" fontAlgn="base">
              <a:buNone/>
            </a:pPr>
            <a:endParaRPr lang="en-US" sz="2000" b="0" i="0" dirty="0">
              <a:effectLst/>
              <a:latin typeface="Nunito" pitchFamily="2" charset="0"/>
            </a:endParaRPr>
          </a:p>
          <a:p>
            <a:pPr marL="0" indent="0" fontAlgn="base">
              <a:buNone/>
            </a:pPr>
            <a:r>
              <a:rPr lang="en-US" sz="2000" b="0" i="0" dirty="0">
                <a:effectLst/>
                <a:latin typeface="Nunito" pitchFamily="2" charset="0"/>
              </a:rPr>
              <a:t>From Master's Theorem, time complexity of above method is O(N</a:t>
            </a:r>
            <a:r>
              <a:rPr lang="en-US" sz="2000" b="0" i="0" baseline="30000" dirty="0">
                <a:effectLst/>
                <a:latin typeface="Nunito" pitchFamily="2" charset="0"/>
              </a:rPr>
              <a:t>3</a:t>
            </a:r>
            <a:r>
              <a:rPr lang="en-US" sz="2000" b="0" i="0" dirty="0">
                <a:effectLst/>
                <a:latin typeface="Nunito" pitchFamily="2" charset="0"/>
              </a:rPr>
              <a:t>)</a:t>
            </a:r>
          </a:p>
          <a:p>
            <a:pPr marL="0" indent="0" fontAlgn="base">
              <a:buNone/>
            </a:pPr>
            <a:r>
              <a:rPr lang="en-US" sz="2000" b="0" i="0" dirty="0">
                <a:effectLst/>
                <a:latin typeface="Nunito" pitchFamily="2" charset="0"/>
              </a:rPr>
              <a:t>which is unfortunately same as the </a:t>
            </a:r>
            <a:r>
              <a:rPr lang="en-US" sz="2000" b="0" i="0" dirty="0" err="1">
                <a:effectLst/>
                <a:latin typeface="Nunito" pitchFamily="2" charset="0"/>
              </a:rPr>
              <a:t>traditonal</a:t>
            </a:r>
            <a:r>
              <a:rPr lang="en-US" sz="2000" b="0" i="0" dirty="0">
                <a:effectLst/>
                <a:latin typeface="Nunito" pitchFamily="2" charset="0"/>
              </a:rPr>
              <a:t> method.</a:t>
            </a:r>
          </a:p>
          <a:p>
            <a:pPr marL="0" indent="0">
              <a:buNone/>
            </a:pPr>
            <a:endParaRPr lang="en-IN" sz="2000" dirty="0"/>
          </a:p>
        </p:txBody>
      </p:sp>
      <p:pic>
        <p:nvPicPr>
          <p:cNvPr id="5" name="Picture 4">
            <a:extLst>
              <a:ext uri="{FF2B5EF4-FFF2-40B4-BE49-F238E27FC236}">
                <a16:creationId xmlns:a16="http://schemas.microsoft.com/office/drawing/2014/main" id="{92903FD9-BE97-A295-5D3A-65F79EED840B}"/>
              </a:ext>
            </a:extLst>
          </p:cNvPr>
          <p:cNvPicPr>
            <a:picLocks noChangeAspect="1"/>
          </p:cNvPicPr>
          <p:nvPr/>
        </p:nvPicPr>
        <p:blipFill>
          <a:blip r:embed="rId2"/>
          <a:stretch>
            <a:fillRect/>
          </a:stretch>
        </p:blipFill>
        <p:spPr>
          <a:xfrm>
            <a:off x="6570106" y="2038751"/>
            <a:ext cx="5365375" cy="2220521"/>
          </a:xfrm>
          <a:prstGeom prst="rect">
            <a:avLst/>
          </a:prstGeom>
        </p:spPr>
      </p:pic>
    </p:spTree>
    <p:extLst>
      <p:ext uri="{BB962C8B-B14F-4D97-AF65-F5344CB8AC3E}">
        <p14:creationId xmlns:p14="http://schemas.microsoft.com/office/powerpoint/2010/main" val="1833615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C5A5F4-872E-1807-92BA-9C54E6BDD72E}"/>
              </a:ext>
            </a:extLst>
          </p:cNvPr>
          <p:cNvSpPr>
            <a:spLocks noGrp="1"/>
          </p:cNvSpPr>
          <p:nvPr>
            <p:ph idx="1"/>
          </p:nvPr>
        </p:nvSpPr>
        <p:spPr>
          <a:xfrm>
            <a:off x="838200" y="479685"/>
            <a:ext cx="10515600" cy="5697278"/>
          </a:xfrm>
        </p:spPr>
        <p:txBody>
          <a:bodyPr/>
          <a:lstStyle/>
          <a:p>
            <a:pPr marL="0" indent="0">
              <a:buNone/>
            </a:pPr>
            <a:r>
              <a:rPr lang="en-IN" b="1" i="0" dirty="0">
                <a:solidFill>
                  <a:srgbClr val="273239"/>
                </a:solidFill>
                <a:effectLst/>
                <a:latin typeface="Nunito" pitchFamily="2" charset="0"/>
              </a:rPr>
              <a:t>S </a:t>
            </a:r>
            <a:r>
              <a:rPr lang="en-IN" b="1" i="0" dirty="0" err="1">
                <a:solidFill>
                  <a:srgbClr val="273239"/>
                </a:solidFill>
                <a:effectLst/>
                <a:latin typeface="Nunito" pitchFamily="2" charset="0"/>
              </a:rPr>
              <a:t>trassen’s</a:t>
            </a:r>
            <a:r>
              <a:rPr lang="en-IN" b="1" i="0" dirty="0">
                <a:solidFill>
                  <a:srgbClr val="273239"/>
                </a:solidFill>
                <a:effectLst/>
                <a:latin typeface="Nunito" pitchFamily="2" charset="0"/>
              </a:rPr>
              <a:t> method-</a:t>
            </a:r>
          </a:p>
          <a:p>
            <a:r>
              <a:rPr lang="en-US" dirty="0"/>
              <a:t>The idea of Strassen’s method is to reduce the number of recursive calls to 7. Strassen’s method is similar to above simple divide and conquer method in the sense that this method also divide matrices to sub-matrices of size N/2 x N/2, but in Strassen’s method, the four sub-matrices of result are calculated using following formulae.</a:t>
            </a:r>
            <a:endParaRPr lang="en-IN" dirty="0"/>
          </a:p>
        </p:txBody>
      </p:sp>
      <p:pic>
        <p:nvPicPr>
          <p:cNvPr id="4" name="Picture 3">
            <a:extLst>
              <a:ext uri="{FF2B5EF4-FFF2-40B4-BE49-F238E27FC236}">
                <a16:creationId xmlns:a16="http://schemas.microsoft.com/office/drawing/2014/main" id="{7965C98E-F8CC-EF1D-FEFA-BD4FABE0E715}"/>
              </a:ext>
            </a:extLst>
          </p:cNvPr>
          <p:cNvPicPr>
            <a:picLocks noChangeAspect="1"/>
          </p:cNvPicPr>
          <p:nvPr/>
        </p:nvPicPr>
        <p:blipFill>
          <a:blip r:embed="rId2"/>
          <a:stretch>
            <a:fillRect/>
          </a:stretch>
        </p:blipFill>
        <p:spPr>
          <a:xfrm>
            <a:off x="2986087" y="2951423"/>
            <a:ext cx="6219825" cy="3743325"/>
          </a:xfrm>
          <a:prstGeom prst="rect">
            <a:avLst/>
          </a:prstGeom>
        </p:spPr>
      </p:pic>
    </p:spTree>
    <p:extLst>
      <p:ext uri="{BB962C8B-B14F-4D97-AF65-F5344CB8AC3E}">
        <p14:creationId xmlns:p14="http://schemas.microsoft.com/office/powerpoint/2010/main" val="43353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B0C3-641A-B2B7-34EE-022BD21C59ED}"/>
              </a:ext>
            </a:extLst>
          </p:cNvPr>
          <p:cNvSpPr>
            <a:spLocks noGrp="1"/>
          </p:cNvSpPr>
          <p:nvPr>
            <p:ph type="title"/>
          </p:nvPr>
        </p:nvSpPr>
        <p:spPr/>
        <p:txBody>
          <a:bodyPr/>
          <a:lstStyle/>
          <a:p>
            <a:r>
              <a:rPr lang="en-US"/>
              <a:t>Time Complexity of Strassen’s Method</a:t>
            </a:r>
            <a:endParaRPr lang="en-IN" dirty="0"/>
          </a:p>
        </p:txBody>
      </p:sp>
      <p:sp>
        <p:nvSpPr>
          <p:cNvPr id="3" name="Content Placeholder 2">
            <a:extLst>
              <a:ext uri="{FF2B5EF4-FFF2-40B4-BE49-F238E27FC236}">
                <a16:creationId xmlns:a16="http://schemas.microsoft.com/office/drawing/2014/main" id="{C15FF093-4737-31FC-8F2B-4F6ABD05C6A4}"/>
              </a:ext>
            </a:extLst>
          </p:cNvPr>
          <p:cNvSpPr>
            <a:spLocks noGrp="1"/>
          </p:cNvSpPr>
          <p:nvPr>
            <p:ph idx="1"/>
          </p:nvPr>
        </p:nvSpPr>
        <p:spPr>
          <a:xfrm>
            <a:off x="838200" y="1825625"/>
            <a:ext cx="10515600" cy="4667250"/>
          </a:xfrm>
        </p:spPr>
        <p:txBody>
          <a:bodyPr>
            <a:normAutofit/>
          </a:bodyPr>
          <a:lstStyle/>
          <a:p>
            <a:r>
              <a:rPr lang="en-US" dirty="0"/>
              <a:t>Addition and Subtraction of two matrices takes O(N2) time. So time complexity can be written as:</a:t>
            </a:r>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pPr marL="0" indent="0">
              <a:buNone/>
            </a:pPr>
            <a:endParaRPr lang="en-IN" dirty="0"/>
          </a:p>
        </p:txBody>
      </p:sp>
      <p:pic>
        <p:nvPicPr>
          <p:cNvPr id="5" name="Picture 4">
            <a:extLst>
              <a:ext uri="{FF2B5EF4-FFF2-40B4-BE49-F238E27FC236}">
                <a16:creationId xmlns:a16="http://schemas.microsoft.com/office/drawing/2014/main" id="{AF9FC2EE-09C2-86EC-6841-D58EC9F15653}"/>
              </a:ext>
            </a:extLst>
          </p:cNvPr>
          <p:cNvPicPr>
            <a:picLocks noChangeAspect="1"/>
          </p:cNvPicPr>
          <p:nvPr/>
        </p:nvPicPr>
        <p:blipFill>
          <a:blip r:embed="rId2"/>
          <a:stretch>
            <a:fillRect/>
          </a:stretch>
        </p:blipFill>
        <p:spPr>
          <a:xfrm>
            <a:off x="2714004" y="3299949"/>
            <a:ext cx="7238182" cy="1706766"/>
          </a:xfrm>
          <a:prstGeom prst="rect">
            <a:avLst/>
          </a:prstGeom>
        </p:spPr>
      </p:pic>
    </p:spTree>
    <p:extLst>
      <p:ext uri="{BB962C8B-B14F-4D97-AF65-F5344CB8AC3E}">
        <p14:creationId xmlns:p14="http://schemas.microsoft.com/office/powerpoint/2010/main" val="2016549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E3F0-B340-C756-873D-D199BB93687C}"/>
              </a:ext>
            </a:extLst>
          </p:cNvPr>
          <p:cNvSpPr>
            <a:spLocks noGrp="1"/>
          </p:cNvSpPr>
          <p:nvPr>
            <p:ph type="title"/>
          </p:nvPr>
        </p:nvSpPr>
        <p:spPr/>
        <p:txBody>
          <a:bodyPr/>
          <a:lstStyle/>
          <a:p>
            <a:r>
              <a:rPr lang="en-IN" dirty="0"/>
              <a:t>Limitations of Strassen’s Matrix </a:t>
            </a:r>
            <a:r>
              <a:rPr lang="en-IN" dirty="0" err="1"/>
              <a:t>Mulitplication</a:t>
            </a:r>
            <a:endParaRPr lang="en-IN" dirty="0"/>
          </a:p>
        </p:txBody>
      </p:sp>
      <p:sp>
        <p:nvSpPr>
          <p:cNvPr id="3" name="Content Placeholder 2">
            <a:extLst>
              <a:ext uri="{FF2B5EF4-FFF2-40B4-BE49-F238E27FC236}">
                <a16:creationId xmlns:a16="http://schemas.microsoft.com/office/drawing/2014/main" id="{290B1119-16ED-7440-56B7-EA7A68A6C602}"/>
              </a:ext>
            </a:extLst>
          </p:cNvPr>
          <p:cNvSpPr>
            <a:spLocks noGrp="1"/>
          </p:cNvSpPr>
          <p:nvPr>
            <p:ph idx="1"/>
          </p:nvPr>
        </p:nvSpPr>
        <p:spPr/>
        <p:txBody>
          <a:bodyPr/>
          <a:lstStyle/>
          <a:p>
            <a:r>
              <a:rPr lang="en-US" dirty="0"/>
              <a:t>The constants used in Strassen’s method are high and for a typical application Naive method works better. </a:t>
            </a:r>
          </a:p>
          <a:p>
            <a:r>
              <a:rPr lang="en-US" dirty="0"/>
              <a:t>For Sparse matrices, there are better methods especially designed for them. </a:t>
            </a:r>
          </a:p>
          <a:p>
            <a:r>
              <a:rPr lang="en-US" dirty="0"/>
              <a:t>The submatrices in recursion take extra space. </a:t>
            </a:r>
          </a:p>
          <a:p>
            <a:r>
              <a:rPr lang="en-US" dirty="0"/>
              <a:t>Because of the limited precision of computer arithmetic on </a:t>
            </a:r>
            <a:r>
              <a:rPr lang="en-US" dirty="0" err="1"/>
              <a:t>noninteger</a:t>
            </a:r>
            <a:r>
              <a:rPr lang="en-US" dirty="0"/>
              <a:t> values, larger errors accumulate in Strassen’s algorithm than in Naive Method</a:t>
            </a:r>
            <a:endParaRPr lang="en-IN" dirty="0"/>
          </a:p>
        </p:txBody>
      </p:sp>
    </p:spTree>
    <p:extLst>
      <p:ext uri="{BB962C8B-B14F-4D97-AF65-F5344CB8AC3E}">
        <p14:creationId xmlns:p14="http://schemas.microsoft.com/office/powerpoint/2010/main" val="22142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CF16-2A02-9104-25ED-80BD73420219}"/>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8FD33A11-8387-4F6C-C27E-1AED8DEC55CF}"/>
              </a:ext>
            </a:extLst>
          </p:cNvPr>
          <p:cNvPicPr>
            <a:picLocks noGrp="1" noChangeAspect="1"/>
          </p:cNvPicPr>
          <p:nvPr>
            <p:ph idx="1"/>
          </p:nvPr>
        </p:nvPicPr>
        <p:blipFill>
          <a:blip r:embed="rId2"/>
          <a:stretch>
            <a:fillRect/>
          </a:stretch>
        </p:blipFill>
        <p:spPr>
          <a:xfrm>
            <a:off x="1354262" y="2217814"/>
            <a:ext cx="9483476" cy="2027265"/>
          </a:xfrm>
        </p:spPr>
      </p:pic>
    </p:spTree>
    <p:extLst>
      <p:ext uri="{BB962C8B-B14F-4D97-AF65-F5344CB8AC3E}">
        <p14:creationId xmlns:p14="http://schemas.microsoft.com/office/powerpoint/2010/main" val="2335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marL="457200" indent="-457200">
              <a:buAutoNum type="arabicPeriod"/>
            </a:pPr>
            <a:r>
              <a:rPr lang="en-US" dirty="0"/>
              <a:t>Divide and Conquer</a:t>
            </a:r>
          </a:p>
          <a:p>
            <a:pPr marL="457200" indent="-457200">
              <a:buAutoNum type="arabicPeriod"/>
            </a:pPr>
            <a:r>
              <a:rPr lang="en-US" dirty="0"/>
              <a:t>Dynamic Programming</a:t>
            </a:r>
          </a:p>
          <a:p>
            <a:pPr marL="457200" indent="-457200">
              <a:buAutoNum type="arabicPeriod"/>
            </a:pPr>
            <a:r>
              <a:rPr lang="en-US" dirty="0"/>
              <a:t>Greedy Approach</a:t>
            </a:r>
          </a:p>
          <a:p>
            <a:pPr marL="457200" indent="-457200">
              <a:buAutoNum type="arabicPeriod"/>
            </a:pPr>
            <a:r>
              <a:rPr lang="en-US" dirty="0"/>
              <a:t>Branch and Bound</a:t>
            </a:r>
          </a:p>
          <a:p>
            <a:pPr marL="457200" indent="-457200">
              <a:buAutoNum type="arabicPeriod"/>
            </a:pPr>
            <a:r>
              <a:rPr lang="en-US" dirty="0"/>
              <a:t>Backtracking Algorithm</a:t>
            </a:r>
          </a:p>
          <a:p>
            <a:endParaRPr lang="en-US" dirty="0"/>
          </a:p>
        </p:txBody>
      </p:sp>
    </p:spTree>
    <p:extLst>
      <p:ext uri="{BB962C8B-B14F-4D97-AF65-F5344CB8AC3E}">
        <p14:creationId xmlns:p14="http://schemas.microsoft.com/office/powerpoint/2010/main" val="408752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 and Conquer</a:t>
            </a:r>
          </a:p>
        </p:txBody>
      </p:sp>
      <p:sp>
        <p:nvSpPr>
          <p:cNvPr id="3" name="Content Placeholder 2"/>
          <p:cNvSpPr>
            <a:spLocks noGrp="1"/>
          </p:cNvSpPr>
          <p:nvPr>
            <p:ph idx="1"/>
          </p:nvPr>
        </p:nvSpPr>
        <p:spPr/>
        <p:txBody>
          <a:bodyPr/>
          <a:lstStyle/>
          <a:p>
            <a:r>
              <a:rPr lang="en-US" dirty="0"/>
              <a:t>The divide and conquer technique involves breaking down a complex problem into smaller, more manageable </a:t>
            </a:r>
            <a:r>
              <a:rPr lang="en-US" dirty="0" err="1"/>
              <a:t>subproblems</a:t>
            </a:r>
            <a:r>
              <a:rPr lang="en-US" dirty="0"/>
              <a:t>. It follows a recursive approach where each </a:t>
            </a:r>
            <a:r>
              <a:rPr lang="en-US" dirty="0" err="1"/>
              <a:t>subproblem</a:t>
            </a:r>
            <a:r>
              <a:rPr lang="en-US" dirty="0"/>
              <a:t> is further divided until a base case is reached. The solutions to the </a:t>
            </a:r>
            <a:r>
              <a:rPr lang="en-US" dirty="0" err="1"/>
              <a:t>subproblems</a:t>
            </a:r>
            <a:r>
              <a:rPr lang="en-US" dirty="0"/>
              <a:t> are then combined to obtain the final solution.</a:t>
            </a:r>
          </a:p>
          <a:p>
            <a:r>
              <a:rPr lang="en-US" dirty="0"/>
              <a:t>Top- Down approach.</a:t>
            </a:r>
          </a:p>
          <a:p>
            <a:r>
              <a:rPr lang="en-US" dirty="0"/>
              <a:t>Example-Merge Sort and Quick </a:t>
            </a:r>
            <a:r>
              <a:rPr lang="en-US" dirty="0" err="1"/>
              <a:t>Sort.etc</a:t>
            </a:r>
            <a:r>
              <a:rPr lang="en-US" dirty="0"/>
              <a:t>.</a:t>
            </a:r>
          </a:p>
          <a:p>
            <a:endParaRPr lang="en-US" dirty="0"/>
          </a:p>
        </p:txBody>
      </p:sp>
    </p:spTree>
    <p:extLst>
      <p:ext uri="{BB962C8B-B14F-4D97-AF65-F5344CB8AC3E}">
        <p14:creationId xmlns:p14="http://schemas.microsoft.com/office/powerpoint/2010/main" val="169215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a:t>
            </a:r>
          </a:p>
        </p:txBody>
      </p:sp>
      <p:sp>
        <p:nvSpPr>
          <p:cNvPr id="3" name="Content Placeholder 2"/>
          <p:cNvSpPr>
            <a:spLocks noGrp="1"/>
          </p:cNvSpPr>
          <p:nvPr>
            <p:ph idx="1"/>
          </p:nvPr>
        </p:nvSpPr>
        <p:spPr/>
        <p:txBody>
          <a:bodyPr/>
          <a:lstStyle/>
          <a:p>
            <a:r>
              <a:rPr lang="en-US" dirty="0"/>
              <a:t>Dynamic programming is a technique used to solve problems by breaking them into overlapping </a:t>
            </a:r>
            <a:r>
              <a:rPr lang="en-US" dirty="0" err="1"/>
              <a:t>subproblems</a:t>
            </a:r>
            <a:r>
              <a:rPr lang="en-US" dirty="0"/>
              <a:t> and solving each </a:t>
            </a:r>
            <a:r>
              <a:rPr lang="en-US" dirty="0" err="1"/>
              <a:t>subproblem</a:t>
            </a:r>
            <a:r>
              <a:rPr lang="en-US" dirty="0"/>
              <a:t> only once. It involves storing the solutions to </a:t>
            </a:r>
            <a:r>
              <a:rPr lang="en-US" dirty="0" err="1"/>
              <a:t>subproblems</a:t>
            </a:r>
            <a:r>
              <a:rPr lang="en-US" dirty="0"/>
              <a:t> in a table or cache to avoid redundant computations.</a:t>
            </a:r>
          </a:p>
          <a:p>
            <a:r>
              <a:rPr lang="en-US" dirty="0"/>
              <a:t>Bottom-up Approach.</a:t>
            </a:r>
          </a:p>
          <a:p>
            <a:endParaRPr lang="en-US" dirty="0"/>
          </a:p>
          <a:p>
            <a:r>
              <a:rPr lang="en-US" dirty="0"/>
              <a:t>Example- Knapsack Problem, Fibonacci Series.</a:t>
            </a:r>
          </a:p>
          <a:p>
            <a:endParaRPr lang="en-US" dirty="0"/>
          </a:p>
        </p:txBody>
      </p:sp>
    </p:spTree>
    <p:extLst>
      <p:ext uri="{BB962C8B-B14F-4D97-AF65-F5344CB8AC3E}">
        <p14:creationId xmlns:p14="http://schemas.microsoft.com/office/powerpoint/2010/main" val="2104132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Approach</a:t>
            </a:r>
          </a:p>
        </p:txBody>
      </p:sp>
      <p:sp>
        <p:nvSpPr>
          <p:cNvPr id="3" name="Content Placeholder 2"/>
          <p:cNvSpPr>
            <a:spLocks noGrp="1"/>
          </p:cNvSpPr>
          <p:nvPr>
            <p:ph idx="1"/>
          </p:nvPr>
        </p:nvSpPr>
        <p:spPr/>
        <p:txBody>
          <a:bodyPr/>
          <a:lstStyle/>
          <a:p>
            <a:r>
              <a:rPr lang="en-US" dirty="0"/>
              <a:t>Greedy method is used to solve the optimization problem. An optimization problem is one in which we are given a set of input values, which are required either to be maximized or minimized (known as objective), i.e. some constraints or conditions.</a:t>
            </a:r>
          </a:p>
          <a:p>
            <a:r>
              <a:rPr lang="en-US" dirty="0"/>
              <a:t>Greedy Algorithm always makes the choice (greedy criteria) looks best at the moment, to optimize a given objective.</a:t>
            </a:r>
          </a:p>
          <a:p>
            <a:r>
              <a:rPr lang="en-US" dirty="0"/>
              <a:t>The greedy algorithm doesn't always guarantee the optimal solution however it generally produces a solution that is very close in value to the optimal.</a:t>
            </a:r>
          </a:p>
          <a:p>
            <a:r>
              <a:rPr lang="en-US" dirty="0"/>
              <a:t>Example- shortest path, Huffman coding.</a:t>
            </a:r>
          </a:p>
        </p:txBody>
      </p:sp>
    </p:spTree>
    <p:extLst>
      <p:ext uri="{BB962C8B-B14F-4D97-AF65-F5344CB8AC3E}">
        <p14:creationId xmlns:p14="http://schemas.microsoft.com/office/powerpoint/2010/main" val="297861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and Bound</a:t>
            </a:r>
          </a:p>
        </p:txBody>
      </p:sp>
      <p:sp>
        <p:nvSpPr>
          <p:cNvPr id="3" name="Content Placeholder 2"/>
          <p:cNvSpPr>
            <a:spLocks noGrp="1"/>
          </p:cNvSpPr>
          <p:nvPr>
            <p:ph idx="1"/>
          </p:nvPr>
        </p:nvSpPr>
        <p:spPr/>
        <p:txBody>
          <a:bodyPr/>
          <a:lstStyle/>
          <a:p>
            <a:r>
              <a:rPr lang="en-US" dirty="0"/>
              <a:t>These algorithms are generally used for optimization problems (problems involving finding the best solutions from the feasible ones) in which a root problem is further divided into </a:t>
            </a:r>
            <a:r>
              <a:rPr lang="en-US" dirty="0" err="1"/>
              <a:t>subproblems</a:t>
            </a:r>
            <a:r>
              <a:rPr lang="en-US" dirty="0"/>
              <a:t> which helps in ruling out a large number of alternatives.</a:t>
            </a:r>
          </a:p>
          <a:p>
            <a:r>
              <a:rPr lang="en-US" dirty="0"/>
              <a:t>Example- Travelling Salesman Problem.</a:t>
            </a:r>
          </a:p>
        </p:txBody>
      </p:sp>
    </p:spTree>
    <p:extLst>
      <p:ext uri="{BB962C8B-B14F-4D97-AF65-F5344CB8AC3E}">
        <p14:creationId xmlns:p14="http://schemas.microsoft.com/office/powerpoint/2010/main" val="227234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Algorithm</a:t>
            </a:r>
          </a:p>
        </p:txBody>
      </p:sp>
      <p:sp>
        <p:nvSpPr>
          <p:cNvPr id="3" name="Content Placeholder 2"/>
          <p:cNvSpPr>
            <a:spLocks noGrp="1"/>
          </p:cNvSpPr>
          <p:nvPr>
            <p:ph idx="1"/>
          </p:nvPr>
        </p:nvSpPr>
        <p:spPr/>
        <p:txBody>
          <a:bodyPr/>
          <a:lstStyle/>
          <a:p>
            <a:r>
              <a:rPr lang="en-US" dirty="0"/>
              <a:t>Backtracking Algorithm tries each possibility until they find the right one. It is a depth-first search of the set of possible solution. During the search, if an alternative doesn't work, then backtrack to the choice point, the place which presented different alternatives, and tries the next alternative.</a:t>
            </a:r>
          </a:p>
          <a:p>
            <a:r>
              <a:rPr lang="en-US" dirty="0"/>
              <a:t>Example- Sudoku</a:t>
            </a:r>
          </a:p>
        </p:txBody>
      </p:sp>
    </p:spTree>
    <p:extLst>
      <p:ext uri="{BB962C8B-B14F-4D97-AF65-F5344CB8AC3E}">
        <p14:creationId xmlns:p14="http://schemas.microsoft.com/office/powerpoint/2010/main" val="408918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Programming (Deep-dive)</a:t>
            </a:r>
          </a:p>
        </p:txBody>
      </p:sp>
      <p:sp>
        <p:nvSpPr>
          <p:cNvPr id="3" name="Content Placeholder 2"/>
          <p:cNvSpPr>
            <a:spLocks noGrp="1"/>
          </p:cNvSpPr>
          <p:nvPr>
            <p:ph idx="1"/>
          </p:nvPr>
        </p:nvSpPr>
        <p:spPr/>
        <p:txBody>
          <a:bodyPr/>
          <a:lstStyle/>
          <a:p>
            <a:r>
              <a:rPr lang="en-US" dirty="0"/>
              <a:t>We need to break up a problem into a series of overlapping sub-problems, and build up solutions to larger and larger sub-problems. If you are given a problem, which can be broken down into smaller sub-problems, and these smaller sub-problems can still be broken into smaller ones - and if you manage to find out that there are some over-lapping sub-problems, then you’ve encountered a DP problem.</a:t>
            </a:r>
          </a:p>
          <a:p>
            <a:r>
              <a:rPr lang="en-US" dirty="0"/>
              <a:t>The core idea of Dynamic Programming is to avoid repeated work by remembering partial results and this concept finds application in many real life situations.</a:t>
            </a:r>
          </a:p>
          <a:p>
            <a:r>
              <a:rPr lang="en-US" dirty="0"/>
              <a:t>Example of “1+1+1+1+1+1+1+1 =”</a:t>
            </a:r>
          </a:p>
        </p:txBody>
      </p:sp>
    </p:spTree>
    <p:extLst>
      <p:ext uri="{BB962C8B-B14F-4D97-AF65-F5344CB8AC3E}">
        <p14:creationId xmlns:p14="http://schemas.microsoft.com/office/powerpoint/2010/main" val="64803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Memoization</a:t>
            </a:r>
            <a:r>
              <a:rPr lang="en-US" dirty="0"/>
              <a:t> - it is memorizing the results of some specific states, which can then be later accessed to solve other sub-problems.</a:t>
            </a:r>
          </a:p>
          <a:p>
            <a:r>
              <a:rPr lang="en-US" dirty="0"/>
              <a:t>The intuition behind dynamic programming is that we trade space for time, i.e. to say that instead of calculating all the states taking a lot of time but no space, we take up space to store the results of all the sub-problems to save time later. </a:t>
            </a:r>
          </a:p>
          <a:p>
            <a:r>
              <a:rPr lang="en-US" dirty="0"/>
              <a:t>Recursion is the key concept for dynamic programming.</a:t>
            </a:r>
          </a:p>
        </p:txBody>
      </p:sp>
    </p:spTree>
    <p:extLst>
      <p:ext uri="{BB962C8B-B14F-4D97-AF65-F5344CB8AC3E}">
        <p14:creationId xmlns:p14="http://schemas.microsoft.com/office/powerpoint/2010/main" val="97269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1069</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Nunito</vt:lpstr>
      <vt:lpstr>Office Theme</vt:lpstr>
      <vt:lpstr>Algorithm Design Techniques</vt:lpstr>
      <vt:lpstr>Introduction</vt:lpstr>
      <vt:lpstr>Divide and Conquer</vt:lpstr>
      <vt:lpstr>Dynamic Programming</vt:lpstr>
      <vt:lpstr>Greedy Approach</vt:lpstr>
      <vt:lpstr>Branch and Bound</vt:lpstr>
      <vt:lpstr>Backtracking Algorithm</vt:lpstr>
      <vt:lpstr>Dynamic Programming (Deep-dive)</vt:lpstr>
      <vt:lpstr>PowerPoint Presentation</vt:lpstr>
      <vt:lpstr>Fibonacci Example</vt:lpstr>
      <vt:lpstr>PowerPoint Presentation</vt:lpstr>
      <vt:lpstr>Strassen’s Matrix Multiplication</vt:lpstr>
      <vt:lpstr>PowerPoint Presentation</vt:lpstr>
      <vt:lpstr>PowerPoint Presentation</vt:lpstr>
      <vt:lpstr>Time Complexity of Strassen’s Method</vt:lpstr>
      <vt:lpstr>Limitations of Strassen’s Matrix Mulitplication</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Design Techniques</dc:title>
  <dc:creator>Rohit Tanwar</dc:creator>
  <cp:lastModifiedBy>Rohit Tanwar</cp:lastModifiedBy>
  <cp:revision>6</cp:revision>
  <dcterms:created xsi:type="dcterms:W3CDTF">2023-09-12T06:33:40Z</dcterms:created>
  <dcterms:modified xsi:type="dcterms:W3CDTF">2023-09-15T09:10:22Z</dcterms:modified>
</cp:coreProperties>
</file>