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57" r:id="rId8"/>
    <p:sldId id="258" r:id="rId9"/>
    <p:sldId id="259" r:id="rId10"/>
    <p:sldId id="260" r:id="rId11"/>
    <p:sldId id="261" r:id="rId12"/>
    <p:sldId id="262" r:id="rId13"/>
    <p:sldId id="263" r:id="rId14"/>
    <p:sldId id="264" r:id="rId15"/>
    <p:sldId id="265" r:id="rId16"/>
    <p:sldId id="266"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8" r:id="rId32"/>
    <p:sldId id="289" r:id="rId33"/>
    <p:sldId id="290"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7" r:id="rId48"/>
    <p:sldId id="305" r:id="rId49"/>
    <p:sldId id="30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3921-A830-4C61-41AF-758BEAE66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896CCA-C317-6774-00D9-78554EAA2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793754-84E6-6318-5BAB-AF9FF67B4757}"/>
              </a:ext>
            </a:extLst>
          </p:cNvPr>
          <p:cNvSpPr>
            <a:spLocks noGrp="1"/>
          </p:cNvSpPr>
          <p:nvPr>
            <p:ph type="dt" sz="half" idx="10"/>
          </p:nvPr>
        </p:nvSpPr>
        <p:spPr/>
        <p:txBody>
          <a:bodyPr/>
          <a:lstStyle/>
          <a:p>
            <a:fld id="{E8C096E1-5840-458A-ABC7-C97945EF9400}" type="datetimeFigureOut">
              <a:rPr lang="en-IN" smtClean="0"/>
              <a:t>30-09-2023</a:t>
            </a:fld>
            <a:endParaRPr lang="en-IN"/>
          </a:p>
        </p:txBody>
      </p:sp>
      <p:sp>
        <p:nvSpPr>
          <p:cNvPr id="5" name="Footer Placeholder 4">
            <a:extLst>
              <a:ext uri="{FF2B5EF4-FFF2-40B4-BE49-F238E27FC236}">
                <a16:creationId xmlns:a16="http://schemas.microsoft.com/office/drawing/2014/main" id="{D4A67E9A-C072-F4C6-271F-B9A975255D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F50B66-2E13-02D6-FDB6-9E6106AB35FA}"/>
              </a:ext>
            </a:extLst>
          </p:cNvPr>
          <p:cNvSpPr>
            <a:spLocks noGrp="1"/>
          </p:cNvSpPr>
          <p:nvPr>
            <p:ph type="sldNum" sz="quarter" idx="12"/>
          </p:nvPr>
        </p:nvSpPr>
        <p:spPr/>
        <p:txBody>
          <a:bodyPr/>
          <a:lstStyle/>
          <a:p>
            <a:fld id="{35D2A32B-0CE8-4F4D-82CA-721890133E0A}" type="slidenum">
              <a:rPr lang="en-IN" smtClean="0"/>
              <a:t>‹#›</a:t>
            </a:fld>
            <a:endParaRPr lang="en-IN"/>
          </a:p>
        </p:txBody>
      </p:sp>
    </p:spTree>
    <p:extLst>
      <p:ext uri="{BB962C8B-B14F-4D97-AF65-F5344CB8AC3E}">
        <p14:creationId xmlns:p14="http://schemas.microsoft.com/office/powerpoint/2010/main" val="2195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01DA-8A2C-1808-A282-B03C4A5DA8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718D6D-F54B-F072-DE89-B4A249F156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B76D77-1A6E-FA61-C929-E964D07A40AF}"/>
              </a:ext>
            </a:extLst>
          </p:cNvPr>
          <p:cNvSpPr>
            <a:spLocks noGrp="1"/>
          </p:cNvSpPr>
          <p:nvPr>
            <p:ph type="dt" sz="half" idx="10"/>
          </p:nvPr>
        </p:nvSpPr>
        <p:spPr/>
        <p:txBody>
          <a:bodyPr/>
          <a:lstStyle/>
          <a:p>
            <a:fld id="{E8C096E1-5840-458A-ABC7-C97945EF9400}" type="datetimeFigureOut">
              <a:rPr lang="en-IN" smtClean="0"/>
              <a:t>30-09-2023</a:t>
            </a:fld>
            <a:endParaRPr lang="en-IN"/>
          </a:p>
        </p:txBody>
      </p:sp>
      <p:sp>
        <p:nvSpPr>
          <p:cNvPr id="5" name="Footer Placeholder 4">
            <a:extLst>
              <a:ext uri="{FF2B5EF4-FFF2-40B4-BE49-F238E27FC236}">
                <a16:creationId xmlns:a16="http://schemas.microsoft.com/office/drawing/2014/main" id="{44483EF6-EE8C-F8C3-07B6-7EE830A53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102523-2257-EAD7-F6D1-105BE723E44D}"/>
              </a:ext>
            </a:extLst>
          </p:cNvPr>
          <p:cNvSpPr>
            <a:spLocks noGrp="1"/>
          </p:cNvSpPr>
          <p:nvPr>
            <p:ph type="sldNum" sz="quarter" idx="12"/>
          </p:nvPr>
        </p:nvSpPr>
        <p:spPr/>
        <p:txBody>
          <a:bodyPr/>
          <a:lstStyle/>
          <a:p>
            <a:fld id="{35D2A32B-0CE8-4F4D-82CA-721890133E0A}" type="slidenum">
              <a:rPr lang="en-IN" smtClean="0"/>
              <a:t>‹#›</a:t>
            </a:fld>
            <a:endParaRPr lang="en-IN"/>
          </a:p>
        </p:txBody>
      </p:sp>
    </p:spTree>
    <p:extLst>
      <p:ext uri="{BB962C8B-B14F-4D97-AF65-F5344CB8AC3E}">
        <p14:creationId xmlns:p14="http://schemas.microsoft.com/office/powerpoint/2010/main" val="355805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574D26-CD71-5D36-BCA2-B5B7E0D2E5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9AFAE-F701-323C-E992-65686C3276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D73B9-51BA-9BD7-83BF-97BFC5E5DCF4}"/>
              </a:ext>
            </a:extLst>
          </p:cNvPr>
          <p:cNvSpPr>
            <a:spLocks noGrp="1"/>
          </p:cNvSpPr>
          <p:nvPr>
            <p:ph type="dt" sz="half" idx="10"/>
          </p:nvPr>
        </p:nvSpPr>
        <p:spPr/>
        <p:txBody>
          <a:bodyPr/>
          <a:lstStyle/>
          <a:p>
            <a:fld id="{E8C096E1-5840-458A-ABC7-C97945EF9400}" type="datetimeFigureOut">
              <a:rPr lang="en-IN" smtClean="0"/>
              <a:t>30-09-2023</a:t>
            </a:fld>
            <a:endParaRPr lang="en-IN"/>
          </a:p>
        </p:txBody>
      </p:sp>
      <p:sp>
        <p:nvSpPr>
          <p:cNvPr id="5" name="Footer Placeholder 4">
            <a:extLst>
              <a:ext uri="{FF2B5EF4-FFF2-40B4-BE49-F238E27FC236}">
                <a16:creationId xmlns:a16="http://schemas.microsoft.com/office/drawing/2014/main" id="{7AEBFF4F-059B-9710-B82C-D54D308F6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FFDCD9-F86C-BF33-7BB2-6E68F905D152}"/>
              </a:ext>
            </a:extLst>
          </p:cNvPr>
          <p:cNvSpPr>
            <a:spLocks noGrp="1"/>
          </p:cNvSpPr>
          <p:nvPr>
            <p:ph type="sldNum" sz="quarter" idx="12"/>
          </p:nvPr>
        </p:nvSpPr>
        <p:spPr/>
        <p:txBody>
          <a:bodyPr/>
          <a:lstStyle/>
          <a:p>
            <a:fld id="{35D2A32B-0CE8-4F4D-82CA-721890133E0A}" type="slidenum">
              <a:rPr lang="en-IN" smtClean="0"/>
              <a:t>‹#›</a:t>
            </a:fld>
            <a:endParaRPr lang="en-IN"/>
          </a:p>
        </p:txBody>
      </p:sp>
    </p:spTree>
    <p:extLst>
      <p:ext uri="{BB962C8B-B14F-4D97-AF65-F5344CB8AC3E}">
        <p14:creationId xmlns:p14="http://schemas.microsoft.com/office/powerpoint/2010/main" val="344621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4177-5013-5C18-3935-084D475BEE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CD206E-834E-FD78-2D4A-D49110BE5C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5A538-67D6-EBD7-E136-DB37588EC3E6}"/>
              </a:ext>
            </a:extLst>
          </p:cNvPr>
          <p:cNvSpPr>
            <a:spLocks noGrp="1"/>
          </p:cNvSpPr>
          <p:nvPr>
            <p:ph type="dt" sz="half" idx="10"/>
          </p:nvPr>
        </p:nvSpPr>
        <p:spPr/>
        <p:txBody>
          <a:bodyPr/>
          <a:lstStyle/>
          <a:p>
            <a:fld id="{E8C096E1-5840-458A-ABC7-C97945EF9400}" type="datetimeFigureOut">
              <a:rPr lang="en-IN" smtClean="0"/>
              <a:t>30-09-2023</a:t>
            </a:fld>
            <a:endParaRPr lang="en-IN"/>
          </a:p>
        </p:txBody>
      </p:sp>
      <p:sp>
        <p:nvSpPr>
          <p:cNvPr id="5" name="Footer Placeholder 4">
            <a:extLst>
              <a:ext uri="{FF2B5EF4-FFF2-40B4-BE49-F238E27FC236}">
                <a16:creationId xmlns:a16="http://schemas.microsoft.com/office/drawing/2014/main" id="{6D91C103-5F5A-5983-FF8B-279C846FF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AD372-7C94-171A-38FF-542A5D266AF5}"/>
              </a:ext>
            </a:extLst>
          </p:cNvPr>
          <p:cNvSpPr>
            <a:spLocks noGrp="1"/>
          </p:cNvSpPr>
          <p:nvPr>
            <p:ph type="sldNum" sz="quarter" idx="12"/>
          </p:nvPr>
        </p:nvSpPr>
        <p:spPr/>
        <p:txBody>
          <a:bodyPr/>
          <a:lstStyle/>
          <a:p>
            <a:fld id="{35D2A32B-0CE8-4F4D-82CA-721890133E0A}" type="slidenum">
              <a:rPr lang="en-IN" smtClean="0"/>
              <a:t>‹#›</a:t>
            </a:fld>
            <a:endParaRPr lang="en-IN"/>
          </a:p>
        </p:txBody>
      </p:sp>
    </p:spTree>
    <p:extLst>
      <p:ext uri="{BB962C8B-B14F-4D97-AF65-F5344CB8AC3E}">
        <p14:creationId xmlns:p14="http://schemas.microsoft.com/office/powerpoint/2010/main" val="207044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A7E2-5895-F8B5-1B85-F2123A1AA6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1C3AD9-CE09-6093-2574-28D3D5F73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66E95C-7947-CCB3-86AE-D617942AF6B2}"/>
              </a:ext>
            </a:extLst>
          </p:cNvPr>
          <p:cNvSpPr>
            <a:spLocks noGrp="1"/>
          </p:cNvSpPr>
          <p:nvPr>
            <p:ph type="dt" sz="half" idx="10"/>
          </p:nvPr>
        </p:nvSpPr>
        <p:spPr/>
        <p:txBody>
          <a:bodyPr/>
          <a:lstStyle/>
          <a:p>
            <a:fld id="{E8C096E1-5840-458A-ABC7-C97945EF9400}" type="datetimeFigureOut">
              <a:rPr lang="en-IN" smtClean="0"/>
              <a:t>30-09-2023</a:t>
            </a:fld>
            <a:endParaRPr lang="en-IN"/>
          </a:p>
        </p:txBody>
      </p:sp>
      <p:sp>
        <p:nvSpPr>
          <p:cNvPr id="5" name="Footer Placeholder 4">
            <a:extLst>
              <a:ext uri="{FF2B5EF4-FFF2-40B4-BE49-F238E27FC236}">
                <a16:creationId xmlns:a16="http://schemas.microsoft.com/office/drawing/2014/main" id="{AE4D2DE1-3E59-168B-39EA-852F570FA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B8D8E-3549-AC92-BFC0-8B4687E7F65D}"/>
              </a:ext>
            </a:extLst>
          </p:cNvPr>
          <p:cNvSpPr>
            <a:spLocks noGrp="1"/>
          </p:cNvSpPr>
          <p:nvPr>
            <p:ph type="sldNum" sz="quarter" idx="12"/>
          </p:nvPr>
        </p:nvSpPr>
        <p:spPr/>
        <p:txBody>
          <a:bodyPr/>
          <a:lstStyle/>
          <a:p>
            <a:fld id="{35D2A32B-0CE8-4F4D-82CA-721890133E0A}" type="slidenum">
              <a:rPr lang="en-IN" smtClean="0"/>
              <a:t>‹#›</a:t>
            </a:fld>
            <a:endParaRPr lang="en-IN"/>
          </a:p>
        </p:txBody>
      </p:sp>
    </p:spTree>
    <p:extLst>
      <p:ext uri="{BB962C8B-B14F-4D97-AF65-F5344CB8AC3E}">
        <p14:creationId xmlns:p14="http://schemas.microsoft.com/office/powerpoint/2010/main" val="270148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0EEE-1D1E-1C6C-8916-A59BA35857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2B5546-E899-B189-E320-9F524E8006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DD926C-6A88-4D02-E581-7A615E3619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1A89B6-DEA6-AEA0-4D78-DD31DE595FCE}"/>
              </a:ext>
            </a:extLst>
          </p:cNvPr>
          <p:cNvSpPr>
            <a:spLocks noGrp="1"/>
          </p:cNvSpPr>
          <p:nvPr>
            <p:ph type="dt" sz="half" idx="10"/>
          </p:nvPr>
        </p:nvSpPr>
        <p:spPr/>
        <p:txBody>
          <a:bodyPr/>
          <a:lstStyle/>
          <a:p>
            <a:fld id="{E8C096E1-5840-458A-ABC7-C97945EF9400}" type="datetimeFigureOut">
              <a:rPr lang="en-IN" smtClean="0"/>
              <a:t>30-09-2023</a:t>
            </a:fld>
            <a:endParaRPr lang="en-IN"/>
          </a:p>
        </p:txBody>
      </p:sp>
      <p:sp>
        <p:nvSpPr>
          <p:cNvPr id="6" name="Footer Placeholder 5">
            <a:extLst>
              <a:ext uri="{FF2B5EF4-FFF2-40B4-BE49-F238E27FC236}">
                <a16:creationId xmlns:a16="http://schemas.microsoft.com/office/drawing/2014/main" id="{8C42E8DD-5EE2-016D-C920-AFDAD2D4E1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ABA94B-357C-C783-C4A4-36BCA3EEA1A8}"/>
              </a:ext>
            </a:extLst>
          </p:cNvPr>
          <p:cNvSpPr>
            <a:spLocks noGrp="1"/>
          </p:cNvSpPr>
          <p:nvPr>
            <p:ph type="sldNum" sz="quarter" idx="12"/>
          </p:nvPr>
        </p:nvSpPr>
        <p:spPr/>
        <p:txBody>
          <a:bodyPr/>
          <a:lstStyle/>
          <a:p>
            <a:fld id="{35D2A32B-0CE8-4F4D-82CA-721890133E0A}" type="slidenum">
              <a:rPr lang="en-IN" smtClean="0"/>
              <a:t>‹#›</a:t>
            </a:fld>
            <a:endParaRPr lang="en-IN"/>
          </a:p>
        </p:txBody>
      </p:sp>
    </p:spTree>
    <p:extLst>
      <p:ext uri="{BB962C8B-B14F-4D97-AF65-F5344CB8AC3E}">
        <p14:creationId xmlns:p14="http://schemas.microsoft.com/office/powerpoint/2010/main" val="1186452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0717-33EC-2691-2B1F-BBB9E2368C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48F6C7-80DF-A1FF-835A-D1B937F0F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1DF75D-975E-F453-D2F9-29DFB656D2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A4DFB7-A6E6-60B3-8029-A3747EFB6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990F28-0F4D-2B63-D459-822E54DFF2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8EA9BB-B2B0-61CD-F5DE-56B28EF73082}"/>
              </a:ext>
            </a:extLst>
          </p:cNvPr>
          <p:cNvSpPr>
            <a:spLocks noGrp="1"/>
          </p:cNvSpPr>
          <p:nvPr>
            <p:ph type="dt" sz="half" idx="10"/>
          </p:nvPr>
        </p:nvSpPr>
        <p:spPr/>
        <p:txBody>
          <a:bodyPr/>
          <a:lstStyle/>
          <a:p>
            <a:fld id="{E8C096E1-5840-458A-ABC7-C97945EF9400}" type="datetimeFigureOut">
              <a:rPr lang="en-IN" smtClean="0"/>
              <a:t>30-09-2023</a:t>
            </a:fld>
            <a:endParaRPr lang="en-IN"/>
          </a:p>
        </p:txBody>
      </p:sp>
      <p:sp>
        <p:nvSpPr>
          <p:cNvPr id="8" name="Footer Placeholder 7">
            <a:extLst>
              <a:ext uri="{FF2B5EF4-FFF2-40B4-BE49-F238E27FC236}">
                <a16:creationId xmlns:a16="http://schemas.microsoft.com/office/drawing/2014/main" id="{E9AC67CB-9EAF-20B7-3C37-70297BD3A9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846C3A-C37D-966A-442A-4E15CF6BB47C}"/>
              </a:ext>
            </a:extLst>
          </p:cNvPr>
          <p:cNvSpPr>
            <a:spLocks noGrp="1"/>
          </p:cNvSpPr>
          <p:nvPr>
            <p:ph type="sldNum" sz="quarter" idx="12"/>
          </p:nvPr>
        </p:nvSpPr>
        <p:spPr/>
        <p:txBody>
          <a:bodyPr/>
          <a:lstStyle/>
          <a:p>
            <a:fld id="{35D2A32B-0CE8-4F4D-82CA-721890133E0A}" type="slidenum">
              <a:rPr lang="en-IN" smtClean="0"/>
              <a:t>‹#›</a:t>
            </a:fld>
            <a:endParaRPr lang="en-IN"/>
          </a:p>
        </p:txBody>
      </p:sp>
    </p:spTree>
    <p:extLst>
      <p:ext uri="{BB962C8B-B14F-4D97-AF65-F5344CB8AC3E}">
        <p14:creationId xmlns:p14="http://schemas.microsoft.com/office/powerpoint/2010/main" val="244980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E8FA7-CA14-73E5-3191-13818C4DCA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1A376E-346D-7927-97C6-113F555D3D22}"/>
              </a:ext>
            </a:extLst>
          </p:cNvPr>
          <p:cNvSpPr>
            <a:spLocks noGrp="1"/>
          </p:cNvSpPr>
          <p:nvPr>
            <p:ph type="dt" sz="half" idx="10"/>
          </p:nvPr>
        </p:nvSpPr>
        <p:spPr/>
        <p:txBody>
          <a:bodyPr/>
          <a:lstStyle/>
          <a:p>
            <a:fld id="{E8C096E1-5840-458A-ABC7-C97945EF9400}" type="datetimeFigureOut">
              <a:rPr lang="en-IN" smtClean="0"/>
              <a:t>30-09-2023</a:t>
            </a:fld>
            <a:endParaRPr lang="en-IN"/>
          </a:p>
        </p:txBody>
      </p:sp>
      <p:sp>
        <p:nvSpPr>
          <p:cNvPr id="4" name="Footer Placeholder 3">
            <a:extLst>
              <a:ext uri="{FF2B5EF4-FFF2-40B4-BE49-F238E27FC236}">
                <a16:creationId xmlns:a16="http://schemas.microsoft.com/office/drawing/2014/main" id="{4D96D878-356C-4AA1-E89B-ED33A62445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F19AD5-75E9-427E-2AD5-A01F72031F3F}"/>
              </a:ext>
            </a:extLst>
          </p:cNvPr>
          <p:cNvSpPr>
            <a:spLocks noGrp="1"/>
          </p:cNvSpPr>
          <p:nvPr>
            <p:ph type="sldNum" sz="quarter" idx="12"/>
          </p:nvPr>
        </p:nvSpPr>
        <p:spPr/>
        <p:txBody>
          <a:bodyPr/>
          <a:lstStyle/>
          <a:p>
            <a:fld id="{35D2A32B-0CE8-4F4D-82CA-721890133E0A}" type="slidenum">
              <a:rPr lang="en-IN" smtClean="0"/>
              <a:t>‹#›</a:t>
            </a:fld>
            <a:endParaRPr lang="en-IN"/>
          </a:p>
        </p:txBody>
      </p:sp>
    </p:spTree>
    <p:extLst>
      <p:ext uri="{BB962C8B-B14F-4D97-AF65-F5344CB8AC3E}">
        <p14:creationId xmlns:p14="http://schemas.microsoft.com/office/powerpoint/2010/main" val="350357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C2711D-1664-74B5-60B9-3CF21726D962}"/>
              </a:ext>
            </a:extLst>
          </p:cNvPr>
          <p:cNvSpPr>
            <a:spLocks noGrp="1"/>
          </p:cNvSpPr>
          <p:nvPr>
            <p:ph type="dt" sz="half" idx="10"/>
          </p:nvPr>
        </p:nvSpPr>
        <p:spPr/>
        <p:txBody>
          <a:bodyPr/>
          <a:lstStyle/>
          <a:p>
            <a:fld id="{E8C096E1-5840-458A-ABC7-C97945EF9400}" type="datetimeFigureOut">
              <a:rPr lang="en-IN" smtClean="0"/>
              <a:t>30-09-2023</a:t>
            </a:fld>
            <a:endParaRPr lang="en-IN"/>
          </a:p>
        </p:txBody>
      </p:sp>
      <p:sp>
        <p:nvSpPr>
          <p:cNvPr id="3" name="Footer Placeholder 2">
            <a:extLst>
              <a:ext uri="{FF2B5EF4-FFF2-40B4-BE49-F238E27FC236}">
                <a16:creationId xmlns:a16="http://schemas.microsoft.com/office/drawing/2014/main" id="{1239942D-2446-BE30-0473-80C7168DAB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AECE8A-80A2-BDB7-E487-51F59AB7BB69}"/>
              </a:ext>
            </a:extLst>
          </p:cNvPr>
          <p:cNvSpPr>
            <a:spLocks noGrp="1"/>
          </p:cNvSpPr>
          <p:nvPr>
            <p:ph type="sldNum" sz="quarter" idx="12"/>
          </p:nvPr>
        </p:nvSpPr>
        <p:spPr/>
        <p:txBody>
          <a:bodyPr/>
          <a:lstStyle/>
          <a:p>
            <a:fld id="{35D2A32B-0CE8-4F4D-82CA-721890133E0A}" type="slidenum">
              <a:rPr lang="en-IN" smtClean="0"/>
              <a:t>‹#›</a:t>
            </a:fld>
            <a:endParaRPr lang="en-IN"/>
          </a:p>
        </p:txBody>
      </p:sp>
    </p:spTree>
    <p:extLst>
      <p:ext uri="{BB962C8B-B14F-4D97-AF65-F5344CB8AC3E}">
        <p14:creationId xmlns:p14="http://schemas.microsoft.com/office/powerpoint/2010/main" val="4125118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4E06-68D6-37CB-299B-7BAE38223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E09A0C-6B8E-5A9B-7F42-6BEB80B019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760BDB-C853-F202-1FC7-B9D5C9F53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98054-E628-38E1-D39D-4C2F6004C86B}"/>
              </a:ext>
            </a:extLst>
          </p:cNvPr>
          <p:cNvSpPr>
            <a:spLocks noGrp="1"/>
          </p:cNvSpPr>
          <p:nvPr>
            <p:ph type="dt" sz="half" idx="10"/>
          </p:nvPr>
        </p:nvSpPr>
        <p:spPr/>
        <p:txBody>
          <a:bodyPr/>
          <a:lstStyle/>
          <a:p>
            <a:fld id="{E8C096E1-5840-458A-ABC7-C97945EF9400}" type="datetimeFigureOut">
              <a:rPr lang="en-IN" smtClean="0"/>
              <a:t>30-09-2023</a:t>
            </a:fld>
            <a:endParaRPr lang="en-IN"/>
          </a:p>
        </p:txBody>
      </p:sp>
      <p:sp>
        <p:nvSpPr>
          <p:cNvPr id="6" name="Footer Placeholder 5">
            <a:extLst>
              <a:ext uri="{FF2B5EF4-FFF2-40B4-BE49-F238E27FC236}">
                <a16:creationId xmlns:a16="http://schemas.microsoft.com/office/drawing/2014/main" id="{235B219C-E44A-BE88-8E53-C802FE4407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F6BBBB-2D3F-534B-71E1-0670FD7B4377}"/>
              </a:ext>
            </a:extLst>
          </p:cNvPr>
          <p:cNvSpPr>
            <a:spLocks noGrp="1"/>
          </p:cNvSpPr>
          <p:nvPr>
            <p:ph type="sldNum" sz="quarter" idx="12"/>
          </p:nvPr>
        </p:nvSpPr>
        <p:spPr/>
        <p:txBody>
          <a:bodyPr/>
          <a:lstStyle/>
          <a:p>
            <a:fld id="{35D2A32B-0CE8-4F4D-82CA-721890133E0A}" type="slidenum">
              <a:rPr lang="en-IN" smtClean="0"/>
              <a:t>‹#›</a:t>
            </a:fld>
            <a:endParaRPr lang="en-IN"/>
          </a:p>
        </p:txBody>
      </p:sp>
    </p:spTree>
    <p:extLst>
      <p:ext uri="{BB962C8B-B14F-4D97-AF65-F5344CB8AC3E}">
        <p14:creationId xmlns:p14="http://schemas.microsoft.com/office/powerpoint/2010/main" val="202271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6FC1-2B24-342D-0D5A-550B3441B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0E5D76-A7AF-0AB6-B0D7-8A78C84A3B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4745FB-6C05-7409-086C-B2BAD655A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E8CBA8-F7FD-B193-380D-289AD590DDE3}"/>
              </a:ext>
            </a:extLst>
          </p:cNvPr>
          <p:cNvSpPr>
            <a:spLocks noGrp="1"/>
          </p:cNvSpPr>
          <p:nvPr>
            <p:ph type="dt" sz="half" idx="10"/>
          </p:nvPr>
        </p:nvSpPr>
        <p:spPr/>
        <p:txBody>
          <a:bodyPr/>
          <a:lstStyle/>
          <a:p>
            <a:fld id="{E8C096E1-5840-458A-ABC7-C97945EF9400}" type="datetimeFigureOut">
              <a:rPr lang="en-IN" smtClean="0"/>
              <a:t>30-09-2023</a:t>
            </a:fld>
            <a:endParaRPr lang="en-IN"/>
          </a:p>
        </p:txBody>
      </p:sp>
      <p:sp>
        <p:nvSpPr>
          <p:cNvPr id="6" name="Footer Placeholder 5">
            <a:extLst>
              <a:ext uri="{FF2B5EF4-FFF2-40B4-BE49-F238E27FC236}">
                <a16:creationId xmlns:a16="http://schemas.microsoft.com/office/drawing/2014/main" id="{9F02C6E4-BDCF-B8B2-2396-AA3E1001A7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9E2634-9B27-B2DA-5F56-78F4B38A7FD6}"/>
              </a:ext>
            </a:extLst>
          </p:cNvPr>
          <p:cNvSpPr>
            <a:spLocks noGrp="1"/>
          </p:cNvSpPr>
          <p:nvPr>
            <p:ph type="sldNum" sz="quarter" idx="12"/>
          </p:nvPr>
        </p:nvSpPr>
        <p:spPr/>
        <p:txBody>
          <a:bodyPr/>
          <a:lstStyle/>
          <a:p>
            <a:fld id="{35D2A32B-0CE8-4F4D-82CA-721890133E0A}" type="slidenum">
              <a:rPr lang="en-IN" smtClean="0"/>
              <a:t>‹#›</a:t>
            </a:fld>
            <a:endParaRPr lang="en-IN"/>
          </a:p>
        </p:txBody>
      </p:sp>
    </p:spTree>
    <p:extLst>
      <p:ext uri="{BB962C8B-B14F-4D97-AF65-F5344CB8AC3E}">
        <p14:creationId xmlns:p14="http://schemas.microsoft.com/office/powerpoint/2010/main" val="8113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23213-43C9-7237-8E0B-5448384E2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287C76-70BA-90C4-DDB9-CB44AB9323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04C8CE-2A77-F761-51CD-13C5707684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096E1-5840-458A-ABC7-C97945EF9400}" type="datetimeFigureOut">
              <a:rPr lang="en-IN" smtClean="0"/>
              <a:t>30-09-2023</a:t>
            </a:fld>
            <a:endParaRPr lang="en-IN"/>
          </a:p>
        </p:txBody>
      </p:sp>
      <p:sp>
        <p:nvSpPr>
          <p:cNvPr id="5" name="Footer Placeholder 4">
            <a:extLst>
              <a:ext uri="{FF2B5EF4-FFF2-40B4-BE49-F238E27FC236}">
                <a16:creationId xmlns:a16="http://schemas.microsoft.com/office/drawing/2014/main" id="{1D8EC7A7-5DEC-5CE7-DD3B-82E3C528B1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AB9E78-2C70-DC14-DF70-724948EC73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2A32B-0CE8-4F4D-82CA-721890133E0A}" type="slidenum">
              <a:rPr lang="en-IN" smtClean="0"/>
              <a:t>‹#›</a:t>
            </a:fld>
            <a:endParaRPr lang="en-IN"/>
          </a:p>
        </p:txBody>
      </p:sp>
    </p:spTree>
    <p:extLst>
      <p:ext uri="{BB962C8B-B14F-4D97-AF65-F5344CB8AC3E}">
        <p14:creationId xmlns:p14="http://schemas.microsoft.com/office/powerpoint/2010/main" val="2991939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9E90-8BE7-4B12-A556-A594C8101712}"/>
              </a:ext>
            </a:extLst>
          </p:cNvPr>
          <p:cNvSpPr>
            <a:spLocks noGrp="1"/>
          </p:cNvSpPr>
          <p:nvPr>
            <p:ph type="ctrTitle"/>
          </p:nvPr>
        </p:nvSpPr>
        <p:spPr/>
        <p:txBody>
          <a:bodyPr/>
          <a:lstStyle/>
          <a:p>
            <a:r>
              <a:rPr lang="en-IN" dirty="0"/>
              <a:t>UNIT-3 </a:t>
            </a:r>
          </a:p>
        </p:txBody>
      </p:sp>
      <p:sp>
        <p:nvSpPr>
          <p:cNvPr id="3" name="Subtitle 2">
            <a:extLst>
              <a:ext uri="{FF2B5EF4-FFF2-40B4-BE49-F238E27FC236}">
                <a16:creationId xmlns:a16="http://schemas.microsoft.com/office/drawing/2014/main" id="{13C683B6-1B2C-D771-3352-F844CCCDDFF5}"/>
              </a:ext>
            </a:extLst>
          </p:cNvPr>
          <p:cNvSpPr>
            <a:spLocks noGrp="1"/>
          </p:cNvSpPr>
          <p:nvPr>
            <p:ph type="subTitle" idx="1"/>
          </p:nvPr>
        </p:nvSpPr>
        <p:spPr/>
        <p:txBody>
          <a:bodyPr/>
          <a:lstStyle/>
          <a:p>
            <a:r>
              <a:rPr lang="en-IN" dirty="0"/>
              <a:t>Greedy Method</a:t>
            </a:r>
          </a:p>
        </p:txBody>
      </p:sp>
    </p:spTree>
    <p:extLst>
      <p:ext uri="{BB962C8B-B14F-4D97-AF65-F5344CB8AC3E}">
        <p14:creationId xmlns:p14="http://schemas.microsoft.com/office/powerpoint/2010/main" val="635412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7C11-4326-AE08-009D-B6B2DCA9650B}"/>
              </a:ext>
            </a:extLst>
          </p:cNvPr>
          <p:cNvSpPr>
            <a:spLocks noGrp="1"/>
          </p:cNvSpPr>
          <p:nvPr>
            <p:ph type="title"/>
          </p:nvPr>
        </p:nvSpPr>
        <p:spPr/>
        <p:txBody>
          <a:bodyPr/>
          <a:lstStyle/>
          <a:p>
            <a:r>
              <a:rPr lang="en-IN" dirty="0"/>
              <a:t>Approach for Solution</a:t>
            </a:r>
          </a:p>
        </p:txBody>
      </p:sp>
      <p:sp>
        <p:nvSpPr>
          <p:cNvPr id="3" name="Content Placeholder 2">
            <a:extLst>
              <a:ext uri="{FF2B5EF4-FFF2-40B4-BE49-F238E27FC236}">
                <a16:creationId xmlns:a16="http://schemas.microsoft.com/office/drawing/2014/main" id="{7841FD57-040B-E7DF-3D31-1EC4EFB8E06F}"/>
              </a:ext>
            </a:extLst>
          </p:cNvPr>
          <p:cNvSpPr>
            <a:spLocks noGrp="1"/>
          </p:cNvSpPr>
          <p:nvPr>
            <p:ph idx="1"/>
          </p:nvPr>
        </p:nvSpPr>
        <p:spPr>
          <a:xfrm>
            <a:off x="838200" y="1825625"/>
            <a:ext cx="10839138" cy="4351338"/>
          </a:xfrm>
        </p:spPr>
        <p:txBody>
          <a:bodyPr/>
          <a:lstStyle/>
          <a:p>
            <a:pPr marL="0" indent="0">
              <a:buNone/>
            </a:pPr>
            <a:r>
              <a:rPr lang="en-IN" b="1" i="1" dirty="0">
                <a:solidFill>
                  <a:srgbClr val="273239"/>
                </a:solidFill>
                <a:effectLst/>
                <a:latin typeface="Nunito" pitchFamily="2" charset="0"/>
              </a:rPr>
              <a:t>Input: </a:t>
            </a:r>
            <a:r>
              <a:rPr lang="en-IN" b="0" i="1" dirty="0" err="1">
                <a:solidFill>
                  <a:srgbClr val="273239"/>
                </a:solidFill>
                <a:effectLst/>
                <a:latin typeface="Nunito" pitchFamily="2" charset="0"/>
              </a:rPr>
              <a:t>arr</a:t>
            </a:r>
            <a:r>
              <a:rPr lang="en-IN" b="0" i="1" dirty="0">
                <a:solidFill>
                  <a:srgbClr val="273239"/>
                </a:solidFill>
                <a:effectLst/>
                <a:latin typeface="Nunito" pitchFamily="2" charset="0"/>
              </a:rPr>
              <a:t>[] = {{80, 10}, {60, 20}, {120, 30}}, W = 50 </a:t>
            </a:r>
            <a:r>
              <a:rPr lang="en-IN" sz="2000" b="0" i="1" dirty="0">
                <a:solidFill>
                  <a:srgbClr val="FF0000"/>
                </a:solidFill>
                <a:effectLst/>
                <a:latin typeface="Nunito" pitchFamily="2" charset="0"/>
              </a:rPr>
              <a:t>// {value, weight}</a:t>
            </a:r>
            <a:endParaRPr lang="en-IN" b="0" i="1" dirty="0">
              <a:solidFill>
                <a:srgbClr val="FF0000"/>
              </a:solidFill>
              <a:effectLst/>
              <a:latin typeface="Nunito" pitchFamily="2" charset="0"/>
            </a:endParaRPr>
          </a:p>
          <a:p>
            <a:pPr marL="0" indent="0">
              <a:buNone/>
            </a:pPr>
            <a:r>
              <a:rPr lang="en-IN" i="1" dirty="0">
                <a:solidFill>
                  <a:srgbClr val="273239"/>
                </a:solidFill>
                <a:latin typeface="Nunito" pitchFamily="2" charset="0"/>
              </a:rPr>
              <a:t>                       </a:t>
            </a:r>
            <a:endParaRPr lang="en-IN" b="0" i="1" dirty="0">
              <a:solidFill>
                <a:srgbClr val="273239"/>
              </a:solidFill>
              <a:effectLst/>
              <a:latin typeface="Nunito" pitchFamily="2" charset="0"/>
            </a:endParaRPr>
          </a:p>
          <a:p>
            <a:pPr marL="0" indent="0">
              <a:buNone/>
            </a:pPr>
            <a:r>
              <a:rPr lang="en-IN" i="1" dirty="0">
                <a:solidFill>
                  <a:srgbClr val="273239"/>
                </a:solidFill>
                <a:latin typeface="Nunito" pitchFamily="2" charset="0"/>
              </a:rPr>
              <a:t>CASE 1: Choose more weight first.</a:t>
            </a:r>
          </a:p>
          <a:p>
            <a:pPr marL="0" indent="0">
              <a:buNone/>
            </a:pPr>
            <a:r>
              <a:rPr lang="en-IN" i="1" dirty="0">
                <a:solidFill>
                  <a:srgbClr val="273239"/>
                </a:solidFill>
                <a:latin typeface="Nunito" pitchFamily="2" charset="0"/>
              </a:rPr>
              <a:t>Solution: Item 3, Item 2 are selected. Value: 120+60 =180.</a:t>
            </a:r>
          </a:p>
          <a:p>
            <a:pPr marL="0" indent="0">
              <a:buNone/>
            </a:pPr>
            <a:endParaRPr lang="en-IN" i="1" dirty="0">
              <a:solidFill>
                <a:srgbClr val="273239"/>
              </a:solidFill>
              <a:latin typeface="Nunito" pitchFamily="2" charset="0"/>
            </a:endParaRPr>
          </a:p>
          <a:p>
            <a:pPr marL="0" indent="0">
              <a:buNone/>
            </a:pPr>
            <a:r>
              <a:rPr lang="en-IN" i="1" dirty="0">
                <a:solidFill>
                  <a:srgbClr val="273239"/>
                </a:solidFill>
                <a:latin typeface="Nunito" pitchFamily="2" charset="0"/>
              </a:rPr>
              <a:t>CASE 2: Choose more profit first.</a:t>
            </a:r>
          </a:p>
          <a:p>
            <a:pPr marL="0" indent="0">
              <a:buNone/>
            </a:pPr>
            <a:r>
              <a:rPr lang="en-IN" i="1" dirty="0">
                <a:solidFill>
                  <a:srgbClr val="273239"/>
                </a:solidFill>
                <a:latin typeface="Nunito" pitchFamily="2" charset="0"/>
              </a:rPr>
              <a:t>Solution: Item 3 and 1 are selected. Value: 120+80=200</a:t>
            </a:r>
            <a:endParaRPr lang="en-IN" dirty="0"/>
          </a:p>
        </p:txBody>
      </p:sp>
    </p:spTree>
    <p:extLst>
      <p:ext uri="{BB962C8B-B14F-4D97-AF65-F5344CB8AC3E}">
        <p14:creationId xmlns:p14="http://schemas.microsoft.com/office/powerpoint/2010/main" val="413618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FD7D-E8C9-AE86-1E03-1792CA665E29}"/>
              </a:ext>
            </a:extLst>
          </p:cNvPr>
          <p:cNvSpPr>
            <a:spLocks noGrp="1"/>
          </p:cNvSpPr>
          <p:nvPr>
            <p:ph type="title"/>
          </p:nvPr>
        </p:nvSpPr>
        <p:spPr/>
        <p:txBody>
          <a:bodyPr/>
          <a:lstStyle/>
          <a:p>
            <a:r>
              <a:rPr lang="en-IN" dirty="0"/>
              <a:t>Greedy based </a:t>
            </a:r>
            <a:r>
              <a:rPr lang="en-IN" dirty="0" err="1"/>
              <a:t>apparoach</a:t>
            </a:r>
            <a:endParaRPr lang="en-IN" dirty="0"/>
          </a:p>
        </p:txBody>
      </p:sp>
      <p:sp>
        <p:nvSpPr>
          <p:cNvPr id="3" name="Content Placeholder 2">
            <a:extLst>
              <a:ext uri="{FF2B5EF4-FFF2-40B4-BE49-F238E27FC236}">
                <a16:creationId xmlns:a16="http://schemas.microsoft.com/office/drawing/2014/main" id="{C6468AA2-C5AE-CB10-ED15-D1057DF649B5}"/>
              </a:ext>
            </a:extLst>
          </p:cNvPr>
          <p:cNvSpPr>
            <a:spLocks noGrp="1"/>
          </p:cNvSpPr>
          <p:nvPr>
            <p:ph idx="1"/>
          </p:nvPr>
        </p:nvSpPr>
        <p:spPr/>
        <p:txBody>
          <a:bodyPr/>
          <a:lstStyle/>
          <a:p>
            <a:r>
              <a:rPr lang="en-US" dirty="0"/>
              <a:t>The basic idea of the greedy approach is to calculate the ratio profit/weight for each item and sort the item on the basis of this ratio. Then take the item with the highest ratio and add them as much as we can (can be the whole element or a fraction of it).</a:t>
            </a:r>
          </a:p>
          <a:p>
            <a:endParaRPr lang="en-US" dirty="0"/>
          </a:p>
          <a:p>
            <a:r>
              <a:rPr lang="en-US" dirty="0"/>
              <a:t>This will always give the maximum profit because, in each step it adds an element such that this is the maximum possible profit for that much weight.</a:t>
            </a:r>
            <a:endParaRPr lang="en-IN" dirty="0"/>
          </a:p>
        </p:txBody>
      </p:sp>
    </p:spTree>
    <p:extLst>
      <p:ext uri="{BB962C8B-B14F-4D97-AF65-F5344CB8AC3E}">
        <p14:creationId xmlns:p14="http://schemas.microsoft.com/office/powerpoint/2010/main" val="107944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AC3BA-0A2A-D6F2-7CC1-F0CE810DE086}"/>
              </a:ext>
            </a:extLst>
          </p:cNvPr>
          <p:cNvSpPr>
            <a:spLocks noGrp="1"/>
          </p:cNvSpPr>
          <p:nvPr>
            <p:ph idx="1"/>
          </p:nvPr>
        </p:nvSpPr>
        <p:spPr>
          <a:xfrm>
            <a:off x="838200" y="365125"/>
            <a:ext cx="5862403" cy="5811838"/>
          </a:xfrm>
        </p:spPr>
        <p:txBody>
          <a:bodyPr/>
          <a:lstStyle/>
          <a:p>
            <a:pPr marL="0" indent="0">
              <a:buNone/>
            </a:pPr>
            <a:r>
              <a:rPr lang="en-IN" dirty="0"/>
              <a:t>Step-1: </a:t>
            </a:r>
            <a:r>
              <a:rPr lang="en-US" dirty="0"/>
              <a:t>For each item, compute its </a:t>
            </a:r>
            <a:r>
              <a:rPr lang="en-US" dirty="0">
                <a:solidFill>
                  <a:srgbClr val="FF0000"/>
                </a:solidFill>
              </a:rPr>
              <a:t>value/weight</a:t>
            </a:r>
            <a:r>
              <a:rPr lang="en-US" dirty="0"/>
              <a:t> ratio.</a:t>
            </a:r>
          </a:p>
          <a:p>
            <a:pPr marL="0" indent="0">
              <a:buNone/>
            </a:pPr>
            <a:endParaRPr lang="en-US" dirty="0"/>
          </a:p>
          <a:p>
            <a:pPr marL="0" indent="0">
              <a:buNone/>
            </a:pPr>
            <a:r>
              <a:rPr lang="en-US" dirty="0"/>
              <a:t>Step-2: Arrange all the items in decreasing order of their </a:t>
            </a:r>
            <a:r>
              <a:rPr lang="en-US" dirty="0">
                <a:solidFill>
                  <a:srgbClr val="FF0000"/>
                </a:solidFill>
              </a:rPr>
              <a:t>value/weight </a:t>
            </a:r>
            <a:r>
              <a:rPr lang="en-US" dirty="0"/>
              <a:t>ratio.</a:t>
            </a:r>
          </a:p>
          <a:p>
            <a:pPr marL="0" indent="0">
              <a:buNone/>
            </a:pPr>
            <a:endParaRPr lang="en-US" dirty="0"/>
          </a:p>
          <a:p>
            <a:pPr marL="0" indent="0">
              <a:buNone/>
            </a:pPr>
            <a:r>
              <a:rPr lang="en-US" dirty="0"/>
              <a:t>Step-3: Start putting the items into the knapsack beginning from the item with the highest ratio. </a:t>
            </a:r>
          </a:p>
          <a:p>
            <a:pPr marL="0" indent="0">
              <a:buNone/>
            </a:pPr>
            <a:r>
              <a:rPr lang="en-US" dirty="0"/>
              <a:t>Put as many items as you can into the knapsack. </a:t>
            </a:r>
            <a:endParaRPr lang="en-IN" dirty="0"/>
          </a:p>
        </p:txBody>
      </p:sp>
      <p:sp>
        <p:nvSpPr>
          <p:cNvPr id="4" name="Rectangle 3">
            <a:extLst>
              <a:ext uri="{FF2B5EF4-FFF2-40B4-BE49-F238E27FC236}">
                <a16:creationId xmlns:a16="http://schemas.microsoft.com/office/drawing/2014/main" id="{F7474D4D-D3FA-6B3C-5AAB-B4851D300574}"/>
              </a:ext>
            </a:extLst>
          </p:cNvPr>
          <p:cNvSpPr/>
          <p:nvPr/>
        </p:nvSpPr>
        <p:spPr>
          <a:xfrm>
            <a:off x="7270230" y="547141"/>
            <a:ext cx="4443335" cy="49242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fontAlgn="base"/>
            <a:r>
              <a:rPr lang="en-US" b="1" i="0" dirty="0">
                <a:solidFill>
                  <a:schemeClr val="accent1"/>
                </a:solidFill>
                <a:effectLst/>
                <a:latin typeface="Nunito" pitchFamily="2" charset="0"/>
              </a:rPr>
              <a:t>ALGORITHM </a:t>
            </a:r>
          </a:p>
          <a:p>
            <a:pPr algn="l" fontAlgn="base"/>
            <a:endParaRPr lang="en-US" b="1" i="0" dirty="0">
              <a:solidFill>
                <a:schemeClr val="accent1"/>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Calculate the ratio (</a:t>
            </a:r>
            <a:r>
              <a:rPr lang="en-US" b="1" i="0" dirty="0">
                <a:solidFill>
                  <a:srgbClr val="273239"/>
                </a:solidFill>
                <a:effectLst/>
                <a:latin typeface="Nunito" pitchFamily="2" charset="0"/>
              </a:rPr>
              <a:t>profit/weight</a:t>
            </a:r>
            <a:r>
              <a:rPr lang="en-US" b="0" i="0" dirty="0">
                <a:solidFill>
                  <a:srgbClr val="273239"/>
                </a:solidFill>
                <a:effectLst/>
                <a:latin typeface="Nunito" pitchFamily="2" charset="0"/>
              </a:rPr>
              <a:t>) for each item.</a:t>
            </a:r>
          </a:p>
          <a:p>
            <a:pPr algn="l" fontAlgn="base">
              <a:buFont typeface="Arial" panose="020B0604020202020204" pitchFamily="34" charset="0"/>
              <a:buChar char="•"/>
            </a:pPr>
            <a:r>
              <a:rPr lang="en-US" b="0" i="0" dirty="0">
                <a:solidFill>
                  <a:srgbClr val="273239"/>
                </a:solidFill>
                <a:effectLst/>
                <a:latin typeface="Nunito" pitchFamily="2" charset="0"/>
              </a:rPr>
              <a:t>Sort all the items in decreasing order of the ratio.</a:t>
            </a:r>
          </a:p>
          <a:p>
            <a:pPr algn="l" fontAlgn="base">
              <a:buFont typeface="Arial" panose="020B0604020202020204" pitchFamily="34" charset="0"/>
              <a:buChar char="•"/>
            </a:pPr>
            <a:r>
              <a:rPr lang="en-US" b="0" i="0" dirty="0">
                <a:solidFill>
                  <a:srgbClr val="273239"/>
                </a:solidFill>
                <a:effectLst/>
                <a:latin typeface="Nunito" pitchFamily="2" charset="0"/>
              </a:rPr>
              <a:t>Initialize </a:t>
            </a:r>
            <a:r>
              <a:rPr lang="en-US" b="1" i="0" dirty="0">
                <a:solidFill>
                  <a:srgbClr val="273239"/>
                </a:solidFill>
                <a:effectLst/>
                <a:latin typeface="Nunito" pitchFamily="2" charset="0"/>
              </a:rPr>
              <a:t>res = 0</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curr_cap</a:t>
            </a:r>
            <a:r>
              <a:rPr lang="en-US" b="0" i="0" dirty="0">
                <a:solidFill>
                  <a:srgbClr val="273239"/>
                </a:solidFill>
                <a:effectLst/>
                <a:latin typeface="Nunito" pitchFamily="2" charset="0"/>
              </a:rPr>
              <a:t> = </a:t>
            </a:r>
            <a:r>
              <a:rPr lang="en-US" b="0" i="0" dirty="0" err="1">
                <a:solidFill>
                  <a:srgbClr val="273239"/>
                </a:solidFill>
                <a:effectLst/>
                <a:latin typeface="Nunito" pitchFamily="2" charset="0"/>
              </a:rPr>
              <a:t>given_cap</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Do the following for every item </a:t>
            </a:r>
            <a:r>
              <a:rPr lang="en-US" b="1" i="0" dirty="0" err="1">
                <a:solidFill>
                  <a:srgbClr val="273239"/>
                </a:solidFill>
                <a:effectLst/>
                <a:latin typeface="Nunito" pitchFamily="2" charset="0"/>
              </a:rPr>
              <a:t>i</a:t>
            </a:r>
            <a:r>
              <a:rPr lang="en-US" b="0" i="0" dirty="0">
                <a:solidFill>
                  <a:srgbClr val="273239"/>
                </a:solidFill>
                <a:effectLst/>
                <a:latin typeface="Nunito" pitchFamily="2" charset="0"/>
              </a:rPr>
              <a:t> in the sorted order:</a:t>
            </a:r>
          </a:p>
          <a:p>
            <a:pPr marL="742950" lvl="1" indent="-285750" algn="l" fontAlgn="base">
              <a:buFont typeface="Arial" panose="020B0604020202020204" pitchFamily="34" charset="0"/>
              <a:buChar char="•"/>
            </a:pPr>
            <a:r>
              <a:rPr lang="en-US" b="0" i="0" dirty="0">
                <a:solidFill>
                  <a:srgbClr val="273239"/>
                </a:solidFill>
                <a:effectLst/>
                <a:latin typeface="Nunito" pitchFamily="2" charset="0"/>
              </a:rPr>
              <a:t>If the weight of the current item is less than or equal to the remaining capacity then add the value of that item into the result</a:t>
            </a:r>
          </a:p>
          <a:p>
            <a:pPr marL="742950" lvl="1" indent="-285750" algn="l" fontAlgn="base">
              <a:buFont typeface="Arial" panose="020B0604020202020204" pitchFamily="34" charset="0"/>
              <a:buChar char="•"/>
            </a:pPr>
            <a:r>
              <a:rPr lang="en-US" b="0" i="0" dirty="0">
                <a:solidFill>
                  <a:srgbClr val="273239"/>
                </a:solidFill>
                <a:effectLst/>
                <a:latin typeface="Nunito" pitchFamily="2" charset="0"/>
              </a:rPr>
              <a:t>Else add the current item as much as we can and break out of the loop.</a:t>
            </a:r>
          </a:p>
          <a:p>
            <a:pPr algn="l" fontAlgn="base">
              <a:buFont typeface="Arial" panose="020B0604020202020204" pitchFamily="34" charset="0"/>
              <a:buChar char="•"/>
            </a:pPr>
            <a:r>
              <a:rPr lang="en-US" b="0" i="0" dirty="0">
                <a:solidFill>
                  <a:srgbClr val="273239"/>
                </a:solidFill>
                <a:effectLst/>
                <a:latin typeface="Nunito" pitchFamily="2" charset="0"/>
              </a:rPr>
              <a:t>Return </a:t>
            </a:r>
            <a:r>
              <a:rPr lang="en-US" b="1" i="0" dirty="0">
                <a:solidFill>
                  <a:srgbClr val="273239"/>
                </a:solidFill>
                <a:effectLst/>
                <a:latin typeface="Nunito" pitchFamily="2" charset="0"/>
              </a:rPr>
              <a:t>res</a:t>
            </a:r>
            <a:r>
              <a:rPr lang="en-US" b="0" i="0" dirty="0">
                <a:solidFill>
                  <a:srgbClr val="273239"/>
                </a:solidFill>
                <a:effectLst/>
                <a:latin typeface="Nunito" pitchFamily="2" charset="0"/>
              </a:rPr>
              <a:t>.</a:t>
            </a:r>
          </a:p>
        </p:txBody>
      </p:sp>
    </p:spTree>
    <p:extLst>
      <p:ext uri="{BB962C8B-B14F-4D97-AF65-F5344CB8AC3E}">
        <p14:creationId xmlns:p14="http://schemas.microsoft.com/office/powerpoint/2010/main" val="2051554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A8DDE-5119-9F6D-4550-11F3E084C762}"/>
              </a:ext>
            </a:extLst>
          </p:cNvPr>
          <p:cNvSpPr>
            <a:spLocks noGrp="1"/>
          </p:cNvSpPr>
          <p:nvPr>
            <p:ph type="title"/>
          </p:nvPr>
        </p:nvSpPr>
        <p:spPr/>
        <p:txBody>
          <a:bodyPr/>
          <a:lstStyle/>
          <a:p>
            <a:r>
              <a:rPr lang="en-IN" dirty="0"/>
              <a:t>Time Complexity</a:t>
            </a:r>
          </a:p>
        </p:txBody>
      </p:sp>
      <p:sp>
        <p:nvSpPr>
          <p:cNvPr id="3" name="Content Placeholder 2">
            <a:extLst>
              <a:ext uri="{FF2B5EF4-FFF2-40B4-BE49-F238E27FC236}">
                <a16:creationId xmlns:a16="http://schemas.microsoft.com/office/drawing/2014/main" id="{572BD4FC-22D4-B1DB-DE97-924F94143731}"/>
              </a:ext>
            </a:extLst>
          </p:cNvPr>
          <p:cNvSpPr>
            <a:spLocks noGrp="1"/>
          </p:cNvSpPr>
          <p:nvPr>
            <p:ph idx="1"/>
          </p:nvPr>
        </p:nvSpPr>
        <p:spPr/>
        <p:txBody>
          <a:bodyPr/>
          <a:lstStyle/>
          <a:p>
            <a:r>
              <a:rPr lang="en-US" dirty="0"/>
              <a:t>The main time taking step is the sorting of all items in decreasing order of their value / weight ratio.</a:t>
            </a:r>
          </a:p>
          <a:p>
            <a:r>
              <a:rPr lang="en-US" dirty="0"/>
              <a:t>If the items are already arranged in the required order, then while loop takes O(n) time.</a:t>
            </a:r>
          </a:p>
          <a:p>
            <a:r>
              <a:rPr lang="en-US" dirty="0"/>
              <a:t>The average time complexity of Quick Sort is O(</a:t>
            </a:r>
            <a:r>
              <a:rPr lang="en-US" dirty="0" err="1"/>
              <a:t>nlogn</a:t>
            </a:r>
            <a:r>
              <a:rPr lang="en-US" dirty="0"/>
              <a:t>).</a:t>
            </a:r>
          </a:p>
          <a:p>
            <a:r>
              <a:rPr lang="en-US" dirty="0"/>
              <a:t>Therefore, total time taken including the sort is O(</a:t>
            </a:r>
            <a:r>
              <a:rPr lang="en-US" dirty="0" err="1"/>
              <a:t>nlogn</a:t>
            </a:r>
            <a:r>
              <a:rPr lang="en-US" dirty="0"/>
              <a:t>).</a:t>
            </a:r>
            <a:endParaRPr lang="en-IN" dirty="0"/>
          </a:p>
        </p:txBody>
      </p:sp>
    </p:spTree>
    <p:extLst>
      <p:ext uri="{BB962C8B-B14F-4D97-AF65-F5344CB8AC3E}">
        <p14:creationId xmlns:p14="http://schemas.microsoft.com/office/powerpoint/2010/main" val="976319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FA43-4C00-8795-57BF-31A7EB41C2D2}"/>
              </a:ext>
            </a:extLst>
          </p:cNvPr>
          <p:cNvSpPr>
            <a:spLocks noGrp="1"/>
          </p:cNvSpPr>
          <p:nvPr>
            <p:ph type="title"/>
          </p:nvPr>
        </p:nvSpPr>
        <p:spPr/>
        <p:txBody>
          <a:bodyPr/>
          <a:lstStyle/>
          <a:p>
            <a:r>
              <a:rPr lang="en-IN" dirty="0"/>
              <a:t>Example-1</a:t>
            </a:r>
          </a:p>
        </p:txBody>
      </p:sp>
      <p:sp>
        <p:nvSpPr>
          <p:cNvPr id="3" name="Content Placeholder 2">
            <a:extLst>
              <a:ext uri="{FF2B5EF4-FFF2-40B4-BE49-F238E27FC236}">
                <a16:creationId xmlns:a16="http://schemas.microsoft.com/office/drawing/2014/main" id="{281E98FF-B0E6-624A-3DB4-4D3DDC8F1F9A}"/>
              </a:ext>
            </a:extLst>
          </p:cNvPr>
          <p:cNvSpPr>
            <a:spLocks noGrp="1"/>
          </p:cNvSpPr>
          <p:nvPr>
            <p:ph idx="1"/>
          </p:nvPr>
        </p:nvSpPr>
        <p:spPr/>
        <p:txBody>
          <a:bodyPr>
            <a:normAutofit fontScale="85000" lnSpcReduction="20000"/>
          </a:bodyPr>
          <a:lstStyle/>
          <a:p>
            <a:pPr marL="0" indent="0" algn="l" fontAlgn="base">
              <a:buNone/>
            </a:pPr>
            <a:r>
              <a:rPr lang="en-US" b="0" i="1" dirty="0">
                <a:solidFill>
                  <a:srgbClr val="273239"/>
                </a:solidFill>
                <a:effectLst/>
                <a:latin typeface="Nunito" pitchFamily="2" charset="0"/>
              </a:rPr>
              <a:t>Consider the example: </a:t>
            </a:r>
            <a:r>
              <a:rPr lang="en-US" b="1" i="1" dirty="0" err="1">
                <a:solidFill>
                  <a:srgbClr val="273239"/>
                </a:solidFill>
                <a:effectLst/>
                <a:latin typeface="Nunito" pitchFamily="2" charset="0"/>
              </a:rPr>
              <a:t>arr</a:t>
            </a:r>
            <a:r>
              <a:rPr lang="en-US" b="1" i="1" dirty="0">
                <a:solidFill>
                  <a:srgbClr val="273239"/>
                </a:solidFill>
                <a:effectLst/>
                <a:latin typeface="Nunito" pitchFamily="2" charset="0"/>
              </a:rPr>
              <a:t>[] = {{100, 20}, {60, 10}, {120, 30}}, W = 50</a:t>
            </a:r>
            <a:r>
              <a:rPr lang="en-US" b="0" i="1" dirty="0">
                <a:solidFill>
                  <a:srgbClr val="273239"/>
                </a:solidFill>
                <a:effectLst/>
                <a:latin typeface="Nunito" pitchFamily="2" charset="0"/>
              </a:rPr>
              <a:t>.</a:t>
            </a:r>
          </a:p>
          <a:p>
            <a:pPr marL="0" indent="0" algn="l" fontAlgn="base">
              <a:buNone/>
            </a:pPr>
            <a:r>
              <a:rPr lang="en-US" b="1" i="1" dirty="0">
                <a:solidFill>
                  <a:srgbClr val="273239"/>
                </a:solidFill>
                <a:effectLst/>
                <a:latin typeface="Nunito" pitchFamily="2" charset="0"/>
              </a:rPr>
              <a:t>Sorting:</a:t>
            </a:r>
            <a:r>
              <a:rPr lang="en-US" b="0" i="1" dirty="0">
                <a:solidFill>
                  <a:srgbClr val="273239"/>
                </a:solidFill>
                <a:effectLst/>
                <a:latin typeface="Nunito" pitchFamily="2" charset="0"/>
              </a:rPr>
              <a:t> Initially sort the array based on the profit/weight ratio. The sorted array will be </a:t>
            </a:r>
            <a:r>
              <a:rPr lang="en-US" b="1" i="1" dirty="0">
                <a:solidFill>
                  <a:srgbClr val="273239"/>
                </a:solidFill>
                <a:effectLst/>
                <a:latin typeface="Nunito" pitchFamily="2" charset="0"/>
              </a:rPr>
              <a:t>{{60, 10}, {100, 20}, {120, 30}}</a:t>
            </a:r>
            <a:r>
              <a:rPr lang="en-US" b="0" i="1" dirty="0">
                <a:solidFill>
                  <a:srgbClr val="273239"/>
                </a:solidFill>
                <a:effectLst/>
                <a:latin typeface="Nunito" pitchFamily="2" charset="0"/>
              </a:rPr>
              <a:t>.</a:t>
            </a:r>
          </a:p>
          <a:p>
            <a:pPr marL="0" indent="0" algn="l" fontAlgn="base">
              <a:buNone/>
            </a:pPr>
            <a:r>
              <a:rPr lang="en-US" b="1" i="1" u="sng" dirty="0">
                <a:solidFill>
                  <a:srgbClr val="273239"/>
                </a:solidFill>
                <a:effectLst/>
                <a:latin typeface="Nunito" pitchFamily="2" charset="0"/>
              </a:rPr>
              <a:t>Iteration:</a:t>
            </a:r>
            <a:endParaRPr lang="en-US" b="0" i="1" dirty="0">
              <a:solidFill>
                <a:srgbClr val="273239"/>
              </a:solidFill>
              <a:effectLst/>
              <a:latin typeface="Nunito" pitchFamily="2" charset="0"/>
            </a:endParaRPr>
          </a:p>
          <a:p>
            <a:pPr algn="l" fontAlgn="base">
              <a:buFont typeface="Arial" panose="020B0604020202020204" pitchFamily="34" charset="0"/>
              <a:buChar char="•"/>
            </a:pPr>
            <a:r>
              <a:rPr lang="en-US" b="0" i="1" dirty="0">
                <a:solidFill>
                  <a:srgbClr val="273239"/>
                </a:solidFill>
                <a:effectLst/>
                <a:latin typeface="Nunito" pitchFamily="2" charset="0"/>
              </a:rPr>
              <a:t>For </a:t>
            </a:r>
            <a:r>
              <a:rPr lang="en-US" b="1" i="1" dirty="0" err="1">
                <a:solidFill>
                  <a:srgbClr val="273239"/>
                </a:solidFill>
                <a:effectLst/>
                <a:latin typeface="Nunito" pitchFamily="2" charset="0"/>
              </a:rPr>
              <a:t>i</a:t>
            </a:r>
            <a:r>
              <a:rPr lang="en-US" b="1" i="1" dirty="0">
                <a:solidFill>
                  <a:srgbClr val="273239"/>
                </a:solidFill>
                <a:effectLst/>
                <a:latin typeface="Nunito" pitchFamily="2" charset="0"/>
              </a:rPr>
              <a:t> = 0</a:t>
            </a:r>
            <a:r>
              <a:rPr lang="en-US" b="0" i="1" dirty="0">
                <a:solidFill>
                  <a:srgbClr val="273239"/>
                </a:solidFill>
                <a:effectLst/>
                <a:latin typeface="Nunito" pitchFamily="2" charset="0"/>
              </a:rPr>
              <a:t>, weight = 10 which is less than W. So add this element in the knapsack. </a:t>
            </a:r>
            <a:r>
              <a:rPr lang="en-US" b="1" i="1" dirty="0">
                <a:solidFill>
                  <a:srgbClr val="273239"/>
                </a:solidFill>
                <a:effectLst/>
                <a:latin typeface="Nunito" pitchFamily="2" charset="0"/>
              </a:rPr>
              <a:t>profit = 60</a:t>
            </a:r>
            <a:r>
              <a:rPr lang="en-US" b="0" i="1" dirty="0">
                <a:solidFill>
                  <a:srgbClr val="273239"/>
                </a:solidFill>
                <a:effectLst/>
                <a:latin typeface="Nunito" pitchFamily="2" charset="0"/>
              </a:rPr>
              <a:t> and remaining </a:t>
            </a:r>
            <a:r>
              <a:rPr lang="en-US" b="1" i="1" dirty="0">
                <a:solidFill>
                  <a:srgbClr val="273239"/>
                </a:solidFill>
                <a:effectLst/>
                <a:latin typeface="Nunito" pitchFamily="2" charset="0"/>
              </a:rPr>
              <a:t>W = 50 – 10 = 40</a:t>
            </a:r>
            <a:r>
              <a:rPr lang="en-US" b="0" i="1" dirty="0">
                <a:solidFill>
                  <a:srgbClr val="273239"/>
                </a:solidFill>
                <a:effectLst/>
                <a:latin typeface="Nunito" pitchFamily="2" charset="0"/>
              </a:rPr>
              <a:t>.</a:t>
            </a:r>
          </a:p>
          <a:p>
            <a:pPr algn="l" fontAlgn="base">
              <a:buFont typeface="Arial" panose="020B0604020202020204" pitchFamily="34" charset="0"/>
              <a:buChar char="•"/>
            </a:pPr>
            <a:r>
              <a:rPr lang="en-US" b="0" i="1" dirty="0">
                <a:solidFill>
                  <a:srgbClr val="273239"/>
                </a:solidFill>
                <a:effectLst/>
                <a:latin typeface="Nunito" pitchFamily="2" charset="0"/>
              </a:rPr>
              <a:t>For </a:t>
            </a:r>
            <a:r>
              <a:rPr lang="en-US" b="1" i="1" dirty="0" err="1">
                <a:solidFill>
                  <a:srgbClr val="273239"/>
                </a:solidFill>
                <a:effectLst/>
                <a:latin typeface="Nunito" pitchFamily="2" charset="0"/>
              </a:rPr>
              <a:t>i</a:t>
            </a:r>
            <a:r>
              <a:rPr lang="en-US" b="1" i="1" dirty="0">
                <a:solidFill>
                  <a:srgbClr val="273239"/>
                </a:solidFill>
                <a:effectLst/>
                <a:latin typeface="Nunito" pitchFamily="2" charset="0"/>
              </a:rPr>
              <a:t> = 1</a:t>
            </a:r>
            <a:r>
              <a:rPr lang="en-US" b="0" i="1" dirty="0">
                <a:solidFill>
                  <a:srgbClr val="273239"/>
                </a:solidFill>
                <a:effectLst/>
                <a:latin typeface="Nunito" pitchFamily="2" charset="0"/>
              </a:rPr>
              <a:t>, weight = 20 which is less than W. So add this element too. </a:t>
            </a:r>
            <a:r>
              <a:rPr lang="en-US" b="1" i="1" dirty="0">
                <a:solidFill>
                  <a:srgbClr val="273239"/>
                </a:solidFill>
                <a:effectLst/>
                <a:latin typeface="Nunito" pitchFamily="2" charset="0"/>
              </a:rPr>
              <a:t>profit = 60 + 100 = 160</a:t>
            </a:r>
            <a:r>
              <a:rPr lang="en-US" b="0" i="1" dirty="0">
                <a:solidFill>
                  <a:srgbClr val="273239"/>
                </a:solidFill>
                <a:effectLst/>
                <a:latin typeface="Nunito" pitchFamily="2" charset="0"/>
              </a:rPr>
              <a:t> and remaining </a:t>
            </a:r>
            <a:r>
              <a:rPr lang="en-US" b="1" i="1" dirty="0">
                <a:solidFill>
                  <a:srgbClr val="273239"/>
                </a:solidFill>
                <a:effectLst/>
                <a:latin typeface="Nunito" pitchFamily="2" charset="0"/>
              </a:rPr>
              <a:t>W = 40 – 20 = 20</a:t>
            </a:r>
            <a:r>
              <a:rPr lang="en-US" b="0" i="1" dirty="0">
                <a:solidFill>
                  <a:srgbClr val="273239"/>
                </a:solidFill>
                <a:effectLst/>
                <a:latin typeface="Nunito" pitchFamily="2" charset="0"/>
              </a:rPr>
              <a:t>.</a:t>
            </a:r>
          </a:p>
          <a:p>
            <a:pPr algn="l" fontAlgn="base">
              <a:buFont typeface="Arial" panose="020B0604020202020204" pitchFamily="34" charset="0"/>
              <a:buChar char="•"/>
            </a:pPr>
            <a:r>
              <a:rPr lang="en-US" b="0" i="1" dirty="0">
                <a:solidFill>
                  <a:srgbClr val="273239"/>
                </a:solidFill>
                <a:effectLst/>
                <a:latin typeface="Nunito" pitchFamily="2" charset="0"/>
              </a:rPr>
              <a:t>For </a:t>
            </a:r>
            <a:r>
              <a:rPr lang="en-US" b="1" i="1" dirty="0" err="1">
                <a:solidFill>
                  <a:srgbClr val="273239"/>
                </a:solidFill>
                <a:effectLst/>
                <a:latin typeface="Nunito" pitchFamily="2" charset="0"/>
              </a:rPr>
              <a:t>i</a:t>
            </a:r>
            <a:r>
              <a:rPr lang="en-US" b="1" i="1" dirty="0">
                <a:solidFill>
                  <a:srgbClr val="273239"/>
                </a:solidFill>
                <a:effectLst/>
                <a:latin typeface="Nunito" pitchFamily="2" charset="0"/>
              </a:rPr>
              <a:t> = 2</a:t>
            </a:r>
            <a:r>
              <a:rPr lang="en-US" b="0" i="1" dirty="0">
                <a:solidFill>
                  <a:srgbClr val="273239"/>
                </a:solidFill>
                <a:effectLst/>
                <a:latin typeface="Nunito" pitchFamily="2" charset="0"/>
              </a:rPr>
              <a:t>, weight = 30 is greater than W. So add 20/30 fraction = </a:t>
            </a:r>
            <a:r>
              <a:rPr lang="en-US" b="1" i="1" dirty="0">
                <a:solidFill>
                  <a:srgbClr val="273239"/>
                </a:solidFill>
                <a:effectLst/>
                <a:latin typeface="Nunito" pitchFamily="2" charset="0"/>
              </a:rPr>
              <a:t>2/3</a:t>
            </a:r>
            <a:r>
              <a:rPr lang="en-US" b="0" i="1" dirty="0">
                <a:solidFill>
                  <a:srgbClr val="273239"/>
                </a:solidFill>
                <a:effectLst/>
                <a:latin typeface="Nunito" pitchFamily="2" charset="0"/>
              </a:rPr>
              <a:t> fraction of the element. Therefore </a:t>
            </a:r>
            <a:r>
              <a:rPr lang="en-US" b="1" i="1" dirty="0">
                <a:solidFill>
                  <a:srgbClr val="273239"/>
                </a:solidFill>
                <a:effectLst/>
                <a:latin typeface="Nunito" pitchFamily="2" charset="0"/>
              </a:rPr>
              <a:t>profit</a:t>
            </a:r>
            <a:r>
              <a:rPr lang="en-US" b="0" i="1" dirty="0">
                <a:solidFill>
                  <a:srgbClr val="273239"/>
                </a:solidFill>
                <a:effectLst/>
                <a:latin typeface="Nunito" pitchFamily="2" charset="0"/>
              </a:rPr>
              <a:t> = 2/3 * 120 + 160 = 80 + 160 = </a:t>
            </a:r>
            <a:r>
              <a:rPr lang="en-US" b="1" i="1" dirty="0">
                <a:solidFill>
                  <a:srgbClr val="273239"/>
                </a:solidFill>
                <a:effectLst/>
                <a:latin typeface="Nunito" pitchFamily="2" charset="0"/>
              </a:rPr>
              <a:t>240</a:t>
            </a:r>
            <a:r>
              <a:rPr lang="en-US" b="0" i="1" dirty="0">
                <a:solidFill>
                  <a:srgbClr val="273239"/>
                </a:solidFill>
                <a:effectLst/>
                <a:latin typeface="Nunito" pitchFamily="2" charset="0"/>
              </a:rPr>
              <a:t> and remaining </a:t>
            </a:r>
            <a:r>
              <a:rPr lang="en-US" b="1" i="1" dirty="0">
                <a:solidFill>
                  <a:srgbClr val="273239"/>
                </a:solidFill>
                <a:effectLst/>
                <a:latin typeface="Nunito" pitchFamily="2" charset="0"/>
              </a:rPr>
              <a:t>W</a:t>
            </a:r>
            <a:r>
              <a:rPr lang="en-US" b="0" i="1" dirty="0">
                <a:solidFill>
                  <a:srgbClr val="273239"/>
                </a:solidFill>
                <a:effectLst/>
                <a:latin typeface="Nunito" pitchFamily="2" charset="0"/>
              </a:rPr>
              <a:t> becomes </a:t>
            </a:r>
            <a:r>
              <a:rPr lang="en-US" b="1" i="1" dirty="0">
                <a:solidFill>
                  <a:srgbClr val="273239"/>
                </a:solidFill>
                <a:effectLst/>
                <a:latin typeface="Nunito" pitchFamily="2" charset="0"/>
              </a:rPr>
              <a:t>0</a:t>
            </a:r>
            <a:r>
              <a:rPr lang="en-US" b="0" i="1" dirty="0">
                <a:solidFill>
                  <a:srgbClr val="273239"/>
                </a:solidFill>
                <a:effectLst/>
                <a:latin typeface="Nunito" pitchFamily="2" charset="0"/>
              </a:rPr>
              <a:t>.</a:t>
            </a:r>
          </a:p>
          <a:p>
            <a:pPr algn="l" fontAlgn="base"/>
            <a:endParaRPr lang="en-US" b="0" i="1" dirty="0">
              <a:solidFill>
                <a:srgbClr val="273239"/>
              </a:solidFill>
              <a:effectLst/>
              <a:latin typeface="Nunito" pitchFamily="2" charset="0"/>
            </a:endParaRPr>
          </a:p>
          <a:p>
            <a:pPr marL="0" indent="0" algn="l" fontAlgn="base">
              <a:buNone/>
            </a:pPr>
            <a:r>
              <a:rPr lang="en-US" b="1" i="1" dirty="0">
                <a:solidFill>
                  <a:schemeClr val="accent1"/>
                </a:solidFill>
                <a:effectLst/>
                <a:latin typeface="Nunito" pitchFamily="2" charset="0"/>
              </a:rPr>
              <a:t>So the final profit becomes 240 for W = 50.</a:t>
            </a:r>
          </a:p>
          <a:p>
            <a:endParaRPr lang="en-IN" dirty="0"/>
          </a:p>
        </p:txBody>
      </p:sp>
    </p:spTree>
    <p:extLst>
      <p:ext uri="{BB962C8B-B14F-4D97-AF65-F5344CB8AC3E}">
        <p14:creationId xmlns:p14="http://schemas.microsoft.com/office/powerpoint/2010/main" val="2718356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10F9-419E-B11D-F129-968C8529023B}"/>
              </a:ext>
            </a:extLst>
          </p:cNvPr>
          <p:cNvSpPr>
            <a:spLocks noGrp="1"/>
          </p:cNvSpPr>
          <p:nvPr>
            <p:ph type="title"/>
          </p:nvPr>
        </p:nvSpPr>
        <p:spPr/>
        <p:txBody>
          <a:bodyPr/>
          <a:lstStyle/>
          <a:p>
            <a:r>
              <a:rPr lang="en-IN" dirty="0"/>
              <a:t>Example-2</a:t>
            </a:r>
          </a:p>
        </p:txBody>
      </p:sp>
      <p:sp>
        <p:nvSpPr>
          <p:cNvPr id="3" name="Content Placeholder 2">
            <a:extLst>
              <a:ext uri="{FF2B5EF4-FFF2-40B4-BE49-F238E27FC236}">
                <a16:creationId xmlns:a16="http://schemas.microsoft.com/office/drawing/2014/main" id="{11CF9548-BC4C-D6D1-B364-182DADFD8745}"/>
              </a:ext>
            </a:extLst>
          </p:cNvPr>
          <p:cNvSpPr>
            <a:spLocks noGrp="1"/>
          </p:cNvSpPr>
          <p:nvPr>
            <p:ph idx="1"/>
          </p:nvPr>
        </p:nvSpPr>
        <p:spPr/>
        <p:txBody>
          <a:bodyPr/>
          <a:lstStyle/>
          <a:p>
            <a:r>
              <a:rPr lang="en-US" b="0" i="0" dirty="0">
                <a:solidFill>
                  <a:srgbClr val="303030"/>
                </a:solidFill>
                <a:effectLst/>
                <a:latin typeface="Arimo"/>
              </a:rPr>
              <a:t>A thief enters a house for robbing it. He can carry a maximal weight of 60 kg into his bag. There are 5 items in the house with the following weights and values. What items should thief take if he can even take the fraction of any item with him?</a:t>
            </a:r>
          </a:p>
          <a:p>
            <a:endParaRPr lang="en-IN" dirty="0"/>
          </a:p>
        </p:txBody>
      </p:sp>
      <p:graphicFrame>
        <p:nvGraphicFramePr>
          <p:cNvPr id="4" name="Table 3">
            <a:extLst>
              <a:ext uri="{FF2B5EF4-FFF2-40B4-BE49-F238E27FC236}">
                <a16:creationId xmlns:a16="http://schemas.microsoft.com/office/drawing/2014/main" id="{19563BE8-DA4E-1E50-30B6-C48CB57FE60A}"/>
              </a:ext>
            </a:extLst>
          </p:cNvPr>
          <p:cNvGraphicFramePr>
            <a:graphicFrameLocks noGrp="1"/>
          </p:cNvGraphicFramePr>
          <p:nvPr>
            <p:extLst>
              <p:ext uri="{D42A27DB-BD31-4B8C-83A1-F6EECF244321}">
                <p14:modId xmlns:p14="http://schemas.microsoft.com/office/powerpoint/2010/main" val="1534898057"/>
              </p:ext>
            </p:extLst>
          </p:nvPr>
        </p:nvGraphicFramePr>
        <p:xfrm>
          <a:off x="4969668" y="3708083"/>
          <a:ext cx="2252663" cy="2468880"/>
        </p:xfrm>
        <a:graphic>
          <a:graphicData uri="http://schemas.openxmlformats.org/drawingml/2006/table">
            <a:tbl>
              <a:tblPr/>
              <a:tblGrid>
                <a:gridCol w="704850">
                  <a:extLst>
                    <a:ext uri="{9D8B030D-6E8A-4147-A177-3AD203B41FA5}">
                      <a16:colId xmlns:a16="http://schemas.microsoft.com/office/drawing/2014/main" val="3440555821"/>
                    </a:ext>
                  </a:extLst>
                </a:gridCol>
                <a:gridCol w="762000">
                  <a:extLst>
                    <a:ext uri="{9D8B030D-6E8A-4147-A177-3AD203B41FA5}">
                      <a16:colId xmlns:a16="http://schemas.microsoft.com/office/drawing/2014/main" val="675827383"/>
                    </a:ext>
                  </a:extLst>
                </a:gridCol>
                <a:gridCol w="785813">
                  <a:extLst>
                    <a:ext uri="{9D8B030D-6E8A-4147-A177-3AD203B41FA5}">
                      <a16:colId xmlns:a16="http://schemas.microsoft.com/office/drawing/2014/main" val="2737757939"/>
                    </a:ext>
                  </a:extLst>
                </a:gridCol>
              </a:tblGrid>
              <a:tr h="0">
                <a:tc>
                  <a:txBody>
                    <a:bodyPr/>
                    <a:lstStyle/>
                    <a:p>
                      <a:pPr algn="ctr"/>
                      <a:r>
                        <a:rPr lang="en-IN" sz="1200" b="1">
                          <a:effectLst/>
                        </a:rPr>
                        <a:t>Item</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IN" sz="1200" b="1">
                          <a:effectLst/>
                        </a:rPr>
                        <a:t>Weight</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IN" sz="1200" b="1">
                          <a:effectLst/>
                        </a:rPr>
                        <a:t>Value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951472238"/>
                  </a:ext>
                </a:extLst>
              </a:tr>
              <a:tr h="0">
                <a:tc>
                  <a:txBody>
                    <a:bodyPr/>
                    <a:lstStyle/>
                    <a:p>
                      <a:pPr algn="ctr"/>
                      <a:r>
                        <a:rPr lang="en-IN">
                          <a:effectLst/>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IN">
                          <a:effectLst/>
                        </a:rPr>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IN">
                          <a:effectLst/>
                        </a:rPr>
                        <a:t>30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3008864784"/>
                  </a:ext>
                </a:extLst>
              </a:tr>
              <a:tr h="0">
                <a:tc>
                  <a:txBody>
                    <a:bodyPr/>
                    <a:lstStyle/>
                    <a:p>
                      <a:pPr algn="ctr"/>
                      <a:r>
                        <a:rPr lang="en-IN">
                          <a:effectLst/>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IN">
                          <a:effectLst/>
                        </a:rPr>
                        <a:t>10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IN">
                          <a:effectLst/>
                        </a:rPr>
                        <a:t>40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2452010947"/>
                  </a:ext>
                </a:extLst>
              </a:tr>
              <a:tr h="0">
                <a:tc>
                  <a:txBody>
                    <a:bodyPr/>
                    <a:lstStyle/>
                    <a:p>
                      <a:pPr algn="ctr"/>
                      <a:r>
                        <a:rPr lang="en-IN">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IN">
                          <a:effectLst/>
                        </a:rPr>
                        <a:t>15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IN">
                          <a:effectLst/>
                        </a:rPr>
                        <a:t>45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2569808682"/>
                  </a:ext>
                </a:extLst>
              </a:tr>
              <a:tr h="0">
                <a:tc>
                  <a:txBody>
                    <a:bodyPr/>
                    <a:lstStyle/>
                    <a:p>
                      <a:pPr algn="ctr"/>
                      <a:r>
                        <a:rPr lang="en-IN">
                          <a:effectLst/>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IN">
                          <a:effectLst/>
                        </a:rPr>
                        <a:t>22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IN">
                          <a:effectLst/>
                        </a:rPr>
                        <a:t>77</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3106404820"/>
                  </a:ext>
                </a:extLst>
              </a:tr>
              <a:tr h="0">
                <a:tc>
                  <a:txBody>
                    <a:bodyPr/>
                    <a:lstStyle/>
                    <a:p>
                      <a:pPr algn="ctr"/>
                      <a:r>
                        <a:rPr lang="en-IN">
                          <a:effectLst/>
                        </a:rPr>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IN">
                          <a:effectLst/>
                        </a:rPr>
                        <a:t>25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IN" dirty="0">
                          <a:effectLst/>
                        </a:rPr>
                        <a:t>90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722804408"/>
                  </a:ext>
                </a:extLst>
              </a:tr>
            </a:tbl>
          </a:graphicData>
        </a:graphic>
      </p:graphicFrame>
    </p:spTree>
    <p:extLst>
      <p:ext uri="{BB962C8B-B14F-4D97-AF65-F5344CB8AC3E}">
        <p14:creationId xmlns:p14="http://schemas.microsoft.com/office/powerpoint/2010/main" val="2135575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2583-6793-4364-F09A-52D07F266F4B}"/>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56950818-6C9B-6F82-576C-C8AEE568125B}"/>
              </a:ext>
            </a:extLst>
          </p:cNvPr>
          <p:cNvSpPr>
            <a:spLocks noGrp="1"/>
          </p:cNvSpPr>
          <p:nvPr>
            <p:ph idx="1"/>
          </p:nvPr>
        </p:nvSpPr>
        <p:spPr/>
        <p:txBody>
          <a:bodyPr/>
          <a:lstStyle/>
          <a:p>
            <a:r>
              <a:rPr lang="en-IN" dirty="0"/>
              <a:t>Step-1: </a:t>
            </a:r>
            <a:r>
              <a:rPr lang="en-US" b="0" i="0" dirty="0">
                <a:solidFill>
                  <a:srgbClr val="303030"/>
                </a:solidFill>
                <a:effectLst/>
                <a:latin typeface="Arimo"/>
              </a:rPr>
              <a:t>Compute the value / weight ratio for each item.</a:t>
            </a:r>
          </a:p>
          <a:p>
            <a:r>
              <a:rPr lang="en-US" b="0" i="0" dirty="0">
                <a:solidFill>
                  <a:srgbClr val="303030"/>
                </a:solidFill>
                <a:effectLst/>
                <a:latin typeface="Arimo"/>
              </a:rPr>
              <a:t>Step-2: Sort all the items in decreasing order of their </a:t>
            </a:r>
          </a:p>
          <a:p>
            <a:pPr marL="0" indent="0">
              <a:buNone/>
            </a:pPr>
            <a:r>
              <a:rPr lang="en-US" dirty="0">
                <a:solidFill>
                  <a:srgbClr val="303030"/>
                </a:solidFill>
                <a:latin typeface="Arimo"/>
              </a:rPr>
              <a:t>   </a:t>
            </a:r>
            <a:r>
              <a:rPr lang="en-US" b="0" i="0" dirty="0">
                <a:solidFill>
                  <a:srgbClr val="303030"/>
                </a:solidFill>
                <a:effectLst/>
                <a:latin typeface="Arimo"/>
              </a:rPr>
              <a:t>value / weight ratio. </a:t>
            </a:r>
          </a:p>
          <a:p>
            <a:pPr marL="0" indent="0">
              <a:buNone/>
            </a:pPr>
            <a:r>
              <a:rPr lang="en-US" dirty="0">
                <a:solidFill>
                  <a:srgbClr val="303030"/>
                </a:solidFill>
                <a:latin typeface="Arimo"/>
              </a:rPr>
              <a:t>                        </a:t>
            </a:r>
            <a:r>
              <a:rPr lang="nn-NO" b="1" i="0" dirty="0">
                <a:solidFill>
                  <a:srgbClr val="303030"/>
                </a:solidFill>
                <a:effectLst/>
                <a:latin typeface="Arimo"/>
              </a:rPr>
              <a:t>I1          I2          I5          I4          I3</a:t>
            </a:r>
            <a:endParaRPr lang="en-US" b="0" i="0" dirty="0">
              <a:solidFill>
                <a:srgbClr val="303030"/>
              </a:solidFill>
              <a:effectLst/>
              <a:latin typeface="Arimo"/>
            </a:endParaRPr>
          </a:p>
          <a:p>
            <a:pPr marL="0" indent="0">
              <a:buNone/>
            </a:pPr>
            <a:r>
              <a:rPr lang="en-IN" dirty="0"/>
              <a:t>Step-3: </a:t>
            </a:r>
            <a:r>
              <a:rPr lang="en-US" b="0" i="0" dirty="0">
                <a:solidFill>
                  <a:srgbClr val="303030"/>
                </a:solidFill>
                <a:effectLst/>
                <a:latin typeface="Arimo"/>
              </a:rPr>
              <a:t>Start filling the knapsack by putting the items into it one by one. </a:t>
            </a:r>
            <a:endParaRPr lang="en-IN" dirty="0"/>
          </a:p>
        </p:txBody>
      </p:sp>
      <p:graphicFrame>
        <p:nvGraphicFramePr>
          <p:cNvPr id="4" name="Table 3">
            <a:extLst>
              <a:ext uri="{FF2B5EF4-FFF2-40B4-BE49-F238E27FC236}">
                <a16:creationId xmlns:a16="http://schemas.microsoft.com/office/drawing/2014/main" id="{0AB9CC61-B7FD-F6E9-3BBA-D216CE4899CB}"/>
              </a:ext>
            </a:extLst>
          </p:cNvPr>
          <p:cNvGraphicFramePr>
            <a:graphicFrameLocks noGrp="1"/>
          </p:cNvGraphicFramePr>
          <p:nvPr>
            <p:extLst>
              <p:ext uri="{D42A27DB-BD31-4B8C-83A1-F6EECF244321}">
                <p14:modId xmlns:p14="http://schemas.microsoft.com/office/powerpoint/2010/main" val="1410993385"/>
              </p:ext>
            </p:extLst>
          </p:nvPr>
        </p:nvGraphicFramePr>
        <p:xfrm>
          <a:off x="9384583" y="960120"/>
          <a:ext cx="2566835" cy="2468880"/>
        </p:xfrm>
        <a:graphic>
          <a:graphicData uri="http://schemas.openxmlformats.org/drawingml/2006/table">
            <a:tbl>
              <a:tblPr/>
              <a:tblGrid>
                <a:gridCol w="606492">
                  <a:extLst>
                    <a:ext uri="{9D8B030D-6E8A-4147-A177-3AD203B41FA5}">
                      <a16:colId xmlns:a16="http://schemas.microsoft.com/office/drawing/2014/main" val="3854660303"/>
                    </a:ext>
                  </a:extLst>
                </a:gridCol>
                <a:gridCol w="714498">
                  <a:extLst>
                    <a:ext uri="{9D8B030D-6E8A-4147-A177-3AD203B41FA5}">
                      <a16:colId xmlns:a16="http://schemas.microsoft.com/office/drawing/2014/main" val="2123192027"/>
                    </a:ext>
                  </a:extLst>
                </a:gridCol>
                <a:gridCol w="607535">
                  <a:extLst>
                    <a:ext uri="{9D8B030D-6E8A-4147-A177-3AD203B41FA5}">
                      <a16:colId xmlns:a16="http://schemas.microsoft.com/office/drawing/2014/main" val="654532115"/>
                    </a:ext>
                  </a:extLst>
                </a:gridCol>
                <a:gridCol w="638310">
                  <a:extLst>
                    <a:ext uri="{9D8B030D-6E8A-4147-A177-3AD203B41FA5}">
                      <a16:colId xmlns:a16="http://schemas.microsoft.com/office/drawing/2014/main" val="1382314737"/>
                    </a:ext>
                  </a:extLst>
                </a:gridCol>
              </a:tblGrid>
              <a:tr h="0">
                <a:tc>
                  <a:txBody>
                    <a:bodyPr/>
                    <a:lstStyle/>
                    <a:p>
                      <a:pPr algn="ctr"/>
                      <a:r>
                        <a:rPr lang="en-IN" sz="1200" b="1">
                          <a:effectLst/>
                        </a:rPr>
                        <a:t>Items</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Weight</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Value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Ratio</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20177492"/>
                  </a:ext>
                </a:extLst>
              </a:tr>
              <a:tr h="0">
                <a:tc>
                  <a:txBody>
                    <a:bodyPr/>
                    <a:lstStyle/>
                    <a:p>
                      <a:pPr algn="ctr"/>
                      <a:r>
                        <a:rPr lang="en-IN">
                          <a:effectLst/>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695931671"/>
                  </a:ext>
                </a:extLst>
              </a:tr>
              <a:tr h="0">
                <a:tc>
                  <a:txBody>
                    <a:bodyPr/>
                    <a:lstStyle/>
                    <a:p>
                      <a:pPr algn="ctr"/>
                      <a:r>
                        <a:rPr lang="en-IN">
                          <a:effectLst/>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40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437196128"/>
                  </a:ext>
                </a:extLst>
              </a:tr>
              <a:tr h="0">
                <a:tc>
                  <a:txBody>
                    <a:bodyPr/>
                    <a:lstStyle/>
                    <a:p>
                      <a:pPr algn="ctr"/>
                      <a:r>
                        <a:rPr lang="en-IN">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039835743"/>
                  </a:ext>
                </a:extLst>
              </a:tr>
              <a:tr h="0">
                <a:tc>
                  <a:txBody>
                    <a:bodyPr/>
                    <a:lstStyle/>
                    <a:p>
                      <a:pPr algn="ctr"/>
                      <a:r>
                        <a:rPr lang="en-IN">
                          <a:effectLst/>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77</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133231796"/>
                  </a:ext>
                </a:extLst>
              </a:tr>
              <a:tr h="0">
                <a:tc>
                  <a:txBody>
                    <a:bodyPr/>
                    <a:lstStyle/>
                    <a:p>
                      <a:pPr algn="ctr"/>
                      <a:r>
                        <a:rPr lang="en-IN">
                          <a:effectLst/>
                        </a:rPr>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90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3.6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28851856"/>
                  </a:ext>
                </a:extLst>
              </a:tr>
            </a:tbl>
          </a:graphicData>
        </a:graphic>
      </p:graphicFrame>
      <p:graphicFrame>
        <p:nvGraphicFramePr>
          <p:cNvPr id="5" name="Table 4">
            <a:extLst>
              <a:ext uri="{FF2B5EF4-FFF2-40B4-BE49-F238E27FC236}">
                <a16:creationId xmlns:a16="http://schemas.microsoft.com/office/drawing/2014/main" id="{DAB2F147-DD16-0B79-0A84-1BFD84DC0B03}"/>
              </a:ext>
            </a:extLst>
          </p:cNvPr>
          <p:cNvGraphicFramePr>
            <a:graphicFrameLocks noGrp="1"/>
          </p:cNvGraphicFramePr>
          <p:nvPr>
            <p:extLst>
              <p:ext uri="{D42A27DB-BD31-4B8C-83A1-F6EECF244321}">
                <p14:modId xmlns:p14="http://schemas.microsoft.com/office/powerpoint/2010/main" val="1016201687"/>
              </p:ext>
            </p:extLst>
          </p:nvPr>
        </p:nvGraphicFramePr>
        <p:xfrm>
          <a:off x="8925591" y="4400626"/>
          <a:ext cx="3025827" cy="2259330"/>
        </p:xfrm>
        <a:graphic>
          <a:graphicData uri="http://schemas.openxmlformats.org/drawingml/2006/table">
            <a:tbl>
              <a:tblPr/>
              <a:tblGrid>
                <a:gridCol w="1031054">
                  <a:extLst>
                    <a:ext uri="{9D8B030D-6E8A-4147-A177-3AD203B41FA5}">
                      <a16:colId xmlns:a16="http://schemas.microsoft.com/office/drawing/2014/main" val="87746476"/>
                    </a:ext>
                  </a:extLst>
                </a:gridCol>
                <a:gridCol w="1143030">
                  <a:extLst>
                    <a:ext uri="{9D8B030D-6E8A-4147-A177-3AD203B41FA5}">
                      <a16:colId xmlns:a16="http://schemas.microsoft.com/office/drawing/2014/main" val="1182170803"/>
                    </a:ext>
                  </a:extLst>
                </a:gridCol>
                <a:gridCol w="851743">
                  <a:extLst>
                    <a:ext uri="{9D8B030D-6E8A-4147-A177-3AD203B41FA5}">
                      <a16:colId xmlns:a16="http://schemas.microsoft.com/office/drawing/2014/main" val="3912640456"/>
                    </a:ext>
                  </a:extLst>
                </a:gridCol>
              </a:tblGrid>
              <a:tr h="552450">
                <a:tc>
                  <a:txBody>
                    <a:bodyPr/>
                    <a:lstStyle/>
                    <a:p>
                      <a:pPr algn="ctr"/>
                      <a:r>
                        <a:rPr lang="en-IN" sz="1200" b="1">
                          <a:effectLst/>
                        </a:rPr>
                        <a:t>Knapsack Weight</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Items in Knapsack</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Cost</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62288964"/>
                  </a:ext>
                </a:extLst>
              </a:tr>
              <a:tr h="209550">
                <a:tc>
                  <a:txBody>
                    <a:bodyPr/>
                    <a:lstStyle/>
                    <a:p>
                      <a:pPr algn="ctr"/>
                      <a:r>
                        <a:rPr lang="en-IN">
                          <a:effectLst/>
                        </a:rPr>
                        <a:t>60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Ø</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141514"/>
                  </a:ext>
                </a:extLst>
              </a:tr>
              <a:tr h="209550">
                <a:tc>
                  <a:txBody>
                    <a:bodyPr/>
                    <a:lstStyle/>
                    <a:p>
                      <a:pPr algn="ctr"/>
                      <a:r>
                        <a:rPr lang="en-IN">
                          <a:effectLst/>
                        </a:rPr>
                        <a:t>55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I1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339710512"/>
                  </a:ext>
                </a:extLst>
              </a:tr>
              <a:tr h="209550">
                <a:tc>
                  <a:txBody>
                    <a:bodyPr/>
                    <a:lstStyle/>
                    <a:p>
                      <a:pPr algn="ctr"/>
                      <a:r>
                        <a:rPr lang="en-IN">
                          <a:effectLst/>
                        </a:rPr>
                        <a:t>45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I1, I2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70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843171007"/>
                  </a:ext>
                </a:extLst>
              </a:tr>
              <a:tr h="209550">
                <a:tc>
                  <a:txBody>
                    <a:bodyPr/>
                    <a:lstStyle/>
                    <a:p>
                      <a:pPr algn="ctr"/>
                      <a:r>
                        <a:rPr lang="en-IN">
                          <a:effectLst/>
                        </a:rPr>
                        <a:t>20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I1, I2, I5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160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04649479"/>
                  </a:ext>
                </a:extLst>
              </a:tr>
            </a:tbl>
          </a:graphicData>
        </a:graphic>
      </p:graphicFrame>
    </p:spTree>
    <p:extLst>
      <p:ext uri="{BB962C8B-B14F-4D97-AF65-F5344CB8AC3E}">
        <p14:creationId xmlns:p14="http://schemas.microsoft.com/office/powerpoint/2010/main" val="146323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04B7-53AF-2803-854B-8DD918FEA38E}"/>
              </a:ext>
            </a:extLst>
          </p:cNvPr>
          <p:cNvSpPr>
            <a:spLocks noGrp="1"/>
          </p:cNvSpPr>
          <p:nvPr>
            <p:ph type="title"/>
          </p:nvPr>
        </p:nvSpPr>
        <p:spPr/>
        <p:txBody>
          <a:bodyPr/>
          <a:lstStyle/>
          <a:p>
            <a:r>
              <a:rPr lang="en-IN" dirty="0"/>
              <a:t>Solution(contd.)</a:t>
            </a:r>
          </a:p>
        </p:txBody>
      </p:sp>
      <p:sp>
        <p:nvSpPr>
          <p:cNvPr id="3" name="Content Placeholder 2">
            <a:extLst>
              <a:ext uri="{FF2B5EF4-FFF2-40B4-BE49-F238E27FC236}">
                <a16:creationId xmlns:a16="http://schemas.microsoft.com/office/drawing/2014/main" id="{F7FF1B8E-386C-7179-33AA-095C721196D4}"/>
              </a:ext>
            </a:extLst>
          </p:cNvPr>
          <p:cNvSpPr>
            <a:spLocks noGrp="1"/>
          </p:cNvSpPr>
          <p:nvPr>
            <p:ph idx="1"/>
          </p:nvPr>
        </p:nvSpPr>
        <p:spPr/>
        <p:txBody>
          <a:bodyPr>
            <a:normAutofit fontScale="92500" lnSpcReduction="20000"/>
          </a:bodyPr>
          <a:lstStyle/>
          <a:p>
            <a:pPr marL="0" indent="0" algn="l" fontAlgn="base">
              <a:buNone/>
            </a:pPr>
            <a:r>
              <a:rPr lang="en-US" b="0" i="0" dirty="0">
                <a:solidFill>
                  <a:srgbClr val="303030"/>
                </a:solidFill>
                <a:effectLst/>
                <a:latin typeface="Arimo"/>
              </a:rPr>
              <a:t>Now,</a:t>
            </a:r>
          </a:p>
          <a:p>
            <a:pPr algn="l" fontAlgn="base">
              <a:buFont typeface="Arial" panose="020B0604020202020204" pitchFamily="34" charset="0"/>
              <a:buChar char="•"/>
            </a:pPr>
            <a:r>
              <a:rPr lang="en-US" b="0" i="0" dirty="0">
                <a:solidFill>
                  <a:srgbClr val="303030"/>
                </a:solidFill>
                <a:effectLst/>
                <a:latin typeface="Arimo"/>
              </a:rPr>
              <a:t>Knapsack weight left to be filled is 20 kg but item-4 has a weight of 22 kg.</a:t>
            </a:r>
          </a:p>
          <a:p>
            <a:pPr algn="l" fontAlgn="base">
              <a:buFont typeface="Arial" panose="020B0604020202020204" pitchFamily="34" charset="0"/>
              <a:buChar char="•"/>
            </a:pPr>
            <a:r>
              <a:rPr lang="en-US" b="0" i="0" dirty="0">
                <a:solidFill>
                  <a:srgbClr val="303030"/>
                </a:solidFill>
                <a:effectLst/>
                <a:latin typeface="Arimo"/>
              </a:rPr>
              <a:t>Since in fractional knapsack problem, even the fraction of any item can be taken.</a:t>
            </a:r>
          </a:p>
          <a:p>
            <a:pPr algn="l" fontAlgn="base">
              <a:buFont typeface="Arial" panose="020B0604020202020204" pitchFamily="34" charset="0"/>
              <a:buChar char="•"/>
            </a:pPr>
            <a:r>
              <a:rPr lang="en-US" b="0" i="0" dirty="0">
                <a:solidFill>
                  <a:srgbClr val="303030"/>
                </a:solidFill>
                <a:effectLst/>
                <a:latin typeface="Arimo"/>
              </a:rPr>
              <a:t>So, knapsack will contain the following items-</a:t>
            </a:r>
          </a:p>
          <a:p>
            <a:pPr algn="ctr" fontAlgn="base"/>
            <a:r>
              <a:rPr lang="en-US" b="1" i="0" dirty="0">
                <a:solidFill>
                  <a:srgbClr val="303030"/>
                </a:solidFill>
                <a:effectLst/>
                <a:latin typeface="Arimo"/>
              </a:rPr>
              <a:t>&lt; I1 , I2 , I5 , (20/22) I4 &gt;</a:t>
            </a:r>
            <a:endParaRPr lang="en-US" b="0" i="0" dirty="0">
              <a:solidFill>
                <a:srgbClr val="303030"/>
              </a:solidFill>
              <a:effectLst/>
              <a:latin typeface="Arimo"/>
            </a:endParaRP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Total cost of the knapsack</a:t>
            </a:r>
          </a:p>
          <a:p>
            <a:pPr algn="l" fontAlgn="base"/>
            <a:r>
              <a:rPr lang="en-US" b="0" i="0" dirty="0">
                <a:solidFill>
                  <a:srgbClr val="303030"/>
                </a:solidFill>
                <a:effectLst/>
                <a:latin typeface="Arimo"/>
              </a:rPr>
              <a:t>= 160 + (20/27) x 77</a:t>
            </a:r>
          </a:p>
          <a:p>
            <a:pPr algn="l" fontAlgn="base"/>
            <a:r>
              <a:rPr lang="en-US" b="0" i="0" dirty="0">
                <a:solidFill>
                  <a:srgbClr val="303030"/>
                </a:solidFill>
                <a:effectLst/>
                <a:latin typeface="Arimo"/>
              </a:rPr>
              <a:t>= 160 + 70</a:t>
            </a:r>
          </a:p>
          <a:p>
            <a:pPr algn="l" fontAlgn="base"/>
            <a:r>
              <a:rPr lang="en-US" b="0" i="0" dirty="0">
                <a:solidFill>
                  <a:srgbClr val="303030"/>
                </a:solidFill>
                <a:effectLst/>
                <a:latin typeface="Arimo"/>
              </a:rPr>
              <a:t>= 230 units</a:t>
            </a:r>
          </a:p>
          <a:p>
            <a:endParaRPr lang="en-IN" dirty="0"/>
          </a:p>
        </p:txBody>
      </p:sp>
    </p:spTree>
    <p:extLst>
      <p:ext uri="{BB962C8B-B14F-4D97-AF65-F5344CB8AC3E}">
        <p14:creationId xmlns:p14="http://schemas.microsoft.com/office/powerpoint/2010/main" val="399889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F103-077B-7DDF-2069-A8F4503C06A7}"/>
              </a:ext>
            </a:extLst>
          </p:cNvPr>
          <p:cNvSpPr>
            <a:spLocks noGrp="1"/>
          </p:cNvSpPr>
          <p:nvPr>
            <p:ph type="title"/>
          </p:nvPr>
        </p:nvSpPr>
        <p:spPr/>
        <p:txBody>
          <a:bodyPr/>
          <a:lstStyle/>
          <a:p>
            <a:r>
              <a:rPr lang="en-IN" dirty="0"/>
              <a:t>Activity Selection Problem</a:t>
            </a:r>
          </a:p>
        </p:txBody>
      </p:sp>
      <p:sp>
        <p:nvSpPr>
          <p:cNvPr id="3" name="Content Placeholder 2">
            <a:extLst>
              <a:ext uri="{FF2B5EF4-FFF2-40B4-BE49-F238E27FC236}">
                <a16:creationId xmlns:a16="http://schemas.microsoft.com/office/drawing/2014/main" id="{E496DCA4-77B9-B95C-7D60-8AC10DA3D5E5}"/>
              </a:ext>
            </a:extLst>
          </p:cNvPr>
          <p:cNvSpPr>
            <a:spLocks noGrp="1"/>
          </p:cNvSpPr>
          <p:nvPr>
            <p:ph idx="1"/>
          </p:nvPr>
        </p:nvSpPr>
        <p:spPr/>
        <p:txBody>
          <a:bodyPr/>
          <a:lstStyle/>
          <a:p>
            <a:r>
              <a:rPr lang="en-US" dirty="0"/>
              <a:t>Given N activities with their start time and end time. The task is to find the solution set having a maximum number of non-conflicting activities that can be executed within the given time, assuming only a single activity can be performed at a given time.</a:t>
            </a:r>
          </a:p>
          <a:p>
            <a:r>
              <a:rPr lang="en-US" b="0" i="0" dirty="0">
                <a:solidFill>
                  <a:srgbClr val="273239"/>
                </a:solidFill>
                <a:effectLst/>
                <a:latin typeface="Nunito" pitchFamily="2" charset="0"/>
              </a:rPr>
              <a:t>You are given </a:t>
            </a:r>
            <a:r>
              <a:rPr lang="en-US" b="1" i="0" dirty="0">
                <a:solidFill>
                  <a:srgbClr val="273239"/>
                </a:solidFill>
                <a:effectLst/>
                <a:latin typeface="Nunito" pitchFamily="2" charset="0"/>
              </a:rPr>
              <a:t>n</a:t>
            </a:r>
            <a:r>
              <a:rPr lang="en-US" b="0" i="0" dirty="0">
                <a:solidFill>
                  <a:srgbClr val="273239"/>
                </a:solidFill>
                <a:effectLst/>
                <a:latin typeface="Nunito" pitchFamily="2" charset="0"/>
              </a:rPr>
              <a:t> activities with their start and finish times. Select the maximum number of activities that can be performed by a single person, assuming that a person can only work on a single activity at a time. </a:t>
            </a:r>
            <a:endParaRPr lang="en-IN" dirty="0"/>
          </a:p>
        </p:txBody>
      </p:sp>
      <p:sp>
        <p:nvSpPr>
          <p:cNvPr id="4" name="Rectangle 3">
            <a:extLst>
              <a:ext uri="{FF2B5EF4-FFF2-40B4-BE49-F238E27FC236}">
                <a16:creationId xmlns:a16="http://schemas.microsoft.com/office/drawing/2014/main" id="{3B3A6500-BE8B-27AD-2C6D-110588BFCEA9}"/>
              </a:ext>
            </a:extLst>
          </p:cNvPr>
          <p:cNvSpPr/>
          <p:nvPr/>
        </p:nvSpPr>
        <p:spPr>
          <a:xfrm>
            <a:off x="981856" y="5141626"/>
            <a:ext cx="10515599" cy="1716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start[]  =  {10, 12, 20}, finish[] =  {20, 25, 30}</a:t>
            </a:r>
          </a:p>
          <a:p>
            <a:pPr algn="ctr"/>
            <a:r>
              <a:rPr lang="en-US" dirty="0"/>
              <a:t>Output: 0 2</a:t>
            </a:r>
          </a:p>
          <a:p>
            <a:pPr algn="ctr"/>
            <a:r>
              <a:rPr lang="en-US" dirty="0"/>
              <a:t>Explanation: A person can perform at most two activities. The </a:t>
            </a:r>
          </a:p>
          <a:p>
            <a:pPr algn="ctr"/>
            <a:r>
              <a:rPr lang="en-US" dirty="0"/>
              <a:t>maximum set of activities that can be executed </a:t>
            </a:r>
          </a:p>
          <a:p>
            <a:pPr algn="ctr"/>
            <a:r>
              <a:rPr lang="en-US" dirty="0"/>
              <a:t>is {0, 2} [ These are indexes in start[] and finish[] ]</a:t>
            </a:r>
            <a:endParaRPr lang="en-IN" dirty="0"/>
          </a:p>
        </p:txBody>
      </p:sp>
    </p:spTree>
    <p:extLst>
      <p:ext uri="{BB962C8B-B14F-4D97-AF65-F5344CB8AC3E}">
        <p14:creationId xmlns:p14="http://schemas.microsoft.com/office/powerpoint/2010/main" val="669175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6880-BFA3-0F8D-365A-708337E6F44F}"/>
              </a:ext>
            </a:extLst>
          </p:cNvPr>
          <p:cNvSpPr>
            <a:spLocks noGrp="1"/>
          </p:cNvSpPr>
          <p:nvPr>
            <p:ph type="title"/>
          </p:nvPr>
        </p:nvSpPr>
        <p:spPr/>
        <p:txBody>
          <a:bodyPr/>
          <a:lstStyle/>
          <a:p>
            <a:r>
              <a:rPr lang="en-IN" dirty="0"/>
              <a:t>Solution Approach</a:t>
            </a:r>
          </a:p>
        </p:txBody>
      </p:sp>
      <p:sp>
        <p:nvSpPr>
          <p:cNvPr id="3" name="Content Placeholder 2">
            <a:extLst>
              <a:ext uri="{FF2B5EF4-FFF2-40B4-BE49-F238E27FC236}">
                <a16:creationId xmlns:a16="http://schemas.microsoft.com/office/drawing/2014/main" id="{2CAB7982-955C-CCA7-6E06-24F4FD5DF846}"/>
              </a:ext>
            </a:extLst>
          </p:cNvPr>
          <p:cNvSpPr>
            <a:spLocks noGrp="1"/>
          </p:cNvSpPr>
          <p:nvPr>
            <p:ph idx="1"/>
          </p:nvPr>
        </p:nvSpPr>
        <p:spPr/>
        <p:txBody>
          <a:bodyPr/>
          <a:lstStyle/>
          <a:p>
            <a:r>
              <a:rPr lang="en-US" dirty="0"/>
              <a:t>It might not be possible to complete all the activities, since their timings can collapse.</a:t>
            </a:r>
          </a:p>
          <a:p>
            <a:r>
              <a:rPr lang="en-US" dirty="0"/>
              <a:t>Two activities, say </a:t>
            </a:r>
            <a:r>
              <a:rPr lang="en-US" dirty="0" err="1"/>
              <a:t>i</a:t>
            </a:r>
            <a:r>
              <a:rPr lang="en-US" dirty="0"/>
              <a:t> and j, are said to be non-conflicting if </a:t>
            </a:r>
            <a:r>
              <a:rPr lang="en-US" dirty="0" err="1">
                <a:solidFill>
                  <a:srgbClr val="FF0000"/>
                </a:solidFill>
              </a:rPr>
              <a:t>si</a:t>
            </a:r>
            <a:r>
              <a:rPr lang="en-US" dirty="0">
                <a:solidFill>
                  <a:srgbClr val="FF0000"/>
                </a:solidFill>
              </a:rPr>
              <a:t> &gt;= fj</a:t>
            </a:r>
            <a:r>
              <a:rPr lang="en-US" dirty="0"/>
              <a:t> or </a:t>
            </a:r>
            <a:r>
              <a:rPr lang="en-US" dirty="0" err="1">
                <a:solidFill>
                  <a:srgbClr val="FF0000"/>
                </a:solidFill>
              </a:rPr>
              <a:t>sj</a:t>
            </a:r>
            <a:r>
              <a:rPr lang="en-US" dirty="0">
                <a:solidFill>
                  <a:srgbClr val="FF0000"/>
                </a:solidFill>
              </a:rPr>
              <a:t> &gt;= fi </a:t>
            </a:r>
            <a:r>
              <a:rPr lang="en-US" dirty="0"/>
              <a:t>where </a:t>
            </a:r>
            <a:r>
              <a:rPr lang="en-US" dirty="0" err="1"/>
              <a:t>si</a:t>
            </a:r>
            <a:r>
              <a:rPr lang="en-US" dirty="0"/>
              <a:t> and </a:t>
            </a:r>
            <a:r>
              <a:rPr lang="en-US" dirty="0" err="1"/>
              <a:t>sj</a:t>
            </a:r>
            <a:r>
              <a:rPr lang="en-US" dirty="0"/>
              <a:t> denote the starting time of activities </a:t>
            </a:r>
            <a:r>
              <a:rPr lang="en-US" dirty="0" err="1"/>
              <a:t>i</a:t>
            </a:r>
            <a:r>
              <a:rPr lang="en-US" dirty="0"/>
              <a:t> and j respectively, and fi and fj refer to the finishing time of the activities </a:t>
            </a:r>
            <a:r>
              <a:rPr lang="en-US" dirty="0" err="1"/>
              <a:t>i</a:t>
            </a:r>
            <a:r>
              <a:rPr lang="en-US" dirty="0"/>
              <a:t> and j respectively.</a:t>
            </a:r>
          </a:p>
          <a:p>
            <a:r>
              <a:rPr lang="en-US" dirty="0"/>
              <a:t>Greedy approach can be used to find the solution since we want to maximize the count of activities that can be executed. This approach will greedily choose an activity with earliest finish time at every step, thus yielding an optimal solution.</a:t>
            </a:r>
            <a:endParaRPr lang="en-IN" dirty="0"/>
          </a:p>
        </p:txBody>
      </p:sp>
    </p:spTree>
    <p:extLst>
      <p:ext uri="{BB962C8B-B14F-4D97-AF65-F5344CB8AC3E}">
        <p14:creationId xmlns:p14="http://schemas.microsoft.com/office/powerpoint/2010/main" val="186515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3A6AF-7CCA-DBD1-684C-160554308B85}"/>
              </a:ext>
            </a:extLst>
          </p:cNvPr>
          <p:cNvSpPr>
            <a:spLocks noGrp="1"/>
          </p:cNvSpPr>
          <p:nvPr>
            <p:ph type="title"/>
          </p:nvPr>
        </p:nvSpPr>
        <p:spPr>
          <a:xfrm>
            <a:off x="793662" y="386930"/>
            <a:ext cx="10066122" cy="1298448"/>
          </a:xfrm>
        </p:spPr>
        <p:txBody>
          <a:bodyPr anchor="b">
            <a:normAutofit/>
          </a:bodyPr>
          <a:lstStyle/>
          <a:p>
            <a:r>
              <a:rPr lang="en-IN" sz="4800"/>
              <a:t>Greedy Algorithms</a:t>
            </a:r>
          </a:p>
        </p:txBody>
      </p:sp>
      <p:sp>
        <p:nvSpPr>
          <p:cNvPr id="2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B40DDC-947D-7754-A7F0-02FEB86D1258}"/>
              </a:ext>
            </a:extLst>
          </p:cNvPr>
          <p:cNvSpPr>
            <a:spLocks noGrp="1"/>
          </p:cNvSpPr>
          <p:nvPr>
            <p:ph idx="1"/>
          </p:nvPr>
        </p:nvSpPr>
        <p:spPr>
          <a:xfrm>
            <a:off x="793661" y="2599509"/>
            <a:ext cx="4530898" cy="3639450"/>
          </a:xfrm>
        </p:spPr>
        <p:txBody>
          <a:bodyPr anchor="ctr">
            <a:normAutofit lnSpcReduction="10000"/>
          </a:bodyPr>
          <a:lstStyle/>
          <a:p>
            <a:r>
              <a:rPr lang="en-IN" sz="2000" dirty="0"/>
              <a:t>Greedy algorithms solves optimization problems by making the choices that seems best at the particular moment.</a:t>
            </a:r>
          </a:p>
          <a:p>
            <a:r>
              <a:rPr lang="en-IN" sz="2000" dirty="0"/>
              <a:t>Optimal solution is not guaranteed but close to optimal.</a:t>
            </a:r>
          </a:p>
          <a:p>
            <a:r>
              <a:rPr lang="en-US" sz="2000" dirty="0"/>
              <a:t>It works for cases where minimization or maximization leads to the required solution.</a:t>
            </a:r>
          </a:p>
          <a:p>
            <a:r>
              <a:rPr lang="en-US" sz="2000" dirty="0"/>
              <a:t>The algorithm never reverses the earlier decision even if the choice is wrong. It works in a top-down approach.</a:t>
            </a:r>
          </a:p>
          <a:p>
            <a:pPr marL="0" indent="0">
              <a:buNone/>
            </a:pPr>
            <a:endParaRPr lang="en-IN" sz="2000" dirty="0"/>
          </a:p>
        </p:txBody>
      </p:sp>
      <p:pic>
        <p:nvPicPr>
          <p:cNvPr id="4" name="Picture 3" descr="A diagram of a triangle with circles and numbers&#10;&#10;Description automatically generated">
            <a:extLst>
              <a:ext uri="{FF2B5EF4-FFF2-40B4-BE49-F238E27FC236}">
                <a16:creationId xmlns:a16="http://schemas.microsoft.com/office/drawing/2014/main" id="{C28E8E5A-50AC-F3D2-C1AC-068603D1A561}"/>
              </a:ext>
            </a:extLst>
          </p:cNvPr>
          <p:cNvPicPr>
            <a:picLocks noChangeAspect="1"/>
          </p:cNvPicPr>
          <p:nvPr/>
        </p:nvPicPr>
        <p:blipFill>
          <a:blip r:embed="rId2"/>
          <a:stretch>
            <a:fillRect/>
          </a:stretch>
        </p:blipFill>
        <p:spPr>
          <a:xfrm>
            <a:off x="5911532" y="3485143"/>
            <a:ext cx="5150277" cy="2106188"/>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350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19D0-85A8-CAFC-22EF-FFBABEE01201}"/>
              </a:ext>
            </a:extLst>
          </p:cNvPr>
          <p:cNvSpPr>
            <a:spLocks noGrp="1"/>
          </p:cNvSpPr>
          <p:nvPr>
            <p:ph type="title"/>
          </p:nvPr>
        </p:nvSpPr>
        <p:spPr>
          <a:xfrm>
            <a:off x="838200" y="290174"/>
            <a:ext cx="10515600" cy="1325563"/>
          </a:xfrm>
        </p:spPr>
        <p:txBody>
          <a:bodyPr/>
          <a:lstStyle/>
          <a:p>
            <a:endParaRPr lang="en-IN"/>
          </a:p>
        </p:txBody>
      </p:sp>
      <p:sp>
        <p:nvSpPr>
          <p:cNvPr id="4" name="Rectangle 1">
            <a:extLst>
              <a:ext uri="{FF2B5EF4-FFF2-40B4-BE49-F238E27FC236}">
                <a16:creationId xmlns:a16="http://schemas.microsoft.com/office/drawing/2014/main" id="{DD7813A6-96CE-7A54-3BA2-CF80D1AD6AB9}"/>
              </a:ext>
            </a:extLst>
          </p:cNvPr>
          <p:cNvSpPr>
            <a:spLocks noGrp="1" noChangeArrowheads="1"/>
          </p:cNvSpPr>
          <p:nvPr>
            <p:ph idx="1"/>
          </p:nvPr>
        </p:nvSpPr>
        <p:spPr bwMode="auto">
          <a:xfrm>
            <a:off x="838200" y="1931503"/>
            <a:ext cx="10734207" cy="41395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529"/>
                </a:solidFill>
                <a:effectLst/>
                <a:latin typeface="system-ui"/>
              </a:rPr>
              <a:t>Input Data</a:t>
            </a:r>
            <a:r>
              <a:rPr kumimoji="0" lang="en-US" altLang="en-US" sz="2400" b="0" i="0" u="none" strike="noStrike" cap="none" normalizeH="0" baseline="0" dirty="0">
                <a:ln>
                  <a:noFill/>
                </a:ln>
                <a:solidFill>
                  <a:srgbClr val="212529"/>
                </a:solidFill>
                <a:effectLst/>
                <a:latin typeface="system-ui"/>
              </a:rPr>
              <a:t> for the Algorithm:</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rgbClr val="D63384"/>
                </a:solidFill>
                <a:effectLst/>
                <a:latin typeface="var(--bs-font-monospace)"/>
              </a:rPr>
              <a:t>act[]</a:t>
            </a:r>
            <a:r>
              <a:rPr kumimoji="0" lang="en-US" altLang="en-US" sz="2400" b="0" i="0" u="none" strike="noStrike" cap="none" normalizeH="0" baseline="0" dirty="0">
                <a:ln>
                  <a:noFill/>
                </a:ln>
                <a:solidFill>
                  <a:srgbClr val="212529"/>
                </a:solidFill>
                <a:effectLst/>
                <a:latin typeface="system-ui"/>
              </a:rPr>
              <a:t> array containing all the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rgbClr val="D63384"/>
                </a:solidFill>
                <a:effectLst/>
                <a:latin typeface="var(--bs-font-monospace)"/>
              </a:rPr>
              <a:t>s[]</a:t>
            </a:r>
            <a:r>
              <a:rPr kumimoji="0" lang="en-US" altLang="en-US" sz="2400" b="0" i="0" u="none" strike="noStrike" cap="none" normalizeH="0" baseline="0" dirty="0">
                <a:ln>
                  <a:noFill/>
                </a:ln>
                <a:solidFill>
                  <a:srgbClr val="212529"/>
                </a:solidFill>
                <a:effectLst/>
                <a:latin typeface="system-ui"/>
              </a:rPr>
              <a:t> array containing the starting time of all the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rgbClr val="D63384"/>
                </a:solidFill>
                <a:effectLst/>
                <a:latin typeface="var(--bs-font-monospace)"/>
              </a:rPr>
              <a:t>f[]</a:t>
            </a:r>
            <a:r>
              <a:rPr kumimoji="0" lang="en-US" altLang="en-US" sz="2400" b="0" i="0" u="none" strike="noStrike" cap="none" normalizeH="0" baseline="0" dirty="0">
                <a:ln>
                  <a:noFill/>
                </a:ln>
                <a:solidFill>
                  <a:srgbClr val="212529"/>
                </a:solidFill>
                <a:effectLst/>
                <a:latin typeface="system-ui"/>
              </a:rPr>
              <a:t> array containing the finishing time of all the activities.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212529"/>
                </a:solidFill>
                <a:effectLst/>
                <a:latin typeface="system-ui"/>
              </a:rPr>
              <a:t>Ouput</a:t>
            </a:r>
            <a:r>
              <a:rPr kumimoji="0" lang="en-US" altLang="en-US" sz="2400" b="1" i="0" u="none" strike="noStrike" cap="none" normalizeH="0" baseline="0" dirty="0">
                <a:ln>
                  <a:noFill/>
                </a:ln>
                <a:solidFill>
                  <a:srgbClr val="212529"/>
                </a:solidFill>
                <a:effectLst/>
                <a:latin typeface="system-ui"/>
              </a:rPr>
              <a:t> Data</a:t>
            </a:r>
            <a:r>
              <a:rPr kumimoji="0" lang="en-US" altLang="en-US" sz="2400" b="0" i="0" u="none" strike="noStrike" cap="none" normalizeH="0" baseline="0" dirty="0">
                <a:ln>
                  <a:noFill/>
                </a:ln>
                <a:solidFill>
                  <a:srgbClr val="212529"/>
                </a:solidFill>
                <a:effectLst/>
                <a:latin typeface="system-ui"/>
              </a:rPr>
              <a:t> from the Algorithm:</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rgbClr val="D63384"/>
                </a:solidFill>
                <a:effectLst/>
                <a:latin typeface="var(--bs-font-monospace)"/>
              </a:rPr>
              <a:t>sol[]</a:t>
            </a:r>
            <a:r>
              <a:rPr kumimoji="0" lang="en-US" altLang="en-US" sz="2400" b="0" i="0" u="none" strike="noStrike" cap="none" normalizeH="0" baseline="0" dirty="0">
                <a:ln>
                  <a:noFill/>
                </a:ln>
                <a:solidFill>
                  <a:srgbClr val="212529"/>
                </a:solidFill>
                <a:effectLst/>
                <a:latin typeface="system-ui"/>
              </a:rPr>
              <a:t> array </a:t>
            </a:r>
            <a:r>
              <a:rPr kumimoji="0" lang="en-US" altLang="en-US" sz="2400" b="0" i="0" u="none" strike="noStrike" cap="none" normalizeH="0" baseline="0" dirty="0" err="1">
                <a:ln>
                  <a:noFill/>
                </a:ln>
                <a:solidFill>
                  <a:srgbClr val="212529"/>
                </a:solidFill>
                <a:effectLst/>
                <a:latin typeface="system-ui"/>
              </a:rPr>
              <a:t>refering</a:t>
            </a:r>
            <a:r>
              <a:rPr kumimoji="0" lang="en-US" altLang="en-US" sz="2400" b="0" i="0" u="none" strike="noStrike" cap="none" normalizeH="0" baseline="0" dirty="0">
                <a:ln>
                  <a:noFill/>
                </a:ln>
                <a:solidFill>
                  <a:srgbClr val="212529"/>
                </a:solidFill>
                <a:effectLst/>
                <a:latin typeface="system-ui"/>
              </a:rPr>
              <a:t> to the solution set containing the maximum number of non-conflicting activities.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027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A6F9-8538-350D-4CBE-CC5B7EA8CD54}"/>
              </a:ext>
            </a:extLst>
          </p:cNvPr>
          <p:cNvSpPr>
            <a:spLocks noGrp="1"/>
          </p:cNvSpPr>
          <p:nvPr>
            <p:ph type="title"/>
          </p:nvPr>
        </p:nvSpPr>
        <p:spPr/>
        <p:txBody>
          <a:bodyPr/>
          <a:lstStyle/>
          <a:p>
            <a:r>
              <a:rPr lang="en-US" b="0" i="0" dirty="0">
                <a:solidFill>
                  <a:srgbClr val="212529"/>
                </a:solidFill>
                <a:effectLst/>
                <a:latin typeface="system-ui"/>
              </a:rPr>
              <a:t>Steps for Activity Selection Problem</a:t>
            </a:r>
            <a:endParaRPr lang="en-IN" dirty="0"/>
          </a:p>
        </p:txBody>
      </p:sp>
      <p:sp>
        <p:nvSpPr>
          <p:cNvPr id="4" name="Rectangle 1">
            <a:extLst>
              <a:ext uri="{FF2B5EF4-FFF2-40B4-BE49-F238E27FC236}">
                <a16:creationId xmlns:a16="http://schemas.microsoft.com/office/drawing/2014/main" id="{CF51DC25-9FAD-41AE-1A5B-9B7420C359D1}"/>
              </a:ext>
            </a:extLst>
          </p:cNvPr>
          <p:cNvSpPr>
            <a:spLocks noGrp="1" noChangeArrowheads="1"/>
          </p:cNvSpPr>
          <p:nvPr>
            <p:ph idx="1"/>
          </p:nvPr>
        </p:nvSpPr>
        <p:spPr bwMode="auto">
          <a:xfrm>
            <a:off x="838200" y="2016141"/>
            <a:ext cx="1077003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529"/>
                </a:solidFill>
                <a:effectLst/>
                <a:latin typeface="system-ui"/>
              </a:rPr>
              <a:t>Step 1</a:t>
            </a:r>
            <a:r>
              <a:rPr kumimoji="0" lang="en-US" altLang="en-US" sz="2400" b="0" i="0" u="none" strike="noStrike" cap="none" normalizeH="0" baseline="0" dirty="0">
                <a:ln>
                  <a:noFill/>
                </a:ln>
                <a:solidFill>
                  <a:srgbClr val="212529"/>
                </a:solidFill>
                <a:effectLst/>
                <a:latin typeface="system-ui"/>
              </a:rPr>
              <a:t>: Sort the given activities in ascending order according to their finishing time.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529"/>
                </a:solidFill>
                <a:effectLst/>
                <a:latin typeface="system-ui"/>
              </a:rPr>
              <a:t>Step 2</a:t>
            </a:r>
            <a:r>
              <a:rPr kumimoji="0" lang="en-US" altLang="en-US" sz="2400" b="0" i="0" u="none" strike="noStrike" cap="none" normalizeH="0" baseline="0" dirty="0">
                <a:ln>
                  <a:noFill/>
                </a:ln>
                <a:solidFill>
                  <a:srgbClr val="212529"/>
                </a:solidFill>
                <a:effectLst/>
                <a:latin typeface="system-ui"/>
              </a:rPr>
              <a:t>: Select the first activity from sorted array </a:t>
            </a:r>
            <a:r>
              <a:rPr kumimoji="0" lang="en-US" altLang="en-US" sz="4400" b="0" i="0" u="none" strike="noStrike" cap="none" normalizeH="0" baseline="0" dirty="0">
                <a:ln>
                  <a:noFill/>
                </a:ln>
                <a:solidFill>
                  <a:srgbClr val="D63384"/>
                </a:solidFill>
                <a:effectLst/>
                <a:latin typeface="var(--bs-font-monospace)"/>
              </a:rPr>
              <a:t>act[]</a:t>
            </a:r>
            <a:r>
              <a:rPr kumimoji="0" lang="en-US" altLang="en-US" sz="2400" b="0" i="0" u="none" strike="noStrike" cap="none" normalizeH="0" baseline="0" dirty="0">
                <a:ln>
                  <a:noFill/>
                </a:ln>
                <a:solidFill>
                  <a:srgbClr val="212529"/>
                </a:solidFill>
                <a:effectLst/>
                <a:latin typeface="system-ui"/>
              </a:rPr>
              <a:t> and add it to </a:t>
            </a:r>
            <a:r>
              <a:rPr kumimoji="0" lang="en-US" altLang="en-US" sz="4400" b="0" i="0" u="none" strike="noStrike" cap="none" normalizeH="0" baseline="0" dirty="0">
                <a:ln>
                  <a:noFill/>
                </a:ln>
                <a:solidFill>
                  <a:srgbClr val="D63384"/>
                </a:solidFill>
                <a:effectLst/>
                <a:latin typeface="var(--bs-font-monospace)"/>
              </a:rPr>
              <a:t>sol[]</a:t>
            </a:r>
            <a:r>
              <a:rPr kumimoji="0" lang="en-US" altLang="en-US" sz="2400" b="0" i="0" u="none" strike="noStrike" cap="none" normalizeH="0" baseline="0" dirty="0">
                <a:ln>
                  <a:noFill/>
                </a:ln>
                <a:solidFill>
                  <a:srgbClr val="212529"/>
                </a:solidFill>
                <a:effectLst/>
                <a:latin typeface="system-ui"/>
              </a:rPr>
              <a:t> array.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529"/>
                </a:solidFill>
                <a:effectLst/>
                <a:latin typeface="system-ui"/>
              </a:rPr>
              <a:t>Step 3</a:t>
            </a:r>
            <a:r>
              <a:rPr kumimoji="0" lang="en-US" altLang="en-US" sz="2400" b="0" i="0" u="none" strike="noStrike" cap="none" normalizeH="0" baseline="0" dirty="0">
                <a:ln>
                  <a:noFill/>
                </a:ln>
                <a:solidFill>
                  <a:srgbClr val="212529"/>
                </a:solidFill>
                <a:effectLst/>
                <a:latin typeface="system-ui"/>
              </a:rPr>
              <a:t>: Repeat steps 4 and 5 for the remaining activities in </a:t>
            </a:r>
            <a:r>
              <a:rPr kumimoji="0" lang="en-US" altLang="en-US" sz="4400" b="0" i="0" u="none" strike="noStrike" cap="none" normalizeH="0" baseline="0" dirty="0">
                <a:ln>
                  <a:noFill/>
                </a:ln>
                <a:solidFill>
                  <a:srgbClr val="D63384"/>
                </a:solidFill>
                <a:effectLst/>
                <a:latin typeface="var(--bs-font-monospace)"/>
              </a:rPr>
              <a:t>act[]</a:t>
            </a:r>
            <a:r>
              <a:rPr kumimoji="0" lang="en-US" altLang="en-US" sz="2400" b="0" i="0" u="none" strike="noStrike" cap="none" normalizeH="0" baseline="0" dirty="0">
                <a:ln>
                  <a:noFill/>
                </a:ln>
                <a:solidFill>
                  <a:srgbClr val="212529"/>
                </a:solidFill>
                <a:effectLst/>
                <a:latin typeface="system-ui"/>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529"/>
                </a:solidFill>
                <a:effectLst/>
                <a:latin typeface="system-ui"/>
              </a:rPr>
              <a:t>Step 4</a:t>
            </a:r>
            <a:r>
              <a:rPr kumimoji="0" lang="en-US" altLang="en-US" sz="2400" b="0" i="0" u="none" strike="noStrike" cap="none" normalizeH="0" baseline="0" dirty="0">
                <a:ln>
                  <a:noFill/>
                </a:ln>
                <a:solidFill>
                  <a:srgbClr val="212529"/>
                </a:solidFill>
                <a:effectLst/>
                <a:latin typeface="system-ui"/>
              </a:rPr>
              <a:t>: If the start time of the currently selected activity is greater than or equal to the finish time of previously selected activity, then add it to the </a:t>
            </a:r>
            <a:r>
              <a:rPr kumimoji="0" lang="en-US" altLang="en-US" sz="4400" b="0" i="0" u="none" strike="noStrike" cap="none" normalizeH="0" baseline="0" dirty="0">
                <a:ln>
                  <a:noFill/>
                </a:ln>
                <a:solidFill>
                  <a:srgbClr val="D63384"/>
                </a:solidFill>
                <a:effectLst/>
                <a:latin typeface="var(--bs-font-monospace)"/>
              </a:rPr>
              <a:t>sol[]</a:t>
            </a:r>
            <a:r>
              <a:rPr kumimoji="0" lang="en-US" altLang="en-US" sz="2400" b="0" i="0" u="none" strike="noStrike" cap="none" normalizeH="0" baseline="0" dirty="0">
                <a:ln>
                  <a:noFill/>
                </a:ln>
                <a:solidFill>
                  <a:srgbClr val="212529"/>
                </a:solidFill>
                <a:effectLst/>
                <a:latin typeface="system-ui"/>
              </a:rPr>
              <a:t> array.</a:t>
            </a:r>
          </a:p>
          <a:p>
            <a:pPr marL="0" indent="0">
              <a:lnSpc>
                <a:spcPct val="100000"/>
              </a:lnSpc>
              <a:buNone/>
            </a:pPr>
            <a:r>
              <a:rPr lang="en-US" altLang="en-US" sz="2400" b="1" dirty="0">
                <a:solidFill>
                  <a:srgbClr val="212529"/>
                </a:solidFill>
                <a:latin typeface="system-ui"/>
              </a:rPr>
              <a:t>Step 5:</a:t>
            </a:r>
            <a:r>
              <a:rPr lang="en-US" altLang="en-US" sz="2400" dirty="0">
                <a:solidFill>
                  <a:srgbClr val="212529"/>
                </a:solidFill>
                <a:latin typeface="system-ui"/>
              </a:rPr>
              <a:t> Select the next activity in </a:t>
            </a:r>
            <a:r>
              <a:rPr lang="en-US" altLang="en-US" sz="2400" dirty="0">
                <a:solidFill>
                  <a:srgbClr val="FF0000"/>
                </a:solidFill>
                <a:latin typeface="system-ui"/>
              </a:rPr>
              <a:t>act[]</a:t>
            </a:r>
            <a:r>
              <a:rPr lang="en-US" altLang="en-US" sz="2400" dirty="0">
                <a:solidFill>
                  <a:srgbClr val="212529"/>
                </a:solidFill>
                <a:latin typeface="system-ui"/>
              </a:rPr>
              <a:t> array.</a:t>
            </a:r>
          </a:p>
          <a:p>
            <a:pPr marL="0" indent="0">
              <a:lnSpc>
                <a:spcPct val="100000"/>
              </a:lnSpc>
              <a:buNone/>
            </a:pPr>
            <a:endParaRPr lang="en-US" altLang="en-US" sz="2400" dirty="0">
              <a:solidFill>
                <a:srgbClr val="212529"/>
              </a:solidFill>
              <a:latin typeface="system-ui"/>
            </a:endParaRPr>
          </a:p>
          <a:p>
            <a:pPr marL="0" indent="0">
              <a:lnSpc>
                <a:spcPct val="100000"/>
              </a:lnSpc>
              <a:buNone/>
            </a:pPr>
            <a:r>
              <a:rPr lang="en-US" altLang="en-US" sz="2400" b="1" dirty="0">
                <a:solidFill>
                  <a:srgbClr val="212529"/>
                </a:solidFill>
                <a:latin typeface="system-ui"/>
              </a:rPr>
              <a:t>Step 6:</a:t>
            </a:r>
            <a:r>
              <a:rPr lang="en-US" altLang="en-US" sz="2400" dirty="0">
                <a:solidFill>
                  <a:srgbClr val="212529"/>
                </a:solidFill>
                <a:latin typeface="system-ui"/>
              </a:rPr>
              <a:t> Print the </a:t>
            </a:r>
            <a:r>
              <a:rPr kumimoji="0" lang="en-US" altLang="en-US" sz="2400" b="0" i="0" u="none" strike="noStrike" cap="none" normalizeH="0" baseline="0" dirty="0">
                <a:ln>
                  <a:noFill/>
                </a:ln>
                <a:solidFill>
                  <a:srgbClr val="D63384"/>
                </a:solidFill>
                <a:effectLst/>
                <a:latin typeface="var(--bs-font-monospace)"/>
              </a:rPr>
              <a:t>sol[]</a:t>
            </a:r>
            <a:r>
              <a:rPr kumimoji="0" lang="en-US" altLang="en-US" sz="1200" b="0" i="0" u="none" strike="noStrike" cap="none" normalizeH="0" baseline="0" dirty="0">
                <a:ln>
                  <a:noFill/>
                </a:ln>
                <a:solidFill>
                  <a:srgbClr val="212529"/>
                </a:solidFill>
                <a:effectLst/>
                <a:latin typeface="system-ui"/>
              </a:rPr>
              <a:t> </a:t>
            </a:r>
            <a:r>
              <a:rPr lang="en-US" altLang="en-US" sz="2400" dirty="0">
                <a:solidFill>
                  <a:srgbClr val="212529"/>
                </a:solidFill>
                <a:latin typeface="system-ui"/>
              </a:rPr>
              <a:t>array.</a:t>
            </a:r>
          </a:p>
        </p:txBody>
      </p:sp>
    </p:spTree>
    <p:extLst>
      <p:ext uri="{BB962C8B-B14F-4D97-AF65-F5344CB8AC3E}">
        <p14:creationId xmlns:p14="http://schemas.microsoft.com/office/powerpoint/2010/main" val="1102881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6E1E-CFC4-BAC3-179A-E907E8574CB2}"/>
              </a:ext>
            </a:extLst>
          </p:cNvPr>
          <p:cNvSpPr>
            <a:spLocks noGrp="1"/>
          </p:cNvSpPr>
          <p:nvPr>
            <p:ph type="title"/>
          </p:nvPr>
        </p:nvSpPr>
        <p:spPr/>
        <p:txBody>
          <a:bodyPr/>
          <a:lstStyle/>
          <a:p>
            <a:r>
              <a:rPr lang="en-IN" dirty="0"/>
              <a:t>Example-1</a:t>
            </a:r>
          </a:p>
        </p:txBody>
      </p:sp>
      <p:sp>
        <p:nvSpPr>
          <p:cNvPr id="3" name="Content Placeholder 2">
            <a:extLst>
              <a:ext uri="{FF2B5EF4-FFF2-40B4-BE49-F238E27FC236}">
                <a16:creationId xmlns:a16="http://schemas.microsoft.com/office/drawing/2014/main" id="{3B82660B-8882-7E38-19DF-9D3B181031AC}"/>
              </a:ext>
            </a:extLst>
          </p:cNvPr>
          <p:cNvSpPr>
            <a:spLocks noGrp="1"/>
          </p:cNvSpPr>
          <p:nvPr>
            <p:ph idx="1"/>
          </p:nvPr>
        </p:nvSpPr>
        <p:spPr/>
        <p:txBody>
          <a:bodyPr/>
          <a:lstStyle/>
          <a:p>
            <a:r>
              <a:rPr lang="en-US" dirty="0"/>
              <a:t>In the table below, we have 6 activities with corresponding start and end time, the objective is to compute an execution schedule having maximum number of non-conflicting activities:</a:t>
            </a:r>
            <a:endParaRPr lang="en-IN" dirty="0"/>
          </a:p>
        </p:txBody>
      </p:sp>
      <p:graphicFrame>
        <p:nvGraphicFramePr>
          <p:cNvPr id="4" name="Table 3">
            <a:extLst>
              <a:ext uri="{FF2B5EF4-FFF2-40B4-BE49-F238E27FC236}">
                <a16:creationId xmlns:a16="http://schemas.microsoft.com/office/drawing/2014/main" id="{2C06FF69-6AEA-7B17-4FB1-2368A93893B1}"/>
              </a:ext>
            </a:extLst>
          </p:cNvPr>
          <p:cNvGraphicFramePr>
            <a:graphicFrameLocks noGrp="1"/>
          </p:cNvGraphicFramePr>
          <p:nvPr>
            <p:extLst>
              <p:ext uri="{D42A27DB-BD31-4B8C-83A1-F6EECF244321}">
                <p14:modId xmlns:p14="http://schemas.microsoft.com/office/powerpoint/2010/main" val="2025200933"/>
              </p:ext>
            </p:extLst>
          </p:nvPr>
        </p:nvGraphicFramePr>
        <p:xfrm>
          <a:off x="2545185" y="3290760"/>
          <a:ext cx="7101630" cy="2560320"/>
        </p:xfrm>
        <a:graphic>
          <a:graphicData uri="http://schemas.openxmlformats.org/drawingml/2006/table">
            <a:tbl>
              <a:tblPr/>
              <a:tblGrid>
                <a:gridCol w="2367210">
                  <a:extLst>
                    <a:ext uri="{9D8B030D-6E8A-4147-A177-3AD203B41FA5}">
                      <a16:colId xmlns:a16="http://schemas.microsoft.com/office/drawing/2014/main" val="3365043172"/>
                    </a:ext>
                  </a:extLst>
                </a:gridCol>
                <a:gridCol w="2367210">
                  <a:extLst>
                    <a:ext uri="{9D8B030D-6E8A-4147-A177-3AD203B41FA5}">
                      <a16:colId xmlns:a16="http://schemas.microsoft.com/office/drawing/2014/main" val="591134483"/>
                    </a:ext>
                  </a:extLst>
                </a:gridCol>
                <a:gridCol w="2367210">
                  <a:extLst>
                    <a:ext uri="{9D8B030D-6E8A-4147-A177-3AD203B41FA5}">
                      <a16:colId xmlns:a16="http://schemas.microsoft.com/office/drawing/2014/main" val="2955837376"/>
                    </a:ext>
                  </a:extLst>
                </a:gridCol>
              </a:tblGrid>
              <a:tr h="0">
                <a:tc>
                  <a:txBody>
                    <a:bodyPr/>
                    <a:lstStyle/>
                    <a:p>
                      <a:r>
                        <a:rPr lang="en-IN">
                          <a:effectLst/>
                        </a:rPr>
                        <a:t>Start Time (s)</a:t>
                      </a:r>
                    </a:p>
                  </a:txBody>
                  <a:tcPr>
                    <a:lnL w="9525" cap="flat" cmpd="sng" algn="ctr">
                      <a:solidFill>
                        <a:srgbClr val="20BA70"/>
                      </a:solidFill>
                      <a:prstDash val="solid"/>
                      <a:round/>
                      <a:headEnd type="none" w="med" len="med"/>
                      <a:tailEnd type="none" w="med" len="med"/>
                    </a:lnL>
                    <a:lnR w="9525" cap="flat" cmpd="sng" algn="ctr">
                      <a:solidFill>
                        <a:srgbClr val="60B970"/>
                      </a:solidFill>
                      <a:prstDash val="solid"/>
                      <a:round/>
                      <a:headEnd type="none" w="med" len="med"/>
                      <a:tailEnd type="none" w="med" len="med"/>
                    </a:lnR>
                    <a:lnT w="9525" cap="flat" cmpd="sng" algn="ctr">
                      <a:solidFill>
                        <a:srgbClr val="20BA70"/>
                      </a:solidFill>
                      <a:prstDash val="solid"/>
                      <a:round/>
                      <a:headEnd type="none" w="med" len="med"/>
                      <a:tailEnd type="none" w="med" len="med"/>
                    </a:lnT>
                    <a:lnB w="9525" cap="flat" cmpd="sng" algn="ctr">
                      <a:solidFill>
                        <a:srgbClr val="60B970"/>
                      </a:solidFill>
                      <a:prstDash val="solid"/>
                      <a:round/>
                      <a:headEnd type="none" w="med" len="med"/>
                      <a:tailEnd type="none" w="med" len="med"/>
                    </a:lnB>
                    <a:solidFill>
                      <a:srgbClr val="FFFFFF"/>
                    </a:solidFill>
                  </a:tcPr>
                </a:tc>
                <a:tc>
                  <a:txBody>
                    <a:bodyPr/>
                    <a:lstStyle/>
                    <a:p>
                      <a:r>
                        <a:rPr lang="en-IN">
                          <a:effectLst/>
                        </a:rPr>
                        <a:t>Finish Time (f)</a:t>
                      </a:r>
                    </a:p>
                  </a:txBody>
                  <a:tcPr>
                    <a:lnL w="9525" cap="flat" cmpd="sng" algn="ctr">
                      <a:solidFill>
                        <a:srgbClr val="60B970"/>
                      </a:solidFill>
                      <a:prstDash val="solid"/>
                      <a:round/>
                      <a:headEnd type="none" w="med" len="med"/>
                      <a:tailEnd type="none" w="med" len="med"/>
                    </a:lnL>
                    <a:lnR w="9525" cap="flat" cmpd="sng" algn="ctr">
                      <a:solidFill>
                        <a:srgbClr val="00BA70"/>
                      </a:solidFill>
                      <a:prstDash val="solid"/>
                      <a:round/>
                      <a:headEnd type="none" w="med" len="med"/>
                      <a:tailEnd type="none" w="med" len="med"/>
                    </a:lnR>
                    <a:lnT w="9525" cap="flat" cmpd="sng" algn="ctr">
                      <a:solidFill>
                        <a:srgbClr val="60B970"/>
                      </a:solidFill>
                      <a:prstDash val="solid"/>
                      <a:round/>
                      <a:headEnd type="none" w="med" len="med"/>
                      <a:tailEnd type="none" w="med" len="med"/>
                    </a:lnT>
                    <a:lnB w="9525" cap="flat" cmpd="sng" algn="ctr">
                      <a:solidFill>
                        <a:srgbClr val="E0BA70"/>
                      </a:solidFill>
                      <a:prstDash val="solid"/>
                      <a:round/>
                      <a:headEnd type="none" w="med" len="med"/>
                      <a:tailEnd type="none" w="med" len="med"/>
                    </a:lnB>
                    <a:solidFill>
                      <a:srgbClr val="FFFFFF"/>
                    </a:solidFill>
                  </a:tcPr>
                </a:tc>
                <a:tc>
                  <a:txBody>
                    <a:bodyPr/>
                    <a:lstStyle/>
                    <a:p>
                      <a:r>
                        <a:rPr lang="en-IN">
                          <a:effectLst/>
                        </a:rPr>
                        <a:t>Activity Name</a:t>
                      </a:r>
                    </a:p>
                  </a:txBody>
                  <a:tcPr>
                    <a:lnL w="9525" cap="flat" cmpd="sng" algn="ctr">
                      <a:solidFill>
                        <a:srgbClr val="00BA70"/>
                      </a:solidFill>
                      <a:prstDash val="solid"/>
                      <a:round/>
                      <a:headEnd type="none" w="med" len="med"/>
                      <a:tailEnd type="none" w="med" len="med"/>
                    </a:lnL>
                    <a:lnR w="9525" cap="flat" cmpd="sng" algn="ctr">
                      <a:solidFill>
                        <a:srgbClr val="00BA70"/>
                      </a:solidFill>
                      <a:prstDash val="solid"/>
                      <a:round/>
                      <a:headEnd type="none" w="med" len="med"/>
                      <a:tailEnd type="none" w="med" len="med"/>
                    </a:lnR>
                    <a:lnT w="9525" cap="flat" cmpd="sng" algn="ctr">
                      <a:solidFill>
                        <a:srgbClr val="00BA70"/>
                      </a:solidFill>
                      <a:prstDash val="solid"/>
                      <a:round/>
                      <a:headEnd type="none" w="med" len="med"/>
                      <a:tailEnd type="none" w="med" len="med"/>
                    </a:lnT>
                    <a:lnB w="9525" cap="flat" cmpd="sng" algn="ctr">
                      <a:solidFill>
                        <a:srgbClr val="A0B670"/>
                      </a:solidFill>
                      <a:prstDash val="solid"/>
                      <a:round/>
                      <a:headEnd type="none" w="med" len="med"/>
                      <a:tailEnd type="none" w="med" len="med"/>
                    </a:lnB>
                    <a:solidFill>
                      <a:srgbClr val="FFFFFF"/>
                    </a:solidFill>
                  </a:tcPr>
                </a:tc>
                <a:extLst>
                  <a:ext uri="{0D108BD9-81ED-4DB2-BD59-A6C34878D82A}">
                    <a16:rowId xmlns:a16="http://schemas.microsoft.com/office/drawing/2014/main" val="2965122766"/>
                  </a:ext>
                </a:extLst>
              </a:tr>
              <a:tr h="0">
                <a:tc>
                  <a:txBody>
                    <a:bodyPr/>
                    <a:lstStyle/>
                    <a:p>
                      <a:r>
                        <a:rPr lang="en-IN">
                          <a:effectLst/>
                        </a:rPr>
                        <a:t>5</a:t>
                      </a:r>
                    </a:p>
                  </a:txBody>
                  <a:tcPr>
                    <a:lnL w="9525" cap="flat" cmpd="sng" algn="ctr">
                      <a:solidFill>
                        <a:srgbClr val="60B970"/>
                      </a:solidFill>
                      <a:prstDash val="solid"/>
                      <a:round/>
                      <a:headEnd type="none" w="med" len="med"/>
                      <a:tailEnd type="none" w="med" len="med"/>
                    </a:lnL>
                    <a:lnR w="9525" cap="flat" cmpd="sng" algn="ctr">
                      <a:solidFill>
                        <a:srgbClr val="E0BA70"/>
                      </a:solidFill>
                      <a:prstDash val="solid"/>
                      <a:round/>
                      <a:headEnd type="none" w="med" len="med"/>
                      <a:tailEnd type="none" w="med" len="med"/>
                    </a:lnR>
                    <a:lnT w="9525" cap="flat" cmpd="sng" algn="ctr">
                      <a:solidFill>
                        <a:srgbClr val="60B970"/>
                      </a:solidFill>
                      <a:prstDash val="solid"/>
                      <a:round/>
                      <a:headEnd type="none" w="med" len="med"/>
                      <a:tailEnd type="none" w="med" len="med"/>
                    </a:lnT>
                    <a:lnB w="9525" cap="flat" cmpd="sng" algn="ctr">
                      <a:solidFill>
                        <a:srgbClr val="20B870"/>
                      </a:solidFill>
                      <a:prstDash val="solid"/>
                      <a:round/>
                      <a:headEnd type="none" w="med" len="med"/>
                      <a:tailEnd type="none" w="med" len="med"/>
                    </a:lnB>
                    <a:solidFill>
                      <a:srgbClr val="FFFFFF"/>
                    </a:solidFill>
                  </a:tcPr>
                </a:tc>
                <a:tc>
                  <a:txBody>
                    <a:bodyPr/>
                    <a:lstStyle/>
                    <a:p>
                      <a:r>
                        <a:rPr lang="en-IN">
                          <a:effectLst/>
                        </a:rPr>
                        <a:t>9</a:t>
                      </a:r>
                    </a:p>
                  </a:txBody>
                  <a:tcPr>
                    <a:lnL w="9525" cap="flat" cmpd="sng" algn="ctr">
                      <a:solidFill>
                        <a:srgbClr val="E0BA70"/>
                      </a:solidFill>
                      <a:prstDash val="solid"/>
                      <a:round/>
                      <a:headEnd type="none" w="med" len="med"/>
                      <a:tailEnd type="none" w="med" len="med"/>
                    </a:lnL>
                    <a:lnR w="9525" cap="flat" cmpd="sng" algn="ctr">
                      <a:solidFill>
                        <a:srgbClr val="A0B670"/>
                      </a:solidFill>
                      <a:prstDash val="solid"/>
                      <a:round/>
                      <a:headEnd type="none" w="med" len="med"/>
                      <a:tailEnd type="none" w="med" len="med"/>
                    </a:lnR>
                    <a:lnT w="9525" cap="flat" cmpd="sng" algn="ctr">
                      <a:solidFill>
                        <a:srgbClr val="E0BA70"/>
                      </a:solidFill>
                      <a:prstDash val="solid"/>
                      <a:round/>
                      <a:headEnd type="none" w="med" len="med"/>
                      <a:tailEnd type="none" w="med" len="med"/>
                    </a:lnT>
                    <a:lnB w="9525" cap="flat" cmpd="sng" algn="ctr">
                      <a:solidFill>
                        <a:srgbClr val="40B870"/>
                      </a:solidFill>
                      <a:prstDash val="solid"/>
                      <a:round/>
                      <a:headEnd type="none" w="med" len="med"/>
                      <a:tailEnd type="none" w="med" len="med"/>
                    </a:lnB>
                    <a:solidFill>
                      <a:srgbClr val="FFFFFF"/>
                    </a:solidFill>
                  </a:tcPr>
                </a:tc>
                <a:tc>
                  <a:txBody>
                    <a:bodyPr/>
                    <a:lstStyle/>
                    <a:p>
                      <a:r>
                        <a:rPr lang="en-IN">
                          <a:effectLst/>
                        </a:rPr>
                        <a:t>a1</a:t>
                      </a:r>
                    </a:p>
                  </a:txBody>
                  <a:tcPr>
                    <a:lnL w="9525" cap="flat" cmpd="sng" algn="ctr">
                      <a:solidFill>
                        <a:srgbClr val="A0B670"/>
                      </a:solidFill>
                      <a:prstDash val="solid"/>
                      <a:round/>
                      <a:headEnd type="none" w="med" len="med"/>
                      <a:tailEnd type="none" w="med" len="med"/>
                    </a:lnL>
                    <a:lnR w="9525" cap="flat" cmpd="sng" algn="ctr">
                      <a:solidFill>
                        <a:srgbClr val="A0B670"/>
                      </a:solidFill>
                      <a:prstDash val="solid"/>
                      <a:round/>
                      <a:headEnd type="none" w="med" len="med"/>
                      <a:tailEnd type="none" w="med" len="med"/>
                    </a:lnR>
                    <a:lnT w="9525" cap="flat" cmpd="sng" algn="ctr">
                      <a:solidFill>
                        <a:srgbClr val="A0B670"/>
                      </a:solidFill>
                      <a:prstDash val="solid"/>
                      <a:round/>
                      <a:headEnd type="none" w="med" len="med"/>
                      <a:tailEnd type="none" w="med" len="med"/>
                    </a:lnT>
                    <a:lnB w="9525" cap="flat" cmpd="sng" algn="ctr">
                      <a:solidFill>
                        <a:srgbClr val="E0B370"/>
                      </a:solidFill>
                      <a:prstDash val="solid"/>
                      <a:round/>
                      <a:headEnd type="none" w="med" len="med"/>
                      <a:tailEnd type="none" w="med" len="med"/>
                    </a:lnB>
                    <a:solidFill>
                      <a:srgbClr val="FFFFFF"/>
                    </a:solidFill>
                  </a:tcPr>
                </a:tc>
                <a:extLst>
                  <a:ext uri="{0D108BD9-81ED-4DB2-BD59-A6C34878D82A}">
                    <a16:rowId xmlns:a16="http://schemas.microsoft.com/office/drawing/2014/main" val="3531404135"/>
                  </a:ext>
                </a:extLst>
              </a:tr>
              <a:tr h="0">
                <a:tc>
                  <a:txBody>
                    <a:bodyPr/>
                    <a:lstStyle/>
                    <a:p>
                      <a:r>
                        <a:rPr lang="en-IN">
                          <a:effectLst/>
                        </a:rPr>
                        <a:t>1</a:t>
                      </a:r>
                    </a:p>
                  </a:txBody>
                  <a:tcPr>
                    <a:lnL w="9525" cap="flat" cmpd="sng" algn="ctr">
                      <a:solidFill>
                        <a:srgbClr val="20B870"/>
                      </a:solidFill>
                      <a:prstDash val="solid"/>
                      <a:round/>
                      <a:headEnd type="none" w="med" len="med"/>
                      <a:tailEnd type="none" w="med" len="med"/>
                    </a:lnL>
                    <a:lnR w="9525" cap="flat" cmpd="sng" algn="ctr">
                      <a:solidFill>
                        <a:srgbClr val="40B870"/>
                      </a:solidFill>
                      <a:prstDash val="solid"/>
                      <a:round/>
                      <a:headEnd type="none" w="med" len="med"/>
                      <a:tailEnd type="none" w="med" len="med"/>
                    </a:lnR>
                    <a:lnT w="9525" cap="flat" cmpd="sng" algn="ctr">
                      <a:solidFill>
                        <a:srgbClr val="20B870"/>
                      </a:solidFill>
                      <a:prstDash val="solid"/>
                      <a:round/>
                      <a:headEnd type="none" w="med" len="med"/>
                      <a:tailEnd type="none" w="med" len="med"/>
                    </a:lnT>
                    <a:lnB w="9525" cap="flat" cmpd="sng" algn="ctr">
                      <a:solidFill>
                        <a:srgbClr val="E0BA70"/>
                      </a:solidFill>
                      <a:prstDash val="solid"/>
                      <a:round/>
                      <a:headEnd type="none" w="med" len="med"/>
                      <a:tailEnd type="none" w="med" len="med"/>
                    </a:lnB>
                    <a:solidFill>
                      <a:srgbClr val="FFFFFF"/>
                    </a:solidFill>
                  </a:tcPr>
                </a:tc>
                <a:tc>
                  <a:txBody>
                    <a:bodyPr/>
                    <a:lstStyle/>
                    <a:p>
                      <a:r>
                        <a:rPr lang="en-IN">
                          <a:effectLst/>
                        </a:rPr>
                        <a:t>2</a:t>
                      </a:r>
                    </a:p>
                  </a:txBody>
                  <a:tcPr>
                    <a:lnL w="9525" cap="flat" cmpd="sng" algn="ctr">
                      <a:solidFill>
                        <a:srgbClr val="40B870"/>
                      </a:solidFill>
                      <a:prstDash val="solid"/>
                      <a:round/>
                      <a:headEnd type="none" w="med" len="med"/>
                      <a:tailEnd type="none" w="med" len="med"/>
                    </a:lnL>
                    <a:lnR w="9525" cap="flat" cmpd="sng" algn="ctr">
                      <a:solidFill>
                        <a:srgbClr val="E0B370"/>
                      </a:solidFill>
                      <a:prstDash val="solid"/>
                      <a:round/>
                      <a:headEnd type="none" w="med" len="med"/>
                      <a:tailEnd type="none" w="med" len="med"/>
                    </a:lnR>
                    <a:lnT w="9525" cap="flat" cmpd="sng" algn="ctr">
                      <a:solidFill>
                        <a:srgbClr val="40B870"/>
                      </a:solidFill>
                      <a:prstDash val="solid"/>
                      <a:round/>
                      <a:headEnd type="none" w="med" len="med"/>
                      <a:tailEnd type="none" w="med" len="med"/>
                    </a:lnT>
                    <a:lnB w="9525" cap="flat" cmpd="sng" algn="ctr">
                      <a:solidFill>
                        <a:srgbClr val="60B370"/>
                      </a:solidFill>
                      <a:prstDash val="solid"/>
                      <a:round/>
                      <a:headEnd type="none" w="med" len="med"/>
                      <a:tailEnd type="none" w="med" len="med"/>
                    </a:lnB>
                    <a:solidFill>
                      <a:srgbClr val="FFFFFF"/>
                    </a:solidFill>
                  </a:tcPr>
                </a:tc>
                <a:tc>
                  <a:txBody>
                    <a:bodyPr/>
                    <a:lstStyle/>
                    <a:p>
                      <a:r>
                        <a:rPr lang="en-IN">
                          <a:effectLst/>
                        </a:rPr>
                        <a:t>a2</a:t>
                      </a:r>
                    </a:p>
                  </a:txBody>
                  <a:tcPr>
                    <a:lnL w="9525" cap="flat" cmpd="sng" algn="ctr">
                      <a:solidFill>
                        <a:srgbClr val="E0B370"/>
                      </a:solidFill>
                      <a:prstDash val="solid"/>
                      <a:round/>
                      <a:headEnd type="none" w="med" len="med"/>
                      <a:tailEnd type="none" w="med" len="med"/>
                    </a:lnL>
                    <a:lnR w="9525" cap="flat" cmpd="sng" algn="ctr">
                      <a:solidFill>
                        <a:srgbClr val="E0B370"/>
                      </a:solidFill>
                      <a:prstDash val="solid"/>
                      <a:round/>
                      <a:headEnd type="none" w="med" len="med"/>
                      <a:tailEnd type="none" w="med" len="med"/>
                    </a:lnR>
                    <a:lnT w="9525" cap="flat" cmpd="sng" algn="ctr">
                      <a:solidFill>
                        <a:srgbClr val="E0B370"/>
                      </a:solidFill>
                      <a:prstDash val="solid"/>
                      <a:round/>
                      <a:headEnd type="none" w="med" len="med"/>
                      <a:tailEnd type="none" w="med" len="med"/>
                    </a:lnT>
                    <a:lnB w="9525" cap="flat" cmpd="sng" algn="ctr">
                      <a:solidFill>
                        <a:srgbClr val="20BB70"/>
                      </a:solidFill>
                      <a:prstDash val="solid"/>
                      <a:round/>
                      <a:headEnd type="none" w="med" len="med"/>
                      <a:tailEnd type="none" w="med" len="med"/>
                    </a:lnB>
                    <a:solidFill>
                      <a:srgbClr val="FFFFFF"/>
                    </a:solidFill>
                  </a:tcPr>
                </a:tc>
                <a:extLst>
                  <a:ext uri="{0D108BD9-81ED-4DB2-BD59-A6C34878D82A}">
                    <a16:rowId xmlns:a16="http://schemas.microsoft.com/office/drawing/2014/main" val="3157496245"/>
                  </a:ext>
                </a:extLst>
              </a:tr>
              <a:tr h="0">
                <a:tc>
                  <a:txBody>
                    <a:bodyPr/>
                    <a:lstStyle/>
                    <a:p>
                      <a:r>
                        <a:rPr lang="en-IN">
                          <a:effectLst/>
                        </a:rPr>
                        <a:t>3</a:t>
                      </a:r>
                    </a:p>
                  </a:txBody>
                  <a:tcPr>
                    <a:lnL w="9525" cap="flat" cmpd="sng" algn="ctr">
                      <a:solidFill>
                        <a:srgbClr val="E0BA70"/>
                      </a:solidFill>
                      <a:prstDash val="solid"/>
                      <a:round/>
                      <a:headEnd type="none" w="med" len="med"/>
                      <a:tailEnd type="none" w="med" len="med"/>
                    </a:lnL>
                    <a:lnR w="9525" cap="flat" cmpd="sng" algn="ctr">
                      <a:solidFill>
                        <a:srgbClr val="60B370"/>
                      </a:solidFill>
                      <a:prstDash val="solid"/>
                      <a:round/>
                      <a:headEnd type="none" w="med" len="med"/>
                      <a:tailEnd type="none" w="med" len="med"/>
                    </a:lnR>
                    <a:lnT w="9525" cap="flat" cmpd="sng" algn="ctr">
                      <a:solidFill>
                        <a:srgbClr val="E0BA70"/>
                      </a:solidFill>
                      <a:prstDash val="solid"/>
                      <a:round/>
                      <a:headEnd type="none" w="med" len="med"/>
                      <a:tailEnd type="none" w="med" len="med"/>
                    </a:lnT>
                    <a:lnB w="9525" cap="flat" cmpd="sng" algn="ctr">
                      <a:solidFill>
                        <a:srgbClr val="E0B370"/>
                      </a:solidFill>
                      <a:prstDash val="solid"/>
                      <a:round/>
                      <a:headEnd type="none" w="med" len="med"/>
                      <a:tailEnd type="none" w="med" len="med"/>
                    </a:lnB>
                    <a:solidFill>
                      <a:srgbClr val="FFFFFF"/>
                    </a:solidFill>
                  </a:tcPr>
                </a:tc>
                <a:tc>
                  <a:txBody>
                    <a:bodyPr/>
                    <a:lstStyle/>
                    <a:p>
                      <a:r>
                        <a:rPr lang="en-IN">
                          <a:effectLst/>
                        </a:rPr>
                        <a:t>4</a:t>
                      </a:r>
                    </a:p>
                  </a:txBody>
                  <a:tcPr>
                    <a:lnL w="9525" cap="flat" cmpd="sng" algn="ctr">
                      <a:solidFill>
                        <a:srgbClr val="60B370"/>
                      </a:solidFill>
                      <a:prstDash val="solid"/>
                      <a:round/>
                      <a:headEnd type="none" w="med" len="med"/>
                      <a:tailEnd type="none" w="med" len="med"/>
                    </a:lnL>
                    <a:lnR w="9525" cap="flat" cmpd="sng" algn="ctr">
                      <a:solidFill>
                        <a:srgbClr val="20BB70"/>
                      </a:solidFill>
                      <a:prstDash val="solid"/>
                      <a:round/>
                      <a:headEnd type="none" w="med" len="med"/>
                      <a:tailEnd type="none" w="med" len="med"/>
                    </a:lnR>
                    <a:lnT w="9525" cap="flat" cmpd="sng" algn="ctr">
                      <a:solidFill>
                        <a:srgbClr val="60B370"/>
                      </a:solidFill>
                      <a:prstDash val="solid"/>
                      <a:round/>
                      <a:headEnd type="none" w="med" len="med"/>
                      <a:tailEnd type="none" w="med" len="med"/>
                    </a:lnT>
                    <a:lnB w="9525" cap="flat" cmpd="sng" algn="ctr">
                      <a:solidFill>
                        <a:srgbClr val="40B670"/>
                      </a:solidFill>
                      <a:prstDash val="solid"/>
                      <a:round/>
                      <a:headEnd type="none" w="med" len="med"/>
                      <a:tailEnd type="none" w="med" len="med"/>
                    </a:lnB>
                    <a:solidFill>
                      <a:srgbClr val="FFFFFF"/>
                    </a:solidFill>
                  </a:tcPr>
                </a:tc>
                <a:tc>
                  <a:txBody>
                    <a:bodyPr/>
                    <a:lstStyle/>
                    <a:p>
                      <a:r>
                        <a:rPr lang="en-IN">
                          <a:effectLst/>
                        </a:rPr>
                        <a:t>a3</a:t>
                      </a:r>
                    </a:p>
                  </a:txBody>
                  <a:tcPr>
                    <a:lnL w="9525" cap="flat" cmpd="sng" algn="ctr">
                      <a:solidFill>
                        <a:srgbClr val="20BB70"/>
                      </a:solidFill>
                      <a:prstDash val="solid"/>
                      <a:round/>
                      <a:headEnd type="none" w="med" len="med"/>
                      <a:tailEnd type="none" w="med" len="med"/>
                    </a:lnL>
                    <a:lnR w="9525" cap="flat" cmpd="sng" algn="ctr">
                      <a:solidFill>
                        <a:srgbClr val="20BB70"/>
                      </a:solidFill>
                      <a:prstDash val="solid"/>
                      <a:round/>
                      <a:headEnd type="none" w="med" len="med"/>
                      <a:tailEnd type="none" w="med" len="med"/>
                    </a:lnR>
                    <a:lnT w="9525" cap="flat" cmpd="sng" algn="ctr">
                      <a:solidFill>
                        <a:srgbClr val="20BB70"/>
                      </a:solidFill>
                      <a:prstDash val="solid"/>
                      <a:round/>
                      <a:headEnd type="none" w="med" len="med"/>
                      <a:tailEnd type="none" w="med" len="med"/>
                    </a:lnT>
                    <a:lnB w="9525" cap="flat" cmpd="sng" algn="ctr">
                      <a:solidFill>
                        <a:srgbClr val="80B870"/>
                      </a:solidFill>
                      <a:prstDash val="solid"/>
                      <a:round/>
                      <a:headEnd type="none" w="med" len="med"/>
                      <a:tailEnd type="none" w="med" len="med"/>
                    </a:lnB>
                    <a:solidFill>
                      <a:srgbClr val="FFFFFF"/>
                    </a:solidFill>
                  </a:tcPr>
                </a:tc>
                <a:extLst>
                  <a:ext uri="{0D108BD9-81ED-4DB2-BD59-A6C34878D82A}">
                    <a16:rowId xmlns:a16="http://schemas.microsoft.com/office/drawing/2014/main" val="2375196921"/>
                  </a:ext>
                </a:extLst>
              </a:tr>
              <a:tr h="0">
                <a:tc>
                  <a:txBody>
                    <a:bodyPr/>
                    <a:lstStyle/>
                    <a:p>
                      <a:r>
                        <a:rPr lang="en-IN">
                          <a:effectLst/>
                        </a:rPr>
                        <a:t>0</a:t>
                      </a:r>
                    </a:p>
                  </a:txBody>
                  <a:tcPr>
                    <a:lnL w="9525" cap="flat" cmpd="sng" algn="ctr">
                      <a:solidFill>
                        <a:srgbClr val="E0B370"/>
                      </a:solidFill>
                      <a:prstDash val="solid"/>
                      <a:round/>
                      <a:headEnd type="none" w="med" len="med"/>
                      <a:tailEnd type="none" w="med" len="med"/>
                    </a:lnL>
                    <a:lnR w="9525" cap="flat" cmpd="sng" algn="ctr">
                      <a:solidFill>
                        <a:srgbClr val="40B670"/>
                      </a:solidFill>
                      <a:prstDash val="solid"/>
                      <a:round/>
                      <a:headEnd type="none" w="med" len="med"/>
                      <a:tailEnd type="none" w="med" len="med"/>
                    </a:lnR>
                    <a:lnT w="9525" cap="flat" cmpd="sng" algn="ctr">
                      <a:solidFill>
                        <a:srgbClr val="E0B370"/>
                      </a:solidFill>
                      <a:prstDash val="solid"/>
                      <a:round/>
                      <a:headEnd type="none" w="med" len="med"/>
                      <a:tailEnd type="none" w="med" len="med"/>
                    </a:lnT>
                    <a:lnB w="9525" cap="flat" cmpd="sng" algn="ctr">
                      <a:solidFill>
                        <a:srgbClr val="C0BE70"/>
                      </a:solidFill>
                      <a:prstDash val="solid"/>
                      <a:round/>
                      <a:headEnd type="none" w="med" len="med"/>
                      <a:tailEnd type="none" w="med" len="med"/>
                    </a:lnB>
                    <a:solidFill>
                      <a:srgbClr val="FFFFFF"/>
                    </a:solidFill>
                  </a:tcPr>
                </a:tc>
                <a:tc>
                  <a:txBody>
                    <a:bodyPr/>
                    <a:lstStyle/>
                    <a:p>
                      <a:r>
                        <a:rPr lang="en-IN">
                          <a:effectLst/>
                        </a:rPr>
                        <a:t>6</a:t>
                      </a:r>
                    </a:p>
                  </a:txBody>
                  <a:tcPr>
                    <a:lnL w="9525" cap="flat" cmpd="sng" algn="ctr">
                      <a:solidFill>
                        <a:srgbClr val="40B670"/>
                      </a:solidFill>
                      <a:prstDash val="solid"/>
                      <a:round/>
                      <a:headEnd type="none" w="med" len="med"/>
                      <a:tailEnd type="none" w="med" len="med"/>
                    </a:lnL>
                    <a:lnR w="9525" cap="flat" cmpd="sng" algn="ctr">
                      <a:solidFill>
                        <a:srgbClr val="80B870"/>
                      </a:solidFill>
                      <a:prstDash val="solid"/>
                      <a:round/>
                      <a:headEnd type="none" w="med" len="med"/>
                      <a:tailEnd type="none" w="med" len="med"/>
                    </a:lnR>
                    <a:lnT w="9525" cap="flat" cmpd="sng" algn="ctr">
                      <a:solidFill>
                        <a:srgbClr val="40B670"/>
                      </a:solidFill>
                      <a:prstDash val="solid"/>
                      <a:round/>
                      <a:headEnd type="none" w="med" len="med"/>
                      <a:tailEnd type="none" w="med" len="med"/>
                    </a:lnT>
                    <a:lnB w="9525" cap="flat" cmpd="sng" algn="ctr">
                      <a:solidFill>
                        <a:srgbClr val="A0BE70"/>
                      </a:solidFill>
                      <a:prstDash val="solid"/>
                      <a:round/>
                      <a:headEnd type="none" w="med" len="med"/>
                      <a:tailEnd type="none" w="med" len="med"/>
                    </a:lnB>
                    <a:solidFill>
                      <a:srgbClr val="FFFFFF"/>
                    </a:solidFill>
                  </a:tcPr>
                </a:tc>
                <a:tc>
                  <a:txBody>
                    <a:bodyPr/>
                    <a:lstStyle/>
                    <a:p>
                      <a:r>
                        <a:rPr lang="en-IN">
                          <a:effectLst/>
                        </a:rPr>
                        <a:t>a4</a:t>
                      </a:r>
                    </a:p>
                  </a:txBody>
                  <a:tcPr>
                    <a:lnL w="9525" cap="flat" cmpd="sng" algn="ctr">
                      <a:solidFill>
                        <a:srgbClr val="80B870"/>
                      </a:solidFill>
                      <a:prstDash val="solid"/>
                      <a:round/>
                      <a:headEnd type="none" w="med" len="med"/>
                      <a:tailEnd type="none" w="med" len="med"/>
                    </a:lnL>
                    <a:lnR w="9525" cap="flat" cmpd="sng" algn="ctr">
                      <a:solidFill>
                        <a:srgbClr val="80B870"/>
                      </a:solidFill>
                      <a:prstDash val="solid"/>
                      <a:round/>
                      <a:headEnd type="none" w="med" len="med"/>
                      <a:tailEnd type="none" w="med" len="med"/>
                    </a:lnR>
                    <a:lnT w="9525" cap="flat" cmpd="sng" algn="ctr">
                      <a:solidFill>
                        <a:srgbClr val="80B870"/>
                      </a:solidFill>
                      <a:prstDash val="solid"/>
                      <a:round/>
                      <a:headEnd type="none" w="med" len="med"/>
                      <a:tailEnd type="none" w="med" len="med"/>
                    </a:lnT>
                    <a:lnB w="9525" cap="flat" cmpd="sng" algn="ctr">
                      <a:solidFill>
                        <a:srgbClr val="20C170"/>
                      </a:solidFill>
                      <a:prstDash val="solid"/>
                      <a:round/>
                      <a:headEnd type="none" w="med" len="med"/>
                      <a:tailEnd type="none" w="med" len="med"/>
                    </a:lnB>
                    <a:solidFill>
                      <a:srgbClr val="FFFFFF"/>
                    </a:solidFill>
                  </a:tcPr>
                </a:tc>
                <a:extLst>
                  <a:ext uri="{0D108BD9-81ED-4DB2-BD59-A6C34878D82A}">
                    <a16:rowId xmlns:a16="http://schemas.microsoft.com/office/drawing/2014/main" val="1230986553"/>
                  </a:ext>
                </a:extLst>
              </a:tr>
              <a:tr h="0">
                <a:tc>
                  <a:txBody>
                    <a:bodyPr/>
                    <a:lstStyle/>
                    <a:p>
                      <a:r>
                        <a:rPr lang="en-IN">
                          <a:effectLst/>
                        </a:rPr>
                        <a:t>5</a:t>
                      </a:r>
                    </a:p>
                  </a:txBody>
                  <a:tcPr>
                    <a:lnL w="9525" cap="flat" cmpd="sng" algn="ctr">
                      <a:solidFill>
                        <a:srgbClr val="C0BE70"/>
                      </a:solidFill>
                      <a:prstDash val="solid"/>
                      <a:round/>
                      <a:headEnd type="none" w="med" len="med"/>
                      <a:tailEnd type="none" w="med" len="med"/>
                    </a:lnL>
                    <a:lnR w="9525" cap="flat" cmpd="sng" algn="ctr">
                      <a:solidFill>
                        <a:srgbClr val="A0BE70"/>
                      </a:solidFill>
                      <a:prstDash val="solid"/>
                      <a:round/>
                      <a:headEnd type="none" w="med" len="med"/>
                      <a:tailEnd type="none" w="med" len="med"/>
                    </a:lnR>
                    <a:lnT w="9525" cap="flat" cmpd="sng" algn="ctr">
                      <a:solidFill>
                        <a:srgbClr val="C0BE70"/>
                      </a:solidFill>
                      <a:prstDash val="solid"/>
                      <a:round/>
                      <a:headEnd type="none" w="med" len="med"/>
                      <a:tailEnd type="none" w="med" len="med"/>
                    </a:lnT>
                    <a:lnB w="9525" cap="flat" cmpd="sng" algn="ctr">
                      <a:solidFill>
                        <a:srgbClr val="A0C170"/>
                      </a:solidFill>
                      <a:prstDash val="solid"/>
                      <a:round/>
                      <a:headEnd type="none" w="med" len="med"/>
                      <a:tailEnd type="none" w="med" len="med"/>
                    </a:lnB>
                    <a:solidFill>
                      <a:srgbClr val="FFFFFF"/>
                    </a:solidFill>
                  </a:tcPr>
                </a:tc>
                <a:tc>
                  <a:txBody>
                    <a:bodyPr/>
                    <a:lstStyle/>
                    <a:p>
                      <a:r>
                        <a:rPr lang="en-IN">
                          <a:effectLst/>
                        </a:rPr>
                        <a:t>7</a:t>
                      </a:r>
                    </a:p>
                  </a:txBody>
                  <a:tcPr>
                    <a:lnL w="9525" cap="flat" cmpd="sng" algn="ctr">
                      <a:solidFill>
                        <a:srgbClr val="A0BE70"/>
                      </a:solidFill>
                      <a:prstDash val="solid"/>
                      <a:round/>
                      <a:headEnd type="none" w="med" len="med"/>
                      <a:tailEnd type="none" w="med" len="med"/>
                    </a:lnL>
                    <a:lnR w="9525" cap="flat" cmpd="sng" algn="ctr">
                      <a:solidFill>
                        <a:srgbClr val="20C170"/>
                      </a:solidFill>
                      <a:prstDash val="solid"/>
                      <a:round/>
                      <a:headEnd type="none" w="med" len="med"/>
                      <a:tailEnd type="none" w="med" len="med"/>
                    </a:lnR>
                    <a:lnT w="9525" cap="flat" cmpd="sng" algn="ctr">
                      <a:solidFill>
                        <a:srgbClr val="A0BE70"/>
                      </a:solidFill>
                      <a:prstDash val="solid"/>
                      <a:round/>
                      <a:headEnd type="none" w="med" len="med"/>
                      <a:tailEnd type="none" w="med" len="med"/>
                    </a:lnT>
                    <a:lnB w="9525" cap="flat" cmpd="sng" algn="ctr">
                      <a:solidFill>
                        <a:srgbClr val="60C170"/>
                      </a:solidFill>
                      <a:prstDash val="solid"/>
                      <a:round/>
                      <a:headEnd type="none" w="med" len="med"/>
                      <a:tailEnd type="none" w="med" len="med"/>
                    </a:lnB>
                    <a:solidFill>
                      <a:srgbClr val="FFFFFF"/>
                    </a:solidFill>
                  </a:tcPr>
                </a:tc>
                <a:tc>
                  <a:txBody>
                    <a:bodyPr/>
                    <a:lstStyle/>
                    <a:p>
                      <a:r>
                        <a:rPr lang="en-IN">
                          <a:effectLst/>
                        </a:rPr>
                        <a:t>a5</a:t>
                      </a:r>
                    </a:p>
                  </a:txBody>
                  <a:tcPr>
                    <a:lnL w="9525" cap="flat" cmpd="sng" algn="ctr">
                      <a:solidFill>
                        <a:srgbClr val="20C170"/>
                      </a:solidFill>
                      <a:prstDash val="solid"/>
                      <a:round/>
                      <a:headEnd type="none" w="med" len="med"/>
                      <a:tailEnd type="none" w="med" len="med"/>
                    </a:lnL>
                    <a:lnR w="9525" cap="flat" cmpd="sng" algn="ctr">
                      <a:solidFill>
                        <a:srgbClr val="20C170"/>
                      </a:solidFill>
                      <a:prstDash val="solid"/>
                      <a:round/>
                      <a:headEnd type="none" w="med" len="med"/>
                      <a:tailEnd type="none" w="med" len="med"/>
                    </a:lnR>
                    <a:lnT w="9525" cap="flat" cmpd="sng" algn="ctr">
                      <a:solidFill>
                        <a:srgbClr val="20C170"/>
                      </a:solidFill>
                      <a:prstDash val="solid"/>
                      <a:round/>
                      <a:headEnd type="none" w="med" len="med"/>
                      <a:tailEnd type="none" w="med" len="med"/>
                    </a:lnT>
                    <a:lnB w="9525" cap="flat" cmpd="sng" algn="ctr">
                      <a:solidFill>
                        <a:srgbClr val="E0C070"/>
                      </a:solidFill>
                      <a:prstDash val="solid"/>
                      <a:round/>
                      <a:headEnd type="none" w="med" len="med"/>
                      <a:tailEnd type="none" w="med" len="med"/>
                    </a:lnB>
                    <a:solidFill>
                      <a:srgbClr val="FFFFFF"/>
                    </a:solidFill>
                  </a:tcPr>
                </a:tc>
                <a:extLst>
                  <a:ext uri="{0D108BD9-81ED-4DB2-BD59-A6C34878D82A}">
                    <a16:rowId xmlns:a16="http://schemas.microsoft.com/office/drawing/2014/main" val="3781738039"/>
                  </a:ext>
                </a:extLst>
              </a:tr>
              <a:tr h="0">
                <a:tc>
                  <a:txBody>
                    <a:bodyPr/>
                    <a:lstStyle/>
                    <a:p>
                      <a:r>
                        <a:rPr lang="en-IN">
                          <a:effectLst/>
                        </a:rPr>
                        <a:t>8</a:t>
                      </a:r>
                    </a:p>
                  </a:txBody>
                  <a:tcPr>
                    <a:lnL w="9525" cap="flat" cmpd="sng" algn="ctr">
                      <a:solidFill>
                        <a:srgbClr val="A0C170"/>
                      </a:solidFill>
                      <a:prstDash val="solid"/>
                      <a:round/>
                      <a:headEnd type="none" w="med" len="med"/>
                      <a:tailEnd type="none" w="med" len="med"/>
                    </a:lnL>
                    <a:lnR w="9525" cap="flat" cmpd="sng" algn="ctr">
                      <a:solidFill>
                        <a:srgbClr val="60C170"/>
                      </a:solidFill>
                      <a:prstDash val="solid"/>
                      <a:round/>
                      <a:headEnd type="none" w="med" len="med"/>
                      <a:tailEnd type="none" w="med" len="med"/>
                    </a:lnR>
                    <a:lnT w="9525" cap="flat" cmpd="sng" algn="ctr">
                      <a:solidFill>
                        <a:srgbClr val="A0C170"/>
                      </a:solidFill>
                      <a:prstDash val="solid"/>
                      <a:round/>
                      <a:headEnd type="none" w="med" len="med"/>
                      <a:tailEnd type="none" w="med" len="med"/>
                    </a:lnT>
                    <a:lnB w="9525" cap="flat" cmpd="sng" algn="ctr">
                      <a:solidFill>
                        <a:srgbClr val="A0C170"/>
                      </a:solidFill>
                      <a:prstDash val="solid"/>
                      <a:round/>
                      <a:headEnd type="none" w="med" len="med"/>
                      <a:tailEnd type="none" w="med" len="med"/>
                    </a:lnB>
                    <a:solidFill>
                      <a:srgbClr val="FFFFFF"/>
                    </a:solidFill>
                  </a:tcPr>
                </a:tc>
                <a:tc>
                  <a:txBody>
                    <a:bodyPr/>
                    <a:lstStyle/>
                    <a:p>
                      <a:r>
                        <a:rPr lang="en-IN">
                          <a:effectLst/>
                        </a:rPr>
                        <a:t>9</a:t>
                      </a:r>
                    </a:p>
                  </a:txBody>
                  <a:tcPr>
                    <a:lnL w="9525" cap="flat" cmpd="sng" algn="ctr">
                      <a:solidFill>
                        <a:srgbClr val="60C170"/>
                      </a:solidFill>
                      <a:prstDash val="solid"/>
                      <a:round/>
                      <a:headEnd type="none" w="med" len="med"/>
                      <a:tailEnd type="none" w="med" len="med"/>
                    </a:lnL>
                    <a:lnR w="9525" cap="flat" cmpd="sng" algn="ctr">
                      <a:solidFill>
                        <a:srgbClr val="E0C070"/>
                      </a:solidFill>
                      <a:prstDash val="solid"/>
                      <a:round/>
                      <a:headEnd type="none" w="med" len="med"/>
                      <a:tailEnd type="none" w="med" len="med"/>
                    </a:lnR>
                    <a:lnT w="9525" cap="flat" cmpd="sng" algn="ctr">
                      <a:solidFill>
                        <a:srgbClr val="60C170"/>
                      </a:solidFill>
                      <a:prstDash val="solid"/>
                      <a:round/>
                      <a:headEnd type="none" w="med" len="med"/>
                      <a:tailEnd type="none" w="med" len="med"/>
                    </a:lnT>
                    <a:lnB w="9525" cap="flat" cmpd="sng" algn="ctr">
                      <a:solidFill>
                        <a:srgbClr val="60C170"/>
                      </a:solidFill>
                      <a:prstDash val="solid"/>
                      <a:round/>
                      <a:headEnd type="none" w="med" len="med"/>
                      <a:tailEnd type="none" w="med" len="med"/>
                    </a:lnB>
                    <a:solidFill>
                      <a:srgbClr val="FFFFFF"/>
                    </a:solidFill>
                  </a:tcPr>
                </a:tc>
                <a:tc>
                  <a:txBody>
                    <a:bodyPr/>
                    <a:lstStyle/>
                    <a:p>
                      <a:r>
                        <a:rPr lang="en-IN" dirty="0">
                          <a:effectLst/>
                        </a:rPr>
                        <a:t>a6</a:t>
                      </a:r>
                    </a:p>
                  </a:txBody>
                  <a:tcPr>
                    <a:lnL w="9525" cap="flat" cmpd="sng" algn="ctr">
                      <a:solidFill>
                        <a:srgbClr val="E0C070"/>
                      </a:solidFill>
                      <a:prstDash val="solid"/>
                      <a:round/>
                      <a:headEnd type="none" w="med" len="med"/>
                      <a:tailEnd type="none" w="med" len="med"/>
                    </a:lnL>
                    <a:lnR w="9525" cap="flat" cmpd="sng" algn="ctr">
                      <a:solidFill>
                        <a:srgbClr val="E0C070"/>
                      </a:solidFill>
                      <a:prstDash val="solid"/>
                      <a:round/>
                      <a:headEnd type="none" w="med" len="med"/>
                      <a:tailEnd type="none" w="med" len="med"/>
                    </a:lnR>
                    <a:lnT w="9525" cap="flat" cmpd="sng" algn="ctr">
                      <a:solidFill>
                        <a:srgbClr val="E0C070"/>
                      </a:solidFill>
                      <a:prstDash val="solid"/>
                      <a:round/>
                      <a:headEnd type="none" w="med" len="med"/>
                      <a:tailEnd type="none" w="med" len="med"/>
                    </a:lnT>
                    <a:lnB w="9525" cap="flat" cmpd="sng" algn="ctr">
                      <a:solidFill>
                        <a:srgbClr val="E0C070"/>
                      </a:solidFill>
                      <a:prstDash val="solid"/>
                      <a:round/>
                      <a:headEnd type="none" w="med" len="med"/>
                      <a:tailEnd type="none" w="med" len="med"/>
                    </a:lnB>
                    <a:solidFill>
                      <a:srgbClr val="FFFFFF"/>
                    </a:solidFill>
                  </a:tcPr>
                </a:tc>
                <a:extLst>
                  <a:ext uri="{0D108BD9-81ED-4DB2-BD59-A6C34878D82A}">
                    <a16:rowId xmlns:a16="http://schemas.microsoft.com/office/drawing/2014/main" val="3558207225"/>
                  </a:ext>
                </a:extLst>
              </a:tr>
            </a:tbl>
          </a:graphicData>
        </a:graphic>
      </p:graphicFrame>
    </p:spTree>
    <p:extLst>
      <p:ext uri="{BB962C8B-B14F-4D97-AF65-F5344CB8AC3E}">
        <p14:creationId xmlns:p14="http://schemas.microsoft.com/office/powerpoint/2010/main" val="3546882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85BA4-717C-7373-8DF0-D1FE360ED912}"/>
              </a:ext>
            </a:extLst>
          </p:cNvPr>
          <p:cNvSpPr>
            <a:spLocks noGrp="1"/>
          </p:cNvSpPr>
          <p:nvPr>
            <p:ph idx="1"/>
          </p:nvPr>
        </p:nvSpPr>
        <p:spPr>
          <a:xfrm>
            <a:off x="838200" y="404734"/>
            <a:ext cx="10515600" cy="5772229"/>
          </a:xfrm>
        </p:spPr>
        <p:txBody>
          <a:bodyPr>
            <a:normAutofit fontScale="92500" lnSpcReduction="20000"/>
          </a:bodyPr>
          <a:lstStyle/>
          <a:p>
            <a:pPr algn="l"/>
            <a:r>
              <a:rPr lang="en-US" b="1" i="0" dirty="0">
                <a:solidFill>
                  <a:srgbClr val="212529"/>
                </a:solidFill>
                <a:effectLst/>
                <a:latin typeface="system-ui"/>
              </a:rPr>
              <a:t>Step 1</a:t>
            </a:r>
            <a:r>
              <a:rPr lang="en-US" b="0" i="0" dirty="0">
                <a:solidFill>
                  <a:srgbClr val="212529"/>
                </a:solidFill>
                <a:effectLst/>
                <a:latin typeface="system-ui"/>
              </a:rPr>
              <a:t>: Sort the given activities in ascending order according to their finishing time.</a:t>
            </a:r>
          </a:p>
          <a:p>
            <a:pPr algn="l"/>
            <a:endParaRPr lang="en-US" dirty="0">
              <a:solidFill>
                <a:srgbClr val="212529"/>
              </a:solidFill>
              <a:latin typeface="system-ui"/>
            </a:endParaRPr>
          </a:p>
          <a:p>
            <a:pPr algn="l"/>
            <a:endParaRPr lang="en-US" b="0" i="0" dirty="0">
              <a:solidFill>
                <a:srgbClr val="212529"/>
              </a:solidFill>
              <a:effectLst/>
              <a:latin typeface="system-ui"/>
            </a:endParaRPr>
          </a:p>
          <a:p>
            <a:pPr algn="l"/>
            <a:endParaRPr lang="en-US" dirty="0">
              <a:solidFill>
                <a:srgbClr val="212529"/>
              </a:solidFill>
              <a:latin typeface="system-ui"/>
            </a:endParaRPr>
          </a:p>
          <a:p>
            <a:pPr algn="l"/>
            <a:endParaRPr lang="en-US" b="0" i="0" dirty="0">
              <a:solidFill>
                <a:srgbClr val="212529"/>
              </a:solidFill>
              <a:effectLst/>
              <a:latin typeface="system-ui"/>
            </a:endParaRPr>
          </a:p>
          <a:p>
            <a:pPr algn="l"/>
            <a:endParaRPr lang="en-US" b="0" i="0" dirty="0">
              <a:solidFill>
                <a:srgbClr val="212529"/>
              </a:solidFill>
              <a:effectLst/>
              <a:latin typeface="system-ui"/>
            </a:endParaRPr>
          </a:p>
          <a:p>
            <a:pPr algn="l"/>
            <a:endParaRPr lang="en-US" b="0" i="0" dirty="0">
              <a:solidFill>
                <a:srgbClr val="212529"/>
              </a:solidFill>
              <a:effectLst/>
              <a:latin typeface="system-ui"/>
            </a:endParaRPr>
          </a:p>
          <a:p>
            <a:pPr algn="l"/>
            <a:endParaRPr lang="en-US" b="0" i="0" dirty="0">
              <a:solidFill>
                <a:srgbClr val="212529"/>
              </a:solidFill>
              <a:effectLst/>
              <a:latin typeface="system-ui"/>
            </a:endParaRPr>
          </a:p>
          <a:p>
            <a:pPr algn="l"/>
            <a:r>
              <a:rPr lang="en-US" b="0" i="0" dirty="0">
                <a:solidFill>
                  <a:srgbClr val="212529"/>
                </a:solidFill>
                <a:effectLst/>
                <a:latin typeface="system-ui"/>
              </a:rPr>
              <a:t>Step 2: Select the first activity from sorted array act[] and add it to the sol[] array, thus sol = {a2}.</a:t>
            </a:r>
          </a:p>
          <a:p>
            <a:pPr algn="l"/>
            <a:r>
              <a:rPr lang="en-US" b="0" i="0" dirty="0">
                <a:solidFill>
                  <a:srgbClr val="212529"/>
                </a:solidFill>
                <a:effectLst/>
                <a:latin typeface="system-ui"/>
              </a:rPr>
              <a:t>Step 3: Repeat the steps 4 and 5 for the remaining activities in act[].</a:t>
            </a:r>
          </a:p>
          <a:p>
            <a:pPr algn="l"/>
            <a:r>
              <a:rPr lang="en-US" b="0" i="0" dirty="0">
                <a:solidFill>
                  <a:srgbClr val="212529"/>
                </a:solidFill>
                <a:effectLst/>
                <a:latin typeface="system-ui"/>
              </a:rPr>
              <a:t>Step 4: If the start time of the currently selected activity is greater than or equal to the finish time of the previously selected activity, then add it to sol[].</a:t>
            </a:r>
          </a:p>
          <a:p>
            <a:pPr marL="0" indent="0">
              <a:buNone/>
            </a:pPr>
            <a:endParaRPr lang="en-IN" dirty="0"/>
          </a:p>
        </p:txBody>
      </p:sp>
      <p:graphicFrame>
        <p:nvGraphicFramePr>
          <p:cNvPr id="6" name="Table 5">
            <a:extLst>
              <a:ext uri="{FF2B5EF4-FFF2-40B4-BE49-F238E27FC236}">
                <a16:creationId xmlns:a16="http://schemas.microsoft.com/office/drawing/2014/main" id="{C39F364C-3BEF-B191-A2F3-8CC295B95BF2}"/>
              </a:ext>
            </a:extLst>
          </p:cNvPr>
          <p:cNvGraphicFramePr>
            <a:graphicFrameLocks noGrp="1"/>
          </p:cNvGraphicFramePr>
          <p:nvPr>
            <p:extLst>
              <p:ext uri="{D42A27DB-BD31-4B8C-83A1-F6EECF244321}">
                <p14:modId xmlns:p14="http://schemas.microsoft.com/office/powerpoint/2010/main" val="2120516526"/>
              </p:ext>
            </p:extLst>
          </p:nvPr>
        </p:nvGraphicFramePr>
        <p:xfrm>
          <a:off x="3969251" y="868680"/>
          <a:ext cx="7101630" cy="2560320"/>
        </p:xfrm>
        <a:graphic>
          <a:graphicData uri="http://schemas.openxmlformats.org/drawingml/2006/table">
            <a:tbl>
              <a:tblPr/>
              <a:tblGrid>
                <a:gridCol w="2367210">
                  <a:extLst>
                    <a:ext uri="{9D8B030D-6E8A-4147-A177-3AD203B41FA5}">
                      <a16:colId xmlns:a16="http://schemas.microsoft.com/office/drawing/2014/main" val="474752239"/>
                    </a:ext>
                  </a:extLst>
                </a:gridCol>
                <a:gridCol w="2367210">
                  <a:extLst>
                    <a:ext uri="{9D8B030D-6E8A-4147-A177-3AD203B41FA5}">
                      <a16:colId xmlns:a16="http://schemas.microsoft.com/office/drawing/2014/main" val="1966564149"/>
                    </a:ext>
                  </a:extLst>
                </a:gridCol>
                <a:gridCol w="2367210">
                  <a:extLst>
                    <a:ext uri="{9D8B030D-6E8A-4147-A177-3AD203B41FA5}">
                      <a16:colId xmlns:a16="http://schemas.microsoft.com/office/drawing/2014/main" val="4141341306"/>
                    </a:ext>
                  </a:extLst>
                </a:gridCol>
              </a:tblGrid>
              <a:tr h="0">
                <a:tc>
                  <a:txBody>
                    <a:bodyPr/>
                    <a:lstStyle/>
                    <a:p>
                      <a:r>
                        <a:rPr lang="en-IN">
                          <a:effectLst/>
                        </a:rPr>
                        <a:t>Start Time (s)</a:t>
                      </a:r>
                    </a:p>
                  </a:txBody>
                  <a:tcPr>
                    <a:lnL w="9525" cap="flat" cmpd="sng" algn="ctr">
                      <a:solidFill>
                        <a:srgbClr val="507215"/>
                      </a:solidFill>
                      <a:prstDash val="solid"/>
                      <a:round/>
                      <a:headEnd type="none" w="med" len="med"/>
                      <a:tailEnd type="none" w="med" len="med"/>
                    </a:lnL>
                    <a:lnR w="9525" cap="flat" cmpd="sng" algn="ctr">
                      <a:solidFill>
                        <a:srgbClr val="B07515"/>
                      </a:solidFill>
                      <a:prstDash val="solid"/>
                      <a:round/>
                      <a:headEnd type="none" w="med" len="med"/>
                      <a:tailEnd type="none" w="med" len="med"/>
                    </a:lnR>
                    <a:lnT w="9525" cap="flat" cmpd="sng" algn="ctr">
                      <a:solidFill>
                        <a:srgbClr val="507215"/>
                      </a:solidFill>
                      <a:prstDash val="solid"/>
                      <a:round/>
                      <a:headEnd type="none" w="med" len="med"/>
                      <a:tailEnd type="none" w="med" len="med"/>
                    </a:lnT>
                    <a:lnB w="9525" cap="flat" cmpd="sng" algn="ctr">
                      <a:solidFill>
                        <a:srgbClr val="307415"/>
                      </a:solidFill>
                      <a:prstDash val="solid"/>
                      <a:round/>
                      <a:headEnd type="none" w="med" len="med"/>
                      <a:tailEnd type="none" w="med" len="med"/>
                    </a:lnB>
                    <a:solidFill>
                      <a:srgbClr val="FFFFFF"/>
                    </a:solidFill>
                  </a:tcPr>
                </a:tc>
                <a:tc>
                  <a:txBody>
                    <a:bodyPr/>
                    <a:lstStyle/>
                    <a:p>
                      <a:r>
                        <a:rPr lang="en-IN">
                          <a:effectLst/>
                        </a:rPr>
                        <a:t>Finish Time (f)</a:t>
                      </a:r>
                    </a:p>
                  </a:txBody>
                  <a:tcPr>
                    <a:lnL w="9525" cap="flat" cmpd="sng" algn="ctr">
                      <a:solidFill>
                        <a:srgbClr val="B07515"/>
                      </a:solidFill>
                      <a:prstDash val="solid"/>
                      <a:round/>
                      <a:headEnd type="none" w="med" len="med"/>
                      <a:tailEnd type="none" w="med" len="med"/>
                    </a:lnL>
                    <a:lnR w="9525" cap="flat" cmpd="sng" algn="ctr">
                      <a:solidFill>
                        <a:srgbClr val="707215"/>
                      </a:solidFill>
                      <a:prstDash val="solid"/>
                      <a:round/>
                      <a:headEnd type="none" w="med" len="med"/>
                      <a:tailEnd type="none" w="med" len="med"/>
                    </a:lnR>
                    <a:lnT w="9525" cap="flat" cmpd="sng" algn="ctr">
                      <a:solidFill>
                        <a:srgbClr val="B07515"/>
                      </a:solidFill>
                      <a:prstDash val="solid"/>
                      <a:round/>
                      <a:headEnd type="none" w="med" len="med"/>
                      <a:tailEnd type="none" w="med" len="med"/>
                    </a:lnT>
                    <a:lnB w="9525" cap="flat" cmpd="sng" algn="ctr">
                      <a:solidFill>
                        <a:srgbClr val="707215"/>
                      </a:solidFill>
                      <a:prstDash val="solid"/>
                      <a:round/>
                      <a:headEnd type="none" w="med" len="med"/>
                      <a:tailEnd type="none" w="med" len="med"/>
                    </a:lnB>
                    <a:solidFill>
                      <a:srgbClr val="FFFFFF"/>
                    </a:solidFill>
                  </a:tcPr>
                </a:tc>
                <a:tc>
                  <a:txBody>
                    <a:bodyPr/>
                    <a:lstStyle/>
                    <a:p>
                      <a:r>
                        <a:rPr lang="en-IN">
                          <a:effectLst/>
                        </a:rPr>
                        <a:t>Activity Name</a:t>
                      </a:r>
                    </a:p>
                  </a:txBody>
                  <a:tcPr>
                    <a:lnL w="9525" cap="flat" cmpd="sng" algn="ctr">
                      <a:solidFill>
                        <a:srgbClr val="707215"/>
                      </a:solidFill>
                      <a:prstDash val="solid"/>
                      <a:round/>
                      <a:headEnd type="none" w="med" len="med"/>
                      <a:tailEnd type="none" w="med" len="med"/>
                    </a:lnL>
                    <a:lnR w="9525" cap="flat" cmpd="sng" algn="ctr">
                      <a:solidFill>
                        <a:srgbClr val="707215"/>
                      </a:solidFill>
                      <a:prstDash val="solid"/>
                      <a:round/>
                      <a:headEnd type="none" w="med" len="med"/>
                      <a:tailEnd type="none" w="med" len="med"/>
                    </a:lnR>
                    <a:lnT w="9525" cap="flat" cmpd="sng" algn="ctr">
                      <a:solidFill>
                        <a:srgbClr val="707215"/>
                      </a:solidFill>
                      <a:prstDash val="solid"/>
                      <a:round/>
                      <a:headEnd type="none" w="med" len="med"/>
                      <a:tailEnd type="none" w="med" len="med"/>
                    </a:lnT>
                    <a:lnB w="9525" cap="flat" cmpd="sng" algn="ctr">
                      <a:solidFill>
                        <a:srgbClr val="B07415"/>
                      </a:solidFill>
                      <a:prstDash val="solid"/>
                      <a:round/>
                      <a:headEnd type="none" w="med" len="med"/>
                      <a:tailEnd type="none" w="med" len="med"/>
                    </a:lnB>
                    <a:solidFill>
                      <a:srgbClr val="FFFFFF"/>
                    </a:solidFill>
                  </a:tcPr>
                </a:tc>
                <a:extLst>
                  <a:ext uri="{0D108BD9-81ED-4DB2-BD59-A6C34878D82A}">
                    <a16:rowId xmlns:a16="http://schemas.microsoft.com/office/drawing/2014/main" val="690358017"/>
                  </a:ext>
                </a:extLst>
              </a:tr>
              <a:tr h="0">
                <a:tc>
                  <a:txBody>
                    <a:bodyPr/>
                    <a:lstStyle/>
                    <a:p>
                      <a:r>
                        <a:rPr lang="en-IN">
                          <a:effectLst/>
                        </a:rPr>
                        <a:t>1</a:t>
                      </a:r>
                    </a:p>
                  </a:txBody>
                  <a:tcPr>
                    <a:lnL w="9525" cap="flat" cmpd="sng" algn="ctr">
                      <a:solidFill>
                        <a:srgbClr val="307415"/>
                      </a:solidFill>
                      <a:prstDash val="solid"/>
                      <a:round/>
                      <a:headEnd type="none" w="med" len="med"/>
                      <a:tailEnd type="none" w="med" len="med"/>
                    </a:lnL>
                    <a:lnR w="9525" cap="flat" cmpd="sng" algn="ctr">
                      <a:solidFill>
                        <a:srgbClr val="707215"/>
                      </a:solidFill>
                      <a:prstDash val="solid"/>
                      <a:round/>
                      <a:headEnd type="none" w="med" len="med"/>
                      <a:tailEnd type="none" w="med" len="med"/>
                    </a:lnR>
                    <a:lnT w="9525" cap="flat" cmpd="sng" algn="ctr">
                      <a:solidFill>
                        <a:srgbClr val="307415"/>
                      </a:solidFill>
                      <a:prstDash val="solid"/>
                      <a:round/>
                      <a:headEnd type="none" w="med" len="med"/>
                      <a:tailEnd type="none" w="med" len="med"/>
                    </a:lnT>
                    <a:lnB w="9525" cap="flat" cmpd="sng" algn="ctr">
                      <a:solidFill>
                        <a:srgbClr val="B03C15"/>
                      </a:solidFill>
                      <a:prstDash val="solid"/>
                      <a:round/>
                      <a:headEnd type="none" w="med" len="med"/>
                      <a:tailEnd type="none" w="med" len="med"/>
                    </a:lnB>
                    <a:solidFill>
                      <a:srgbClr val="FFFFFF"/>
                    </a:solidFill>
                  </a:tcPr>
                </a:tc>
                <a:tc>
                  <a:txBody>
                    <a:bodyPr/>
                    <a:lstStyle/>
                    <a:p>
                      <a:r>
                        <a:rPr lang="en-IN">
                          <a:effectLst/>
                        </a:rPr>
                        <a:t>2</a:t>
                      </a:r>
                    </a:p>
                  </a:txBody>
                  <a:tcPr>
                    <a:lnL w="9525" cap="flat" cmpd="sng" algn="ctr">
                      <a:solidFill>
                        <a:srgbClr val="707215"/>
                      </a:solidFill>
                      <a:prstDash val="solid"/>
                      <a:round/>
                      <a:headEnd type="none" w="med" len="med"/>
                      <a:tailEnd type="none" w="med" len="med"/>
                    </a:lnL>
                    <a:lnR w="9525" cap="flat" cmpd="sng" algn="ctr">
                      <a:solidFill>
                        <a:srgbClr val="B07415"/>
                      </a:solidFill>
                      <a:prstDash val="solid"/>
                      <a:round/>
                      <a:headEnd type="none" w="med" len="med"/>
                      <a:tailEnd type="none" w="med" len="med"/>
                    </a:lnR>
                    <a:lnT w="9525" cap="flat" cmpd="sng" algn="ctr">
                      <a:solidFill>
                        <a:srgbClr val="707215"/>
                      </a:solidFill>
                      <a:prstDash val="solid"/>
                      <a:round/>
                      <a:headEnd type="none" w="med" len="med"/>
                      <a:tailEnd type="none" w="med" len="med"/>
                    </a:lnT>
                    <a:lnB w="9525" cap="flat" cmpd="sng" algn="ctr">
                      <a:solidFill>
                        <a:srgbClr val="F03E15"/>
                      </a:solidFill>
                      <a:prstDash val="solid"/>
                      <a:round/>
                      <a:headEnd type="none" w="med" len="med"/>
                      <a:tailEnd type="none" w="med" len="med"/>
                    </a:lnB>
                    <a:solidFill>
                      <a:srgbClr val="FFFFFF"/>
                    </a:solidFill>
                  </a:tcPr>
                </a:tc>
                <a:tc>
                  <a:txBody>
                    <a:bodyPr/>
                    <a:lstStyle/>
                    <a:p>
                      <a:r>
                        <a:rPr lang="en-IN">
                          <a:effectLst/>
                        </a:rPr>
                        <a:t>a2</a:t>
                      </a:r>
                    </a:p>
                  </a:txBody>
                  <a:tcPr>
                    <a:lnL w="9525" cap="flat" cmpd="sng" algn="ctr">
                      <a:solidFill>
                        <a:srgbClr val="B07415"/>
                      </a:solidFill>
                      <a:prstDash val="solid"/>
                      <a:round/>
                      <a:headEnd type="none" w="med" len="med"/>
                      <a:tailEnd type="none" w="med" len="med"/>
                    </a:lnL>
                    <a:lnR w="9525" cap="flat" cmpd="sng" algn="ctr">
                      <a:solidFill>
                        <a:srgbClr val="B07415"/>
                      </a:solidFill>
                      <a:prstDash val="solid"/>
                      <a:round/>
                      <a:headEnd type="none" w="med" len="med"/>
                      <a:tailEnd type="none" w="med" len="med"/>
                    </a:lnR>
                    <a:lnT w="9525" cap="flat" cmpd="sng" algn="ctr">
                      <a:solidFill>
                        <a:srgbClr val="B07415"/>
                      </a:solidFill>
                      <a:prstDash val="solid"/>
                      <a:round/>
                      <a:headEnd type="none" w="med" len="med"/>
                      <a:tailEnd type="none" w="med" len="med"/>
                    </a:lnT>
                    <a:lnB w="9525" cap="flat" cmpd="sng" algn="ctr">
                      <a:solidFill>
                        <a:srgbClr val="503A15"/>
                      </a:solidFill>
                      <a:prstDash val="solid"/>
                      <a:round/>
                      <a:headEnd type="none" w="med" len="med"/>
                      <a:tailEnd type="none" w="med" len="med"/>
                    </a:lnB>
                    <a:solidFill>
                      <a:srgbClr val="FFFFFF"/>
                    </a:solidFill>
                  </a:tcPr>
                </a:tc>
                <a:extLst>
                  <a:ext uri="{0D108BD9-81ED-4DB2-BD59-A6C34878D82A}">
                    <a16:rowId xmlns:a16="http://schemas.microsoft.com/office/drawing/2014/main" val="3108776444"/>
                  </a:ext>
                </a:extLst>
              </a:tr>
              <a:tr h="0">
                <a:tc>
                  <a:txBody>
                    <a:bodyPr/>
                    <a:lstStyle/>
                    <a:p>
                      <a:r>
                        <a:rPr lang="en-IN">
                          <a:effectLst/>
                        </a:rPr>
                        <a:t>3</a:t>
                      </a:r>
                    </a:p>
                  </a:txBody>
                  <a:tcPr>
                    <a:lnL w="9525" cap="flat" cmpd="sng" algn="ctr">
                      <a:solidFill>
                        <a:srgbClr val="B03C15"/>
                      </a:solidFill>
                      <a:prstDash val="solid"/>
                      <a:round/>
                      <a:headEnd type="none" w="med" len="med"/>
                      <a:tailEnd type="none" w="med" len="med"/>
                    </a:lnL>
                    <a:lnR w="9525" cap="flat" cmpd="sng" algn="ctr">
                      <a:solidFill>
                        <a:srgbClr val="F03E15"/>
                      </a:solidFill>
                      <a:prstDash val="solid"/>
                      <a:round/>
                      <a:headEnd type="none" w="med" len="med"/>
                      <a:tailEnd type="none" w="med" len="med"/>
                    </a:lnR>
                    <a:lnT w="9525" cap="flat" cmpd="sng" algn="ctr">
                      <a:solidFill>
                        <a:srgbClr val="B03C15"/>
                      </a:solidFill>
                      <a:prstDash val="solid"/>
                      <a:round/>
                      <a:headEnd type="none" w="med" len="med"/>
                      <a:tailEnd type="none" w="med" len="med"/>
                    </a:lnT>
                    <a:lnB w="9525" cap="flat" cmpd="sng" algn="ctr">
                      <a:solidFill>
                        <a:srgbClr val="303F15"/>
                      </a:solidFill>
                      <a:prstDash val="solid"/>
                      <a:round/>
                      <a:headEnd type="none" w="med" len="med"/>
                      <a:tailEnd type="none" w="med" len="med"/>
                    </a:lnB>
                    <a:solidFill>
                      <a:srgbClr val="FFFFFF"/>
                    </a:solidFill>
                  </a:tcPr>
                </a:tc>
                <a:tc>
                  <a:txBody>
                    <a:bodyPr/>
                    <a:lstStyle/>
                    <a:p>
                      <a:r>
                        <a:rPr lang="en-IN" dirty="0">
                          <a:effectLst/>
                        </a:rPr>
                        <a:t>4</a:t>
                      </a:r>
                    </a:p>
                  </a:txBody>
                  <a:tcPr>
                    <a:lnL w="9525" cap="flat" cmpd="sng" algn="ctr">
                      <a:solidFill>
                        <a:srgbClr val="F03E15"/>
                      </a:solidFill>
                      <a:prstDash val="solid"/>
                      <a:round/>
                      <a:headEnd type="none" w="med" len="med"/>
                      <a:tailEnd type="none" w="med" len="med"/>
                    </a:lnL>
                    <a:lnR w="9525" cap="flat" cmpd="sng" algn="ctr">
                      <a:solidFill>
                        <a:srgbClr val="503A15"/>
                      </a:solidFill>
                      <a:prstDash val="solid"/>
                      <a:round/>
                      <a:headEnd type="none" w="med" len="med"/>
                      <a:tailEnd type="none" w="med" len="med"/>
                    </a:lnR>
                    <a:lnT w="9525" cap="flat" cmpd="sng" algn="ctr">
                      <a:solidFill>
                        <a:srgbClr val="F03E15"/>
                      </a:solidFill>
                      <a:prstDash val="solid"/>
                      <a:round/>
                      <a:headEnd type="none" w="med" len="med"/>
                      <a:tailEnd type="none" w="med" len="med"/>
                    </a:lnT>
                    <a:lnB w="9525" cap="flat" cmpd="sng" algn="ctr">
                      <a:solidFill>
                        <a:srgbClr val="303C15"/>
                      </a:solidFill>
                      <a:prstDash val="solid"/>
                      <a:round/>
                      <a:headEnd type="none" w="med" len="med"/>
                      <a:tailEnd type="none" w="med" len="med"/>
                    </a:lnB>
                    <a:solidFill>
                      <a:srgbClr val="FFFFFF"/>
                    </a:solidFill>
                  </a:tcPr>
                </a:tc>
                <a:tc>
                  <a:txBody>
                    <a:bodyPr/>
                    <a:lstStyle/>
                    <a:p>
                      <a:r>
                        <a:rPr lang="en-IN">
                          <a:effectLst/>
                        </a:rPr>
                        <a:t>a3</a:t>
                      </a:r>
                    </a:p>
                  </a:txBody>
                  <a:tcPr>
                    <a:lnL w="9525" cap="flat" cmpd="sng" algn="ctr">
                      <a:solidFill>
                        <a:srgbClr val="503A15"/>
                      </a:solidFill>
                      <a:prstDash val="solid"/>
                      <a:round/>
                      <a:headEnd type="none" w="med" len="med"/>
                      <a:tailEnd type="none" w="med" len="med"/>
                    </a:lnL>
                    <a:lnR w="9525" cap="flat" cmpd="sng" algn="ctr">
                      <a:solidFill>
                        <a:srgbClr val="503A15"/>
                      </a:solidFill>
                      <a:prstDash val="solid"/>
                      <a:round/>
                      <a:headEnd type="none" w="med" len="med"/>
                      <a:tailEnd type="none" w="med" len="med"/>
                    </a:lnR>
                    <a:lnT w="9525" cap="flat" cmpd="sng" algn="ctr">
                      <a:solidFill>
                        <a:srgbClr val="503A15"/>
                      </a:solidFill>
                      <a:prstDash val="solid"/>
                      <a:round/>
                      <a:headEnd type="none" w="med" len="med"/>
                      <a:tailEnd type="none" w="med" len="med"/>
                    </a:lnT>
                    <a:lnB w="9525" cap="flat" cmpd="sng" algn="ctr">
                      <a:solidFill>
                        <a:srgbClr val="104015"/>
                      </a:solidFill>
                      <a:prstDash val="solid"/>
                      <a:round/>
                      <a:headEnd type="none" w="med" len="med"/>
                      <a:tailEnd type="none" w="med" len="med"/>
                    </a:lnB>
                    <a:solidFill>
                      <a:srgbClr val="FFFFFF"/>
                    </a:solidFill>
                  </a:tcPr>
                </a:tc>
                <a:extLst>
                  <a:ext uri="{0D108BD9-81ED-4DB2-BD59-A6C34878D82A}">
                    <a16:rowId xmlns:a16="http://schemas.microsoft.com/office/drawing/2014/main" val="1398536769"/>
                  </a:ext>
                </a:extLst>
              </a:tr>
              <a:tr h="0">
                <a:tc>
                  <a:txBody>
                    <a:bodyPr/>
                    <a:lstStyle/>
                    <a:p>
                      <a:r>
                        <a:rPr lang="en-IN">
                          <a:effectLst/>
                        </a:rPr>
                        <a:t>0</a:t>
                      </a:r>
                    </a:p>
                  </a:txBody>
                  <a:tcPr>
                    <a:lnL w="9525" cap="flat" cmpd="sng" algn="ctr">
                      <a:solidFill>
                        <a:srgbClr val="303F15"/>
                      </a:solidFill>
                      <a:prstDash val="solid"/>
                      <a:round/>
                      <a:headEnd type="none" w="med" len="med"/>
                      <a:tailEnd type="none" w="med" len="med"/>
                    </a:lnL>
                    <a:lnR w="9525" cap="flat" cmpd="sng" algn="ctr">
                      <a:solidFill>
                        <a:srgbClr val="303C15"/>
                      </a:solidFill>
                      <a:prstDash val="solid"/>
                      <a:round/>
                      <a:headEnd type="none" w="med" len="med"/>
                      <a:tailEnd type="none" w="med" len="med"/>
                    </a:lnR>
                    <a:lnT w="9525" cap="flat" cmpd="sng" algn="ctr">
                      <a:solidFill>
                        <a:srgbClr val="303F15"/>
                      </a:solidFill>
                      <a:prstDash val="solid"/>
                      <a:round/>
                      <a:headEnd type="none" w="med" len="med"/>
                      <a:tailEnd type="none" w="med" len="med"/>
                    </a:lnT>
                    <a:lnB w="9525" cap="flat" cmpd="sng" algn="ctr">
                      <a:solidFill>
                        <a:srgbClr val="B03D15"/>
                      </a:solidFill>
                      <a:prstDash val="solid"/>
                      <a:round/>
                      <a:headEnd type="none" w="med" len="med"/>
                      <a:tailEnd type="none" w="med" len="med"/>
                    </a:lnB>
                    <a:solidFill>
                      <a:srgbClr val="FFFFFF"/>
                    </a:solidFill>
                  </a:tcPr>
                </a:tc>
                <a:tc>
                  <a:txBody>
                    <a:bodyPr/>
                    <a:lstStyle/>
                    <a:p>
                      <a:r>
                        <a:rPr lang="en-IN">
                          <a:effectLst/>
                        </a:rPr>
                        <a:t>6</a:t>
                      </a:r>
                    </a:p>
                  </a:txBody>
                  <a:tcPr>
                    <a:lnL w="9525" cap="flat" cmpd="sng" algn="ctr">
                      <a:solidFill>
                        <a:srgbClr val="303C15"/>
                      </a:solidFill>
                      <a:prstDash val="solid"/>
                      <a:round/>
                      <a:headEnd type="none" w="med" len="med"/>
                      <a:tailEnd type="none" w="med" len="med"/>
                    </a:lnL>
                    <a:lnR w="9525" cap="flat" cmpd="sng" algn="ctr">
                      <a:solidFill>
                        <a:srgbClr val="104015"/>
                      </a:solidFill>
                      <a:prstDash val="solid"/>
                      <a:round/>
                      <a:headEnd type="none" w="med" len="med"/>
                      <a:tailEnd type="none" w="med" len="med"/>
                    </a:lnR>
                    <a:lnT w="9525" cap="flat" cmpd="sng" algn="ctr">
                      <a:solidFill>
                        <a:srgbClr val="303C15"/>
                      </a:solidFill>
                      <a:prstDash val="solid"/>
                      <a:round/>
                      <a:headEnd type="none" w="med" len="med"/>
                      <a:tailEnd type="none" w="med" len="med"/>
                    </a:lnT>
                    <a:lnB w="9525" cap="flat" cmpd="sng" algn="ctr">
                      <a:solidFill>
                        <a:srgbClr val="504015"/>
                      </a:solidFill>
                      <a:prstDash val="solid"/>
                      <a:round/>
                      <a:headEnd type="none" w="med" len="med"/>
                      <a:tailEnd type="none" w="med" len="med"/>
                    </a:lnB>
                    <a:solidFill>
                      <a:srgbClr val="FFFFFF"/>
                    </a:solidFill>
                  </a:tcPr>
                </a:tc>
                <a:tc>
                  <a:txBody>
                    <a:bodyPr/>
                    <a:lstStyle/>
                    <a:p>
                      <a:r>
                        <a:rPr lang="en-IN">
                          <a:effectLst/>
                        </a:rPr>
                        <a:t>a4</a:t>
                      </a:r>
                    </a:p>
                  </a:txBody>
                  <a:tcPr>
                    <a:lnL w="9525" cap="flat" cmpd="sng" algn="ctr">
                      <a:solidFill>
                        <a:srgbClr val="104015"/>
                      </a:solidFill>
                      <a:prstDash val="solid"/>
                      <a:round/>
                      <a:headEnd type="none" w="med" len="med"/>
                      <a:tailEnd type="none" w="med" len="med"/>
                    </a:lnL>
                    <a:lnR w="9525" cap="flat" cmpd="sng" algn="ctr">
                      <a:solidFill>
                        <a:srgbClr val="104015"/>
                      </a:solidFill>
                      <a:prstDash val="solid"/>
                      <a:round/>
                      <a:headEnd type="none" w="med" len="med"/>
                      <a:tailEnd type="none" w="med" len="med"/>
                    </a:lnR>
                    <a:lnT w="9525" cap="flat" cmpd="sng" algn="ctr">
                      <a:solidFill>
                        <a:srgbClr val="104015"/>
                      </a:solidFill>
                      <a:prstDash val="solid"/>
                      <a:round/>
                      <a:headEnd type="none" w="med" len="med"/>
                      <a:tailEnd type="none" w="med" len="med"/>
                    </a:lnT>
                    <a:lnB w="9525" cap="flat" cmpd="sng" algn="ctr">
                      <a:solidFill>
                        <a:srgbClr val="303A15"/>
                      </a:solidFill>
                      <a:prstDash val="solid"/>
                      <a:round/>
                      <a:headEnd type="none" w="med" len="med"/>
                      <a:tailEnd type="none" w="med" len="med"/>
                    </a:lnB>
                    <a:solidFill>
                      <a:srgbClr val="FFFFFF"/>
                    </a:solidFill>
                  </a:tcPr>
                </a:tc>
                <a:extLst>
                  <a:ext uri="{0D108BD9-81ED-4DB2-BD59-A6C34878D82A}">
                    <a16:rowId xmlns:a16="http://schemas.microsoft.com/office/drawing/2014/main" val="2112138727"/>
                  </a:ext>
                </a:extLst>
              </a:tr>
              <a:tr h="0">
                <a:tc>
                  <a:txBody>
                    <a:bodyPr/>
                    <a:lstStyle/>
                    <a:p>
                      <a:r>
                        <a:rPr lang="en-IN">
                          <a:effectLst/>
                        </a:rPr>
                        <a:t>5</a:t>
                      </a:r>
                    </a:p>
                  </a:txBody>
                  <a:tcPr>
                    <a:lnL w="9525" cap="flat" cmpd="sng" algn="ctr">
                      <a:solidFill>
                        <a:srgbClr val="B03D15"/>
                      </a:solidFill>
                      <a:prstDash val="solid"/>
                      <a:round/>
                      <a:headEnd type="none" w="med" len="med"/>
                      <a:tailEnd type="none" w="med" len="med"/>
                    </a:lnL>
                    <a:lnR w="9525" cap="flat" cmpd="sng" algn="ctr">
                      <a:solidFill>
                        <a:srgbClr val="504015"/>
                      </a:solidFill>
                      <a:prstDash val="solid"/>
                      <a:round/>
                      <a:headEnd type="none" w="med" len="med"/>
                      <a:tailEnd type="none" w="med" len="med"/>
                    </a:lnR>
                    <a:lnT w="9525" cap="flat" cmpd="sng" algn="ctr">
                      <a:solidFill>
                        <a:srgbClr val="B03D15"/>
                      </a:solidFill>
                      <a:prstDash val="solid"/>
                      <a:round/>
                      <a:headEnd type="none" w="med" len="med"/>
                      <a:tailEnd type="none" w="med" len="med"/>
                    </a:lnT>
                    <a:lnB w="9525" cap="flat" cmpd="sng" algn="ctr">
                      <a:solidFill>
                        <a:srgbClr val="503F15"/>
                      </a:solidFill>
                      <a:prstDash val="solid"/>
                      <a:round/>
                      <a:headEnd type="none" w="med" len="med"/>
                      <a:tailEnd type="none" w="med" len="med"/>
                    </a:lnB>
                    <a:solidFill>
                      <a:srgbClr val="FFFFFF"/>
                    </a:solidFill>
                  </a:tcPr>
                </a:tc>
                <a:tc>
                  <a:txBody>
                    <a:bodyPr/>
                    <a:lstStyle/>
                    <a:p>
                      <a:r>
                        <a:rPr lang="en-IN">
                          <a:effectLst/>
                        </a:rPr>
                        <a:t>7</a:t>
                      </a:r>
                    </a:p>
                  </a:txBody>
                  <a:tcPr>
                    <a:lnL w="9525" cap="flat" cmpd="sng" algn="ctr">
                      <a:solidFill>
                        <a:srgbClr val="504015"/>
                      </a:solidFill>
                      <a:prstDash val="solid"/>
                      <a:round/>
                      <a:headEnd type="none" w="med" len="med"/>
                      <a:tailEnd type="none" w="med" len="med"/>
                    </a:lnL>
                    <a:lnR w="9525" cap="flat" cmpd="sng" algn="ctr">
                      <a:solidFill>
                        <a:srgbClr val="303A15"/>
                      </a:solidFill>
                      <a:prstDash val="solid"/>
                      <a:round/>
                      <a:headEnd type="none" w="med" len="med"/>
                      <a:tailEnd type="none" w="med" len="med"/>
                    </a:lnR>
                    <a:lnT w="9525" cap="flat" cmpd="sng" algn="ctr">
                      <a:solidFill>
                        <a:srgbClr val="504015"/>
                      </a:solidFill>
                      <a:prstDash val="solid"/>
                      <a:round/>
                      <a:headEnd type="none" w="med" len="med"/>
                      <a:tailEnd type="none" w="med" len="med"/>
                    </a:lnT>
                    <a:lnB w="9525" cap="flat" cmpd="sng" algn="ctr">
                      <a:solidFill>
                        <a:srgbClr val="703D15"/>
                      </a:solidFill>
                      <a:prstDash val="solid"/>
                      <a:round/>
                      <a:headEnd type="none" w="med" len="med"/>
                      <a:tailEnd type="none" w="med" len="med"/>
                    </a:lnB>
                    <a:solidFill>
                      <a:srgbClr val="FFFFFF"/>
                    </a:solidFill>
                  </a:tcPr>
                </a:tc>
                <a:tc>
                  <a:txBody>
                    <a:bodyPr/>
                    <a:lstStyle/>
                    <a:p>
                      <a:r>
                        <a:rPr lang="en-IN">
                          <a:effectLst/>
                        </a:rPr>
                        <a:t>a5</a:t>
                      </a:r>
                    </a:p>
                  </a:txBody>
                  <a:tcPr>
                    <a:lnL w="9525" cap="flat" cmpd="sng" algn="ctr">
                      <a:solidFill>
                        <a:srgbClr val="303A15"/>
                      </a:solidFill>
                      <a:prstDash val="solid"/>
                      <a:round/>
                      <a:headEnd type="none" w="med" len="med"/>
                      <a:tailEnd type="none" w="med" len="med"/>
                    </a:lnL>
                    <a:lnR w="9525" cap="flat" cmpd="sng" algn="ctr">
                      <a:solidFill>
                        <a:srgbClr val="303A15"/>
                      </a:solidFill>
                      <a:prstDash val="solid"/>
                      <a:round/>
                      <a:headEnd type="none" w="med" len="med"/>
                      <a:tailEnd type="none" w="med" len="med"/>
                    </a:lnR>
                    <a:lnT w="9525" cap="flat" cmpd="sng" algn="ctr">
                      <a:solidFill>
                        <a:srgbClr val="303A15"/>
                      </a:solidFill>
                      <a:prstDash val="solid"/>
                      <a:round/>
                      <a:headEnd type="none" w="med" len="med"/>
                      <a:tailEnd type="none" w="med" len="med"/>
                    </a:lnT>
                    <a:lnB w="9525" cap="flat" cmpd="sng" algn="ctr">
                      <a:solidFill>
                        <a:srgbClr val="703D15"/>
                      </a:solidFill>
                      <a:prstDash val="solid"/>
                      <a:round/>
                      <a:headEnd type="none" w="med" len="med"/>
                      <a:tailEnd type="none" w="med" len="med"/>
                    </a:lnB>
                    <a:solidFill>
                      <a:srgbClr val="FFFFFF"/>
                    </a:solidFill>
                  </a:tcPr>
                </a:tc>
                <a:extLst>
                  <a:ext uri="{0D108BD9-81ED-4DB2-BD59-A6C34878D82A}">
                    <a16:rowId xmlns:a16="http://schemas.microsoft.com/office/drawing/2014/main" val="1263353174"/>
                  </a:ext>
                </a:extLst>
              </a:tr>
              <a:tr h="0">
                <a:tc>
                  <a:txBody>
                    <a:bodyPr/>
                    <a:lstStyle/>
                    <a:p>
                      <a:r>
                        <a:rPr lang="en-IN">
                          <a:effectLst/>
                        </a:rPr>
                        <a:t>5</a:t>
                      </a:r>
                    </a:p>
                  </a:txBody>
                  <a:tcPr>
                    <a:lnL w="9525" cap="flat" cmpd="sng" algn="ctr">
                      <a:solidFill>
                        <a:srgbClr val="503F15"/>
                      </a:solidFill>
                      <a:prstDash val="solid"/>
                      <a:round/>
                      <a:headEnd type="none" w="med" len="med"/>
                      <a:tailEnd type="none" w="med" len="med"/>
                    </a:lnL>
                    <a:lnR w="9525" cap="flat" cmpd="sng" algn="ctr">
                      <a:solidFill>
                        <a:srgbClr val="703D15"/>
                      </a:solidFill>
                      <a:prstDash val="solid"/>
                      <a:round/>
                      <a:headEnd type="none" w="med" len="med"/>
                      <a:tailEnd type="none" w="med" len="med"/>
                    </a:lnR>
                    <a:lnT w="9525" cap="flat" cmpd="sng" algn="ctr">
                      <a:solidFill>
                        <a:srgbClr val="503F15"/>
                      </a:solidFill>
                      <a:prstDash val="solid"/>
                      <a:round/>
                      <a:headEnd type="none" w="med" len="med"/>
                      <a:tailEnd type="none" w="med" len="med"/>
                    </a:lnT>
                    <a:lnB w="9525" cap="flat" cmpd="sng" algn="ctr">
                      <a:solidFill>
                        <a:srgbClr val="503F15"/>
                      </a:solidFill>
                      <a:prstDash val="solid"/>
                      <a:round/>
                      <a:headEnd type="none" w="med" len="med"/>
                      <a:tailEnd type="none" w="med" len="med"/>
                    </a:lnB>
                    <a:solidFill>
                      <a:srgbClr val="FFFFFF"/>
                    </a:solidFill>
                  </a:tcPr>
                </a:tc>
                <a:tc>
                  <a:txBody>
                    <a:bodyPr/>
                    <a:lstStyle/>
                    <a:p>
                      <a:r>
                        <a:rPr lang="en-IN">
                          <a:effectLst/>
                        </a:rPr>
                        <a:t>9</a:t>
                      </a:r>
                    </a:p>
                  </a:txBody>
                  <a:tcPr>
                    <a:lnL w="9525" cap="flat" cmpd="sng" algn="ctr">
                      <a:solidFill>
                        <a:srgbClr val="703D15"/>
                      </a:solidFill>
                      <a:prstDash val="solid"/>
                      <a:round/>
                      <a:headEnd type="none" w="med" len="med"/>
                      <a:tailEnd type="none" w="med" len="med"/>
                    </a:lnL>
                    <a:lnR w="9525" cap="flat" cmpd="sng" algn="ctr">
                      <a:solidFill>
                        <a:srgbClr val="703D15"/>
                      </a:solidFill>
                      <a:prstDash val="solid"/>
                      <a:round/>
                      <a:headEnd type="none" w="med" len="med"/>
                      <a:tailEnd type="none" w="med" len="med"/>
                    </a:lnR>
                    <a:lnT w="9525" cap="flat" cmpd="sng" algn="ctr">
                      <a:solidFill>
                        <a:srgbClr val="703D15"/>
                      </a:solidFill>
                      <a:prstDash val="solid"/>
                      <a:round/>
                      <a:headEnd type="none" w="med" len="med"/>
                      <a:tailEnd type="none" w="med" len="med"/>
                    </a:lnT>
                    <a:lnB w="9525" cap="flat" cmpd="sng" algn="ctr">
                      <a:solidFill>
                        <a:srgbClr val="703A15"/>
                      </a:solidFill>
                      <a:prstDash val="solid"/>
                      <a:round/>
                      <a:headEnd type="none" w="med" len="med"/>
                      <a:tailEnd type="none" w="med" len="med"/>
                    </a:lnB>
                    <a:solidFill>
                      <a:srgbClr val="FFFFFF"/>
                    </a:solidFill>
                  </a:tcPr>
                </a:tc>
                <a:tc>
                  <a:txBody>
                    <a:bodyPr/>
                    <a:lstStyle/>
                    <a:p>
                      <a:r>
                        <a:rPr lang="en-IN">
                          <a:effectLst/>
                        </a:rPr>
                        <a:t>a1</a:t>
                      </a:r>
                    </a:p>
                  </a:txBody>
                  <a:tcPr>
                    <a:lnL w="9525" cap="flat" cmpd="sng" algn="ctr">
                      <a:solidFill>
                        <a:srgbClr val="703D15"/>
                      </a:solidFill>
                      <a:prstDash val="solid"/>
                      <a:round/>
                      <a:headEnd type="none" w="med" len="med"/>
                      <a:tailEnd type="none" w="med" len="med"/>
                    </a:lnL>
                    <a:lnR w="9525" cap="flat" cmpd="sng" algn="ctr">
                      <a:solidFill>
                        <a:srgbClr val="703D15"/>
                      </a:solidFill>
                      <a:prstDash val="solid"/>
                      <a:round/>
                      <a:headEnd type="none" w="med" len="med"/>
                      <a:tailEnd type="none" w="med" len="med"/>
                    </a:lnR>
                    <a:lnT w="9525" cap="flat" cmpd="sng" algn="ctr">
                      <a:solidFill>
                        <a:srgbClr val="703D15"/>
                      </a:solidFill>
                      <a:prstDash val="solid"/>
                      <a:round/>
                      <a:headEnd type="none" w="med" len="med"/>
                      <a:tailEnd type="none" w="med" len="med"/>
                    </a:lnT>
                    <a:lnB w="9525" cap="flat" cmpd="sng" algn="ctr">
                      <a:solidFill>
                        <a:srgbClr val="903A15"/>
                      </a:solidFill>
                      <a:prstDash val="solid"/>
                      <a:round/>
                      <a:headEnd type="none" w="med" len="med"/>
                      <a:tailEnd type="none" w="med" len="med"/>
                    </a:lnB>
                    <a:solidFill>
                      <a:srgbClr val="FFFFFF"/>
                    </a:solidFill>
                  </a:tcPr>
                </a:tc>
                <a:extLst>
                  <a:ext uri="{0D108BD9-81ED-4DB2-BD59-A6C34878D82A}">
                    <a16:rowId xmlns:a16="http://schemas.microsoft.com/office/drawing/2014/main" val="1614919659"/>
                  </a:ext>
                </a:extLst>
              </a:tr>
              <a:tr h="0">
                <a:tc>
                  <a:txBody>
                    <a:bodyPr/>
                    <a:lstStyle/>
                    <a:p>
                      <a:r>
                        <a:rPr lang="en-IN">
                          <a:effectLst/>
                        </a:rPr>
                        <a:t>8</a:t>
                      </a:r>
                    </a:p>
                  </a:txBody>
                  <a:tcPr>
                    <a:lnL w="9525" cap="flat" cmpd="sng" algn="ctr">
                      <a:solidFill>
                        <a:srgbClr val="503F15"/>
                      </a:solidFill>
                      <a:prstDash val="solid"/>
                      <a:round/>
                      <a:headEnd type="none" w="med" len="med"/>
                      <a:tailEnd type="none" w="med" len="med"/>
                    </a:lnL>
                    <a:lnR w="9525" cap="flat" cmpd="sng" algn="ctr">
                      <a:solidFill>
                        <a:srgbClr val="703A15"/>
                      </a:solidFill>
                      <a:prstDash val="solid"/>
                      <a:round/>
                      <a:headEnd type="none" w="med" len="med"/>
                      <a:tailEnd type="none" w="med" len="med"/>
                    </a:lnR>
                    <a:lnT w="9525" cap="flat" cmpd="sng" algn="ctr">
                      <a:solidFill>
                        <a:srgbClr val="503F15"/>
                      </a:solidFill>
                      <a:prstDash val="solid"/>
                      <a:round/>
                      <a:headEnd type="none" w="med" len="med"/>
                      <a:tailEnd type="none" w="med" len="med"/>
                    </a:lnT>
                    <a:lnB w="9525" cap="flat" cmpd="sng" algn="ctr">
                      <a:solidFill>
                        <a:srgbClr val="503F15"/>
                      </a:solidFill>
                      <a:prstDash val="solid"/>
                      <a:round/>
                      <a:headEnd type="none" w="med" len="med"/>
                      <a:tailEnd type="none" w="med" len="med"/>
                    </a:lnB>
                    <a:solidFill>
                      <a:srgbClr val="FFFFFF"/>
                    </a:solidFill>
                  </a:tcPr>
                </a:tc>
                <a:tc>
                  <a:txBody>
                    <a:bodyPr/>
                    <a:lstStyle/>
                    <a:p>
                      <a:r>
                        <a:rPr lang="en-IN">
                          <a:effectLst/>
                        </a:rPr>
                        <a:t>9</a:t>
                      </a:r>
                    </a:p>
                  </a:txBody>
                  <a:tcPr>
                    <a:lnL w="9525" cap="flat" cmpd="sng" algn="ctr">
                      <a:solidFill>
                        <a:srgbClr val="703A15"/>
                      </a:solidFill>
                      <a:prstDash val="solid"/>
                      <a:round/>
                      <a:headEnd type="none" w="med" len="med"/>
                      <a:tailEnd type="none" w="med" len="med"/>
                    </a:lnL>
                    <a:lnR w="9525" cap="flat" cmpd="sng" algn="ctr">
                      <a:solidFill>
                        <a:srgbClr val="903A15"/>
                      </a:solidFill>
                      <a:prstDash val="solid"/>
                      <a:round/>
                      <a:headEnd type="none" w="med" len="med"/>
                      <a:tailEnd type="none" w="med" len="med"/>
                    </a:lnR>
                    <a:lnT w="9525" cap="flat" cmpd="sng" algn="ctr">
                      <a:solidFill>
                        <a:srgbClr val="703A15"/>
                      </a:solidFill>
                      <a:prstDash val="solid"/>
                      <a:round/>
                      <a:headEnd type="none" w="med" len="med"/>
                      <a:tailEnd type="none" w="med" len="med"/>
                    </a:lnT>
                    <a:lnB w="9525" cap="flat" cmpd="sng" algn="ctr">
                      <a:solidFill>
                        <a:srgbClr val="703A15"/>
                      </a:solidFill>
                      <a:prstDash val="solid"/>
                      <a:round/>
                      <a:headEnd type="none" w="med" len="med"/>
                      <a:tailEnd type="none" w="med" len="med"/>
                    </a:lnB>
                    <a:solidFill>
                      <a:srgbClr val="FFFFFF"/>
                    </a:solidFill>
                  </a:tcPr>
                </a:tc>
                <a:tc>
                  <a:txBody>
                    <a:bodyPr/>
                    <a:lstStyle/>
                    <a:p>
                      <a:r>
                        <a:rPr lang="en-IN" dirty="0">
                          <a:effectLst/>
                        </a:rPr>
                        <a:t>a6</a:t>
                      </a:r>
                    </a:p>
                  </a:txBody>
                  <a:tcPr>
                    <a:lnL w="9525" cap="flat" cmpd="sng" algn="ctr">
                      <a:solidFill>
                        <a:srgbClr val="903A15"/>
                      </a:solidFill>
                      <a:prstDash val="solid"/>
                      <a:round/>
                      <a:headEnd type="none" w="med" len="med"/>
                      <a:tailEnd type="none" w="med" len="med"/>
                    </a:lnL>
                    <a:lnR w="9525" cap="flat" cmpd="sng" algn="ctr">
                      <a:solidFill>
                        <a:srgbClr val="903A15"/>
                      </a:solidFill>
                      <a:prstDash val="solid"/>
                      <a:round/>
                      <a:headEnd type="none" w="med" len="med"/>
                      <a:tailEnd type="none" w="med" len="med"/>
                    </a:lnR>
                    <a:lnT w="9525" cap="flat" cmpd="sng" algn="ctr">
                      <a:solidFill>
                        <a:srgbClr val="903A15"/>
                      </a:solidFill>
                      <a:prstDash val="solid"/>
                      <a:round/>
                      <a:headEnd type="none" w="med" len="med"/>
                      <a:tailEnd type="none" w="med" len="med"/>
                    </a:lnT>
                    <a:lnB w="9525" cap="flat" cmpd="sng" algn="ctr">
                      <a:solidFill>
                        <a:srgbClr val="903A15"/>
                      </a:solidFill>
                      <a:prstDash val="solid"/>
                      <a:round/>
                      <a:headEnd type="none" w="med" len="med"/>
                      <a:tailEnd type="none" w="med" len="med"/>
                    </a:lnB>
                    <a:solidFill>
                      <a:srgbClr val="FFFFFF"/>
                    </a:solidFill>
                  </a:tcPr>
                </a:tc>
                <a:extLst>
                  <a:ext uri="{0D108BD9-81ED-4DB2-BD59-A6C34878D82A}">
                    <a16:rowId xmlns:a16="http://schemas.microsoft.com/office/drawing/2014/main" val="1193706847"/>
                  </a:ext>
                </a:extLst>
              </a:tr>
            </a:tbl>
          </a:graphicData>
        </a:graphic>
      </p:graphicFrame>
    </p:spTree>
    <p:extLst>
      <p:ext uri="{BB962C8B-B14F-4D97-AF65-F5344CB8AC3E}">
        <p14:creationId xmlns:p14="http://schemas.microsoft.com/office/powerpoint/2010/main" val="2185543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9347AA8-6973-C7D6-3A81-0E9A928AD44B}"/>
              </a:ext>
            </a:extLst>
          </p:cNvPr>
          <p:cNvSpPr>
            <a:spLocks noGrp="1" noChangeArrowheads="1"/>
          </p:cNvSpPr>
          <p:nvPr>
            <p:ph idx="1"/>
          </p:nvPr>
        </p:nvSpPr>
        <p:spPr bwMode="auto">
          <a:xfrm>
            <a:off x="838201" y="1362117"/>
            <a:ext cx="10884108" cy="52783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529"/>
                </a:solidFill>
                <a:effectLst/>
                <a:latin typeface="system-ui"/>
              </a:rPr>
              <a:t>Step 5</a:t>
            </a:r>
            <a:r>
              <a:rPr kumimoji="0" lang="en-US" altLang="en-US" sz="2000" b="0" i="0" u="none" strike="noStrike" cap="none" normalizeH="0" baseline="0" dirty="0">
                <a:ln>
                  <a:noFill/>
                </a:ln>
                <a:solidFill>
                  <a:srgbClr val="212529"/>
                </a:solidFill>
                <a:effectLst/>
                <a:latin typeface="system-ui"/>
              </a:rPr>
              <a:t>: Select the next activity in </a:t>
            </a:r>
            <a:r>
              <a:rPr kumimoji="0" lang="en-US" altLang="en-US" sz="4000" b="0" i="0" u="none" strike="noStrike" cap="none" normalizeH="0" baseline="0" dirty="0">
                <a:ln>
                  <a:noFill/>
                </a:ln>
                <a:solidFill>
                  <a:srgbClr val="D63384"/>
                </a:solidFill>
                <a:effectLst/>
                <a:latin typeface="var(--bs-font-monospace)"/>
              </a:rPr>
              <a:t>act[]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system-ui"/>
              </a:rPr>
              <a:t>For the data given in the above table,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lphaUcPeriod"/>
              <a:tabLst/>
            </a:pPr>
            <a:r>
              <a:rPr kumimoji="0" lang="en-US" altLang="en-US" sz="2000" b="0" i="0" u="none" strike="noStrike" cap="none" normalizeH="0" baseline="0" dirty="0">
                <a:ln>
                  <a:noFill/>
                </a:ln>
                <a:solidFill>
                  <a:srgbClr val="212529"/>
                </a:solidFill>
                <a:effectLst/>
                <a:latin typeface="system-ui"/>
              </a:rPr>
              <a:t>Select activity </a:t>
            </a:r>
            <a:r>
              <a:rPr kumimoji="0" lang="en-US" altLang="en-US" sz="2000" b="1" i="0" u="none" strike="noStrike" cap="none" normalizeH="0" baseline="0" dirty="0">
                <a:ln>
                  <a:noFill/>
                </a:ln>
                <a:solidFill>
                  <a:srgbClr val="212529"/>
                </a:solidFill>
                <a:effectLst/>
                <a:latin typeface="system-ui"/>
              </a:rPr>
              <a:t>a3</a:t>
            </a:r>
            <a:r>
              <a:rPr kumimoji="0" lang="en-US" altLang="en-US" sz="2000" b="0" i="0" u="none" strike="noStrike" cap="none" normalizeH="0" baseline="0" dirty="0">
                <a:ln>
                  <a:noFill/>
                </a:ln>
                <a:solidFill>
                  <a:srgbClr val="212529"/>
                </a:solidFill>
                <a:effectLst/>
                <a:latin typeface="system-ui"/>
              </a:rPr>
              <a:t>. Since the start time of </a:t>
            </a:r>
            <a:r>
              <a:rPr kumimoji="0" lang="en-US" altLang="en-US" sz="2000" b="1" i="0" u="none" strike="noStrike" cap="none" normalizeH="0" baseline="0" dirty="0">
                <a:ln>
                  <a:noFill/>
                </a:ln>
                <a:solidFill>
                  <a:srgbClr val="212529"/>
                </a:solidFill>
                <a:effectLst/>
                <a:latin typeface="system-ui"/>
              </a:rPr>
              <a:t>a3</a:t>
            </a:r>
            <a:r>
              <a:rPr kumimoji="0" lang="en-US" altLang="en-US" sz="2000" b="0" i="0" u="none" strike="noStrike" cap="none" normalizeH="0" baseline="0" dirty="0">
                <a:ln>
                  <a:noFill/>
                </a:ln>
                <a:solidFill>
                  <a:srgbClr val="212529"/>
                </a:solidFill>
                <a:effectLst/>
                <a:latin typeface="system-ui"/>
              </a:rPr>
              <a:t> is greater than the finish time of </a:t>
            </a:r>
            <a:r>
              <a:rPr kumimoji="0" lang="en-US" altLang="en-US" sz="2000" b="1" i="0" u="none" strike="noStrike" cap="none" normalizeH="0" baseline="0" dirty="0">
                <a:ln>
                  <a:noFill/>
                </a:ln>
                <a:solidFill>
                  <a:srgbClr val="212529"/>
                </a:solidFill>
                <a:effectLst/>
                <a:latin typeface="system-ui"/>
              </a:rPr>
              <a:t>a2</a:t>
            </a:r>
            <a:r>
              <a:rPr kumimoji="0" lang="en-US" altLang="en-US" sz="2000" b="0" i="0" u="none" strike="noStrike" cap="none" normalizeH="0" baseline="0" dirty="0">
                <a:ln>
                  <a:noFill/>
                </a:ln>
                <a:solidFill>
                  <a:srgbClr val="212529"/>
                </a:solidFill>
                <a:effectLst/>
                <a:latin typeface="system-ui"/>
              </a:rPr>
              <a:t> (i.e. </a:t>
            </a:r>
            <a:r>
              <a:rPr kumimoji="0" lang="en-US" altLang="en-US" sz="4000" b="0" i="0" u="none" strike="noStrike" cap="none" normalizeH="0" baseline="0" dirty="0">
                <a:ln>
                  <a:noFill/>
                </a:ln>
                <a:solidFill>
                  <a:srgbClr val="D63384"/>
                </a:solidFill>
                <a:effectLst/>
                <a:latin typeface="var(--bs-font-monospace)"/>
              </a:rPr>
              <a:t>s(a3) &gt; f(a2)</a:t>
            </a:r>
            <a:r>
              <a:rPr kumimoji="0" lang="en-US" altLang="en-US" sz="2000" b="0" i="0" u="none" strike="noStrike" cap="none" normalizeH="0" baseline="0" dirty="0">
                <a:ln>
                  <a:noFill/>
                </a:ln>
                <a:solidFill>
                  <a:srgbClr val="212529"/>
                </a:solidFill>
                <a:effectLst/>
                <a:latin typeface="system-ui"/>
              </a:rPr>
              <a:t>), we add </a:t>
            </a:r>
            <a:r>
              <a:rPr kumimoji="0" lang="en-US" altLang="en-US" sz="2000" b="1" i="0" u="none" strike="noStrike" cap="none" normalizeH="0" baseline="0" dirty="0">
                <a:ln>
                  <a:noFill/>
                </a:ln>
                <a:solidFill>
                  <a:srgbClr val="212529"/>
                </a:solidFill>
                <a:effectLst/>
                <a:latin typeface="system-ui"/>
              </a:rPr>
              <a:t>a3</a:t>
            </a:r>
            <a:r>
              <a:rPr kumimoji="0" lang="en-US" altLang="en-US" sz="2000" b="0" i="0" u="none" strike="noStrike" cap="none" normalizeH="0" baseline="0" dirty="0">
                <a:ln>
                  <a:noFill/>
                </a:ln>
                <a:solidFill>
                  <a:srgbClr val="212529"/>
                </a:solidFill>
                <a:effectLst/>
                <a:latin typeface="system-ui"/>
              </a:rPr>
              <a:t> to the solution set. Thus </a:t>
            </a:r>
            <a:r>
              <a:rPr kumimoji="0" lang="en-US" altLang="en-US" sz="2000" b="1" i="0" u="none" strike="noStrike" cap="none" normalizeH="0" baseline="0" dirty="0">
                <a:ln>
                  <a:noFill/>
                </a:ln>
                <a:solidFill>
                  <a:srgbClr val="212529"/>
                </a:solidFill>
                <a:effectLst/>
                <a:latin typeface="system-ui"/>
              </a:rPr>
              <a:t>sol = {a2, a3}</a:t>
            </a:r>
            <a:r>
              <a:rPr kumimoji="0" lang="en-US" altLang="en-US" sz="2000" b="0" i="0" u="none" strike="noStrike" cap="none" normalizeH="0" baseline="0" dirty="0">
                <a:ln>
                  <a:noFill/>
                </a:ln>
                <a:solidFill>
                  <a:srgbClr val="212529"/>
                </a:solidFill>
                <a:effectLst/>
                <a:latin typeface="system-ui"/>
              </a:rPr>
              <a:t>.</a:t>
            </a:r>
          </a:p>
          <a:p>
            <a:pPr marL="0" marR="0" lvl="0" indent="0" algn="l" defTabSz="914400" rtl="0" eaLnBrk="0" fontAlgn="base" latinLnBrk="0" hangingPunct="0">
              <a:lnSpc>
                <a:spcPct val="100000"/>
              </a:lnSpc>
              <a:spcBef>
                <a:spcPct val="0"/>
              </a:spcBef>
              <a:spcAft>
                <a:spcPct val="0"/>
              </a:spcAft>
              <a:buClrTx/>
              <a:buSzTx/>
              <a:buFontTx/>
              <a:buAutoNum type="alphaUcPeriod" startAt="2"/>
              <a:tabLst/>
            </a:pPr>
            <a:r>
              <a:rPr kumimoji="0" lang="en-US" altLang="en-US" sz="2000" b="0" i="0" u="none" strike="noStrike" cap="none" normalizeH="0" baseline="0" dirty="0">
                <a:ln>
                  <a:noFill/>
                </a:ln>
                <a:solidFill>
                  <a:srgbClr val="212529"/>
                </a:solidFill>
                <a:effectLst/>
                <a:latin typeface="system-ui"/>
              </a:rPr>
              <a:t>Select </a:t>
            </a:r>
            <a:r>
              <a:rPr kumimoji="0" lang="en-US" altLang="en-US" sz="2000" b="1" i="0" u="none" strike="noStrike" cap="none" normalizeH="0" baseline="0" dirty="0">
                <a:ln>
                  <a:noFill/>
                </a:ln>
                <a:solidFill>
                  <a:srgbClr val="212529"/>
                </a:solidFill>
                <a:effectLst/>
                <a:latin typeface="system-ui"/>
              </a:rPr>
              <a:t>a4</a:t>
            </a:r>
            <a:r>
              <a:rPr kumimoji="0" lang="en-US" altLang="en-US" sz="2000" b="0" i="0" u="none" strike="noStrike" cap="none" normalizeH="0" baseline="0" dirty="0">
                <a:ln>
                  <a:noFill/>
                </a:ln>
                <a:solidFill>
                  <a:srgbClr val="212529"/>
                </a:solidFill>
                <a:effectLst/>
                <a:latin typeface="system-ui"/>
              </a:rPr>
              <a:t>. Since </a:t>
            </a:r>
            <a:r>
              <a:rPr kumimoji="0" lang="en-US" altLang="en-US" sz="4000" b="0" i="0" u="none" strike="noStrike" cap="none" normalizeH="0" baseline="0" dirty="0">
                <a:ln>
                  <a:noFill/>
                </a:ln>
                <a:solidFill>
                  <a:srgbClr val="D63384"/>
                </a:solidFill>
                <a:effectLst/>
                <a:latin typeface="var(--bs-font-monospace)"/>
              </a:rPr>
              <a:t>s(a4) &lt; f(a3)</a:t>
            </a:r>
            <a:r>
              <a:rPr kumimoji="0" lang="en-US" altLang="en-US" sz="2000" b="0" i="0" u="none" strike="noStrike" cap="none" normalizeH="0" baseline="0" dirty="0">
                <a:ln>
                  <a:noFill/>
                </a:ln>
                <a:solidFill>
                  <a:srgbClr val="212529"/>
                </a:solidFill>
                <a:effectLst/>
                <a:latin typeface="system-ui"/>
              </a:rPr>
              <a:t>, it is not added to the solution set.</a:t>
            </a:r>
          </a:p>
          <a:p>
            <a:pPr marL="0" marR="0" lvl="0" indent="0" algn="l" defTabSz="914400" rtl="0" eaLnBrk="0" fontAlgn="base" latinLnBrk="0" hangingPunct="0">
              <a:lnSpc>
                <a:spcPct val="100000"/>
              </a:lnSpc>
              <a:spcBef>
                <a:spcPct val="0"/>
              </a:spcBef>
              <a:spcAft>
                <a:spcPct val="0"/>
              </a:spcAft>
              <a:buClrTx/>
              <a:buSzTx/>
              <a:buFontTx/>
              <a:buAutoNum type="alphaUcPeriod" startAt="3"/>
              <a:tabLst/>
            </a:pPr>
            <a:r>
              <a:rPr kumimoji="0" lang="en-US" altLang="en-US" sz="2000" b="0" i="0" u="none" strike="noStrike" cap="none" normalizeH="0" baseline="0" dirty="0">
                <a:ln>
                  <a:noFill/>
                </a:ln>
                <a:solidFill>
                  <a:srgbClr val="212529"/>
                </a:solidFill>
                <a:effectLst/>
                <a:latin typeface="system-ui"/>
              </a:rPr>
              <a:t>Select </a:t>
            </a:r>
            <a:r>
              <a:rPr kumimoji="0" lang="en-US" altLang="en-US" sz="2000" b="1" i="0" u="none" strike="noStrike" cap="none" normalizeH="0" baseline="0" dirty="0">
                <a:ln>
                  <a:noFill/>
                </a:ln>
                <a:solidFill>
                  <a:srgbClr val="212529"/>
                </a:solidFill>
                <a:effectLst/>
                <a:latin typeface="system-ui"/>
              </a:rPr>
              <a:t>a5</a:t>
            </a:r>
            <a:r>
              <a:rPr kumimoji="0" lang="en-US" altLang="en-US" sz="2000" b="0" i="0" u="none" strike="noStrike" cap="none" normalizeH="0" baseline="0" dirty="0">
                <a:ln>
                  <a:noFill/>
                </a:ln>
                <a:solidFill>
                  <a:srgbClr val="212529"/>
                </a:solidFill>
                <a:effectLst/>
                <a:latin typeface="system-ui"/>
              </a:rPr>
              <a:t>. Since </a:t>
            </a:r>
            <a:r>
              <a:rPr kumimoji="0" lang="en-US" altLang="en-US" sz="4000" b="0" i="0" u="none" strike="noStrike" cap="none" normalizeH="0" baseline="0" dirty="0">
                <a:ln>
                  <a:noFill/>
                </a:ln>
                <a:solidFill>
                  <a:srgbClr val="D63384"/>
                </a:solidFill>
                <a:effectLst/>
                <a:latin typeface="var(--bs-font-monospace)"/>
              </a:rPr>
              <a:t>s(a5) &gt; f(a3)</a:t>
            </a:r>
            <a:r>
              <a:rPr kumimoji="0" lang="en-US" altLang="en-US" sz="2000" b="0" i="0" u="none" strike="noStrike" cap="none" normalizeH="0" baseline="0" dirty="0">
                <a:ln>
                  <a:noFill/>
                </a:ln>
                <a:solidFill>
                  <a:srgbClr val="212529"/>
                </a:solidFill>
                <a:effectLst/>
                <a:latin typeface="system-ui"/>
              </a:rPr>
              <a:t>, </a:t>
            </a:r>
            <a:r>
              <a:rPr kumimoji="0" lang="en-US" altLang="en-US" sz="2000" b="1" i="0" u="none" strike="noStrike" cap="none" normalizeH="0" baseline="0" dirty="0">
                <a:ln>
                  <a:noFill/>
                </a:ln>
                <a:solidFill>
                  <a:srgbClr val="212529"/>
                </a:solidFill>
                <a:effectLst/>
                <a:latin typeface="system-ui"/>
              </a:rPr>
              <a:t>a5</a:t>
            </a:r>
            <a:r>
              <a:rPr kumimoji="0" lang="en-US" altLang="en-US" sz="2000" b="0" i="0" u="none" strike="noStrike" cap="none" normalizeH="0" baseline="0" dirty="0">
                <a:ln>
                  <a:noFill/>
                </a:ln>
                <a:solidFill>
                  <a:srgbClr val="212529"/>
                </a:solidFill>
                <a:effectLst/>
                <a:latin typeface="system-ui"/>
              </a:rPr>
              <a:t> gets added to solution set. Thus </a:t>
            </a:r>
            <a:r>
              <a:rPr kumimoji="0" lang="en-US" altLang="en-US" sz="2000" b="1" i="0" u="none" strike="noStrike" cap="none" normalizeH="0" baseline="0" dirty="0">
                <a:ln>
                  <a:noFill/>
                </a:ln>
                <a:solidFill>
                  <a:srgbClr val="212529"/>
                </a:solidFill>
                <a:effectLst/>
                <a:latin typeface="system-ui"/>
              </a:rPr>
              <a:t>sol = {a2, a3, a5}</a:t>
            </a:r>
            <a:endParaRPr kumimoji="0" lang="en-US" altLang="en-US" sz="2000" b="0" i="0" u="none" strike="noStrike" cap="none" normalizeH="0" baseline="0" dirty="0">
              <a:ln>
                <a:noFill/>
              </a:ln>
              <a:solidFill>
                <a:srgbClr val="212529"/>
              </a:solidFill>
              <a:effectLst/>
              <a:latin typeface="system-ui"/>
            </a:endParaRPr>
          </a:p>
          <a:p>
            <a:pPr marL="0" marR="0" lvl="0" indent="0" algn="l" defTabSz="914400" rtl="0" eaLnBrk="0" fontAlgn="base" latinLnBrk="0" hangingPunct="0">
              <a:lnSpc>
                <a:spcPct val="100000"/>
              </a:lnSpc>
              <a:spcBef>
                <a:spcPct val="0"/>
              </a:spcBef>
              <a:spcAft>
                <a:spcPct val="0"/>
              </a:spcAft>
              <a:buClrTx/>
              <a:buSzTx/>
              <a:buFontTx/>
              <a:buAutoNum type="alphaUcPeriod" startAt="4"/>
              <a:tabLst/>
            </a:pPr>
            <a:r>
              <a:rPr kumimoji="0" lang="en-US" altLang="en-US" sz="2000" b="0" i="0" u="none" strike="noStrike" cap="none" normalizeH="0" baseline="0" dirty="0">
                <a:ln>
                  <a:noFill/>
                </a:ln>
                <a:solidFill>
                  <a:srgbClr val="212529"/>
                </a:solidFill>
                <a:effectLst/>
                <a:latin typeface="system-ui"/>
              </a:rPr>
              <a:t>Select </a:t>
            </a:r>
            <a:r>
              <a:rPr kumimoji="0" lang="en-US" altLang="en-US" sz="2000" b="1" i="0" u="none" strike="noStrike" cap="none" normalizeH="0" baseline="0" dirty="0">
                <a:ln>
                  <a:noFill/>
                </a:ln>
                <a:solidFill>
                  <a:srgbClr val="212529"/>
                </a:solidFill>
                <a:effectLst/>
                <a:latin typeface="system-ui"/>
              </a:rPr>
              <a:t>a1</a:t>
            </a:r>
            <a:r>
              <a:rPr kumimoji="0" lang="en-US" altLang="en-US" sz="2000" b="0" i="0" u="none" strike="noStrike" cap="none" normalizeH="0" baseline="0" dirty="0">
                <a:ln>
                  <a:noFill/>
                </a:ln>
                <a:solidFill>
                  <a:srgbClr val="212529"/>
                </a:solidFill>
                <a:effectLst/>
                <a:latin typeface="system-ui"/>
              </a:rPr>
              <a:t>. Since </a:t>
            </a:r>
            <a:r>
              <a:rPr kumimoji="0" lang="en-US" altLang="en-US" sz="4000" b="0" i="0" u="none" strike="noStrike" cap="none" normalizeH="0" baseline="0" dirty="0">
                <a:ln>
                  <a:noFill/>
                </a:ln>
                <a:solidFill>
                  <a:srgbClr val="D63384"/>
                </a:solidFill>
                <a:effectLst/>
                <a:latin typeface="var(--bs-font-monospace)"/>
              </a:rPr>
              <a:t>s(a1) &lt; f(a5)</a:t>
            </a:r>
            <a:r>
              <a:rPr kumimoji="0" lang="en-US" altLang="en-US" sz="2000" b="0" i="0" u="none" strike="noStrike" cap="none" normalizeH="0" baseline="0" dirty="0">
                <a:ln>
                  <a:noFill/>
                </a:ln>
                <a:solidFill>
                  <a:srgbClr val="212529"/>
                </a:solidFill>
                <a:effectLst/>
                <a:latin typeface="system-ui"/>
              </a:rPr>
              <a:t>, </a:t>
            </a:r>
            <a:r>
              <a:rPr kumimoji="0" lang="en-US" altLang="en-US" sz="2000" b="1" i="0" u="none" strike="noStrike" cap="none" normalizeH="0" baseline="0" dirty="0">
                <a:ln>
                  <a:noFill/>
                </a:ln>
                <a:solidFill>
                  <a:srgbClr val="212529"/>
                </a:solidFill>
                <a:effectLst/>
                <a:latin typeface="system-ui"/>
              </a:rPr>
              <a:t>a1</a:t>
            </a:r>
            <a:r>
              <a:rPr kumimoji="0" lang="en-US" altLang="en-US" sz="2000" b="0" i="0" u="none" strike="noStrike" cap="none" normalizeH="0" baseline="0" dirty="0">
                <a:ln>
                  <a:noFill/>
                </a:ln>
                <a:solidFill>
                  <a:srgbClr val="212529"/>
                </a:solidFill>
                <a:effectLst/>
                <a:latin typeface="system-ui"/>
              </a:rPr>
              <a:t> is not added to the solution set.</a:t>
            </a:r>
          </a:p>
          <a:p>
            <a:pPr marL="0" marR="0" lvl="0" indent="0" algn="l" defTabSz="914400" rtl="0" eaLnBrk="0" fontAlgn="base" latinLnBrk="0" hangingPunct="0">
              <a:lnSpc>
                <a:spcPct val="100000"/>
              </a:lnSpc>
              <a:spcBef>
                <a:spcPct val="0"/>
              </a:spcBef>
              <a:spcAft>
                <a:spcPct val="0"/>
              </a:spcAft>
              <a:buClrTx/>
              <a:buSzTx/>
              <a:buFontTx/>
              <a:buAutoNum type="alphaUcPeriod" startAt="5"/>
              <a:tabLst/>
            </a:pPr>
            <a:r>
              <a:rPr kumimoji="0" lang="en-US" altLang="en-US" sz="2000" b="0" i="0" u="none" strike="noStrike" cap="none" normalizeH="0" baseline="0" dirty="0">
                <a:ln>
                  <a:noFill/>
                </a:ln>
                <a:solidFill>
                  <a:srgbClr val="212529"/>
                </a:solidFill>
                <a:effectLst/>
                <a:latin typeface="system-ui"/>
              </a:rPr>
              <a:t>Select </a:t>
            </a:r>
            <a:r>
              <a:rPr kumimoji="0" lang="en-US" altLang="en-US" sz="2000" b="1" i="0" u="none" strike="noStrike" cap="none" normalizeH="0" baseline="0" dirty="0">
                <a:ln>
                  <a:noFill/>
                </a:ln>
                <a:solidFill>
                  <a:srgbClr val="212529"/>
                </a:solidFill>
                <a:effectLst/>
                <a:latin typeface="system-ui"/>
              </a:rPr>
              <a:t>a6</a:t>
            </a:r>
            <a:r>
              <a:rPr kumimoji="0" lang="en-US" altLang="en-US" sz="2000" b="0" i="0" u="none" strike="noStrike" cap="none" normalizeH="0" baseline="0" dirty="0">
                <a:ln>
                  <a:noFill/>
                </a:ln>
                <a:solidFill>
                  <a:srgbClr val="212529"/>
                </a:solidFill>
                <a:effectLst/>
                <a:latin typeface="system-ui"/>
              </a:rPr>
              <a:t>. </a:t>
            </a:r>
            <a:r>
              <a:rPr kumimoji="0" lang="en-US" altLang="en-US" sz="2000" b="1" i="0" u="none" strike="noStrike" cap="none" normalizeH="0" baseline="0" dirty="0">
                <a:ln>
                  <a:noFill/>
                </a:ln>
                <a:solidFill>
                  <a:srgbClr val="212529"/>
                </a:solidFill>
                <a:effectLst/>
                <a:latin typeface="system-ui"/>
              </a:rPr>
              <a:t>a6</a:t>
            </a:r>
            <a:r>
              <a:rPr kumimoji="0" lang="en-US" altLang="en-US" sz="2000" b="0" i="0" u="none" strike="noStrike" cap="none" normalizeH="0" baseline="0" dirty="0">
                <a:ln>
                  <a:noFill/>
                </a:ln>
                <a:solidFill>
                  <a:srgbClr val="212529"/>
                </a:solidFill>
                <a:effectLst/>
                <a:latin typeface="system-ui"/>
              </a:rPr>
              <a:t> is added to the solution set since </a:t>
            </a:r>
            <a:r>
              <a:rPr kumimoji="0" lang="en-US" altLang="en-US" sz="4000" b="0" i="0" u="none" strike="noStrike" cap="none" normalizeH="0" baseline="0" dirty="0">
                <a:ln>
                  <a:noFill/>
                </a:ln>
                <a:solidFill>
                  <a:srgbClr val="D63384"/>
                </a:solidFill>
                <a:effectLst/>
                <a:latin typeface="var(--bs-font-monospace)"/>
              </a:rPr>
              <a:t>s(a6) &gt; f(a5)</a:t>
            </a:r>
            <a:r>
              <a:rPr kumimoji="0" lang="en-US" altLang="en-US" sz="2000" b="0" i="0" u="none" strike="noStrike" cap="none" normalizeH="0" baseline="0" dirty="0">
                <a:ln>
                  <a:noFill/>
                </a:ln>
                <a:solidFill>
                  <a:srgbClr val="212529"/>
                </a:solidFill>
                <a:effectLst/>
                <a:latin typeface="system-ui"/>
              </a:rPr>
              <a:t>. Thus </a:t>
            </a:r>
            <a:r>
              <a:rPr kumimoji="0" lang="en-US" altLang="en-US" sz="2000" b="1" i="0" u="none" strike="noStrike" cap="none" normalizeH="0" baseline="0" dirty="0">
                <a:ln>
                  <a:noFill/>
                </a:ln>
                <a:solidFill>
                  <a:srgbClr val="212529"/>
                </a:solidFill>
                <a:effectLst/>
                <a:latin typeface="system-ui"/>
              </a:rPr>
              <a:t>sol = {a2, a3, a5, a6}</a:t>
            </a:r>
            <a:r>
              <a:rPr kumimoji="0" lang="en-US" altLang="en-US" sz="2000" b="0" i="0" u="none" strike="noStrike" cap="none" normalizeH="0" baseline="0" dirty="0">
                <a:ln>
                  <a:noFill/>
                </a:ln>
                <a:solidFill>
                  <a:srgbClr val="212529"/>
                </a:solidFill>
                <a:effectLst/>
                <a:latin typeface="system-ui"/>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529"/>
                </a:solidFill>
                <a:effectLst/>
                <a:latin typeface="system-ui"/>
              </a:rPr>
              <a:t>Step 6</a:t>
            </a:r>
            <a:r>
              <a:rPr kumimoji="0" lang="en-US" altLang="en-US" sz="2000" b="0" i="0" u="none" strike="noStrike" cap="none" normalizeH="0" baseline="0" dirty="0">
                <a:ln>
                  <a:noFill/>
                </a:ln>
                <a:solidFill>
                  <a:srgbClr val="212529"/>
                </a:solidFill>
                <a:effectLst/>
                <a:latin typeface="system-ui"/>
              </a:rPr>
              <a:t>: At last, print the array </a:t>
            </a:r>
            <a:r>
              <a:rPr kumimoji="0" lang="en-US" altLang="en-US" sz="4000" b="0" i="0" u="none" strike="noStrike" cap="none" normalizeH="0" baseline="0" dirty="0">
                <a:ln>
                  <a:noFill/>
                </a:ln>
                <a:solidFill>
                  <a:srgbClr val="D63384"/>
                </a:solidFill>
                <a:effectLst/>
                <a:latin typeface="var(--bs-font-monospace)"/>
              </a:rPr>
              <a:t>sol[]</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635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ctivity selection problem example">
            <a:extLst>
              <a:ext uri="{FF2B5EF4-FFF2-40B4-BE49-F238E27FC236}">
                <a16:creationId xmlns:a16="http://schemas.microsoft.com/office/drawing/2014/main" id="{95230A27-D437-CD68-3BB3-FCB392DBA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88" y="1276350"/>
            <a:ext cx="6296025"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579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B96E-C077-F806-902A-78E206CD10C2}"/>
              </a:ext>
            </a:extLst>
          </p:cNvPr>
          <p:cNvSpPr>
            <a:spLocks noGrp="1"/>
          </p:cNvSpPr>
          <p:nvPr>
            <p:ph type="title"/>
          </p:nvPr>
        </p:nvSpPr>
        <p:spPr/>
        <p:txBody>
          <a:bodyPr/>
          <a:lstStyle/>
          <a:p>
            <a:r>
              <a:rPr lang="en-IN" b="0" i="0" dirty="0">
                <a:solidFill>
                  <a:srgbClr val="212529"/>
                </a:solidFill>
                <a:effectLst/>
                <a:latin typeface="system-ui"/>
              </a:rPr>
              <a:t>Time Complexity</a:t>
            </a:r>
            <a:endParaRPr lang="en-IN" dirty="0"/>
          </a:p>
        </p:txBody>
      </p:sp>
      <p:sp>
        <p:nvSpPr>
          <p:cNvPr id="3" name="Content Placeholder 2">
            <a:extLst>
              <a:ext uri="{FF2B5EF4-FFF2-40B4-BE49-F238E27FC236}">
                <a16:creationId xmlns:a16="http://schemas.microsoft.com/office/drawing/2014/main" id="{1A77CA0D-9FAF-35F5-F51B-28CD20C3CF16}"/>
              </a:ext>
            </a:extLst>
          </p:cNvPr>
          <p:cNvSpPr>
            <a:spLocks noGrp="1"/>
          </p:cNvSpPr>
          <p:nvPr>
            <p:ph idx="1"/>
          </p:nvPr>
        </p:nvSpPr>
        <p:spPr/>
        <p:txBody>
          <a:bodyPr/>
          <a:lstStyle/>
          <a:p>
            <a:r>
              <a:rPr lang="en-US" dirty="0"/>
              <a:t>Case 1: When a given set of activities are already sorted according to their finishing time, then there is no sorting mechanism involved, in such a case the complexity of the algorithm will be O(n)</a:t>
            </a:r>
          </a:p>
          <a:p>
            <a:endParaRPr lang="en-US" dirty="0"/>
          </a:p>
          <a:p>
            <a:r>
              <a:rPr lang="en-US" dirty="0"/>
              <a:t>Case 2: When a given set of activities is unsorted, then we will have to sort the activities list. The time complexity of this method will be O(</a:t>
            </a:r>
            <a:r>
              <a:rPr lang="en-US" dirty="0" err="1"/>
              <a:t>nlogn</a:t>
            </a:r>
            <a:r>
              <a:rPr lang="en-US" dirty="0"/>
              <a:t>), which also defines complexity of the algorithm.</a:t>
            </a:r>
            <a:endParaRPr lang="en-IN" dirty="0"/>
          </a:p>
        </p:txBody>
      </p:sp>
    </p:spTree>
    <p:extLst>
      <p:ext uri="{BB962C8B-B14F-4D97-AF65-F5344CB8AC3E}">
        <p14:creationId xmlns:p14="http://schemas.microsoft.com/office/powerpoint/2010/main" val="4160510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A21A-4867-38E0-4B01-53C354CCDE21}"/>
              </a:ext>
            </a:extLst>
          </p:cNvPr>
          <p:cNvSpPr>
            <a:spLocks noGrp="1"/>
          </p:cNvSpPr>
          <p:nvPr>
            <p:ph type="title"/>
          </p:nvPr>
        </p:nvSpPr>
        <p:spPr/>
        <p:txBody>
          <a:bodyPr>
            <a:normAutofit/>
          </a:bodyPr>
          <a:lstStyle/>
          <a:p>
            <a:r>
              <a:rPr lang="en-US" b="0" i="0" dirty="0">
                <a:solidFill>
                  <a:srgbClr val="212529"/>
                </a:solidFill>
                <a:effectLst/>
                <a:latin typeface="system-ui"/>
              </a:rPr>
              <a:t>Real-life Applications of Activity Selection Problem</a:t>
            </a:r>
            <a:endParaRPr lang="en-IN" dirty="0"/>
          </a:p>
        </p:txBody>
      </p:sp>
      <p:sp>
        <p:nvSpPr>
          <p:cNvPr id="3" name="Content Placeholder 2">
            <a:extLst>
              <a:ext uri="{FF2B5EF4-FFF2-40B4-BE49-F238E27FC236}">
                <a16:creationId xmlns:a16="http://schemas.microsoft.com/office/drawing/2014/main" id="{EAC573C9-4AC8-5E01-DE2E-588E794246D8}"/>
              </a:ext>
            </a:extLst>
          </p:cNvPr>
          <p:cNvSpPr>
            <a:spLocks noGrp="1"/>
          </p:cNvSpPr>
          <p:nvPr>
            <p:ph idx="1"/>
          </p:nvPr>
        </p:nvSpPr>
        <p:spPr/>
        <p:txBody>
          <a:bodyPr/>
          <a:lstStyle/>
          <a:p>
            <a:r>
              <a:rPr lang="en-US" dirty="0"/>
              <a:t>Scheduling multiple competing events in a room, such that each event has its own start and end time.</a:t>
            </a:r>
          </a:p>
          <a:p>
            <a:r>
              <a:rPr lang="en-US" dirty="0"/>
              <a:t>Scheduling manufacturing of multiple products on the same machine, such that each product has its own production timelines.</a:t>
            </a:r>
          </a:p>
          <a:p>
            <a:r>
              <a:rPr lang="en-US" dirty="0"/>
              <a:t>Activity Selection is one of the most well-known generic problems used in Operations Research for dealing with real-life business problems.</a:t>
            </a:r>
            <a:endParaRPr lang="en-IN" dirty="0"/>
          </a:p>
        </p:txBody>
      </p:sp>
    </p:spTree>
    <p:extLst>
      <p:ext uri="{BB962C8B-B14F-4D97-AF65-F5344CB8AC3E}">
        <p14:creationId xmlns:p14="http://schemas.microsoft.com/office/powerpoint/2010/main" val="784894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4757-F482-CD51-CD3C-49C1C6DA9D2C}"/>
              </a:ext>
            </a:extLst>
          </p:cNvPr>
          <p:cNvSpPr>
            <a:spLocks noGrp="1"/>
          </p:cNvSpPr>
          <p:nvPr>
            <p:ph type="title"/>
          </p:nvPr>
        </p:nvSpPr>
        <p:spPr/>
        <p:txBody>
          <a:bodyPr/>
          <a:lstStyle/>
          <a:p>
            <a:r>
              <a:rPr lang="en-IN" dirty="0"/>
              <a:t>Practice Question</a:t>
            </a:r>
          </a:p>
        </p:txBody>
      </p:sp>
      <p:pic>
        <p:nvPicPr>
          <p:cNvPr id="5" name="Content Placeholder 4">
            <a:extLst>
              <a:ext uri="{FF2B5EF4-FFF2-40B4-BE49-F238E27FC236}">
                <a16:creationId xmlns:a16="http://schemas.microsoft.com/office/drawing/2014/main" id="{89C94024-9A39-AC4B-188B-B80CC16C0DFC}"/>
              </a:ext>
            </a:extLst>
          </p:cNvPr>
          <p:cNvPicPr>
            <a:picLocks noGrp="1" noChangeAspect="1"/>
          </p:cNvPicPr>
          <p:nvPr>
            <p:ph idx="1"/>
          </p:nvPr>
        </p:nvPicPr>
        <p:blipFill>
          <a:blip r:embed="rId2"/>
          <a:stretch>
            <a:fillRect/>
          </a:stretch>
        </p:blipFill>
        <p:spPr>
          <a:xfrm>
            <a:off x="181732" y="2022793"/>
            <a:ext cx="11828536" cy="2439507"/>
          </a:xfrm>
        </p:spPr>
      </p:pic>
      <p:sp>
        <p:nvSpPr>
          <p:cNvPr id="6" name="Rectangle 5">
            <a:extLst>
              <a:ext uri="{FF2B5EF4-FFF2-40B4-BE49-F238E27FC236}">
                <a16:creationId xmlns:a16="http://schemas.microsoft.com/office/drawing/2014/main" id="{EA82EFB1-76F3-BA55-27D6-5326EFC8AB63}"/>
              </a:ext>
            </a:extLst>
          </p:cNvPr>
          <p:cNvSpPr/>
          <p:nvPr/>
        </p:nvSpPr>
        <p:spPr>
          <a:xfrm>
            <a:off x="4736892" y="4032354"/>
            <a:ext cx="7273376" cy="4299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31782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D94C-A2EA-1169-A126-614C9D5BECDB}"/>
              </a:ext>
            </a:extLst>
          </p:cNvPr>
          <p:cNvSpPr>
            <a:spLocks noGrp="1"/>
          </p:cNvSpPr>
          <p:nvPr>
            <p:ph type="title"/>
          </p:nvPr>
        </p:nvSpPr>
        <p:spPr/>
        <p:txBody>
          <a:bodyPr/>
          <a:lstStyle/>
          <a:p>
            <a:r>
              <a:rPr lang="en-IN" dirty="0"/>
              <a:t>Huffman Coding</a:t>
            </a:r>
          </a:p>
        </p:txBody>
      </p:sp>
      <p:sp>
        <p:nvSpPr>
          <p:cNvPr id="3" name="Text Placeholder 2">
            <a:extLst>
              <a:ext uri="{FF2B5EF4-FFF2-40B4-BE49-F238E27FC236}">
                <a16:creationId xmlns:a16="http://schemas.microsoft.com/office/drawing/2014/main" id="{63B10DA4-094B-3774-43AA-DE008D77196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2985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4DA5-6C39-6898-BA89-FBF03DC54F40}"/>
              </a:ext>
            </a:extLst>
          </p:cNvPr>
          <p:cNvSpPr>
            <a:spLocks noGrp="1"/>
          </p:cNvSpPr>
          <p:nvPr>
            <p:ph type="title"/>
          </p:nvPr>
        </p:nvSpPr>
        <p:spPr/>
        <p:txBody>
          <a:bodyPr/>
          <a:lstStyle/>
          <a:p>
            <a:r>
              <a:rPr lang="en-IN" dirty="0"/>
              <a:t>Greedy Algorithm Requirements</a:t>
            </a:r>
          </a:p>
        </p:txBody>
      </p:sp>
      <p:sp>
        <p:nvSpPr>
          <p:cNvPr id="3" name="Content Placeholder 2">
            <a:extLst>
              <a:ext uri="{FF2B5EF4-FFF2-40B4-BE49-F238E27FC236}">
                <a16:creationId xmlns:a16="http://schemas.microsoft.com/office/drawing/2014/main" id="{9A3A3870-3AFD-EA43-4D9D-849A1C33CACC}"/>
              </a:ext>
            </a:extLst>
          </p:cNvPr>
          <p:cNvSpPr>
            <a:spLocks noGrp="1"/>
          </p:cNvSpPr>
          <p:nvPr>
            <p:ph idx="1"/>
          </p:nvPr>
        </p:nvSpPr>
        <p:spPr/>
        <p:txBody>
          <a:bodyPr>
            <a:normAutofit lnSpcReduction="10000"/>
          </a:bodyPr>
          <a:lstStyle/>
          <a:p>
            <a:pPr marL="0" indent="0">
              <a:buNone/>
            </a:pPr>
            <a:r>
              <a:rPr lang="en-US" dirty="0"/>
              <a:t>Greedy algorithm can be used with any problem if the problem has the following properties:</a:t>
            </a:r>
          </a:p>
          <a:p>
            <a:pPr marL="514350" indent="-514350">
              <a:buAutoNum type="arabicPeriod"/>
            </a:pPr>
            <a:r>
              <a:rPr lang="en-US" b="1" i="0" dirty="0">
                <a:effectLst/>
                <a:latin typeface="euclid_circular_a"/>
              </a:rPr>
              <a:t>Greedy Choice Property</a:t>
            </a:r>
            <a:r>
              <a:rPr lang="en-US" dirty="0">
                <a:latin typeface="euclid_circular_a"/>
              </a:rPr>
              <a:t> - </a:t>
            </a:r>
            <a:r>
              <a:rPr lang="en-US" b="0" i="0" dirty="0">
                <a:effectLst/>
                <a:latin typeface="euclid_circular_a"/>
              </a:rPr>
              <a:t>If an optimal solution to the problem can be found by choosing the best choice at each step without reconsidering the previous steps once chosen, the problem can be solved using a greedy approach. This property is called greedy choice property.</a:t>
            </a:r>
          </a:p>
          <a:p>
            <a:pPr marL="514350" indent="-514350">
              <a:buAutoNum type="arabicPeriod"/>
            </a:pPr>
            <a:r>
              <a:rPr lang="en-IN" b="1" i="0" dirty="0">
                <a:effectLst/>
                <a:latin typeface="euclid_circular_a"/>
              </a:rPr>
              <a:t>Optimal Substructure</a:t>
            </a:r>
            <a:r>
              <a:rPr lang="en-US" b="1" i="0" dirty="0">
                <a:effectLst/>
                <a:latin typeface="euclid_circular_a"/>
              </a:rPr>
              <a:t> - </a:t>
            </a:r>
            <a:r>
              <a:rPr lang="en-US" b="0" i="0" dirty="0">
                <a:effectLst/>
                <a:latin typeface="euclid_circular_a"/>
              </a:rPr>
              <a:t>If the optimal overall solution to the problem corresponds to the optimal solution to its subproblems, then the problem can be solved using a greedy approach. This property is called optimal substructure.</a:t>
            </a:r>
          </a:p>
          <a:p>
            <a:pPr marL="0" indent="0">
              <a:buNone/>
            </a:pPr>
            <a:endParaRPr lang="en-IN" dirty="0"/>
          </a:p>
        </p:txBody>
      </p:sp>
    </p:spTree>
    <p:extLst>
      <p:ext uri="{BB962C8B-B14F-4D97-AF65-F5344CB8AC3E}">
        <p14:creationId xmlns:p14="http://schemas.microsoft.com/office/powerpoint/2010/main" val="1213977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4896-5485-9A4A-5078-475F0FB9D84C}"/>
              </a:ext>
            </a:extLst>
          </p:cNvPr>
          <p:cNvSpPr>
            <a:spLocks noGrp="1"/>
          </p:cNvSpPr>
          <p:nvPr>
            <p:ph type="title"/>
          </p:nvPr>
        </p:nvSpPr>
        <p:spPr/>
        <p:txBody>
          <a:bodyPr/>
          <a:lstStyle/>
          <a:p>
            <a:r>
              <a:rPr lang="en-IN"/>
              <a:t>Introduction</a:t>
            </a:r>
            <a:endParaRPr lang="en-IN" dirty="0"/>
          </a:p>
        </p:txBody>
      </p:sp>
      <p:sp>
        <p:nvSpPr>
          <p:cNvPr id="3" name="Content Placeholder 2">
            <a:extLst>
              <a:ext uri="{FF2B5EF4-FFF2-40B4-BE49-F238E27FC236}">
                <a16:creationId xmlns:a16="http://schemas.microsoft.com/office/drawing/2014/main" id="{C9F505B7-8D44-DEE9-6DFA-BB7C6BCA0436}"/>
              </a:ext>
            </a:extLst>
          </p:cNvPr>
          <p:cNvSpPr>
            <a:spLocks noGrp="1"/>
          </p:cNvSpPr>
          <p:nvPr>
            <p:ph idx="1"/>
          </p:nvPr>
        </p:nvSpPr>
        <p:spPr>
          <a:xfrm>
            <a:off x="838200" y="1825625"/>
            <a:ext cx="10515600" cy="4667250"/>
          </a:xfrm>
        </p:spPr>
        <p:txBody>
          <a:bodyPr>
            <a:normAutofit fontScale="92500"/>
          </a:bodyPr>
          <a:lstStyle/>
          <a:p>
            <a:pPr algn="l"/>
            <a:r>
              <a:rPr lang="en-US" b="0" i="0">
                <a:effectLst/>
                <a:latin typeface="euclid_circular_a"/>
              </a:rPr>
              <a:t>Huffman Coding is a technique of compressing data to reduce its size without losing any of the details. It was first developed by David Huffman.</a:t>
            </a:r>
          </a:p>
          <a:p>
            <a:pPr algn="l"/>
            <a:r>
              <a:rPr lang="en-US" b="0" i="0">
                <a:effectLst/>
                <a:latin typeface="euclid_circular_a"/>
              </a:rPr>
              <a:t>Huffman Coding is generally useful to compress the data in which there are frequently occurring characters.</a:t>
            </a:r>
          </a:p>
          <a:p>
            <a:pPr algn="l"/>
            <a:endParaRPr lang="en-US">
              <a:latin typeface="euclid_circular_a"/>
            </a:endParaRPr>
          </a:p>
          <a:p>
            <a:pPr algn="l"/>
            <a:endParaRPr lang="en-US" b="0" i="0">
              <a:effectLst/>
              <a:latin typeface="euclid_circular_a"/>
            </a:endParaRPr>
          </a:p>
          <a:p>
            <a:pPr algn="l"/>
            <a:r>
              <a:rPr lang="en-US" b="0" i="0">
                <a:effectLst/>
                <a:latin typeface="euclid_circular_a"/>
              </a:rPr>
              <a:t>Each character occupies 8 bits. There are a total of 15 characters in the above string. Thus, a total of 8 * 15 = 120 bits are required to send this string.</a:t>
            </a:r>
          </a:p>
          <a:p>
            <a:pPr algn="l"/>
            <a:r>
              <a:rPr lang="en-US" b="0" i="0">
                <a:effectLst/>
                <a:latin typeface="euclid_circular_a"/>
              </a:rPr>
              <a:t>Using the Huffman Coding technique, we can compress the string to a smaller size.</a:t>
            </a:r>
          </a:p>
          <a:p>
            <a:pPr algn="l"/>
            <a:endParaRPr lang="en-US">
              <a:latin typeface="euclid_circular_a"/>
            </a:endParaRPr>
          </a:p>
          <a:p>
            <a:pPr algn="l"/>
            <a:endParaRPr lang="en-US" b="0" i="0">
              <a:effectLst/>
              <a:latin typeface="euclid_circular_a"/>
            </a:endParaRPr>
          </a:p>
          <a:p>
            <a:pPr algn="l"/>
            <a:endParaRPr lang="en-US" b="0" i="0">
              <a:effectLst/>
              <a:latin typeface="euclid_circular_a"/>
            </a:endParaRPr>
          </a:p>
          <a:p>
            <a:endParaRPr lang="en-IN" dirty="0"/>
          </a:p>
        </p:txBody>
      </p:sp>
      <p:pic>
        <p:nvPicPr>
          <p:cNvPr id="4" name="Picture 3" descr="A blue and white logo&#10;&#10;Description automatically generated">
            <a:extLst>
              <a:ext uri="{FF2B5EF4-FFF2-40B4-BE49-F238E27FC236}">
                <a16:creationId xmlns:a16="http://schemas.microsoft.com/office/drawing/2014/main" id="{46D8B34A-A179-AEE3-F03F-6D5E38F1568C}"/>
              </a:ext>
            </a:extLst>
          </p:cNvPr>
          <p:cNvPicPr>
            <a:picLocks noChangeAspect="1"/>
          </p:cNvPicPr>
          <p:nvPr/>
        </p:nvPicPr>
        <p:blipFill>
          <a:blip r:embed="rId2"/>
          <a:stretch>
            <a:fillRect/>
          </a:stretch>
        </p:blipFill>
        <p:spPr>
          <a:xfrm>
            <a:off x="1743231" y="3082820"/>
            <a:ext cx="8915400" cy="1771650"/>
          </a:xfrm>
          <a:prstGeom prst="rect">
            <a:avLst/>
          </a:prstGeom>
        </p:spPr>
      </p:pic>
    </p:spTree>
    <p:extLst>
      <p:ext uri="{BB962C8B-B14F-4D97-AF65-F5344CB8AC3E}">
        <p14:creationId xmlns:p14="http://schemas.microsoft.com/office/powerpoint/2010/main" val="845528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Encoding</a:t>
            </a:r>
          </a:p>
        </p:txBody>
      </p:sp>
      <p:sp>
        <p:nvSpPr>
          <p:cNvPr id="3" name="Content Placeholder 2"/>
          <p:cNvSpPr>
            <a:spLocks noGrp="1"/>
          </p:cNvSpPr>
          <p:nvPr>
            <p:ph idx="1"/>
          </p:nvPr>
        </p:nvSpPr>
        <p:spPr/>
        <p:txBody>
          <a:bodyPr/>
          <a:lstStyle/>
          <a:p>
            <a:r>
              <a:rPr lang="en-US" b="1" dirty="0"/>
              <a:t>Fixed-Length encoding</a:t>
            </a:r>
            <a:r>
              <a:rPr lang="en-US" dirty="0"/>
              <a:t> - Every character is assigned a binary code using same number of bits. Thus, a string like “</a:t>
            </a:r>
            <a:r>
              <a:rPr lang="en-US" dirty="0" err="1"/>
              <a:t>aabacdad</a:t>
            </a:r>
            <a:r>
              <a:rPr lang="en-US" dirty="0"/>
              <a:t>” can require 64 bits (8 bytes) for storage or transmission, assuming that each character uses 8 bits.</a:t>
            </a:r>
          </a:p>
          <a:p>
            <a:r>
              <a:rPr lang="en-US" b="1" dirty="0"/>
              <a:t>Variable- Length encoding</a:t>
            </a:r>
            <a:r>
              <a:rPr lang="en-US" dirty="0"/>
              <a:t> - As opposed to Fixed-length encoding, this scheme uses variable number of bits for encoding the characters depending on their frequency in the given text. Thus, for a given string like “</a:t>
            </a:r>
            <a:r>
              <a:rPr lang="en-US" dirty="0" err="1"/>
              <a:t>aabacdad</a:t>
            </a:r>
            <a:r>
              <a:rPr lang="en-US" dirty="0"/>
              <a:t>”, frequency of characters ‘a’, ‘b’, ‘c’ and ‘d’ is 4,1,1 and 2 respectively. Since ‘a’ occurs more frequently than ‘b’, ‘c’ and ‘d’, it uses least number of bits, followed by ‘d’, ‘b’ and ‘c’.</a:t>
            </a:r>
          </a:p>
          <a:p>
            <a:endParaRPr lang="en-US" dirty="0"/>
          </a:p>
        </p:txBody>
      </p:sp>
    </p:spTree>
    <p:extLst>
      <p:ext uri="{BB962C8B-B14F-4D97-AF65-F5344CB8AC3E}">
        <p14:creationId xmlns:p14="http://schemas.microsoft.com/office/powerpoint/2010/main" val="432488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Rule</a:t>
            </a:r>
          </a:p>
        </p:txBody>
      </p:sp>
      <p:sp>
        <p:nvSpPr>
          <p:cNvPr id="3" name="Content Placeholder 2"/>
          <p:cNvSpPr>
            <a:spLocks noGrp="1"/>
          </p:cNvSpPr>
          <p:nvPr>
            <p:ph idx="1"/>
          </p:nvPr>
        </p:nvSpPr>
        <p:spPr>
          <a:xfrm>
            <a:off x="838200" y="1460091"/>
            <a:ext cx="11107994" cy="5560142"/>
          </a:xfrm>
        </p:spPr>
        <p:txBody>
          <a:bodyPr>
            <a:normAutofit fontScale="92500" lnSpcReduction="10000"/>
          </a:bodyPr>
          <a:lstStyle/>
          <a:p>
            <a:pPr marL="0" indent="0">
              <a:buNone/>
            </a:pPr>
            <a:r>
              <a:rPr lang="en-US" dirty="0"/>
              <a:t>Suppose we randomly assign binary codes to each character as follows-</a:t>
            </a:r>
          </a:p>
          <a:p>
            <a:r>
              <a:rPr lang="en-US" b="1" dirty="0"/>
              <a:t>a 0</a:t>
            </a:r>
            <a:r>
              <a:rPr lang="en-US" dirty="0"/>
              <a:t> </a:t>
            </a:r>
            <a:r>
              <a:rPr lang="en-US" b="1" dirty="0"/>
              <a:t>b 011</a:t>
            </a:r>
            <a:r>
              <a:rPr lang="en-US" dirty="0"/>
              <a:t> </a:t>
            </a:r>
            <a:r>
              <a:rPr lang="en-US" b="1" dirty="0"/>
              <a:t>c 111</a:t>
            </a:r>
            <a:r>
              <a:rPr lang="en-US" dirty="0"/>
              <a:t> </a:t>
            </a:r>
            <a:r>
              <a:rPr lang="en-US" b="1" dirty="0"/>
              <a:t>d 11 </a:t>
            </a:r>
            <a:r>
              <a:rPr lang="en-US" dirty="0"/>
              <a:t>Thus, the string “</a:t>
            </a:r>
            <a:r>
              <a:rPr lang="en-US" dirty="0" err="1"/>
              <a:t>aabacdad</a:t>
            </a:r>
            <a:r>
              <a:rPr lang="en-US" dirty="0"/>
              <a:t>” gets encoded to </a:t>
            </a:r>
            <a:r>
              <a:rPr lang="en-US" b="1" dirty="0"/>
              <a:t>00011011111011 (0 | 0 | 011 | 0 | 111 | 11 | 0 | 11),</a:t>
            </a:r>
            <a:r>
              <a:rPr lang="en-US" dirty="0"/>
              <a:t> using fewer number of bits compared to fixed-length encoding scheme.</a:t>
            </a:r>
          </a:p>
          <a:p>
            <a:r>
              <a:rPr lang="en-US" dirty="0"/>
              <a:t>But the real problem lies with the decoding phase. If we try and decode the string 00011011111011, it will be quite ambiguous since, it can be decoded to the multiple strings, few of which are-</a:t>
            </a:r>
          </a:p>
          <a:p>
            <a:r>
              <a:rPr lang="en-US" b="1" dirty="0" err="1"/>
              <a:t>aaadacdad</a:t>
            </a:r>
            <a:r>
              <a:rPr lang="en-US" b="1" dirty="0"/>
              <a:t> (0 | 0 | 0 | 11 | 0 | 111 | 11 | 0 | 11)</a:t>
            </a:r>
            <a:r>
              <a:rPr lang="en-US" dirty="0"/>
              <a:t> </a:t>
            </a:r>
            <a:r>
              <a:rPr lang="en-US" b="1" dirty="0" err="1"/>
              <a:t>aaadbcad</a:t>
            </a:r>
            <a:r>
              <a:rPr lang="en-US" b="1" dirty="0"/>
              <a:t> (0 | 0 | 0 | 11 | 011 | 111 | 0 | 11)</a:t>
            </a:r>
            <a:r>
              <a:rPr lang="en-US" dirty="0"/>
              <a:t> </a:t>
            </a:r>
            <a:r>
              <a:rPr lang="en-US" b="1" dirty="0" err="1"/>
              <a:t>aabbcb</a:t>
            </a:r>
            <a:r>
              <a:rPr lang="en-US" b="1" dirty="0"/>
              <a:t> (0 | 0 | 011 | 011 | 111 | 011)</a:t>
            </a:r>
            <a:r>
              <a:rPr lang="en-US" dirty="0"/>
              <a:t>… and so on</a:t>
            </a:r>
          </a:p>
          <a:p>
            <a:r>
              <a:rPr lang="en-US" dirty="0"/>
              <a:t>To prevent such ambiguities during decoding, the encoding phase should satisfy the </a:t>
            </a:r>
            <a:r>
              <a:rPr lang="en-US" b="1" dirty="0"/>
              <a:t>“prefix rule” </a:t>
            </a:r>
            <a:r>
              <a:rPr lang="en-US" dirty="0"/>
              <a:t>which states that no binary code should be a prefix of another code. This will produce uniquely </a:t>
            </a:r>
            <a:r>
              <a:rPr lang="en-US" b="1" dirty="0"/>
              <a:t>decodable codes</a:t>
            </a:r>
            <a:r>
              <a:rPr lang="en-US" dirty="0"/>
              <a:t>. The above codes for ‘a’, ‘b’, ‘c’ and ‘d’ do not follow prefix rule since the binary code for a, i.e. 0, is a prefix of binary code for b </a:t>
            </a:r>
            <a:r>
              <a:rPr lang="en-US" dirty="0" err="1"/>
              <a:t>i.e</a:t>
            </a:r>
            <a:r>
              <a:rPr lang="en-US" dirty="0"/>
              <a:t> 011, resulting in ambiguous </a:t>
            </a:r>
            <a:r>
              <a:rPr lang="en-US" b="1" dirty="0"/>
              <a:t>decodable codes.</a:t>
            </a:r>
            <a:endParaRPr lang="en-US" dirty="0"/>
          </a:p>
          <a:p>
            <a:endParaRPr lang="en-US" dirty="0"/>
          </a:p>
        </p:txBody>
      </p:sp>
    </p:spTree>
    <p:extLst>
      <p:ext uri="{BB962C8B-B14F-4D97-AF65-F5344CB8AC3E}">
        <p14:creationId xmlns:p14="http://schemas.microsoft.com/office/powerpoint/2010/main" val="3599844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Lets reconsider assigning the binary codes to characters ‘a’, ‘b’, ‘c’ and ‘d’.</a:t>
            </a:r>
          </a:p>
          <a:p>
            <a:pPr marL="0" indent="0">
              <a:buNone/>
            </a:pPr>
            <a:r>
              <a:rPr lang="en-US" b="1" dirty="0"/>
              <a:t>a 0</a:t>
            </a:r>
            <a:r>
              <a:rPr lang="en-US" dirty="0"/>
              <a:t> </a:t>
            </a:r>
            <a:r>
              <a:rPr lang="en-US" b="1" dirty="0"/>
              <a:t>b 11</a:t>
            </a:r>
            <a:r>
              <a:rPr lang="en-US" dirty="0"/>
              <a:t> </a:t>
            </a:r>
            <a:r>
              <a:rPr lang="en-US" b="1" dirty="0"/>
              <a:t>c 101</a:t>
            </a:r>
            <a:r>
              <a:rPr lang="en-US" dirty="0"/>
              <a:t> </a:t>
            </a:r>
            <a:r>
              <a:rPr lang="en-US" b="1" dirty="0"/>
              <a:t>d 100</a:t>
            </a:r>
            <a:r>
              <a:rPr lang="en-US" dirty="0"/>
              <a:t>Using the above codes, string </a:t>
            </a:r>
            <a:r>
              <a:rPr lang="en-US" b="1" dirty="0"/>
              <a:t>“</a:t>
            </a:r>
            <a:r>
              <a:rPr lang="en-US" b="1" dirty="0" err="1"/>
              <a:t>aabacdad</a:t>
            </a:r>
            <a:r>
              <a:rPr lang="en-US" b="1" dirty="0"/>
              <a:t>”</a:t>
            </a:r>
            <a:r>
              <a:rPr lang="en-US" dirty="0"/>
              <a:t> gets encoded to 001101011000100 (0 | 0 | 11 | 0 | 101 | 100 | 0 | 100). Now, we can decode it back to string </a:t>
            </a:r>
            <a:r>
              <a:rPr lang="en-US" b="1" dirty="0"/>
              <a:t>“</a:t>
            </a:r>
            <a:r>
              <a:rPr lang="en-US" b="1" dirty="0" err="1"/>
              <a:t>aabacdad</a:t>
            </a:r>
            <a:r>
              <a:rPr lang="en-US" b="1" dirty="0"/>
              <a:t>”</a:t>
            </a:r>
            <a:r>
              <a:rPr lang="en-US" dirty="0"/>
              <a:t>.</a:t>
            </a:r>
          </a:p>
          <a:p>
            <a:pPr marL="0" indent="0">
              <a:buNone/>
            </a:pPr>
            <a:endParaRPr lang="en-US" dirty="0"/>
          </a:p>
        </p:txBody>
      </p:sp>
    </p:spTree>
    <p:extLst>
      <p:ext uri="{BB962C8B-B14F-4D97-AF65-F5344CB8AC3E}">
        <p14:creationId xmlns:p14="http://schemas.microsoft.com/office/powerpoint/2010/main" val="2895590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for creating the Huffman Tree</a:t>
            </a:r>
            <a:endParaRPr lang="en-US" dirty="0"/>
          </a:p>
        </p:txBody>
      </p:sp>
      <p:sp>
        <p:nvSpPr>
          <p:cNvPr id="3" name="Content Placeholder 2"/>
          <p:cNvSpPr>
            <a:spLocks noGrp="1"/>
          </p:cNvSpPr>
          <p:nvPr>
            <p:ph idx="1"/>
          </p:nvPr>
        </p:nvSpPr>
        <p:spPr/>
        <p:txBody>
          <a:bodyPr>
            <a:normAutofit lnSpcReduction="10000"/>
          </a:bodyPr>
          <a:lstStyle/>
          <a:p>
            <a:r>
              <a:rPr lang="en-US" b="1" dirty="0"/>
              <a:t>Step 1</a:t>
            </a:r>
            <a:r>
              <a:rPr lang="en-US" dirty="0"/>
              <a:t>- Create a leaf node for each character and build a min heap using all the nodes (The frequency value is used to compare two nodes in min heap)</a:t>
            </a:r>
          </a:p>
          <a:p>
            <a:r>
              <a:rPr lang="en-US" dirty="0"/>
              <a:t>Step 2- Repeat Steps 3 to 5 while heap has more than one node</a:t>
            </a:r>
          </a:p>
          <a:p>
            <a:r>
              <a:rPr lang="en-US" b="1" dirty="0"/>
              <a:t>Step 3</a:t>
            </a:r>
            <a:r>
              <a:rPr lang="en-US" dirty="0"/>
              <a:t>- Extract two nodes, say x and y, with minimum frequency from the heap</a:t>
            </a:r>
          </a:p>
          <a:p>
            <a:r>
              <a:rPr lang="en-US" b="1" dirty="0"/>
              <a:t>Step 4</a:t>
            </a:r>
            <a:r>
              <a:rPr lang="en-US" dirty="0"/>
              <a:t>- Create a new internal node z with x as its left child and y as its right child. Also frequency(z)= frequency(x)+frequency(y)</a:t>
            </a:r>
          </a:p>
          <a:p>
            <a:r>
              <a:rPr lang="en-US" b="1" dirty="0"/>
              <a:t>Step 5</a:t>
            </a:r>
            <a:r>
              <a:rPr lang="en-US" dirty="0"/>
              <a:t>- Add z to min heap</a:t>
            </a:r>
          </a:p>
          <a:p>
            <a:r>
              <a:rPr lang="en-US" b="1" dirty="0"/>
              <a:t>Step 6</a:t>
            </a:r>
            <a:r>
              <a:rPr lang="en-US" dirty="0"/>
              <a:t>- Last node in the heap is the root of Huffman tree</a:t>
            </a:r>
          </a:p>
          <a:p>
            <a:pPr marL="0" indent="0">
              <a:buNone/>
            </a:pPr>
            <a:endParaRPr lang="en-US" dirty="0"/>
          </a:p>
          <a:p>
            <a:endParaRPr lang="en-US" dirty="0"/>
          </a:p>
        </p:txBody>
      </p:sp>
    </p:spTree>
    <p:extLst>
      <p:ext uri="{BB962C8B-B14F-4D97-AF65-F5344CB8AC3E}">
        <p14:creationId xmlns:p14="http://schemas.microsoft.com/office/powerpoint/2010/main" val="197614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941439" y="2858012"/>
            <a:ext cx="10515600" cy="4351338"/>
          </a:xfrm>
        </p:spPr>
        <p:txBody>
          <a:bodyPr/>
          <a:lstStyle/>
          <a:p>
            <a:endParaRPr lang="en-US" b="1" dirty="0"/>
          </a:p>
          <a:p>
            <a:endParaRPr lang="en-US" b="1" dirty="0"/>
          </a:p>
          <a:p>
            <a:r>
              <a:rPr lang="en-US" b="1" dirty="0"/>
              <a:t>Step 1</a:t>
            </a:r>
            <a:r>
              <a:rPr lang="en-US" dirty="0"/>
              <a:t>- Create a leaf node for each character and build a min heap using all the nodes (The frequency value is used to compare two nodes in min heap)</a:t>
            </a:r>
          </a:p>
          <a:p>
            <a:endParaRPr lang="en-US" dirty="0"/>
          </a:p>
        </p:txBody>
      </p:sp>
      <p:graphicFrame>
        <p:nvGraphicFramePr>
          <p:cNvPr id="4" name="Content Placeholder 3"/>
          <p:cNvGraphicFramePr>
            <a:graphicFrameLocks/>
          </p:cNvGraphicFramePr>
          <p:nvPr/>
        </p:nvGraphicFramePr>
        <p:xfrm>
          <a:off x="941439" y="1825625"/>
          <a:ext cx="10515600" cy="741680"/>
        </p:xfrm>
        <a:graphic>
          <a:graphicData uri="http://schemas.openxmlformats.org/drawingml/2006/table">
            <a:tbl>
              <a:tblPr firstRow="1" bandRow="1">
                <a:tableStyleId>{3B4B98B0-60AC-42C2-AFA5-B58CD77FA1E5}</a:tableStyleId>
              </a:tblPr>
              <a:tblGrid>
                <a:gridCol w="1314450">
                  <a:extLst>
                    <a:ext uri="{9D8B030D-6E8A-4147-A177-3AD203B41FA5}">
                      <a16:colId xmlns:a16="http://schemas.microsoft.com/office/drawing/2014/main" val="1760028292"/>
                    </a:ext>
                  </a:extLst>
                </a:gridCol>
                <a:gridCol w="1314450">
                  <a:extLst>
                    <a:ext uri="{9D8B030D-6E8A-4147-A177-3AD203B41FA5}">
                      <a16:colId xmlns:a16="http://schemas.microsoft.com/office/drawing/2014/main" val="3704144697"/>
                    </a:ext>
                  </a:extLst>
                </a:gridCol>
                <a:gridCol w="1314450">
                  <a:extLst>
                    <a:ext uri="{9D8B030D-6E8A-4147-A177-3AD203B41FA5}">
                      <a16:colId xmlns:a16="http://schemas.microsoft.com/office/drawing/2014/main" val="117874963"/>
                    </a:ext>
                  </a:extLst>
                </a:gridCol>
                <a:gridCol w="1314450">
                  <a:extLst>
                    <a:ext uri="{9D8B030D-6E8A-4147-A177-3AD203B41FA5}">
                      <a16:colId xmlns:a16="http://schemas.microsoft.com/office/drawing/2014/main" val="3525160505"/>
                    </a:ext>
                  </a:extLst>
                </a:gridCol>
                <a:gridCol w="1314450">
                  <a:extLst>
                    <a:ext uri="{9D8B030D-6E8A-4147-A177-3AD203B41FA5}">
                      <a16:colId xmlns:a16="http://schemas.microsoft.com/office/drawing/2014/main" val="2430634793"/>
                    </a:ext>
                  </a:extLst>
                </a:gridCol>
                <a:gridCol w="1314450">
                  <a:extLst>
                    <a:ext uri="{9D8B030D-6E8A-4147-A177-3AD203B41FA5}">
                      <a16:colId xmlns:a16="http://schemas.microsoft.com/office/drawing/2014/main" val="1078557098"/>
                    </a:ext>
                  </a:extLst>
                </a:gridCol>
                <a:gridCol w="1314450">
                  <a:extLst>
                    <a:ext uri="{9D8B030D-6E8A-4147-A177-3AD203B41FA5}">
                      <a16:colId xmlns:a16="http://schemas.microsoft.com/office/drawing/2014/main" val="722930810"/>
                    </a:ext>
                  </a:extLst>
                </a:gridCol>
                <a:gridCol w="1314450">
                  <a:extLst>
                    <a:ext uri="{9D8B030D-6E8A-4147-A177-3AD203B41FA5}">
                      <a16:colId xmlns:a16="http://schemas.microsoft.com/office/drawing/2014/main" val="362218462"/>
                    </a:ext>
                  </a:extLst>
                </a:gridCol>
              </a:tblGrid>
              <a:tr h="370840">
                <a:tc>
                  <a:txBody>
                    <a:bodyPr/>
                    <a:lstStyle/>
                    <a:p>
                      <a:r>
                        <a:rPr lang="en-US" dirty="0"/>
                        <a:t>Char</a:t>
                      </a:r>
                    </a:p>
                  </a:txBody>
                  <a:tcPr/>
                </a:tc>
                <a:tc>
                  <a:txBody>
                    <a:bodyPr/>
                    <a:lstStyle/>
                    <a:p>
                      <a:r>
                        <a:rPr lang="en-US" dirty="0"/>
                        <a:t>a</a:t>
                      </a:r>
                    </a:p>
                  </a:txBody>
                  <a:tcPr/>
                </a:tc>
                <a:tc>
                  <a:txBody>
                    <a:bodyPr/>
                    <a:lstStyle/>
                    <a:p>
                      <a:r>
                        <a:rPr lang="en-US" dirty="0"/>
                        <a:t>e</a:t>
                      </a:r>
                    </a:p>
                  </a:txBody>
                  <a:tcPr/>
                </a:tc>
                <a:tc>
                  <a:txBody>
                    <a:bodyPr/>
                    <a:lstStyle/>
                    <a:p>
                      <a:r>
                        <a:rPr lang="en-US" dirty="0" err="1"/>
                        <a:t>i</a:t>
                      </a:r>
                      <a:endParaRPr lang="en-US" dirty="0"/>
                    </a:p>
                  </a:txBody>
                  <a:tcPr/>
                </a:tc>
                <a:tc>
                  <a:txBody>
                    <a:bodyPr/>
                    <a:lstStyle/>
                    <a:p>
                      <a:r>
                        <a:rPr lang="en-US" dirty="0"/>
                        <a:t>o</a:t>
                      </a:r>
                    </a:p>
                  </a:txBody>
                  <a:tcPr/>
                </a:tc>
                <a:tc>
                  <a:txBody>
                    <a:bodyPr/>
                    <a:lstStyle/>
                    <a:p>
                      <a:r>
                        <a:rPr lang="en-US" dirty="0"/>
                        <a:t>u</a:t>
                      </a:r>
                    </a:p>
                  </a:txBody>
                  <a:tcPr/>
                </a:tc>
                <a:tc>
                  <a:txBody>
                    <a:bodyPr/>
                    <a:lstStyle/>
                    <a:p>
                      <a:r>
                        <a:rPr lang="en-US" dirty="0"/>
                        <a:t>s</a:t>
                      </a:r>
                    </a:p>
                  </a:txBody>
                  <a:tcPr/>
                </a:tc>
                <a:tc>
                  <a:txBody>
                    <a:bodyPr/>
                    <a:lstStyle/>
                    <a:p>
                      <a:r>
                        <a:rPr lang="en-US" dirty="0"/>
                        <a:t>t</a:t>
                      </a:r>
                    </a:p>
                  </a:txBody>
                  <a:tcPr/>
                </a:tc>
                <a:extLst>
                  <a:ext uri="{0D108BD9-81ED-4DB2-BD59-A6C34878D82A}">
                    <a16:rowId xmlns:a16="http://schemas.microsoft.com/office/drawing/2014/main" val="1718403984"/>
                  </a:ext>
                </a:extLst>
              </a:tr>
              <a:tr h="370840">
                <a:tc>
                  <a:txBody>
                    <a:bodyPr/>
                    <a:lstStyle/>
                    <a:p>
                      <a:r>
                        <a:rPr lang="en-US" dirty="0"/>
                        <a:t>Frequency</a:t>
                      </a:r>
                    </a:p>
                  </a:txBody>
                  <a:tcPr/>
                </a:tc>
                <a:tc>
                  <a:txBody>
                    <a:bodyPr/>
                    <a:lstStyle/>
                    <a:p>
                      <a:r>
                        <a:rPr lang="en-US" dirty="0"/>
                        <a:t>10</a:t>
                      </a:r>
                    </a:p>
                  </a:txBody>
                  <a:tcPr/>
                </a:tc>
                <a:tc>
                  <a:txBody>
                    <a:bodyPr/>
                    <a:lstStyle/>
                    <a:p>
                      <a:r>
                        <a:rPr lang="en-US" dirty="0"/>
                        <a:t>15</a:t>
                      </a:r>
                    </a:p>
                  </a:txBody>
                  <a:tcPr/>
                </a:tc>
                <a:tc>
                  <a:txBody>
                    <a:bodyPr/>
                    <a:lstStyle/>
                    <a:p>
                      <a:r>
                        <a:rPr lang="en-US" dirty="0"/>
                        <a:t>12</a:t>
                      </a:r>
                    </a:p>
                  </a:txBody>
                  <a:tcPr/>
                </a:tc>
                <a:tc>
                  <a:txBody>
                    <a:bodyPr/>
                    <a:lstStyle/>
                    <a:p>
                      <a:r>
                        <a:rPr lang="en-US" dirty="0"/>
                        <a:t>3</a:t>
                      </a:r>
                    </a:p>
                  </a:txBody>
                  <a:tcPr/>
                </a:tc>
                <a:tc>
                  <a:txBody>
                    <a:bodyPr/>
                    <a:lstStyle/>
                    <a:p>
                      <a:r>
                        <a:rPr lang="en-US" dirty="0"/>
                        <a:t>4</a:t>
                      </a:r>
                    </a:p>
                  </a:txBody>
                  <a:tcPr/>
                </a:tc>
                <a:tc>
                  <a:txBody>
                    <a:bodyPr/>
                    <a:lstStyle/>
                    <a:p>
                      <a:r>
                        <a:rPr lang="en-US" dirty="0"/>
                        <a:t>13</a:t>
                      </a:r>
                    </a:p>
                  </a:txBody>
                  <a:tcPr/>
                </a:tc>
                <a:tc>
                  <a:txBody>
                    <a:bodyPr/>
                    <a:lstStyle/>
                    <a:p>
                      <a:r>
                        <a:rPr lang="en-US" dirty="0"/>
                        <a:t>1</a:t>
                      </a:r>
                    </a:p>
                  </a:txBody>
                  <a:tcPr/>
                </a:tc>
                <a:extLst>
                  <a:ext uri="{0D108BD9-81ED-4DB2-BD59-A6C34878D82A}">
                    <a16:rowId xmlns:a16="http://schemas.microsoft.com/office/drawing/2014/main" val="599954924"/>
                  </a:ext>
                </a:extLst>
              </a:tr>
            </a:tbl>
          </a:graphicData>
        </a:graphic>
      </p:graphicFrame>
      <p:pic>
        <p:nvPicPr>
          <p:cNvPr id="3074" name="Picture 2" descr="leaf n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718" y="5275570"/>
            <a:ext cx="4600575" cy="79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842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213"/>
            <a:ext cx="10515600" cy="5837750"/>
          </a:xfrm>
        </p:spPr>
        <p:txBody>
          <a:bodyPr/>
          <a:lstStyle/>
          <a:p>
            <a:pPr marL="0" indent="0">
              <a:buNone/>
            </a:pPr>
            <a:r>
              <a:rPr lang="en-US" dirty="0"/>
              <a:t>Repeat the following steps till heap has more than one nodes</a:t>
            </a:r>
          </a:p>
          <a:p>
            <a:r>
              <a:rPr lang="en-US" b="1" dirty="0"/>
              <a:t>Step 3</a:t>
            </a:r>
            <a:r>
              <a:rPr lang="en-US" dirty="0"/>
              <a:t>- Extract two nodes, say x and y, with minimum frequency from the heap</a:t>
            </a:r>
          </a:p>
          <a:p>
            <a:r>
              <a:rPr lang="en-US" b="1" dirty="0"/>
              <a:t>Step 4</a:t>
            </a:r>
            <a:r>
              <a:rPr lang="en-US" dirty="0"/>
              <a:t>- Create a new internal node z with x as its left child and y as its right child. Also frequency(z)= frequency(x)+frequency(y)</a:t>
            </a:r>
          </a:p>
          <a:p>
            <a:r>
              <a:rPr lang="en-US" b="1" dirty="0"/>
              <a:t>Step 5</a:t>
            </a:r>
            <a:r>
              <a:rPr lang="en-US" dirty="0"/>
              <a:t>- Add z to min heap</a:t>
            </a:r>
          </a:p>
          <a:p>
            <a:r>
              <a:rPr lang="en-US" dirty="0"/>
              <a:t>Extract and Combine node u with an internal node having 4 as the frequency</a:t>
            </a:r>
          </a:p>
          <a:p>
            <a:r>
              <a:rPr lang="en-US" dirty="0"/>
              <a:t>Add the new internal node to priority queue-</a:t>
            </a:r>
          </a:p>
          <a:p>
            <a:endParaRPr lang="en-US" dirty="0"/>
          </a:p>
        </p:txBody>
      </p:sp>
      <p:pic>
        <p:nvPicPr>
          <p:cNvPr id="4098" name="Picture 2" descr="Combining nod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987" y="4702431"/>
            <a:ext cx="4010025"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19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9935"/>
            <a:ext cx="10515600" cy="5587028"/>
          </a:xfrm>
        </p:spPr>
        <p:txBody>
          <a:bodyPr/>
          <a:lstStyle/>
          <a:p>
            <a:r>
              <a:rPr lang="en-US" dirty="0"/>
              <a:t>Extract and Combine node with an internal node having 8 as the frequency</a:t>
            </a:r>
          </a:p>
          <a:p>
            <a:r>
              <a:rPr lang="en-US" dirty="0"/>
              <a:t>Add the new internal node to priority queue-</a:t>
            </a:r>
          </a:p>
          <a:p>
            <a:endParaRPr lang="en-US" dirty="0"/>
          </a:p>
          <a:p>
            <a:endParaRPr lang="en-US" dirty="0"/>
          </a:p>
          <a:p>
            <a:endParaRPr lang="en-US" dirty="0"/>
          </a:p>
          <a:p>
            <a:endParaRPr lang="en-US" dirty="0"/>
          </a:p>
          <a:p>
            <a:r>
              <a:rPr lang="en-US" dirty="0"/>
              <a:t>Extract and Combine nodes </a:t>
            </a:r>
            <a:r>
              <a:rPr lang="en-US" dirty="0" err="1"/>
              <a:t>i</a:t>
            </a:r>
            <a:r>
              <a:rPr lang="en-US" dirty="0"/>
              <a:t> and s</a:t>
            </a:r>
          </a:p>
          <a:p>
            <a:r>
              <a:rPr lang="en-US" dirty="0"/>
              <a:t>Add the new internal node to priority queue-</a:t>
            </a:r>
          </a:p>
          <a:p>
            <a:endParaRPr lang="en-US" dirty="0"/>
          </a:p>
        </p:txBody>
      </p:sp>
      <p:pic>
        <p:nvPicPr>
          <p:cNvPr id="5122" name="Picture 2" descr="Combining nod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439" y="1154599"/>
            <a:ext cx="3495675" cy="22288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ombining nod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4839" y="3687097"/>
            <a:ext cx="3343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083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948"/>
            <a:ext cx="10515600" cy="5705015"/>
          </a:xfrm>
        </p:spPr>
        <p:txBody>
          <a:bodyPr/>
          <a:lstStyle/>
          <a:p>
            <a:r>
              <a:rPr lang="en-US" dirty="0"/>
              <a:t>Extract and Combine nodes </a:t>
            </a:r>
            <a:r>
              <a:rPr lang="en-US" dirty="0" err="1"/>
              <a:t>i</a:t>
            </a:r>
            <a:r>
              <a:rPr lang="en-US" dirty="0"/>
              <a:t> and s</a:t>
            </a:r>
          </a:p>
          <a:p>
            <a:r>
              <a:rPr lang="en-US" dirty="0"/>
              <a:t>Add the new internal node to priority queue-</a:t>
            </a:r>
          </a:p>
          <a:p>
            <a:endParaRPr lang="en-US" dirty="0"/>
          </a:p>
          <a:p>
            <a:endParaRPr lang="en-US" dirty="0"/>
          </a:p>
          <a:p>
            <a:endParaRPr lang="en-US" dirty="0"/>
          </a:p>
          <a:p>
            <a:endParaRPr lang="en-US" dirty="0"/>
          </a:p>
          <a:p>
            <a:r>
              <a:rPr lang="en-US" dirty="0"/>
              <a:t>Extract and Combine node e with an internal </a:t>
            </a:r>
          </a:p>
          <a:p>
            <a:r>
              <a:rPr lang="en-US" dirty="0"/>
              <a:t>node having 18 as the frequency</a:t>
            </a:r>
          </a:p>
          <a:p>
            <a:r>
              <a:rPr lang="en-US" dirty="0"/>
              <a:t>Add the new internal node to priority queue-</a:t>
            </a:r>
          </a:p>
          <a:p>
            <a:endParaRPr lang="en-US" dirty="0"/>
          </a:p>
        </p:txBody>
      </p:sp>
      <p:pic>
        <p:nvPicPr>
          <p:cNvPr id="6146" name="Picture 2" descr="Combining nod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700" y="0"/>
            <a:ext cx="3067050" cy="300990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ombining nod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8700" y="3096086"/>
            <a:ext cx="3429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635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4684"/>
            <a:ext cx="10515600" cy="5572279"/>
          </a:xfrm>
        </p:spPr>
        <p:txBody>
          <a:bodyPr/>
          <a:lstStyle/>
          <a:p>
            <a:r>
              <a:rPr lang="en-US" dirty="0"/>
              <a:t>Finally, Extract and Combine internal nodes having 25 and 33 as the frequency</a:t>
            </a:r>
          </a:p>
          <a:p>
            <a:r>
              <a:rPr lang="en-US" dirty="0"/>
              <a:t>Add the new internal node to priority queue-</a:t>
            </a:r>
          </a:p>
          <a:p>
            <a:endParaRPr lang="en-US" dirty="0"/>
          </a:p>
          <a:p>
            <a:r>
              <a:rPr lang="en-US" dirty="0"/>
              <a:t>Since internal node with frequency 58 is the </a:t>
            </a:r>
          </a:p>
          <a:p>
            <a:pPr marL="0" indent="0">
              <a:buNone/>
            </a:pPr>
            <a:r>
              <a:rPr lang="en-US" dirty="0"/>
              <a:t>  only node in the queue, it becomes the root of </a:t>
            </a:r>
          </a:p>
          <a:p>
            <a:pPr marL="0" indent="0">
              <a:buNone/>
            </a:pPr>
            <a:r>
              <a:rPr lang="en-US" b="1" dirty="0"/>
              <a:t>  Huffman tree</a:t>
            </a:r>
            <a:r>
              <a:rPr lang="en-US" dirty="0"/>
              <a:t>.</a:t>
            </a:r>
          </a:p>
          <a:p>
            <a:r>
              <a:rPr lang="en-US" b="1" dirty="0"/>
              <a:t>Step 6</a:t>
            </a:r>
            <a:r>
              <a:rPr lang="en-US" dirty="0"/>
              <a:t>- Last node in the heap is the root of </a:t>
            </a:r>
          </a:p>
          <a:p>
            <a:pPr marL="0" indent="0">
              <a:buNone/>
            </a:pPr>
            <a:r>
              <a:rPr lang="en-US" dirty="0"/>
              <a:t>  Huffman tree</a:t>
            </a:r>
          </a:p>
          <a:p>
            <a:endParaRPr lang="en-US" dirty="0"/>
          </a:p>
        </p:txBody>
      </p:sp>
      <p:pic>
        <p:nvPicPr>
          <p:cNvPr id="7170" name="Picture 2" descr="Combining nod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658" y="1398945"/>
            <a:ext cx="3457575" cy="435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44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921E-6122-6F13-D55A-DB256A9078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DF69C8-A0AD-7A4E-1943-21EE5DC52650}"/>
              </a:ext>
            </a:extLst>
          </p:cNvPr>
          <p:cNvSpPr>
            <a:spLocks noGrp="1"/>
          </p:cNvSpPr>
          <p:nvPr>
            <p:ph idx="1"/>
          </p:nvPr>
        </p:nvSpPr>
        <p:spPr/>
        <p:txBody>
          <a:bodyPr/>
          <a:lstStyle/>
          <a:p>
            <a:pPr marL="0" indent="0" algn="l">
              <a:buNone/>
            </a:pPr>
            <a:r>
              <a:rPr lang="en-US" b="1" i="0" dirty="0">
                <a:solidFill>
                  <a:srgbClr val="25265E"/>
                </a:solidFill>
                <a:effectLst/>
                <a:latin typeface="euclid_circular_a"/>
              </a:rPr>
              <a:t>Advantages of Greedy Approach</a:t>
            </a:r>
          </a:p>
          <a:p>
            <a:pPr algn="l">
              <a:buFont typeface="Arial" panose="020B0604020202020204" pitchFamily="34" charset="0"/>
              <a:buChar char="•"/>
            </a:pPr>
            <a:r>
              <a:rPr lang="en-US" b="0" i="0" dirty="0">
                <a:effectLst/>
                <a:latin typeface="euclid_circular_a"/>
              </a:rPr>
              <a:t>The algorithm is </a:t>
            </a:r>
            <a:r>
              <a:rPr lang="en-US" b="1" i="0" dirty="0">
                <a:effectLst/>
                <a:latin typeface="euclid_circular_a"/>
              </a:rPr>
              <a:t>easier to describe</a:t>
            </a:r>
            <a:r>
              <a:rPr lang="en-US" b="0" i="0" dirty="0">
                <a:effectLst/>
                <a:latin typeface="euclid_circular_a"/>
              </a:rPr>
              <a:t>.</a:t>
            </a:r>
          </a:p>
          <a:p>
            <a:pPr algn="l">
              <a:buFont typeface="Arial" panose="020B0604020202020204" pitchFamily="34" charset="0"/>
              <a:buChar char="•"/>
            </a:pPr>
            <a:r>
              <a:rPr lang="en-US" b="0" i="0" dirty="0">
                <a:effectLst/>
                <a:latin typeface="euclid_circular_a"/>
              </a:rPr>
              <a:t>This algorithm can </a:t>
            </a:r>
            <a:r>
              <a:rPr lang="en-US" b="1" i="0" dirty="0">
                <a:effectLst/>
                <a:latin typeface="euclid_circular_a"/>
              </a:rPr>
              <a:t>perform better</a:t>
            </a:r>
            <a:r>
              <a:rPr lang="en-US" b="0" i="0" dirty="0">
                <a:effectLst/>
                <a:latin typeface="euclid_circular_a"/>
              </a:rPr>
              <a:t> than other algorithms (but, not in all cases).</a:t>
            </a:r>
          </a:p>
          <a:p>
            <a:pPr algn="l">
              <a:buFont typeface="Arial" panose="020B0604020202020204" pitchFamily="34" charset="0"/>
              <a:buChar char="•"/>
            </a:pPr>
            <a:endParaRPr lang="en-US" dirty="0">
              <a:latin typeface="euclid_circular_a"/>
            </a:endParaRPr>
          </a:p>
          <a:p>
            <a:pPr marL="0" indent="0" algn="l">
              <a:buNone/>
            </a:pPr>
            <a:r>
              <a:rPr lang="en-US" b="1" i="0" dirty="0">
                <a:solidFill>
                  <a:srgbClr val="25265E"/>
                </a:solidFill>
                <a:effectLst/>
                <a:latin typeface="euclid_circular_a"/>
              </a:rPr>
              <a:t>Drawback of Greedy Approach</a:t>
            </a:r>
          </a:p>
          <a:p>
            <a:pPr algn="l"/>
            <a:r>
              <a:rPr lang="en-US" b="0" i="0" dirty="0">
                <a:effectLst/>
                <a:latin typeface="euclid_circular_a"/>
              </a:rPr>
              <a:t>As mentioned earlier, the greedy algorithm doesn't always produce the optimal solution. This is the major disadvantage of the algorithm</a:t>
            </a:r>
          </a:p>
          <a:p>
            <a:pPr algn="l">
              <a:buFont typeface="Arial" panose="020B0604020202020204" pitchFamily="34" charset="0"/>
              <a:buChar char="•"/>
            </a:pPr>
            <a:endParaRPr lang="en-US" b="0" i="0" dirty="0">
              <a:effectLst/>
              <a:latin typeface="euclid_circular_a"/>
            </a:endParaRPr>
          </a:p>
          <a:p>
            <a:pPr marL="0" indent="0">
              <a:buNone/>
            </a:pPr>
            <a:endParaRPr lang="en-IN" dirty="0"/>
          </a:p>
        </p:txBody>
      </p:sp>
    </p:spTree>
    <p:extLst>
      <p:ext uri="{BB962C8B-B14F-4D97-AF65-F5344CB8AC3E}">
        <p14:creationId xmlns:p14="http://schemas.microsoft.com/office/powerpoint/2010/main" val="85808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traversing the Huffman Tree</a:t>
            </a:r>
          </a:p>
        </p:txBody>
      </p:sp>
      <p:sp>
        <p:nvSpPr>
          <p:cNvPr id="3" name="Content Placeholder 2"/>
          <p:cNvSpPr>
            <a:spLocks noGrp="1"/>
          </p:cNvSpPr>
          <p:nvPr>
            <p:ph idx="1"/>
          </p:nvPr>
        </p:nvSpPr>
        <p:spPr/>
        <p:txBody>
          <a:bodyPr/>
          <a:lstStyle/>
          <a:p>
            <a:r>
              <a:rPr lang="en-US" dirty="0"/>
              <a:t>Create an auxiliary array</a:t>
            </a:r>
          </a:p>
          <a:p>
            <a:r>
              <a:rPr lang="en-US" dirty="0"/>
              <a:t>Traverse the tree starting from root node</a:t>
            </a:r>
          </a:p>
          <a:p>
            <a:r>
              <a:rPr lang="en-US" dirty="0"/>
              <a:t>Add 0 to array while traversing the left child and add 1 to array while traversing the right child</a:t>
            </a:r>
          </a:p>
          <a:p>
            <a:r>
              <a:rPr lang="en-US" dirty="0"/>
              <a:t>Print the array elements whenever a leaf node is found</a:t>
            </a:r>
          </a:p>
          <a:p>
            <a:r>
              <a:rPr lang="en-US" dirty="0"/>
              <a:t>Following the above steps for Huffman Tree generated above, we get prefix-free and variable-length binary codes with minimum expected code word length-</a:t>
            </a:r>
          </a:p>
        </p:txBody>
      </p:sp>
    </p:spTree>
    <p:extLst>
      <p:ext uri="{BB962C8B-B14F-4D97-AF65-F5344CB8AC3E}">
        <p14:creationId xmlns:p14="http://schemas.microsoft.com/office/powerpoint/2010/main" val="2763451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Binary Codes</a:t>
            </a:r>
          </a:p>
        </p:txBody>
      </p:sp>
      <p:sp>
        <p:nvSpPr>
          <p:cNvPr id="3" name="Content Placeholder 2"/>
          <p:cNvSpPr>
            <a:spLocks noGrp="1"/>
          </p:cNvSpPr>
          <p:nvPr>
            <p:ph idx="1"/>
          </p:nvPr>
        </p:nvSpPr>
        <p:spPr/>
        <p:txBody>
          <a:bodyPr/>
          <a:lstStyle/>
          <a:p>
            <a:endParaRPr lang="en-US" dirty="0"/>
          </a:p>
        </p:txBody>
      </p:sp>
      <p:pic>
        <p:nvPicPr>
          <p:cNvPr id="8194" name="Picture 2" descr="Binary code to huff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038" y="1825625"/>
            <a:ext cx="7233367"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264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545185" y="2538254"/>
          <a:ext cx="7101630" cy="2926080"/>
        </p:xfrm>
        <a:graphic>
          <a:graphicData uri="http://schemas.openxmlformats.org/drawingml/2006/table">
            <a:tbl>
              <a:tblPr/>
              <a:tblGrid>
                <a:gridCol w="3550815">
                  <a:extLst>
                    <a:ext uri="{9D8B030D-6E8A-4147-A177-3AD203B41FA5}">
                      <a16:colId xmlns:a16="http://schemas.microsoft.com/office/drawing/2014/main" val="1893086467"/>
                    </a:ext>
                  </a:extLst>
                </a:gridCol>
                <a:gridCol w="3550815">
                  <a:extLst>
                    <a:ext uri="{9D8B030D-6E8A-4147-A177-3AD203B41FA5}">
                      <a16:colId xmlns:a16="http://schemas.microsoft.com/office/drawing/2014/main" val="887934955"/>
                    </a:ext>
                  </a:extLst>
                </a:gridCol>
              </a:tblGrid>
              <a:tr h="0">
                <a:tc>
                  <a:txBody>
                    <a:bodyPr/>
                    <a:lstStyle/>
                    <a:p>
                      <a:r>
                        <a:rPr lang="en-US">
                          <a:effectLst/>
                        </a:rPr>
                        <a:t>Characters</a:t>
                      </a:r>
                    </a:p>
                  </a:txBody>
                  <a:tcPr>
                    <a:lnL w="9525" cap="flat" cmpd="sng" algn="ctr">
                      <a:solidFill>
                        <a:srgbClr val="E8F6F2"/>
                      </a:solidFill>
                      <a:prstDash val="solid"/>
                      <a:round/>
                      <a:headEnd type="none" w="med" len="med"/>
                      <a:tailEnd type="none" w="med" len="med"/>
                    </a:lnL>
                    <a:lnR w="9525" cap="flat" cmpd="sng" algn="ctr">
                      <a:solidFill>
                        <a:srgbClr val="70F6F2"/>
                      </a:solidFill>
                      <a:prstDash val="solid"/>
                      <a:round/>
                      <a:headEnd type="none" w="med" len="med"/>
                      <a:tailEnd type="none" w="med" len="med"/>
                    </a:lnR>
                    <a:lnT w="9525" cap="flat" cmpd="sng" algn="ctr">
                      <a:solidFill>
                        <a:srgbClr val="E8F6F2"/>
                      </a:solidFill>
                      <a:prstDash val="solid"/>
                      <a:round/>
                      <a:headEnd type="none" w="med" len="med"/>
                      <a:tailEnd type="none" w="med" len="med"/>
                    </a:lnT>
                    <a:lnB w="9525" cap="flat" cmpd="sng" algn="ctr">
                      <a:solidFill>
                        <a:srgbClr val="E0F5F2"/>
                      </a:solidFill>
                      <a:prstDash val="solid"/>
                      <a:round/>
                      <a:headEnd type="none" w="med" len="med"/>
                      <a:tailEnd type="none" w="med" len="med"/>
                    </a:lnB>
                    <a:solidFill>
                      <a:srgbClr val="FFFFFF"/>
                    </a:solidFill>
                  </a:tcPr>
                </a:tc>
                <a:tc>
                  <a:txBody>
                    <a:bodyPr/>
                    <a:lstStyle/>
                    <a:p>
                      <a:r>
                        <a:rPr lang="en-US">
                          <a:effectLst/>
                        </a:rPr>
                        <a:t>Binary Codes</a:t>
                      </a:r>
                    </a:p>
                  </a:txBody>
                  <a:tcPr>
                    <a:lnL w="9525" cap="flat" cmpd="sng" algn="ctr">
                      <a:solidFill>
                        <a:srgbClr val="70F6F2"/>
                      </a:solidFill>
                      <a:prstDash val="solid"/>
                      <a:round/>
                      <a:headEnd type="none" w="med" len="med"/>
                      <a:tailEnd type="none" w="med" len="med"/>
                    </a:lnL>
                    <a:lnR w="9525" cap="flat" cmpd="sng" algn="ctr">
                      <a:solidFill>
                        <a:srgbClr val="70F6F2"/>
                      </a:solidFill>
                      <a:prstDash val="solid"/>
                      <a:round/>
                      <a:headEnd type="none" w="med" len="med"/>
                      <a:tailEnd type="none" w="med" len="med"/>
                    </a:lnR>
                    <a:lnT w="9525" cap="flat" cmpd="sng" algn="ctr">
                      <a:solidFill>
                        <a:srgbClr val="70F6F2"/>
                      </a:solidFill>
                      <a:prstDash val="solid"/>
                      <a:round/>
                      <a:headEnd type="none" w="med" len="med"/>
                      <a:tailEnd type="none" w="med" len="med"/>
                    </a:lnT>
                    <a:lnB w="9525" cap="flat" cmpd="sng" algn="ctr">
                      <a:solidFill>
                        <a:srgbClr val="40F6F2"/>
                      </a:solidFill>
                      <a:prstDash val="solid"/>
                      <a:round/>
                      <a:headEnd type="none" w="med" len="med"/>
                      <a:tailEnd type="none" w="med" len="med"/>
                    </a:lnB>
                    <a:solidFill>
                      <a:srgbClr val="FFFFFF"/>
                    </a:solidFill>
                  </a:tcPr>
                </a:tc>
                <a:extLst>
                  <a:ext uri="{0D108BD9-81ED-4DB2-BD59-A6C34878D82A}">
                    <a16:rowId xmlns:a16="http://schemas.microsoft.com/office/drawing/2014/main" val="2284010161"/>
                  </a:ext>
                </a:extLst>
              </a:tr>
              <a:tr h="0">
                <a:tc>
                  <a:txBody>
                    <a:bodyPr/>
                    <a:lstStyle/>
                    <a:p>
                      <a:r>
                        <a:rPr lang="en-US">
                          <a:effectLst/>
                        </a:rPr>
                        <a:t>i</a:t>
                      </a:r>
                    </a:p>
                  </a:txBody>
                  <a:tcPr>
                    <a:lnL w="9525" cap="flat" cmpd="sng" algn="ctr">
                      <a:solidFill>
                        <a:srgbClr val="E0F5F2"/>
                      </a:solidFill>
                      <a:prstDash val="solid"/>
                      <a:round/>
                      <a:headEnd type="none" w="med" len="med"/>
                      <a:tailEnd type="none" w="med" len="med"/>
                    </a:lnL>
                    <a:lnR w="9525" cap="flat" cmpd="sng" algn="ctr">
                      <a:solidFill>
                        <a:srgbClr val="40F6F2"/>
                      </a:solidFill>
                      <a:prstDash val="solid"/>
                      <a:round/>
                      <a:headEnd type="none" w="med" len="med"/>
                      <a:tailEnd type="none" w="med" len="med"/>
                    </a:lnR>
                    <a:lnT w="9525" cap="flat" cmpd="sng" algn="ctr">
                      <a:solidFill>
                        <a:srgbClr val="E0F5F2"/>
                      </a:solidFill>
                      <a:prstDash val="solid"/>
                      <a:round/>
                      <a:headEnd type="none" w="med" len="med"/>
                      <a:tailEnd type="none" w="med" len="med"/>
                    </a:lnT>
                    <a:lnB w="9525" cap="flat" cmpd="sng" algn="ctr">
                      <a:solidFill>
                        <a:srgbClr val="20F5F2"/>
                      </a:solidFill>
                      <a:prstDash val="solid"/>
                      <a:round/>
                      <a:headEnd type="none" w="med" len="med"/>
                      <a:tailEnd type="none" w="med" len="med"/>
                    </a:lnB>
                    <a:solidFill>
                      <a:srgbClr val="FFFFFF"/>
                    </a:solidFill>
                  </a:tcPr>
                </a:tc>
                <a:tc>
                  <a:txBody>
                    <a:bodyPr/>
                    <a:lstStyle/>
                    <a:p>
                      <a:r>
                        <a:rPr lang="en-US">
                          <a:effectLst/>
                        </a:rPr>
                        <a:t>00</a:t>
                      </a:r>
                    </a:p>
                  </a:txBody>
                  <a:tcPr>
                    <a:lnL w="9525" cap="flat" cmpd="sng" algn="ctr">
                      <a:solidFill>
                        <a:srgbClr val="40F6F2"/>
                      </a:solidFill>
                      <a:prstDash val="solid"/>
                      <a:round/>
                      <a:headEnd type="none" w="med" len="med"/>
                      <a:tailEnd type="none" w="med" len="med"/>
                    </a:lnL>
                    <a:lnR w="9525" cap="flat" cmpd="sng" algn="ctr">
                      <a:solidFill>
                        <a:srgbClr val="40F6F2"/>
                      </a:solidFill>
                      <a:prstDash val="solid"/>
                      <a:round/>
                      <a:headEnd type="none" w="med" len="med"/>
                      <a:tailEnd type="none" w="med" len="med"/>
                    </a:lnR>
                    <a:lnT w="9525" cap="flat" cmpd="sng" algn="ctr">
                      <a:solidFill>
                        <a:srgbClr val="40F6F2"/>
                      </a:solidFill>
                      <a:prstDash val="solid"/>
                      <a:round/>
                      <a:headEnd type="none" w="med" len="med"/>
                      <a:tailEnd type="none" w="med" len="med"/>
                    </a:lnT>
                    <a:lnB w="9525" cap="flat" cmpd="sng" algn="ctr">
                      <a:solidFill>
                        <a:srgbClr val="20F5F2"/>
                      </a:solidFill>
                      <a:prstDash val="solid"/>
                      <a:round/>
                      <a:headEnd type="none" w="med" len="med"/>
                      <a:tailEnd type="none" w="med" len="med"/>
                    </a:lnB>
                    <a:solidFill>
                      <a:srgbClr val="FFFFFF"/>
                    </a:solidFill>
                  </a:tcPr>
                </a:tc>
                <a:extLst>
                  <a:ext uri="{0D108BD9-81ED-4DB2-BD59-A6C34878D82A}">
                    <a16:rowId xmlns:a16="http://schemas.microsoft.com/office/drawing/2014/main" val="2176544366"/>
                  </a:ext>
                </a:extLst>
              </a:tr>
              <a:tr h="0">
                <a:tc>
                  <a:txBody>
                    <a:bodyPr/>
                    <a:lstStyle/>
                    <a:p>
                      <a:r>
                        <a:rPr lang="en-US">
                          <a:effectLst/>
                        </a:rPr>
                        <a:t>s</a:t>
                      </a:r>
                    </a:p>
                  </a:txBody>
                  <a:tcPr>
                    <a:lnL w="9525" cap="flat" cmpd="sng" algn="ctr">
                      <a:solidFill>
                        <a:srgbClr val="20F5F2"/>
                      </a:solidFill>
                      <a:prstDash val="solid"/>
                      <a:round/>
                      <a:headEnd type="none" w="med" len="med"/>
                      <a:tailEnd type="none" w="med" len="med"/>
                    </a:lnL>
                    <a:lnR w="9525" cap="flat" cmpd="sng" algn="ctr">
                      <a:solidFill>
                        <a:srgbClr val="20F5F2"/>
                      </a:solidFill>
                      <a:prstDash val="solid"/>
                      <a:round/>
                      <a:headEnd type="none" w="med" len="med"/>
                      <a:tailEnd type="none" w="med" len="med"/>
                    </a:lnR>
                    <a:lnT w="9525" cap="flat" cmpd="sng" algn="ctr">
                      <a:solidFill>
                        <a:srgbClr val="20F5F2"/>
                      </a:solidFill>
                      <a:prstDash val="solid"/>
                      <a:round/>
                      <a:headEnd type="none" w="med" len="med"/>
                      <a:tailEnd type="none" w="med" len="med"/>
                    </a:lnT>
                    <a:lnB w="9525" cap="flat" cmpd="sng" algn="ctr">
                      <a:solidFill>
                        <a:srgbClr val="18F7F2"/>
                      </a:solidFill>
                      <a:prstDash val="solid"/>
                      <a:round/>
                      <a:headEnd type="none" w="med" len="med"/>
                      <a:tailEnd type="none" w="med" len="med"/>
                    </a:lnB>
                    <a:solidFill>
                      <a:srgbClr val="FFFFFF"/>
                    </a:solidFill>
                  </a:tcPr>
                </a:tc>
                <a:tc>
                  <a:txBody>
                    <a:bodyPr/>
                    <a:lstStyle/>
                    <a:p>
                      <a:r>
                        <a:rPr lang="en-US">
                          <a:effectLst/>
                        </a:rPr>
                        <a:t>01</a:t>
                      </a:r>
                    </a:p>
                  </a:txBody>
                  <a:tcPr>
                    <a:lnL w="9525" cap="flat" cmpd="sng" algn="ctr">
                      <a:solidFill>
                        <a:srgbClr val="20F5F2"/>
                      </a:solidFill>
                      <a:prstDash val="solid"/>
                      <a:round/>
                      <a:headEnd type="none" w="med" len="med"/>
                      <a:tailEnd type="none" w="med" len="med"/>
                    </a:lnL>
                    <a:lnR w="9525" cap="flat" cmpd="sng" algn="ctr">
                      <a:solidFill>
                        <a:srgbClr val="20F5F2"/>
                      </a:solidFill>
                      <a:prstDash val="solid"/>
                      <a:round/>
                      <a:headEnd type="none" w="med" len="med"/>
                      <a:tailEnd type="none" w="med" len="med"/>
                    </a:lnR>
                    <a:lnT w="9525" cap="flat" cmpd="sng" algn="ctr">
                      <a:solidFill>
                        <a:srgbClr val="20F5F2"/>
                      </a:solidFill>
                      <a:prstDash val="solid"/>
                      <a:round/>
                      <a:headEnd type="none" w="med" len="med"/>
                      <a:tailEnd type="none" w="med" len="med"/>
                    </a:lnT>
                    <a:lnB w="9525" cap="flat" cmpd="sng" algn="ctr">
                      <a:solidFill>
                        <a:srgbClr val="40F6F2"/>
                      </a:solidFill>
                      <a:prstDash val="solid"/>
                      <a:round/>
                      <a:headEnd type="none" w="med" len="med"/>
                      <a:tailEnd type="none" w="med" len="med"/>
                    </a:lnB>
                    <a:solidFill>
                      <a:srgbClr val="FFFFFF"/>
                    </a:solidFill>
                  </a:tcPr>
                </a:tc>
                <a:extLst>
                  <a:ext uri="{0D108BD9-81ED-4DB2-BD59-A6C34878D82A}">
                    <a16:rowId xmlns:a16="http://schemas.microsoft.com/office/drawing/2014/main" val="3247856821"/>
                  </a:ext>
                </a:extLst>
              </a:tr>
              <a:tr h="0">
                <a:tc>
                  <a:txBody>
                    <a:bodyPr/>
                    <a:lstStyle/>
                    <a:p>
                      <a:r>
                        <a:rPr lang="en-US">
                          <a:effectLst/>
                        </a:rPr>
                        <a:t>e</a:t>
                      </a:r>
                    </a:p>
                  </a:txBody>
                  <a:tcPr>
                    <a:lnL w="9525" cap="flat" cmpd="sng" algn="ctr">
                      <a:solidFill>
                        <a:srgbClr val="18F7F2"/>
                      </a:solidFill>
                      <a:prstDash val="solid"/>
                      <a:round/>
                      <a:headEnd type="none" w="med" len="med"/>
                      <a:tailEnd type="none" w="med" len="med"/>
                    </a:lnL>
                    <a:lnR w="9525" cap="flat" cmpd="sng" algn="ctr">
                      <a:solidFill>
                        <a:srgbClr val="40F6F2"/>
                      </a:solidFill>
                      <a:prstDash val="solid"/>
                      <a:round/>
                      <a:headEnd type="none" w="med" len="med"/>
                      <a:tailEnd type="none" w="med" len="med"/>
                    </a:lnR>
                    <a:lnT w="9525" cap="flat" cmpd="sng" algn="ctr">
                      <a:solidFill>
                        <a:srgbClr val="18F7F2"/>
                      </a:solidFill>
                      <a:prstDash val="solid"/>
                      <a:round/>
                      <a:headEnd type="none" w="med" len="med"/>
                      <a:tailEnd type="none" w="med" len="med"/>
                    </a:lnT>
                    <a:lnB w="9525" cap="flat" cmpd="sng" algn="ctr">
                      <a:solidFill>
                        <a:srgbClr val="20F5F2"/>
                      </a:solidFill>
                      <a:prstDash val="solid"/>
                      <a:round/>
                      <a:headEnd type="none" w="med" len="med"/>
                      <a:tailEnd type="none" w="med" len="med"/>
                    </a:lnB>
                    <a:solidFill>
                      <a:srgbClr val="FFFFFF"/>
                    </a:solidFill>
                  </a:tcPr>
                </a:tc>
                <a:tc>
                  <a:txBody>
                    <a:bodyPr/>
                    <a:lstStyle/>
                    <a:p>
                      <a:r>
                        <a:rPr lang="en-US">
                          <a:effectLst/>
                        </a:rPr>
                        <a:t>10</a:t>
                      </a:r>
                    </a:p>
                  </a:txBody>
                  <a:tcPr>
                    <a:lnL w="9525" cap="flat" cmpd="sng" algn="ctr">
                      <a:solidFill>
                        <a:srgbClr val="40F6F2"/>
                      </a:solidFill>
                      <a:prstDash val="solid"/>
                      <a:round/>
                      <a:headEnd type="none" w="med" len="med"/>
                      <a:tailEnd type="none" w="med" len="med"/>
                    </a:lnL>
                    <a:lnR w="9525" cap="flat" cmpd="sng" algn="ctr">
                      <a:solidFill>
                        <a:srgbClr val="40F6F2"/>
                      </a:solidFill>
                      <a:prstDash val="solid"/>
                      <a:round/>
                      <a:headEnd type="none" w="med" len="med"/>
                      <a:tailEnd type="none" w="med" len="med"/>
                    </a:lnR>
                    <a:lnT w="9525" cap="flat" cmpd="sng" algn="ctr">
                      <a:solidFill>
                        <a:srgbClr val="40F6F2"/>
                      </a:solidFill>
                      <a:prstDash val="solid"/>
                      <a:round/>
                      <a:headEnd type="none" w="med" len="med"/>
                      <a:tailEnd type="none" w="med" len="med"/>
                    </a:lnT>
                    <a:lnB w="9525" cap="flat" cmpd="sng" algn="ctr">
                      <a:solidFill>
                        <a:srgbClr val="30F4F2"/>
                      </a:solidFill>
                      <a:prstDash val="solid"/>
                      <a:round/>
                      <a:headEnd type="none" w="med" len="med"/>
                      <a:tailEnd type="none" w="med" len="med"/>
                    </a:lnB>
                    <a:solidFill>
                      <a:srgbClr val="FFFFFF"/>
                    </a:solidFill>
                  </a:tcPr>
                </a:tc>
                <a:extLst>
                  <a:ext uri="{0D108BD9-81ED-4DB2-BD59-A6C34878D82A}">
                    <a16:rowId xmlns:a16="http://schemas.microsoft.com/office/drawing/2014/main" val="3694977074"/>
                  </a:ext>
                </a:extLst>
              </a:tr>
              <a:tr h="0">
                <a:tc>
                  <a:txBody>
                    <a:bodyPr/>
                    <a:lstStyle/>
                    <a:p>
                      <a:r>
                        <a:rPr lang="en-US">
                          <a:effectLst/>
                        </a:rPr>
                        <a:t>u</a:t>
                      </a:r>
                    </a:p>
                  </a:txBody>
                  <a:tcPr>
                    <a:lnL w="9525" cap="flat" cmpd="sng" algn="ctr">
                      <a:solidFill>
                        <a:srgbClr val="20F5F2"/>
                      </a:solidFill>
                      <a:prstDash val="solid"/>
                      <a:round/>
                      <a:headEnd type="none" w="med" len="med"/>
                      <a:tailEnd type="none" w="med" len="med"/>
                    </a:lnL>
                    <a:lnR w="9525" cap="flat" cmpd="sng" algn="ctr">
                      <a:solidFill>
                        <a:srgbClr val="30F4F2"/>
                      </a:solidFill>
                      <a:prstDash val="solid"/>
                      <a:round/>
                      <a:headEnd type="none" w="med" len="med"/>
                      <a:tailEnd type="none" w="med" len="med"/>
                    </a:lnR>
                    <a:lnT w="9525" cap="flat" cmpd="sng" algn="ctr">
                      <a:solidFill>
                        <a:srgbClr val="20F5F2"/>
                      </a:solidFill>
                      <a:prstDash val="solid"/>
                      <a:round/>
                      <a:headEnd type="none" w="med" len="med"/>
                      <a:tailEnd type="none" w="med" len="med"/>
                    </a:lnT>
                    <a:lnB w="9525" cap="flat" cmpd="sng" algn="ctr">
                      <a:solidFill>
                        <a:srgbClr val="E0F5F2"/>
                      </a:solidFill>
                      <a:prstDash val="solid"/>
                      <a:round/>
                      <a:headEnd type="none" w="med" len="med"/>
                      <a:tailEnd type="none" w="med" len="med"/>
                    </a:lnB>
                    <a:solidFill>
                      <a:srgbClr val="FFFFFF"/>
                    </a:solidFill>
                  </a:tcPr>
                </a:tc>
                <a:tc>
                  <a:txBody>
                    <a:bodyPr/>
                    <a:lstStyle/>
                    <a:p>
                      <a:r>
                        <a:rPr lang="en-US">
                          <a:effectLst/>
                        </a:rPr>
                        <a:t>1100</a:t>
                      </a:r>
                    </a:p>
                  </a:txBody>
                  <a:tcPr>
                    <a:lnL w="9525" cap="flat" cmpd="sng" algn="ctr">
                      <a:solidFill>
                        <a:srgbClr val="30F4F2"/>
                      </a:solidFill>
                      <a:prstDash val="solid"/>
                      <a:round/>
                      <a:headEnd type="none" w="med" len="med"/>
                      <a:tailEnd type="none" w="med" len="med"/>
                    </a:lnL>
                    <a:lnR w="9525" cap="flat" cmpd="sng" algn="ctr">
                      <a:solidFill>
                        <a:srgbClr val="30F4F2"/>
                      </a:solidFill>
                      <a:prstDash val="solid"/>
                      <a:round/>
                      <a:headEnd type="none" w="med" len="med"/>
                      <a:tailEnd type="none" w="med" len="med"/>
                    </a:lnR>
                    <a:lnT w="9525" cap="flat" cmpd="sng" algn="ctr">
                      <a:solidFill>
                        <a:srgbClr val="30F4F2"/>
                      </a:solidFill>
                      <a:prstDash val="solid"/>
                      <a:round/>
                      <a:headEnd type="none" w="med" len="med"/>
                      <a:tailEnd type="none" w="med" len="med"/>
                    </a:lnT>
                    <a:lnB w="9525" cap="flat" cmpd="sng" algn="ctr">
                      <a:solidFill>
                        <a:srgbClr val="70F6F2"/>
                      </a:solidFill>
                      <a:prstDash val="solid"/>
                      <a:round/>
                      <a:headEnd type="none" w="med" len="med"/>
                      <a:tailEnd type="none" w="med" len="med"/>
                    </a:lnB>
                    <a:solidFill>
                      <a:srgbClr val="FFFFFF"/>
                    </a:solidFill>
                  </a:tcPr>
                </a:tc>
                <a:extLst>
                  <a:ext uri="{0D108BD9-81ED-4DB2-BD59-A6C34878D82A}">
                    <a16:rowId xmlns:a16="http://schemas.microsoft.com/office/drawing/2014/main" val="616093910"/>
                  </a:ext>
                </a:extLst>
              </a:tr>
              <a:tr h="0">
                <a:tc>
                  <a:txBody>
                    <a:bodyPr/>
                    <a:lstStyle/>
                    <a:p>
                      <a:r>
                        <a:rPr lang="en-US">
                          <a:effectLst/>
                        </a:rPr>
                        <a:t>t</a:t>
                      </a:r>
                    </a:p>
                  </a:txBody>
                  <a:tcPr>
                    <a:lnL w="9525" cap="flat" cmpd="sng" algn="ctr">
                      <a:solidFill>
                        <a:srgbClr val="E0F5F2"/>
                      </a:solidFill>
                      <a:prstDash val="solid"/>
                      <a:round/>
                      <a:headEnd type="none" w="med" len="med"/>
                      <a:tailEnd type="none" w="med" len="med"/>
                    </a:lnL>
                    <a:lnR w="9525" cap="flat" cmpd="sng" algn="ctr">
                      <a:solidFill>
                        <a:srgbClr val="70F6F2"/>
                      </a:solidFill>
                      <a:prstDash val="solid"/>
                      <a:round/>
                      <a:headEnd type="none" w="med" len="med"/>
                      <a:tailEnd type="none" w="med" len="med"/>
                    </a:lnR>
                    <a:lnT w="9525" cap="flat" cmpd="sng" algn="ctr">
                      <a:solidFill>
                        <a:srgbClr val="E0F5F2"/>
                      </a:solidFill>
                      <a:prstDash val="solid"/>
                      <a:round/>
                      <a:headEnd type="none" w="med" len="med"/>
                      <a:tailEnd type="none" w="med" len="med"/>
                    </a:lnT>
                    <a:lnB w="9525" cap="flat" cmpd="sng" algn="ctr">
                      <a:solidFill>
                        <a:srgbClr val="20F5F2"/>
                      </a:solidFill>
                      <a:prstDash val="solid"/>
                      <a:round/>
                      <a:headEnd type="none" w="med" len="med"/>
                      <a:tailEnd type="none" w="med" len="med"/>
                    </a:lnB>
                    <a:solidFill>
                      <a:srgbClr val="FFFFFF"/>
                    </a:solidFill>
                  </a:tcPr>
                </a:tc>
                <a:tc>
                  <a:txBody>
                    <a:bodyPr/>
                    <a:lstStyle/>
                    <a:p>
                      <a:r>
                        <a:rPr lang="en-US">
                          <a:effectLst/>
                        </a:rPr>
                        <a:t>11010</a:t>
                      </a:r>
                    </a:p>
                  </a:txBody>
                  <a:tcPr>
                    <a:lnL w="9525" cap="flat" cmpd="sng" algn="ctr">
                      <a:solidFill>
                        <a:srgbClr val="70F6F2"/>
                      </a:solidFill>
                      <a:prstDash val="solid"/>
                      <a:round/>
                      <a:headEnd type="none" w="med" len="med"/>
                      <a:tailEnd type="none" w="med" len="med"/>
                    </a:lnL>
                    <a:lnR w="9525" cap="flat" cmpd="sng" algn="ctr">
                      <a:solidFill>
                        <a:srgbClr val="70F6F2"/>
                      </a:solidFill>
                      <a:prstDash val="solid"/>
                      <a:round/>
                      <a:headEnd type="none" w="med" len="med"/>
                      <a:tailEnd type="none" w="med" len="med"/>
                    </a:lnR>
                    <a:lnT w="9525" cap="flat" cmpd="sng" algn="ctr">
                      <a:solidFill>
                        <a:srgbClr val="70F6F2"/>
                      </a:solidFill>
                      <a:prstDash val="solid"/>
                      <a:round/>
                      <a:headEnd type="none" w="med" len="med"/>
                      <a:tailEnd type="none" w="med" len="med"/>
                    </a:lnT>
                    <a:lnB w="9525" cap="flat" cmpd="sng" algn="ctr">
                      <a:solidFill>
                        <a:srgbClr val="70F9F2"/>
                      </a:solidFill>
                      <a:prstDash val="solid"/>
                      <a:round/>
                      <a:headEnd type="none" w="med" len="med"/>
                      <a:tailEnd type="none" w="med" len="med"/>
                    </a:lnB>
                    <a:solidFill>
                      <a:srgbClr val="FFFFFF"/>
                    </a:solidFill>
                  </a:tcPr>
                </a:tc>
                <a:extLst>
                  <a:ext uri="{0D108BD9-81ED-4DB2-BD59-A6C34878D82A}">
                    <a16:rowId xmlns:a16="http://schemas.microsoft.com/office/drawing/2014/main" val="1757413835"/>
                  </a:ext>
                </a:extLst>
              </a:tr>
              <a:tr h="0">
                <a:tc>
                  <a:txBody>
                    <a:bodyPr/>
                    <a:lstStyle/>
                    <a:p>
                      <a:r>
                        <a:rPr lang="en-US">
                          <a:effectLst/>
                        </a:rPr>
                        <a:t>o</a:t>
                      </a:r>
                    </a:p>
                  </a:txBody>
                  <a:tcPr>
                    <a:lnL w="9525" cap="flat" cmpd="sng" algn="ctr">
                      <a:solidFill>
                        <a:srgbClr val="20F5F2"/>
                      </a:solidFill>
                      <a:prstDash val="solid"/>
                      <a:round/>
                      <a:headEnd type="none" w="med" len="med"/>
                      <a:tailEnd type="none" w="med" len="med"/>
                    </a:lnL>
                    <a:lnR w="9525" cap="flat" cmpd="sng" algn="ctr">
                      <a:solidFill>
                        <a:srgbClr val="70F9F2"/>
                      </a:solidFill>
                      <a:prstDash val="solid"/>
                      <a:round/>
                      <a:headEnd type="none" w="med" len="med"/>
                      <a:tailEnd type="none" w="med" len="med"/>
                    </a:lnR>
                    <a:lnT w="9525" cap="flat" cmpd="sng" algn="ctr">
                      <a:solidFill>
                        <a:srgbClr val="20F5F2"/>
                      </a:solidFill>
                      <a:prstDash val="solid"/>
                      <a:round/>
                      <a:headEnd type="none" w="med" len="med"/>
                      <a:tailEnd type="none" w="med" len="med"/>
                    </a:lnT>
                    <a:lnB w="9525" cap="flat" cmpd="sng" algn="ctr">
                      <a:solidFill>
                        <a:srgbClr val="18FAF2"/>
                      </a:solidFill>
                      <a:prstDash val="solid"/>
                      <a:round/>
                      <a:headEnd type="none" w="med" len="med"/>
                      <a:tailEnd type="none" w="med" len="med"/>
                    </a:lnB>
                    <a:solidFill>
                      <a:srgbClr val="FFFFFF"/>
                    </a:solidFill>
                  </a:tcPr>
                </a:tc>
                <a:tc>
                  <a:txBody>
                    <a:bodyPr/>
                    <a:lstStyle/>
                    <a:p>
                      <a:r>
                        <a:rPr lang="en-US">
                          <a:effectLst/>
                        </a:rPr>
                        <a:t>11011</a:t>
                      </a:r>
                    </a:p>
                  </a:txBody>
                  <a:tcPr>
                    <a:lnL w="9525" cap="flat" cmpd="sng" algn="ctr">
                      <a:solidFill>
                        <a:srgbClr val="70F9F2"/>
                      </a:solidFill>
                      <a:prstDash val="solid"/>
                      <a:round/>
                      <a:headEnd type="none" w="med" len="med"/>
                      <a:tailEnd type="none" w="med" len="med"/>
                    </a:lnL>
                    <a:lnR w="9525" cap="flat" cmpd="sng" algn="ctr">
                      <a:solidFill>
                        <a:srgbClr val="70F9F2"/>
                      </a:solidFill>
                      <a:prstDash val="solid"/>
                      <a:round/>
                      <a:headEnd type="none" w="med" len="med"/>
                      <a:tailEnd type="none" w="med" len="med"/>
                    </a:lnR>
                    <a:lnT w="9525" cap="flat" cmpd="sng" algn="ctr">
                      <a:solidFill>
                        <a:srgbClr val="70F9F2"/>
                      </a:solidFill>
                      <a:prstDash val="solid"/>
                      <a:round/>
                      <a:headEnd type="none" w="med" len="med"/>
                      <a:tailEnd type="none" w="med" len="med"/>
                    </a:lnT>
                    <a:lnB w="9525" cap="flat" cmpd="sng" algn="ctr">
                      <a:solidFill>
                        <a:srgbClr val="90F7F2"/>
                      </a:solidFill>
                      <a:prstDash val="solid"/>
                      <a:round/>
                      <a:headEnd type="none" w="med" len="med"/>
                      <a:tailEnd type="none" w="med" len="med"/>
                    </a:lnB>
                    <a:solidFill>
                      <a:srgbClr val="FFFFFF"/>
                    </a:solidFill>
                  </a:tcPr>
                </a:tc>
                <a:extLst>
                  <a:ext uri="{0D108BD9-81ED-4DB2-BD59-A6C34878D82A}">
                    <a16:rowId xmlns:a16="http://schemas.microsoft.com/office/drawing/2014/main" val="68385131"/>
                  </a:ext>
                </a:extLst>
              </a:tr>
              <a:tr h="0">
                <a:tc>
                  <a:txBody>
                    <a:bodyPr/>
                    <a:lstStyle/>
                    <a:p>
                      <a:r>
                        <a:rPr lang="en-US">
                          <a:effectLst/>
                        </a:rPr>
                        <a:t>a</a:t>
                      </a:r>
                    </a:p>
                  </a:txBody>
                  <a:tcPr>
                    <a:lnL w="9525" cap="flat" cmpd="sng" algn="ctr">
                      <a:solidFill>
                        <a:srgbClr val="18FAF2"/>
                      </a:solidFill>
                      <a:prstDash val="solid"/>
                      <a:round/>
                      <a:headEnd type="none" w="med" len="med"/>
                      <a:tailEnd type="none" w="med" len="med"/>
                    </a:lnL>
                    <a:lnR w="9525" cap="flat" cmpd="sng" algn="ctr">
                      <a:solidFill>
                        <a:srgbClr val="90F7F2"/>
                      </a:solidFill>
                      <a:prstDash val="solid"/>
                      <a:round/>
                      <a:headEnd type="none" w="med" len="med"/>
                      <a:tailEnd type="none" w="med" len="med"/>
                    </a:lnR>
                    <a:lnT w="9525" cap="flat" cmpd="sng" algn="ctr">
                      <a:solidFill>
                        <a:srgbClr val="18FAF2"/>
                      </a:solidFill>
                      <a:prstDash val="solid"/>
                      <a:round/>
                      <a:headEnd type="none" w="med" len="med"/>
                      <a:tailEnd type="none" w="med" len="med"/>
                    </a:lnT>
                    <a:lnB w="9525" cap="flat" cmpd="sng" algn="ctr">
                      <a:solidFill>
                        <a:srgbClr val="18FAF2"/>
                      </a:solidFill>
                      <a:prstDash val="solid"/>
                      <a:round/>
                      <a:headEnd type="none" w="med" len="med"/>
                      <a:tailEnd type="none" w="med" len="med"/>
                    </a:lnB>
                    <a:solidFill>
                      <a:srgbClr val="FFFFFF"/>
                    </a:solidFill>
                  </a:tcPr>
                </a:tc>
                <a:tc>
                  <a:txBody>
                    <a:bodyPr/>
                    <a:lstStyle/>
                    <a:p>
                      <a:r>
                        <a:rPr lang="en-US" dirty="0">
                          <a:effectLst/>
                        </a:rPr>
                        <a:t>111</a:t>
                      </a:r>
                    </a:p>
                  </a:txBody>
                  <a:tcPr>
                    <a:lnL w="9525" cap="flat" cmpd="sng" algn="ctr">
                      <a:solidFill>
                        <a:srgbClr val="90F7F2"/>
                      </a:solidFill>
                      <a:prstDash val="solid"/>
                      <a:round/>
                      <a:headEnd type="none" w="med" len="med"/>
                      <a:tailEnd type="none" w="med" len="med"/>
                    </a:lnL>
                    <a:lnR w="9525" cap="flat" cmpd="sng" algn="ctr">
                      <a:solidFill>
                        <a:srgbClr val="90F7F2"/>
                      </a:solidFill>
                      <a:prstDash val="solid"/>
                      <a:round/>
                      <a:headEnd type="none" w="med" len="med"/>
                      <a:tailEnd type="none" w="med" len="med"/>
                    </a:lnR>
                    <a:lnT w="9525" cap="flat" cmpd="sng" algn="ctr">
                      <a:solidFill>
                        <a:srgbClr val="90F7F2"/>
                      </a:solidFill>
                      <a:prstDash val="solid"/>
                      <a:round/>
                      <a:headEnd type="none" w="med" len="med"/>
                      <a:tailEnd type="none" w="med" len="med"/>
                    </a:lnT>
                    <a:lnB w="9525" cap="flat" cmpd="sng" algn="ctr">
                      <a:solidFill>
                        <a:srgbClr val="90F7F2"/>
                      </a:solidFill>
                      <a:prstDash val="solid"/>
                      <a:round/>
                      <a:headEnd type="none" w="med" len="med"/>
                      <a:tailEnd type="none" w="med" len="med"/>
                    </a:lnB>
                    <a:solidFill>
                      <a:srgbClr val="FFFFFF"/>
                    </a:solidFill>
                  </a:tcPr>
                </a:tc>
                <a:extLst>
                  <a:ext uri="{0D108BD9-81ED-4DB2-BD59-A6C34878D82A}">
                    <a16:rowId xmlns:a16="http://schemas.microsoft.com/office/drawing/2014/main" val="1831566273"/>
                  </a:ext>
                </a:extLst>
              </a:tr>
            </a:tbl>
          </a:graphicData>
        </a:graphic>
      </p:graphicFrame>
    </p:spTree>
    <p:extLst>
      <p:ext uri="{BB962C8B-B14F-4D97-AF65-F5344CB8AC3E}">
        <p14:creationId xmlns:p14="http://schemas.microsoft.com/office/powerpoint/2010/main" val="767636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and Decoding</a:t>
            </a:r>
          </a:p>
        </p:txBody>
      </p:sp>
      <p:sp>
        <p:nvSpPr>
          <p:cNvPr id="3" name="Content Placeholder 2"/>
          <p:cNvSpPr>
            <a:spLocks noGrp="1"/>
          </p:cNvSpPr>
          <p:nvPr>
            <p:ph idx="1"/>
          </p:nvPr>
        </p:nvSpPr>
        <p:spPr>
          <a:xfrm>
            <a:off x="838200" y="1825625"/>
            <a:ext cx="10515600" cy="4678414"/>
          </a:xfrm>
        </p:spPr>
        <p:txBody>
          <a:bodyPr/>
          <a:lstStyle/>
          <a:p>
            <a:r>
              <a:rPr lang="en-US" dirty="0"/>
              <a:t>Suppose the string “</a:t>
            </a:r>
            <a:r>
              <a:rPr lang="en-US" dirty="0" err="1"/>
              <a:t>staeiout</a:t>
            </a:r>
            <a:r>
              <a:rPr lang="en-US" dirty="0"/>
              <a:t>” needs to be transmitted from computer A (sender) to computer B (receiver) across a network. Using concepts of Huffman encoding, the string gets encoded to </a:t>
            </a:r>
            <a:r>
              <a:rPr lang="en-US" b="1" dirty="0"/>
              <a:t>“0111010111100011011110011010” (01 | 11010 | 111 | 10 | 00 | 11011 | 1100 | 11010)</a:t>
            </a:r>
            <a:r>
              <a:rPr lang="en-US" dirty="0"/>
              <a:t> at the sender side.</a:t>
            </a:r>
          </a:p>
          <a:p>
            <a:r>
              <a:rPr lang="en-US" dirty="0"/>
              <a:t>Once received at the receiver’s side, it will be decoded back by traversing the Huffman tree. For decoding each character, we start traversing the tree from root node. Start with the first bit in the string. A ‘1’ or ‘0’ in the bit stream will determine whether to go left or right in the tree. Print the character, if we reach a leaf node.</a:t>
            </a:r>
          </a:p>
          <a:p>
            <a:endParaRPr lang="en-US" dirty="0"/>
          </a:p>
        </p:txBody>
      </p:sp>
    </p:spTree>
    <p:extLst>
      <p:ext uri="{BB962C8B-B14F-4D97-AF65-F5344CB8AC3E}">
        <p14:creationId xmlns:p14="http://schemas.microsoft.com/office/powerpoint/2010/main" val="7830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descr="decoding bit stre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5271" y="2448232"/>
            <a:ext cx="10493393" cy="296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171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111 gets decoded to ‘a’</a:t>
            </a:r>
          </a:p>
          <a:p>
            <a:r>
              <a:rPr lang="en-US" dirty="0"/>
              <a:t>10 gets decoded to ‘e’</a:t>
            </a:r>
          </a:p>
          <a:p>
            <a:r>
              <a:rPr lang="en-US" dirty="0"/>
              <a:t>00 gets decoded to ‘</a:t>
            </a:r>
            <a:r>
              <a:rPr lang="en-US" dirty="0" err="1"/>
              <a:t>i</a:t>
            </a:r>
            <a:r>
              <a:rPr lang="en-US" dirty="0"/>
              <a:t>’</a:t>
            </a:r>
          </a:p>
          <a:p>
            <a:r>
              <a:rPr lang="en-US" dirty="0"/>
              <a:t>11011 gets decoded to ‘o’</a:t>
            </a:r>
          </a:p>
          <a:p>
            <a:r>
              <a:rPr lang="en-US" dirty="0"/>
              <a:t>1100 gets decoded to ‘u’</a:t>
            </a:r>
          </a:p>
          <a:p>
            <a:r>
              <a:rPr lang="en-US" dirty="0"/>
              <a:t>And finally, 11010 gets decoded to ‘t’, thus returning the string “</a:t>
            </a:r>
            <a:r>
              <a:rPr lang="en-US" dirty="0" err="1"/>
              <a:t>staeiout</a:t>
            </a:r>
            <a:r>
              <a:rPr lang="en-US" dirty="0"/>
              <a:t>” back</a:t>
            </a:r>
          </a:p>
          <a:p>
            <a:endParaRPr lang="en-US" dirty="0"/>
          </a:p>
        </p:txBody>
      </p:sp>
    </p:spTree>
    <p:extLst>
      <p:ext uri="{BB962C8B-B14F-4D97-AF65-F5344CB8AC3E}">
        <p14:creationId xmlns:p14="http://schemas.microsoft.com/office/powerpoint/2010/main" val="2492016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Huffman Encoding</a:t>
            </a:r>
          </a:p>
        </p:txBody>
      </p:sp>
      <p:sp>
        <p:nvSpPr>
          <p:cNvPr id="3" name="Content Placeholder 2"/>
          <p:cNvSpPr>
            <a:spLocks noGrp="1"/>
          </p:cNvSpPr>
          <p:nvPr>
            <p:ph idx="1"/>
          </p:nvPr>
        </p:nvSpPr>
        <p:spPr/>
        <p:txBody>
          <a:bodyPr/>
          <a:lstStyle/>
          <a:p>
            <a:r>
              <a:rPr lang="en-US" dirty="0"/>
              <a:t>This encoding scheme results in saving lot of storage space, since the binary codes generated are variable in length</a:t>
            </a:r>
          </a:p>
          <a:p>
            <a:r>
              <a:rPr lang="en-US" dirty="0"/>
              <a:t>It generates shorter binary codes for encoding symbols/characters that appear more frequently in the input string</a:t>
            </a:r>
          </a:p>
          <a:p>
            <a:r>
              <a:rPr lang="en-US" dirty="0"/>
              <a:t>The binary codes generated are prefix-free</a:t>
            </a:r>
          </a:p>
          <a:p>
            <a:endParaRPr lang="en-US" dirty="0"/>
          </a:p>
        </p:txBody>
      </p:sp>
    </p:spTree>
    <p:extLst>
      <p:ext uri="{BB962C8B-B14F-4D97-AF65-F5344CB8AC3E}">
        <p14:creationId xmlns:p14="http://schemas.microsoft.com/office/powerpoint/2010/main" val="2397997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2055-E171-C33D-39B0-B293DAF091BA}"/>
              </a:ext>
            </a:extLst>
          </p:cNvPr>
          <p:cNvSpPr>
            <a:spLocks noGrp="1"/>
          </p:cNvSpPr>
          <p:nvPr>
            <p:ph type="title"/>
          </p:nvPr>
        </p:nvSpPr>
        <p:spPr/>
        <p:txBody>
          <a:bodyPr/>
          <a:lstStyle/>
          <a:p>
            <a:r>
              <a:rPr lang="en-IN" dirty="0"/>
              <a:t>Time Complexity</a:t>
            </a:r>
          </a:p>
        </p:txBody>
      </p:sp>
      <p:sp>
        <p:nvSpPr>
          <p:cNvPr id="3" name="Content Placeholder 2">
            <a:extLst>
              <a:ext uri="{FF2B5EF4-FFF2-40B4-BE49-F238E27FC236}">
                <a16:creationId xmlns:a16="http://schemas.microsoft.com/office/drawing/2014/main" id="{19FCDFD8-6CB7-C011-635D-382708330EC6}"/>
              </a:ext>
            </a:extLst>
          </p:cNvPr>
          <p:cNvSpPr>
            <a:spLocks noGrp="1"/>
          </p:cNvSpPr>
          <p:nvPr>
            <p:ph idx="1"/>
          </p:nvPr>
        </p:nvSpPr>
        <p:spPr/>
        <p:txBody>
          <a:bodyPr/>
          <a:lstStyle/>
          <a:p>
            <a:r>
              <a:rPr lang="en-US" b="0" i="0" dirty="0">
                <a:solidFill>
                  <a:srgbClr val="273239"/>
                </a:solidFill>
                <a:effectLst/>
                <a:latin typeface="Nunito" pitchFamily="2" charset="0"/>
              </a:rPr>
              <a:t>O(</a:t>
            </a:r>
            <a:r>
              <a:rPr lang="en-US" b="0" i="0" dirty="0" err="1">
                <a:solidFill>
                  <a:srgbClr val="273239"/>
                </a:solidFill>
                <a:effectLst/>
                <a:latin typeface="Nunito" pitchFamily="2" charset="0"/>
              </a:rPr>
              <a:t>nlogn</a:t>
            </a:r>
            <a:r>
              <a:rPr lang="en-US" b="0" i="0" dirty="0">
                <a:solidFill>
                  <a:srgbClr val="273239"/>
                </a:solidFill>
                <a:effectLst/>
                <a:latin typeface="Nunito" pitchFamily="2" charset="0"/>
              </a:rPr>
              <a:t>) where n is the number of unique characters. If there are n nodes, </a:t>
            </a:r>
            <a:r>
              <a:rPr lang="en-US" b="0" i="0" dirty="0" err="1">
                <a:solidFill>
                  <a:srgbClr val="273239"/>
                </a:solidFill>
                <a:effectLst/>
                <a:latin typeface="Nunito" pitchFamily="2" charset="0"/>
              </a:rPr>
              <a:t>extractMin</a:t>
            </a:r>
            <a:r>
              <a:rPr lang="en-US" b="0" i="0" dirty="0">
                <a:solidFill>
                  <a:srgbClr val="273239"/>
                </a:solidFill>
                <a:effectLst/>
                <a:latin typeface="Nunito" pitchFamily="2" charset="0"/>
              </a:rPr>
              <a:t>() is called 2*(n – 1) times. </a:t>
            </a:r>
            <a:r>
              <a:rPr lang="en-US" b="0" i="0" dirty="0" err="1">
                <a:solidFill>
                  <a:srgbClr val="273239"/>
                </a:solidFill>
                <a:effectLst/>
                <a:latin typeface="Nunito" pitchFamily="2" charset="0"/>
              </a:rPr>
              <a:t>extractMin</a:t>
            </a:r>
            <a:r>
              <a:rPr lang="en-US" b="0" i="0" dirty="0">
                <a:solidFill>
                  <a:srgbClr val="273239"/>
                </a:solidFill>
                <a:effectLst/>
                <a:latin typeface="Nunito" pitchFamily="2" charset="0"/>
              </a:rPr>
              <a:t>() takes O(</a:t>
            </a:r>
            <a:r>
              <a:rPr lang="en-US" b="0" i="0" dirty="0" err="1">
                <a:solidFill>
                  <a:srgbClr val="273239"/>
                </a:solidFill>
                <a:effectLst/>
                <a:latin typeface="Nunito" pitchFamily="2" charset="0"/>
              </a:rPr>
              <a:t>logn</a:t>
            </a:r>
            <a:r>
              <a:rPr lang="en-US" b="0" i="0" dirty="0">
                <a:solidFill>
                  <a:srgbClr val="273239"/>
                </a:solidFill>
                <a:effectLst/>
                <a:latin typeface="Nunito" pitchFamily="2" charset="0"/>
              </a:rPr>
              <a:t>) time as it calls </a:t>
            </a:r>
            <a:r>
              <a:rPr lang="en-US" b="0" i="0" dirty="0" err="1">
                <a:solidFill>
                  <a:srgbClr val="273239"/>
                </a:solidFill>
                <a:effectLst/>
                <a:latin typeface="Nunito" pitchFamily="2" charset="0"/>
              </a:rPr>
              <a:t>minHeapify</a:t>
            </a:r>
            <a:r>
              <a:rPr lang="en-US" b="0" i="0" dirty="0">
                <a:solidFill>
                  <a:srgbClr val="273239"/>
                </a:solidFill>
                <a:effectLst/>
                <a:latin typeface="Nunito" pitchFamily="2" charset="0"/>
              </a:rPr>
              <a:t>(). So, the overall complexity is O(</a:t>
            </a:r>
            <a:r>
              <a:rPr lang="en-US" b="0" i="0" dirty="0" err="1">
                <a:solidFill>
                  <a:srgbClr val="273239"/>
                </a:solidFill>
                <a:effectLst/>
                <a:latin typeface="Nunito" pitchFamily="2" charset="0"/>
              </a:rPr>
              <a:t>nlogn</a:t>
            </a:r>
            <a:r>
              <a:rPr lang="en-US" b="0" i="0" dirty="0">
                <a:solidFill>
                  <a:srgbClr val="273239"/>
                </a:solidFill>
                <a:effectLst/>
                <a:latin typeface="Nunito" pitchFamily="2" charset="0"/>
              </a:rPr>
              <a:t>).</a:t>
            </a:r>
            <a:endParaRPr lang="en-IN" dirty="0"/>
          </a:p>
        </p:txBody>
      </p:sp>
    </p:spTree>
    <p:extLst>
      <p:ext uri="{BB962C8B-B14F-4D97-AF65-F5344CB8AC3E}">
        <p14:creationId xmlns:p14="http://schemas.microsoft.com/office/powerpoint/2010/main" val="2710255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Huffman Encoding</a:t>
            </a:r>
          </a:p>
        </p:txBody>
      </p:sp>
      <p:sp>
        <p:nvSpPr>
          <p:cNvPr id="3" name="Content Placeholder 2"/>
          <p:cNvSpPr>
            <a:spLocks noGrp="1"/>
          </p:cNvSpPr>
          <p:nvPr>
            <p:ph idx="1"/>
          </p:nvPr>
        </p:nvSpPr>
        <p:spPr/>
        <p:txBody>
          <a:bodyPr>
            <a:normAutofit fontScale="92500"/>
          </a:bodyPr>
          <a:lstStyle/>
          <a:p>
            <a:r>
              <a:rPr lang="en-US" dirty="0"/>
              <a:t>Lossless data encoding schemes, like Huffman encoding, achieve a lower compression ratio compared to </a:t>
            </a:r>
            <a:r>
              <a:rPr lang="en-US" dirty="0" err="1"/>
              <a:t>lossy</a:t>
            </a:r>
            <a:r>
              <a:rPr lang="en-US" dirty="0"/>
              <a:t> encoding techniques. Thus, lossless techniques like Huffman encoding are suitable only for encoding text and program files and are unsuitable for encoding digital images.</a:t>
            </a:r>
          </a:p>
          <a:p>
            <a:r>
              <a:rPr lang="en-US" dirty="0"/>
              <a:t>Huffman encoding is a relatively slower process since it uses two passes- one for building the statistical model and another for encoding. Thus, the lossless techniques that use Huffman encoding are considerably slower than others.</a:t>
            </a:r>
          </a:p>
          <a:p>
            <a:r>
              <a:rPr lang="en-US" dirty="0"/>
              <a:t>Since length of all the binary codes is different, it becomes difficult for the decoding software to detect whether the encoded data is corrupt. This can result in an incorrect decoding and subsequently, a wrong output.</a:t>
            </a:r>
          </a:p>
          <a:p>
            <a:endParaRPr lang="en-US" dirty="0"/>
          </a:p>
        </p:txBody>
      </p:sp>
    </p:spTree>
    <p:extLst>
      <p:ext uri="{BB962C8B-B14F-4D97-AF65-F5344CB8AC3E}">
        <p14:creationId xmlns:p14="http://schemas.microsoft.com/office/powerpoint/2010/main" val="540920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Huffman encoding is widely used in compression formats like GZIP,PKZIP (</a:t>
            </a:r>
            <a:r>
              <a:rPr lang="en-US" dirty="0" err="1"/>
              <a:t>winzip</a:t>
            </a:r>
            <a:r>
              <a:rPr lang="en-US" dirty="0"/>
              <a:t>) and BZIP2.</a:t>
            </a:r>
          </a:p>
          <a:p>
            <a:r>
              <a:rPr lang="en-US" dirty="0"/>
              <a:t>Multimedia codecs like JPEG,PNG and MP3 uses Huffman encoding (to be more </a:t>
            </a:r>
            <a:r>
              <a:rPr lang="en-US" dirty="0" err="1"/>
              <a:t>precised</a:t>
            </a:r>
            <a:r>
              <a:rPr lang="en-US" dirty="0"/>
              <a:t> the prefix codes)</a:t>
            </a:r>
          </a:p>
          <a:p>
            <a:r>
              <a:rPr lang="en-US" dirty="0"/>
              <a:t>Huffman encoding still dominates the compression industry since newer arithmetic and range coding schemes are avoided due to their patent issues.</a:t>
            </a:r>
          </a:p>
          <a:p>
            <a:endParaRPr lang="en-US" dirty="0"/>
          </a:p>
        </p:txBody>
      </p:sp>
    </p:spTree>
    <p:extLst>
      <p:ext uri="{BB962C8B-B14F-4D97-AF65-F5344CB8AC3E}">
        <p14:creationId xmlns:p14="http://schemas.microsoft.com/office/powerpoint/2010/main" val="47586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A0E4-8606-7251-9F31-4D6D415F6AEC}"/>
              </a:ext>
            </a:extLst>
          </p:cNvPr>
          <p:cNvSpPr>
            <a:spLocks noGrp="1"/>
          </p:cNvSpPr>
          <p:nvPr>
            <p:ph type="title"/>
          </p:nvPr>
        </p:nvSpPr>
        <p:spPr/>
        <p:txBody>
          <a:bodyPr/>
          <a:lstStyle/>
          <a:p>
            <a:r>
              <a:rPr lang="en-IN" dirty="0"/>
              <a:t>General Algorithm</a:t>
            </a:r>
          </a:p>
        </p:txBody>
      </p:sp>
      <p:sp>
        <p:nvSpPr>
          <p:cNvPr id="3" name="Content Placeholder 2">
            <a:extLst>
              <a:ext uri="{FF2B5EF4-FFF2-40B4-BE49-F238E27FC236}">
                <a16:creationId xmlns:a16="http://schemas.microsoft.com/office/drawing/2014/main" id="{5F73EEB8-D849-F180-800F-F2EB062AE913}"/>
              </a:ext>
            </a:extLst>
          </p:cNvPr>
          <p:cNvSpPr>
            <a:spLocks noGrp="1"/>
          </p:cNvSpPr>
          <p:nvPr>
            <p:ph idx="1"/>
          </p:nvPr>
        </p:nvSpPr>
        <p:spPr/>
        <p:txBody>
          <a:bodyPr/>
          <a:lstStyle/>
          <a:p>
            <a:r>
              <a:rPr lang="en-US" dirty="0"/>
              <a:t>To begin with, the solution set (containing answers) is empty.</a:t>
            </a:r>
          </a:p>
          <a:p>
            <a:r>
              <a:rPr lang="en-US" dirty="0"/>
              <a:t>At each step, an item is added to the solution set until a solution is reached.</a:t>
            </a:r>
          </a:p>
          <a:p>
            <a:r>
              <a:rPr lang="en-US" dirty="0"/>
              <a:t>If the solution set is feasible, the current item is kept.</a:t>
            </a:r>
          </a:p>
          <a:p>
            <a:r>
              <a:rPr lang="en-US" dirty="0"/>
              <a:t>Else, the item is rejected and never considered again.</a:t>
            </a:r>
            <a:endParaRPr lang="en-IN" dirty="0"/>
          </a:p>
        </p:txBody>
      </p:sp>
    </p:spTree>
    <p:extLst>
      <p:ext uri="{BB962C8B-B14F-4D97-AF65-F5344CB8AC3E}">
        <p14:creationId xmlns:p14="http://schemas.microsoft.com/office/powerpoint/2010/main" val="340777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3D7B-3582-AF58-AEFD-CF1E2C73F982}"/>
              </a:ext>
            </a:extLst>
          </p:cNvPr>
          <p:cNvSpPr>
            <a:spLocks noGrp="1"/>
          </p:cNvSpPr>
          <p:nvPr>
            <p:ph type="title"/>
          </p:nvPr>
        </p:nvSpPr>
        <p:spPr/>
        <p:txBody>
          <a:bodyPr/>
          <a:lstStyle/>
          <a:p>
            <a:r>
              <a:rPr lang="en-IN" dirty="0"/>
              <a:t>Applications</a:t>
            </a:r>
          </a:p>
        </p:txBody>
      </p:sp>
      <p:pic>
        <p:nvPicPr>
          <p:cNvPr id="4" name="Content Placeholder 3">
            <a:extLst>
              <a:ext uri="{FF2B5EF4-FFF2-40B4-BE49-F238E27FC236}">
                <a16:creationId xmlns:a16="http://schemas.microsoft.com/office/drawing/2014/main" id="{55C67371-DCDD-5B84-4665-9FFDA577FAA1}"/>
              </a:ext>
            </a:extLst>
          </p:cNvPr>
          <p:cNvPicPr>
            <a:picLocks noGrp="1" noChangeAspect="1"/>
          </p:cNvPicPr>
          <p:nvPr>
            <p:ph idx="1"/>
          </p:nvPr>
        </p:nvPicPr>
        <p:blipFill>
          <a:blip r:embed="rId2"/>
          <a:stretch>
            <a:fillRect/>
          </a:stretch>
        </p:blipFill>
        <p:spPr>
          <a:xfrm>
            <a:off x="2068643" y="2132358"/>
            <a:ext cx="7622498" cy="3987312"/>
          </a:xfrm>
          <a:prstGeom prst="rect">
            <a:avLst/>
          </a:prstGeom>
        </p:spPr>
      </p:pic>
    </p:spTree>
    <p:extLst>
      <p:ext uri="{BB962C8B-B14F-4D97-AF65-F5344CB8AC3E}">
        <p14:creationId xmlns:p14="http://schemas.microsoft.com/office/powerpoint/2010/main" val="360667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A1F23-EFFC-BFB0-FAF0-AE69F1766456}"/>
              </a:ext>
            </a:extLst>
          </p:cNvPr>
          <p:cNvSpPr>
            <a:spLocks noGrp="1"/>
          </p:cNvSpPr>
          <p:nvPr>
            <p:ph type="title"/>
          </p:nvPr>
        </p:nvSpPr>
        <p:spPr>
          <a:xfrm>
            <a:off x="572493" y="238539"/>
            <a:ext cx="11018520" cy="1434415"/>
          </a:xfrm>
        </p:spPr>
        <p:txBody>
          <a:bodyPr anchor="b">
            <a:normAutofit/>
          </a:bodyPr>
          <a:lstStyle/>
          <a:p>
            <a:r>
              <a:rPr lang="en-IN" sz="5400"/>
              <a:t>Knapsack Problem</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91D1EC-FDD8-1F24-9196-ED6ABED46BDC}"/>
              </a:ext>
            </a:extLst>
          </p:cNvPr>
          <p:cNvSpPr>
            <a:spLocks noGrp="1"/>
          </p:cNvSpPr>
          <p:nvPr>
            <p:ph idx="1"/>
          </p:nvPr>
        </p:nvSpPr>
        <p:spPr>
          <a:xfrm>
            <a:off x="572493" y="2071316"/>
            <a:ext cx="6713552" cy="4119172"/>
          </a:xfrm>
        </p:spPr>
        <p:txBody>
          <a:bodyPr anchor="t">
            <a:normAutofit/>
          </a:bodyPr>
          <a:lstStyle/>
          <a:p>
            <a:pPr marL="0" indent="0" fontAlgn="base">
              <a:buNone/>
            </a:pPr>
            <a:r>
              <a:rPr lang="en-US" sz="2200" b="1" i="0">
                <a:effectLst/>
                <a:latin typeface="Arimo"/>
              </a:rPr>
              <a:t>Given-</a:t>
            </a:r>
          </a:p>
          <a:p>
            <a:pPr fontAlgn="base">
              <a:buFont typeface="Arial" panose="020B0604020202020204" pitchFamily="34" charset="0"/>
              <a:buChar char="•"/>
            </a:pPr>
            <a:r>
              <a:rPr lang="en-US" sz="2200" b="0" i="0">
                <a:effectLst/>
                <a:latin typeface="Arimo"/>
              </a:rPr>
              <a:t>A knapsack (kind of shoulder bag) with limited weight capacity.</a:t>
            </a:r>
          </a:p>
          <a:p>
            <a:pPr fontAlgn="base">
              <a:buFont typeface="Arial" panose="020B0604020202020204" pitchFamily="34" charset="0"/>
              <a:buChar char="•"/>
            </a:pPr>
            <a:r>
              <a:rPr lang="en-US" sz="2200" b="0" i="0">
                <a:effectLst/>
                <a:latin typeface="Arimo"/>
              </a:rPr>
              <a:t>Few items each having some weight and value.</a:t>
            </a:r>
          </a:p>
          <a:p>
            <a:pPr marL="0" indent="0" fontAlgn="base">
              <a:buNone/>
            </a:pPr>
            <a:r>
              <a:rPr lang="en-US" sz="2200" b="1">
                <a:latin typeface="Arimo"/>
              </a:rPr>
              <a:t>The problem states which items should be placed into the knapsack such that-</a:t>
            </a:r>
          </a:p>
          <a:p>
            <a:pPr fontAlgn="base">
              <a:buFont typeface="Arial" panose="020B0604020202020204" pitchFamily="34" charset="0"/>
              <a:buChar char="•"/>
            </a:pPr>
            <a:r>
              <a:rPr lang="en-US" sz="2200" b="0" i="0">
                <a:effectLst/>
                <a:latin typeface="Arimo"/>
              </a:rPr>
              <a:t>The value or profit obtained by putting the items into the knapsack is maximum.</a:t>
            </a:r>
          </a:p>
          <a:p>
            <a:pPr fontAlgn="base">
              <a:buFont typeface="Arial" panose="020B0604020202020204" pitchFamily="34" charset="0"/>
              <a:buChar char="•"/>
            </a:pPr>
            <a:r>
              <a:rPr lang="en-US" sz="2200" b="0" i="0">
                <a:effectLst/>
                <a:latin typeface="Arimo"/>
              </a:rPr>
              <a:t>And the weight limit of the knapsack does not exceed.</a:t>
            </a:r>
          </a:p>
          <a:p>
            <a:pPr fontAlgn="base">
              <a:buFont typeface="Arial" panose="020B0604020202020204" pitchFamily="34" charset="0"/>
              <a:buChar char="•"/>
            </a:pPr>
            <a:endParaRPr lang="en-US" sz="2200" b="0" i="0">
              <a:effectLst/>
              <a:latin typeface="Arimo"/>
            </a:endParaRPr>
          </a:p>
          <a:p>
            <a:pPr marL="0" indent="0">
              <a:buNone/>
            </a:pPr>
            <a:endParaRPr lang="en-IN" sz="2200"/>
          </a:p>
        </p:txBody>
      </p:sp>
      <p:pic>
        <p:nvPicPr>
          <p:cNvPr id="5" name="Picture 4" descr="A group of boxes with a bag on it&#10;&#10;Description automatically generated">
            <a:extLst>
              <a:ext uri="{FF2B5EF4-FFF2-40B4-BE49-F238E27FC236}">
                <a16:creationId xmlns:a16="http://schemas.microsoft.com/office/drawing/2014/main" id="{AFBFA290-DF0F-FEA5-70DA-DABD6F1E2E58}"/>
              </a:ext>
            </a:extLst>
          </p:cNvPr>
          <p:cNvPicPr>
            <a:picLocks noChangeAspect="1"/>
          </p:cNvPicPr>
          <p:nvPr/>
        </p:nvPicPr>
        <p:blipFill rotWithShape="1">
          <a:blip r:embed="rId2"/>
          <a:srcRect r="3279" b="4"/>
          <a:stretch/>
        </p:blipFill>
        <p:spPr>
          <a:xfrm>
            <a:off x="7675658" y="2093976"/>
            <a:ext cx="3941064" cy="4096512"/>
          </a:xfrm>
          <a:prstGeom prst="rect">
            <a:avLst/>
          </a:prstGeom>
        </p:spPr>
      </p:pic>
    </p:spTree>
    <p:extLst>
      <p:ext uri="{BB962C8B-B14F-4D97-AF65-F5344CB8AC3E}">
        <p14:creationId xmlns:p14="http://schemas.microsoft.com/office/powerpoint/2010/main" val="57299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CA3-AE39-5687-8B6A-EE663C107CC4}"/>
              </a:ext>
            </a:extLst>
          </p:cNvPr>
          <p:cNvSpPr>
            <a:spLocks noGrp="1"/>
          </p:cNvSpPr>
          <p:nvPr>
            <p:ph type="title"/>
          </p:nvPr>
        </p:nvSpPr>
        <p:spPr/>
        <p:txBody>
          <a:bodyPr/>
          <a:lstStyle/>
          <a:p>
            <a:r>
              <a:rPr lang="en-IN" dirty="0"/>
              <a:t>Knapsack Problem Variants</a:t>
            </a:r>
          </a:p>
        </p:txBody>
      </p:sp>
      <p:sp>
        <p:nvSpPr>
          <p:cNvPr id="3" name="Content Placeholder 2">
            <a:extLst>
              <a:ext uri="{FF2B5EF4-FFF2-40B4-BE49-F238E27FC236}">
                <a16:creationId xmlns:a16="http://schemas.microsoft.com/office/drawing/2014/main" id="{D6A2D46B-74EF-7714-ABB5-FE92BA9969FA}"/>
              </a:ext>
            </a:extLst>
          </p:cNvPr>
          <p:cNvSpPr>
            <a:spLocks noGrp="1"/>
          </p:cNvSpPr>
          <p:nvPr>
            <p:ph idx="1"/>
          </p:nvPr>
        </p:nvSpPr>
        <p:spPr/>
        <p:txBody>
          <a:bodyPr/>
          <a:lstStyle/>
          <a:p>
            <a:r>
              <a:rPr lang="en-IN" dirty="0">
                <a:solidFill>
                  <a:srgbClr val="FF0000"/>
                </a:solidFill>
              </a:rPr>
              <a:t>0/1 Knapsack Problem </a:t>
            </a:r>
            <a:r>
              <a:rPr lang="en-IN" dirty="0"/>
              <a:t>-</a:t>
            </a:r>
            <a:r>
              <a:rPr lang="en-US" dirty="0"/>
              <a:t>we can either put an item completely into the bag or cannot put it at all.</a:t>
            </a:r>
          </a:p>
          <a:p>
            <a:r>
              <a:rPr lang="en-US" dirty="0">
                <a:solidFill>
                  <a:srgbClr val="FF0000"/>
                </a:solidFill>
              </a:rPr>
              <a:t>Fractional Knapsack Problem </a:t>
            </a:r>
            <a:r>
              <a:rPr lang="en-US" dirty="0"/>
              <a:t>- we can break items for maximizing the total value of the knapsack.</a:t>
            </a:r>
          </a:p>
          <a:p>
            <a:r>
              <a:rPr lang="en-US" dirty="0">
                <a:solidFill>
                  <a:srgbClr val="FF0000"/>
                </a:solidFill>
              </a:rPr>
              <a:t>Bounded Knapsack </a:t>
            </a:r>
            <a:r>
              <a:rPr lang="en-US" dirty="0"/>
              <a:t>– we need to maximize the value by selecting a maximum of K items. </a:t>
            </a:r>
          </a:p>
          <a:p>
            <a:r>
              <a:rPr lang="en-US" dirty="0">
                <a:solidFill>
                  <a:srgbClr val="FF0000"/>
                </a:solidFill>
              </a:rPr>
              <a:t>Unbounded Knapsack </a:t>
            </a:r>
            <a:r>
              <a:rPr lang="en-US" dirty="0"/>
              <a:t>– we are allowed to use an unlimited number of instances of an item.</a:t>
            </a:r>
            <a:endParaRPr lang="en-IN" dirty="0"/>
          </a:p>
        </p:txBody>
      </p:sp>
    </p:spTree>
    <p:extLst>
      <p:ext uri="{BB962C8B-B14F-4D97-AF65-F5344CB8AC3E}">
        <p14:creationId xmlns:p14="http://schemas.microsoft.com/office/powerpoint/2010/main" val="282202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423A-CC45-58ED-15E4-110AF5F2FC23}"/>
              </a:ext>
            </a:extLst>
          </p:cNvPr>
          <p:cNvSpPr>
            <a:spLocks noGrp="1"/>
          </p:cNvSpPr>
          <p:nvPr>
            <p:ph type="title"/>
          </p:nvPr>
        </p:nvSpPr>
        <p:spPr/>
        <p:txBody>
          <a:bodyPr/>
          <a:lstStyle/>
          <a:p>
            <a:r>
              <a:rPr lang="en-IN" dirty="0"/>
              <a:t>Fractional Knapsack Problem</a:t>
            </a:r>
          </a:p>
        </p:txBody>
      </p:sp>
      <p:sp>
        <p:nvSpPr>
          <p:cNvPr id="3" name="Content Placeholder 2">
            <a:extLst>
              <a:ext uri="{FF2B5EF4-FFF2-40B4-BE49-F238E27FC236}">
                <a16:creationId xmlns:a16="http://schemas.microsoft.com/office/drawing/2014/main" id="{EE3C46AA-4535-403A-D95D-2BBFD6ABAE44}"/>
              </a:ext>
            </a:extLst>
          </p:cNvPr>
          <p:cNvSpPr>
            <a:spLocks noGrp="1"/>
          </p:cNvSpPr>
          <p:nvPr>
            <p:ph idx="1"/>
          </p:nvPr>
        </p:nvSpPr>
        <p:spPr/>
        <p:txBody>
          <a:bodyPr>
            <a:normAutofit/>
          </a:bodyPr>
          <a:lstStyle/>
          <a:p>
            <a:r>
              <a:rPr lang="en-US" dirty="0"/>
              <a:t>Given the weights and profits of N items, in the form of {profit, weight} put these items in a knapsack of capacity W to get the maximum total profit in the knapsack. </a:t>
            </a:r>
          </a:p>
          <a:p>
            <a:r>
              <a:rPr lang="en-US" dirty="0"/>
              <a:t>In Fractional Knapsack, we can break items for maximizing the total value of the knapsack.</a:t>
            </a:r>
          </a:p>
          <a:p>
            <a:r>
              <a:rPr lang="en-US" dirty="0"/>
              <a:t>It is solved using Greedy Method.</a:t>
            </a:r>
            <a:endParaRPr lang="en-IN" dirty="0"/>
          </a:p>
        </p:txBody>
      </p:sp>
    </p:spTree>
    <p:extLst>
      <p:ext uri="{BB962C8B-B14F-4D97-AF65-F5344CB8AC3E}">
        <p14:creationId xmlns:p14="http://schemas.microsoft.com/office/powerpoint/2010/main" val="1224972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1603</TotalTime>
  <Words>3817</Words>
  <Application>Microsoft Office PowerPoint</Application>
  <PresentationFormat>Widescreen</PresentationFormat>
  <Paragraphs>379</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Arimo</vt:lpstr>
      <vt:lpstr>Calibri</vt:lpstr>
      <vt:lpstr>Calibri Light</vt:lpstr>
      <vt:lpstr>euclid_circular_a</vt:lpstr>
      <vt:lpstr>Nunito</vt:lpstr>
      <vt:lpstr>system-ui</vt:lpstr>
      <vt:lpstr>var(--bs-font-monospace)</vt:lpstr>
      <vt:lpstr>Office Theme</vt:lpstr>
      <vt:lpstr>UNIT-3 </vt:lpstr>
      <vt:lpstr>Greedy Algorithms</vt:lpstr>
      <vt:lpstr>Greedy Algorithm Requirements</vt:lpstr>
      <vt:lpstr>PowerPoint Presentation</vt:lpstr>
      <vt:lpstr>General Algorithm</vt:lpstr>
      <vt:lpstr>Applications</vt:lpstr>
      <vt:lpstr>Knapsack Problem</vt:lpstr>
      <vt:lpstr>Knapsack Problem Variants</vt:lpstr>
      <vt:lpstr>Fractional Knapsack Problem</vt:lpstr>
      <vt:lpstr>Approach for Solution</vt:lpstr>
      <vt:lpstr>Greedy based apparoach</vt:lpstr>
      <vt:lpstr>PowerPoint Presentation</vt:lpstr>
      <vt:lpstr>Time Complexity</vt:lpstr>
      <vt:lpstr>Example-1</vt:lpstr>
      <vt:lpstr>Example-2</vt:lpstr>
      <vt:lpstr>Solution</vt:lpstr>
      <vt:lpstr>Solution(contd.)</vt:lpstr>
      <vt:lpstr>Activity Selection Problem</vt:lpstr>
      <vt:lpstr>Solution Approach</vt:lpstr>
      <vt:lpstr>PowerPoint Presentation</vt:lpstr>
      <vt:lpstr>Steps for Activity Selection Problem</vt:lpstr>
      <vt:lpstr>Example-1</vt:lpstr>
      <vt:lpstr>PowerPoint Presentation</vt:lpstr>
      <vt:lpstr>PowerPoint Presentation</vt:lpstr>
      <vt:lpstr>PowerPoint Presentation</vt:lpstr>
      <vt:lpstr>Time Complexity</vt:lpstr>
      <vt:lpstr>Real-life Applications of Activity Selection Problem</vt:lpstr>
      <vt:lpstr>Practice Question</vt:lpstr>
      <vt:lpstr>Huffman Coding</vt:lpstr>
      <vt:lpstr>Introduction</vt:lpstr>
      <vt:lpstr>Types of Encoding</vt:lpstr>
      <vt:lpstr>Prefix Rule</vt:lpstr>
      <vt:lpstr>PowerPoint Presentation</vt:lpstr>
      <vt:lpstr>Steps for creating the Huffman Tree</vt:lpstr>
      <vt:lpstr>Example</vt:lpstr>
      <vt:lpstr>PowerPoint Presentation</vt:lpstr>
      <vt:lpstr>PowerPoint Presentation</vt:lpstr>
      <vt:lpstr>PowerPoint Presentation</vt:lpstr>
      <vt:lpstr>PowerPoint Presentation</vt:lpstr>
      <vt:lpstr>Steps for traversing the Huffman Tree</vt:lpstr>
      <vt:lpstr>Assigning Binary Codes</vt:lpstr>
      <vt:lpstr>PowerPoint Presentation</vt:lpstr>
      <vt:lpstr>Coding and Decoding</vt:lpstr>
      <vt:lpstr>PowerPoint Presentation</vt:lpstr>
      <vt:lpstr>PowerPoint Presentation</vt:lpstr>
      <vt:lpstr>Advantages of Huffman Encoding</vt:lpstr>
      <vt:lpstr>Time Complexity</vt:lpstr>
      <vt:lpstr>Disadvantages of Huffman Encoding</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 </dc:title>
  <dc:creator>Rohit Tanwar</dc:creator>
  <cp:lastModifiedBy>Rohit Tanwar</cp:lastModifiedBy>
  <cp:revision>7</cp:revision>
  <dcterms:created xsi:type="dcterms:W3CDTF">2023-09-27T07:51:00Z</dcterms:created>
  <dcterms:modified xsi:type="dcterms:W3CDTF">2023-09-30T04:21:33Z</dcterms:modified>
</cp:coreProperties>
</file>