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sldIdLst>
    <p:sldId id="259" r:id="rId2"/>
    <p:sldId id="258" r:id="rId3"/>
    <p:sldId id="272" r:id="rId4"/>
    <p:sldId id="273" r:id="rId5"/>
    <p:sldId id="275" r:id="rId6"/>
    <p:sldId id="274" r:id="rId7"/>
    <p:sldId id="264" r:id="rId8"/>
    <p:sldId id="260" r:id="rId9"/>
    <p:sldId id="261" r:id="rId10"/>
    <p:sldId id="262" r:id="rId11"/>
    <p:sldId id="263" r:id="rId12"/>
    <p:sldId id="265" r:id="rId13"/>
    <p:sldId id="266" r:id="rId14"/>
    <p:sldId id="267" r:id="rId15"/>
    <p:sldId id="268" r:id="rId16"/>
    <p:sldId id="269" r:id="rId17"/>
    <p:sldId id="270" r:id="rId18"/>
    <p:sldId id="271" r:id="rId19"/>
    <p:sldId id="287" r:id="rId20"/>
    <p:sldId id="288" r:id="rId21"/>
    <p:sldId id="276" r:id="rId22"/>
    <p:sldId id="277" r:id="rId23"/>
    <p:sldId id="283" r:id="rId24"/>
    <p:sldId id="278" r:id="rId25"/>
    <p:sldId id="279" r:id="rId26"/>
    <p:sldId id="284" r:id="rId27"/>
    <p:sldId id="285" r:id="rId28"/>
    <p:sldId id="286" r:id="rId29"/>
    <p:sldId id="280" r:id="rId30"/>
    <p:sldId id="295" r:id="rId31"/>
    <p:sldId id="289" r:id="rId32"/>
    <p:sldId id="290" r:id="rId33"/>
    <p:sldId id="291" r:id="rId34"/>
    <p:sldId id="292" r:id="rId35"/>
    <p:sldId id="293" r:id="rId36"/>
    <p:sldId id="281" r:id="rId37"/>
    <p:sldId id="294" r:id="rId3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FF"/>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FBDC1-36D2-4EE0-8452-60904B630B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A34637E9-B3B2-4F4D-AAF6-72793DD9C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37A24B2-6097-4E7C-9890-F2977C90C483}"/>
              </a:ext>
            </a:extLst>
          </p:cNvPr>
          <p:cNvSpPr>
            <a:spLocks noGrp="1"/>
          </p:cNvSpPr>
          <p:nvPr>
            <p:ph type="dt" sz="half" idx="10"/>
          </p:nvPr>
        </p:nvSpPr>
        <p:spPr/>
        <p:txBody>
          <a:bodyPr/>
          <a:lstStyle/>
          <a:p>
            <a:fld id="{88D38747-4367-4BD2-8D51-C97E202738E2}" type="datetime1">
              <a:rPr lang="en-US" smtClean="0"/>
              <a:t>8/22/2021</a:t>
            </a:fld>
            <a:endParaRPr lang="en-US" dirty="0"/>
          </a:p>
        </p:txBody>
      </p:sp>
      <p:sp>
        <p:nvSpPr>
          <p:cNvPr id="5" name="Footer Placeholder 4">
            <a:extLst>
              <a:ext uri="{FF2B5EF4-FFF2-40B4-BE49-F238E27FC236}">
                <a16:creationId xmlns:a16="http://schemas.microsoft.com/office/drawing/2014/main" id="{2BB3FFB4-6455-4FF8-8C45-D4CE4EE4CE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79CC2B-7662-4C4D-8E6B-31367E35A45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34755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9D88F-6763-4235-BBEF-CDCABE0A8C5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7F8E60F-4D8F-45BC-9FBF-CEE513667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990E91E-C406-4A15-9D8E-33874289511E}"/>
              </a:ext>
            </a:extLst>
          </p:cNvPr>
          <p:cNvSpPr>
            <a:spLocks noGrp="1"/>
          </p:cNvSpPr>
          <p:nvPr>
            <p:ph type="dt" sz="half" idx="10"/>
          </p:nvPr>
        </p:nvSpPr>
        <p:spPr/>
        <p:txBody>
          <a:bodyPr/>
          <a:lstStyle/>
          <a:p>
            <a:fld id="{217E833E-1B6D-415F-AD29-75AE8C43BD0D}" type="datetime1">
              <a:rPr lang="en-US" smtClean="0"/>
              <a:t>8/22/2021</a:t>
            </a:fld>
            <a:endParaRPr lang="en-US" dirty="0"/>
          </a:p>
        </p:txBody>
      </p:sp>
      <p:sp>
        <p:nvSpPr>
          <p:cNvPr id="5" name="Footer Placeholder 4">
            <a:extLst>
              <a:ext uri="{FF2B5EF4-FFF2-40B4-BE49-F238E27FC236}">
                <a16:creationId xmlns:a16="http://schemas.microsoft.com/office/drawing/2014/main" id="{9D5E2F7D-2368-4E96-B500-31EF4FF5611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D76EC1B-CD38-47E6-B9DB-1B5ADDFC83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9468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0A4177-4BA2-4579-9A86-DF333FCC7F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7FFF0D3-FE21-4C33-96A4-5A9E42152C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0F73E65-4AAE-4A49-A1A3-7CDC976D90B3}"/>
              </a:ext>
            </a:extLst>
          </p:cNvPr>
          <p:cNvSpPr>
            <a:spLocks noGrp="1"/>
          </p:cNvSpPr>
          <p:nvPr>
            <p:ph type="dt" sz="half" idx="10"/>
          </p:nvPr>
        </p:nvSpPr>
        <p:spPr/>
        <p:txBody>
          <a:bodyPr/>
          <a:lstStyle/>
          <a:p>
            <a:fld id="{8452596F-08A7-4B70-989A-F2B1CF31E66B}" type="datetime1">
              <a:rPr lang="en-US" smtClean="0"/>
              <a:t>8/22/2021</a:t>
            </a:fld>
            <a:endParaRPr lang="en-US" dirty="0"/>
          </a:p>
        </p:txBody>
      </p:sp>
      <p:sp>
        <p:nvSpPr>
          <p:cNvPr id="5" name="Footer Placeholder 4">
            <a:extLst>
              <a:ext uri="{FF2B5EF4-FFF2-40B4-BE49-F238E27FC236}">
                <a16:creationId xmlns:a16="http://schemas.microsoft.com/office/drawing/2014/main" id="{3C83E220-7D6E-406D-B72D-3823E994D9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7C1A99-8C45-4760-9B34-C130D9A0393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643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FCACB-0FFB-4668-A84D-103EA6A721C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1E4FBA9-F3DD-48AB-B894-A920C3FE67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372BCC94-4356-4F6D-AA67-ED5326C8651F}"/>
              </a:ext>
            </a:extLst>
          </p:cNvPr>
          <p:cNvSpPr>
            <a:spLocks noGrp="1"/>
          </p:cNvSpPr>
          <p:nvPr>
            <p:ph type="dt" sz="half" idx="10"/>
          </p:nvPr>
        </p:nvSpPr>
        <p:spPr/>
        <p:txBody>
          <a:bodyPr/>
          <a:lstStyle/>
          <a:p>
            <a:fld id="{73C55A3C-5767-4844-A0A3-83778C2E5409}" type="datetime1">
              <a:rPr lang="en-US" smtClean="0"/>
              <a:t>8/22/2021</a:t>
            </a:fld>
            <a:endParaRPr lang="en-US" dirty="0"/>
          </a:p>
        </p:txBody>
      </p:sp>
      <p:sp>
        <p:nvSpPr>
          <p:cNvPr id="5" name="Footer Placeholder 4">
            <a:extLst>
              <a:ext uri="{FF2B5EF4-FFF2-40B4-BE49-F238E27FC236}">
                <a16:creationId xmlns:a16="http://schemas.microsoft.com/office/drawing/2014/main" id="{51C7834F-A84C-47C5-AB50-DF1F8F4B110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012267D-9DD7-49F6-A380-648F2B8A791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884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5E21B-48AF-408E-952D-DA1A040259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8A6E10D5-ABB2-4E03-BFE0-BEBA42E032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D87429-B2CD-430D-9AE2-C68A03484DC4}"/>
              </a:ext>
            </a:extLst>
          </p:cNvPr>
          <p:cNvSpPr>
            <a:spLocks noGrp="1"/>
          </p:cNvSpPr>
          <p:nvPr>
            <p:ph type="dt" sz="half" idx="10"/>
          </p:nvPr>
        </p:nvSpPr>
        <p:spPr/>
        <p:txBody>
          <a:bodyPr/>
          <a:lstStyle/>
          <a:p>
            <a:fld id="{CAE507A8-A5CF-4D38-AB86-7EDDA87A85D4}" type="datetime1">
              <a:rPr lang="en-US" smtClean="0"/>
              <a:t>8/22/2021</a:t>
            </a:fld>
            <a:endParaRPr lang="en-US" dirty="0"/>
          </a:p>
        </p:txBody>
      </p:sp>
      <p:sp>
        <p:nvSpPr>
          <p:cNvPr id="5" name="Footer Placeholder 4">
            <a:extLst>
              <a:ext uri="{FF2B5EF4-FFF2-40B4-BE49-F238E27FC236}">
                <a16:creationId xmlns:a16="http://schemas.microsoft.com/office/drawing/2014/main" id="{532D11BE-AD16-4E6D-AA69-3DBE0A30EE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3467F13-6A7B-40C9-BDBC-2D5FEBEB0D27}"/>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45156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8A280-C032-4C95-BC1F-57120669394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D3D8C04-A016-4CC7-9F38-B94B68EA0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18985635-E6D9-482A-AFDD-909D126CEF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B3CF4741-8EB4-4FFF-B059-E1FEFA8EBCCF}"/>
              </a:ext>
            </a:extLst>
          </p:cNvPr>
          <p:cNvSpPr>
            <a:spLocks noGrp="1"/>
          </p:cNvSpPr>
          <p:nvPr>
            <p:ph type="dt" sz="half" idx="10"/>
          </p:nvPr>
        </p:nvSpPr>
        <p:spPr/>
        <p:txBody>
          <a:bodyPr/>
          <a:lstStyle/>
          <a:p>
            <a:fld id="{BDFCD27C-8599-43EF-BA1D-14DDC1946E06}" type="datetime1">
              <a:rPr lang="en-US" smtClean="0"/>
              <a:t>8/22/2021</a:t>
            </a:fld>
            <a:endParaRPr lang="en-US" dirty="0"/>
          </a:p>
        </p:txBody>
      </p:sp>
      <p:sp>
        <p:nvSpPr>
          <p:cNvPr id="6" name="Footer Placeholder 5">
            <a:extLst>
              <a:ext uri="{FF2B5EF4-FFF2-40B4-BE49-F238E27FC236}">
                <a16:creationId xmlns:a16="http://schemas.microsoft.com/office/drawing/2014/main" id="{8D9F7881-1C37-47D9-A3D3-E0BD4DF3CAC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3DDEC36-A28D-4379-922A-CD2361A8438E}"/>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29510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4AB9B-0089-46F4-B981-42B3ED3F69E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89AA9F39-2E74-4EE5-9423-DD7101A28C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8E942-22F0-449D-B8B6-2F3AE749F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13EBD499-AFE6-40AA-A5D8-F6C125709B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28D079-CFA7-485E-A211-DFBFFB880C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5876149-ACC7-4B2E-A4B9-9FE993540515}"/>
              </a:ext>
            </a:extLst>
          </p:cNvPr>
          <p:cNvSpPr>
            <a:spLocks noGrp="1"/>
          </p:cNvSpPr>
          <p:nvPr>
            <p:ph type="dt" sz="half" idx="10"/>
          </p:nvPr>
        </p:nvSpPr>
        <p:spPr/>
        <p:txBody>
          <a:bodyPr/>
          <a:lstStyle/>
          <a:p>
            <a:fld id="{49343D99-809A-49C0-96E5-4250D0B498EE}" type="datetime1">
              <a:rPr lang="en-US" smtClean="0"/>
              <a:t>8/22/2021</a:t>
            </a:fld>
            <a:endParaRPr lang="en-US" dirty="0"/>
          </a:p>
        </p:txBody>
      </p:sp>
      <p:sp>
        <p:nvSpPr>
          <p:cNvPr id="8" name="Footer Placeholder 7">
            <a:extLst>
              <a:ext uri="{FF2B5EF4-FFF2-40B4-BE49-F238E27FC236}">
                <a16:creationId xmlns:a16="http://schemas.microsoft.com/office/drawing/2014/main" id="{2A42C6EA-DD38-4972-B300-04CAFAD428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8CFFC87-B7BC-4BFF-8C88-AE04613494D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410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E9DA-1FFD-41C1-98DE-33B454AC91D6}"/>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D82F1432-C8D5-4048-85B4-FD24F90510D3}"/>
              </a:ext>
            </a:extLst>
          </p:cNvPr>
          <p:cNvSpPr>
            <a:spLocks noGrp="1"/>
          </p:cNvSpPr>
          <p:nvPr>
            <p:ph type="dt" sz="half" idx="10"/>
          </p:nvPr>
        </p:nvSpPr>
        <p:spPr/>
        <p:txBody>
          <a:bodyPr/>
          <a:lstStyle/>
          <a:p>
            <a:fld id="{A143DE9B-B678-4EFB-BB7D-A4370204A0B0}" type="datetime1">
              <a:rPr lang="en-US" smtClean="0"/>
              <a:t>8/22/2021</a:t>
            </a:fld>
            <a:endParaRPr lang="en-US" dirty="0"/>
          </a:p>
        </p:txBody>
      </p:sp>
      <p:sp>
        <p:nvSpPr>
          <p:cNvPr id="4" name="Footer Placeholder 3">
            <a:extLst>
              <a:ext uri="{FF2B5EF4-FFF2-40B4-BE49-F238E27FC236}">
                <a16:creationId xmlns:a16="http://schemas.microsoft.com/office/drawing/2014/main" id="{C7BC024B-E741-486A-99B6-861094E17C8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411A5C-F0D1-4861-8FB9-97B5E46FED0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4695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68AAD2-4263-41EC-A89D-527D88E55C0F}"/>
              </a:ext>
            </a:extLst>
          </p:cNvPr>
          <p:cNvSpPr>
            <a:spLocks noGrp="1"/>
          </p:cNvSpPr>
          <p:nvPr>
            <p:ph type="dt" sz="half" idx="10"/>
          </p:nvPr>
        </p:nvSpPr>
        <p:spPr/>
        <p:txBody>
          <a:bodyPr/>
          <a:lstStyle/>
          <a:p>
            <a:fld id="{E68812DA-F765-4142-A6A3-A8ED7235E082}" type="datetime1">
              <a:rPr lang="en-US" smtClean="0"/>
              <a:t>8/22/2021</a:t>
            </a:fld>
            <a:endParaRPr lang="en-US" dirty="0"/>
          </a:p>
        </p:txBody>
      </p:sp>
      <p:sp>
        <p:nvSpPr>
          <p:cNvPr id="3" name="Footer Placeholder 2">
            <a:extLst>
              <a:ext uri="{FF2B5EF4-FFF2-40B4-BE49-F238E27FC236}">
                <a16:creationId xmlns:a16="http://schemas.microsoft.com/office/drawing/2014/main" id="{D009BE29-313A-434C-897D-B242628669A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F9AEC03-9395-4E6C-BC70-3CF70827F6F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058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D5FD5-CA3F-49B7-ADCF-E4920DF4F9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EA5005E5-BF4C-46E7-A6C0-FB3E4CF9EC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707F442C-CFF3-4D6F-9EB4-93A8487A90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CF222-151F-42DC-8222-8A3A404708A9}"/>
              </a:ext>
            </a:extLst>
          </p:cNvPr>
          <p:cNvSpPr>
            <a:spLocks noGrp="1"/>
          </p:cNvSpPr>
          <p:nvPr>
            <p:ph type="dt" sz="half" idx="10"/>
          </p:nvPr>
        </p:nvSpPr>
        <p:spPr/>
        <p:txBody>
          <a:bodyPr/>
          <a:lstStyle/>
          <a:p>
            <a:fld id="{3E0277FD-7DE6-41D4-930D-AC99F5AFE54E}" type="datetime1">
              <a:rPr lang="en-US" smtClean="0"/>
              <a:t>8/22/2021</a:t>
            </a:fld>
            <a:endParaRPr lang="en-US" dirty="0"/>
          </a:p>
        </p:txBody>
      </p:sp>
      <p:sp>
        <p:nvSpPr>
          <p:cNvPr id="6" name="Footer Placeholder 5">
            <a:extLst>
              <a:ext uri="{FF2B5EF4-FFF2-40B4-BE49-F238E27FC236}">
                <a16:creationId xmlns:a16="http://schemas.microsoft.com/office/drawing/2014/main" id="{3A77BC2A-F96D-4A39-AD17-671AA70ACD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93A283-E5D9-4A96-A4A2-3D6DE8924A64}"/>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126984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97F1-917E-4C41-8A4E-43821BBE9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6334A848-4DF1-400F-80DD-8BFCD53FA3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EBDB4309-E747-4E3A-8017-FD734E23A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AC64E-E8D1-4775-BA28-A47E4484DDCD}"/>
              </a:ext>
            </a:extLst>
          </p:cNvPr>
          <p:cNvSpPr>
            <a:spLocks noGrp="1"/>
          </p:cNvSpPr>
          <p:nvPr>
            <p:ph type="dt" sz="half" idx="10"/>
          </p:nvPr>
        </p:nvSpPr>
        <p:spPr/>
        <p:txBody>
          <a:bodyPr/>
          <a:lstStyle/>
          <a:p>
            <a:fld id="{9EA15526-7079-4B7B-987C-1B5FAE11A0FF}" type="datetime1">
              <a:rPr lang="en-US" smtClean="0"/>
              <a:t>8/22/2021</a:t>
            </a:fld>
            <a:endParaRPr lang="en-US" dirty="0"/>
          </a:p>
        </p:txBody>
      </p:sp>
      <p:sp>
        <p:nvSpPr>
          <p:cNvPr id="6" name="Footer Placeholder 5">
            <a:extLst>
              <a:ext uri="{FF2B5EF4-FFF2-40B4-BE49-F238E27FC236}">
                <a16:creationId xmlns:a16="http://schemas.microsoft.com/office/drawing/2014/main" id="{6F27F542-1E4D-4846-9521-9467BBA8B29D}"/>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0939024C-8446-4F85-9315-75DF5B218C7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070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A26283-E8EC-4D19-924B-01241BB07A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52678159-6397-411E-8A31-372E76DC8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7185134D-A4A1-47E9-8A10-D20A8917DA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ED0CC-082F-4160-86E5-0D6041F12778}" type="datetime1">
              <a:rPr lang="en-US" smtClean="0"/>
              <a:t>8/22/2021</a:t>
            </a:fld>
            <a:endParaRPr lang="en-US" dirty="0"/>
          </a:p>
        </p:txBody>
      </p:sp>
      <p:sp>
        <p:nvSpPr>
          <p:cNvPr id="5" name="Footer Placeholder 4">
            <a:extLst>
              <a:ext uri="{FF2B5EF4-FFF2-40B4-BE49-F238E27FC236}">
                <a16:creationId xmlns:a16="http://schemas.microsoft.com/office/drawing/2014/main" id="{AEFBFFBE-4355-44A0-A28F-60EC7BDAED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5B44431-760C-493E-8285-C899D887F5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31907188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javatpoint.com/jvm-java-virtual-machin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370693" y="1087120"/>
            <a:ext cx="9440034" cy="2648381"/>
          </a:xfrm>
        </p:spPr>
        <p:txBody>
          <a:bodyPr>
            <a:normAutofit/>
          </a:bodyPr>
          <a:lstStyle/>
          <a:p>
            <a:r>
              <a:rPr lang="en-US" sz="8000" dirty="0"/>
              <a:t>Classes and Objects</a:t>
            </a:r>
            <a:endParaRPr lang="en-US" sz="7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370693" y="3910649"/>
            <a:ext cx="9440034" cy="1397951"/>
          </a:xfrm>
        </p:spPr>
        <p:txBody>
          <a:bodyPr>
            <a:normAutofit fontScale="92500" lnSpcReduction="10000"/>
          </a:bodyPr>
          <a:lstStyle/>
          <a:p>
            <a:r>
              <a:rPr lang="en-US" sz="2800" dirty="0"/>
              <a:t>Object Oriented Programming</a:t>
            </a:r>
          </a:p>
          <a:p>
            <a:endParaRPr lang="en-US" sz="2800" dirty="0"/>
          </a:p>
          <a:p>
            <a:r>
              <a:rPr lang="en-US" sz="2800" dirty="0"/>
              <a:t>Samar Mansour</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B2A2-08CF-4983-96A5-63921BEBE0B3}"/>
              </a:ext>
            </a:extLst>
          </p:cNvPr>
          <p:cNvSpPr>
            <a:spLocks noGrp="1"/>
          </p:cNvSpPr>
          <p:nvPr>
            <p:ph type="title"/>
          </p:nvPr>
        </p:nvSpPr>
        <p:spPr/>
        <p:txBody>
          <a:bodyPr/>
          <a:lstStyle/>
          <a:p>
            <a:r>
              <a:rPr lang="en-US" dirty="0"/>
              <a:t>Creating Instances of the class</a:t>
            </a:r>
            <a:endParaRPr lang="en-IL" dirty="0"/>
          </a:p>
        </p:txBody>
      </p:sp>
      <p:sp>
        <p:nvSpPr>
          <p:cNvPr id="3" name="Content Placeholder 2">
            <a:extLst>
              <a:ext uri="{FF2B5EF4-FFF2-40B4-BE49-F238E27FC236}">
                <a16:creationId xmlns:a16="http://schemas.microsoft.com/office/drawing/2014/main" id="{734A95B0-CA76-41B1-A32B-DDF46AB38340}"/>
              </a:ext>
            </a:extLst>
          </p:cNvPr>
          <p:cNvSpPr>
            <a:spLocks noGrp="1"/>
          </p:cNvSpPr>
          <p:nvPr>
            <p:ph idx="1"/>
          </p:nvPr>
        </p:nvSpPr>
        <p:spPr/>
        <p:txBody>
          <a:bodyPr/>
          <a:lstStyle/>
          <a:p>
            <a:r>
              <a:rPr lang="en-US" dirty="0"/>
              <a:t>In the main class we create our object/instance.</a:t>
            </a:r>
          </a:p>
          <a:p>
            <a:endParaRPr lang="en-US" dirty="0"/>
          </a:p>
          <a:p>
            <a:r>
              <a:rPr lang="en-US" dirty="0"/>
              <a:t>Syntax:</a:t>
            </a:r>
          </a:p>
          <a:p>
            <a:pPr marL="0" indent="0">
              <a:buNone/>
            </a:pPr>
            <a:r>
              <a:rPr lang="en-US" dirty="0"/>
              <a:t>	</a:t>
            </a:r>
            <a:r>
              <a:rPr lang="en-US" dirty="0" err="1"/>
              <a:t>NameOfClass</a:t>
            </a:r>
            <a:r>
              <a:rPr lang="en-US" dirty="0"/>
              <a:t> </a:t>
            </a:r>
            <a:r>
              <a:rPr lang="en-US" dirty="0" err="1"/>
              <a:t>Variabale</a:t>
            </a:r>
            <a:r>
              <a:rPr lang="en-US" dirty="0"/>
              <a:t> = new </a:t>
            </a:r>
            <a:r>
              <a:rPr lang="en-US" dirty="0" err="1"/>
              <a:t>NameOfClass</a:t>
            </a:r>
            <a:r>
              <a:rPr lang="en-US" dirty="0"/>
              <a:t>();</a:t>
            </a:r>
          </a:p>
          <a:p>
            <a:pPr marL="0" indent="0">
              <a:buNone/>
            </a:pPr>
            <a:endParaRPr lang="en-US" dirty="0"/>
          </a:p>
          <a:p>
            <a:pPr marL="0" indent="0">
              <a:buNone/>
            </a:pPr>
            <a:r>
              <a:rPr lang="en-US" dirty="0"/>
              <a:t>Example:</a:t>
            </a:r>
          </a:p>
          <a:p>
            <a:pPr lvl="1"/>
            <a:endParaRPr lang="en-US" dirty="0"/>
          </a:p>
          <a:p>
            <a:pPr lvl="1"/>
            <a:r>
              <a:rPr lang="en-US" dirty="0" err="1"/>
              <a:t>TextBox</a:t>
            </a:r>
            <a:r>
              <a:rPr lang="en-US" dirty="0"/>
              <a:t> </a:t>
            </a:r>
            <a:r>
              <a:rPr lang="en-US" dirty="0" err="1"/>
              <a:t>textBox</a:t>
            </a:r>
            <a:r>
              <a:rPr lang="en-US" dirty="0"/>
              <a:t> = new </a:t>
            </a:r>
            <a:r>
              <a:rPr lang="en-US" dirty="0" err="1"/>
              <a:t>TextBox</a:t>
            </a:r>
            <a:r>
              <a:rPr lang="en-US" dirty="0"/>
              <a:t>();</a:t>
            </a:r>
          </a:p>
        </p:txBody>
      </p:sp>
    </p:spTree>
    <p:extLst>
      <p:ext uri="{BB962C8B-B14F-4D97-AF65-F5344CB8AC3E}">
        <p14:creationId xmlns:p14="http://schemas.microsoft.com/office/powerpoint/2010/main" val="1639017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95E9-C2B9-4B27-B002-90654721EF8D}"/>
              </a:ext>
            </a:extLst>
          </p:cNvPr>
          <p:cNvSpPr>
            <a:spLocks noGrp="1"/>
          </p:cNvSpPr>
          <p:nvPr>
            <p:ph type="title"/>
          </p:nvPr>
        </p:nvSpPr>
        <p:spPr/>
        <p:txBody>
          <a:bodyPr/>
          <a:lstStyle/>
          <a:p>
            <a:r>
              <a:rPr lang="en-US" dirty="0"/>
              <a:t>Var keyword</a:t>
            </a:r>
            <a:endParaRPr lang="en-IL" dirty="0"/>
          </a:p>
        </p:txBody>
      </p:sp>
      <p:sp>
        <p:nvSpPr>
          <p:cNvPr id="3" name="Content Placeholder 2">
            <a:extLst>
              <a:ext uri="{FF2B5EF4-FFF2-40B4-BE49-F238E27FC236}">
                <a16:creationId xmlns:a16="http://schemas.microsoft.com/office/drawing/2014/main" id="{BC8D0B9E-B9CA-4E01-986D-BC41F8FBE1ED}"/>
              </a:ext>
            </a:extLst>
          </p:cNvPr>
          <p:cNvSpPr>
            <a:spLocks noGrp="1"/>
          </p:cNvSpPr>
          <p:nvPr>
            <p:ph idx="1"/>
          </p:nvPr>
        </p:nvSpPr>
        <p:spPr/>
        <p:txBody>
          <a:bodyPr>
            <a:normAutofit lnSpcReduction="10000"/>
          </a:bodyPr>
          <a:lstStyle/>
          <a:p>
            <a:r>
              <a:rPr lang="en-US" b="0" i="0" dirty="0">
                <a:solidFill>
                  <a:srgbClr val="202124"/>
                </a:solidFill>
                <a:effectLst/>
              </a:rPr>
              <a:t>var keyword </a:t>
            </a:r>
            <a:r>
              <a:rPr lang="en-US" b="1" i="0" dirty="0">
                <a:solidFill>
                  <a:srgbClr val="202124"/>
                </a:solidFill>
                <a:effectLst/>
              </a:rPr>
              <a:t>allows us to declare the local variable without type information supported by the power of type inference of Java compiler</a:t>
            </a:r>
            <a:r>
              <a:rPr lang="en-US" b="0" i="0" dirty="0">
                <a:solidFill>
                  <a:srgbClr val="202124"/>
                </a:solidFill>
                <a:effectLst/>
              </a:rPr>
              <a:t>. </a:t>
            </a:r>
          </a:p>
          <a:p>
            <a:pPr marL="0" indent="0">
              <a:buNone/>
            </a:pPr>
            <a:endParaRPr lang="en-US" dirty="0"/>
          </a:p>
          <a:p>
            <a:r>
              <a:rPr lang="en-US" dirty="0"/>
              <a:t>We can use var keyword, instead of using the </a:t>
            </a:r>
            <a:r>
              <a:rPr lang="en-US" dirty="0" err="1"/>
              <a:t>TextBox</a:t>
            </a:r>
            <a:r>
              <a:rPr lang="en-US" dirty="0"/>
              <a:t> twice. The java compiler detect the variable based on what we have on the right side.</a:t>
            </a:r>
          </a:p>
          <a:p>
            <a:pPr marL="0" indent="0">
              <a:buNone/>
            </a:pPr>
            <a:endParaRPr lang="en-US" dirty="0"/>
          </a:p>
          <a:p>
            <a:r>
              <a:rPr lang="en-US" dirty="0"/>
              <a:t>Example:</a:t>
            </a:r>
          </a:p>
          <a:p>
            <a:pPr marL="0" indent="0">
              <a:buNone/>
            </a:pPr>
            <a:endParaRPr lang="en-US" dirty="0"/>
          </a:p>
          <a:p>
            <a:pPr lvl="1"/>
            <a:r>
              <a:rPr lang="en-US" dirty="0"/>
              <a:t>var textBox2 = </a:t>
            </a:r>
            <a:r>
              <a:rPr lang="en-US" b="1" dirty="0"/>
              <a:t>new </a:t>
            </a:r>
            <a:r>
              <a:rPr lang="en-US" b="1" dirty="0" err="1"/>
              <a:t>TextBox</a:t>
            </a:r>
            <a:r>
              <a:rPr lang="en-US" b="1" dirty="0"/>
              <a:t>();</a:t>
            </a:r>
            <a:endParaRPr lang="en-IL" b="1" dirty="0"/>
          </a:p>
        </p:txBody>
      </p:sp>
    </p:spTree>
    <p:extLst>
      <p:ext uri="{BB962C8B-B14F-4D97-AF65-F5344CB8AC3E}">
        <p14:creationId xmlns:p14="http://schemas.microsoft.com/office/powerpoint/2010/main" val="847771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51CD-8E34-4873-8F9F-FF62A4FC240D}"/>
              </a:ext>
            </a:extLst>
          </p:cNvPr>
          <p:cNvSpPr>
            <a:spLocks noGrp="1"/>
          </p:cNvSpPr>
          <p:nvPr>
            <p:ph type="title"/>
          </p:nvPr>
        </p:nvSpPr>
        <p:spPr/>
        <p:txBody>
          <a:bodyPr/>
          <a:lstStyle/>
          <a:p>
            <a:r>
              <a:rPr lang="en-US" dirty="0"/>
              <a:t>Memory Allocation</a:t>
            </a:r>
            <a:endParaRPr lang="en-IL" dirty="0"/>
          </a:p>
        </p:txBody>
      </p:sp>
      <p:sp>
        <p:nvSpPr>
          <p:cNvPr id="4" name="Oval 3">
            <a:extLst>
              <a:ext uri="{FF2B5EF4-FFF2-40B4-BE49-F238E27FC236}">
                <a16:creationId xmlns:a16="http://schemas.microsoft.com/office/drawing/2014/main" id="{86B7776E-EFBC-4596-81CA-1BB95F73C124}"/>
              </a:ext>
            </a:extLst>
          </p:cNvPr>
          <p:cNvSpPr/>
          <p:nvPr/>
        </p:nvSpPr>
        <p:spPr>
          <a:xfrm>
            <a:off x="2043952" y="2528047"/>
            <a:ext cx="2384615" cy="2312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Oval 4">
            <a:extLst>
              <a:ext uri="{FF2B5EF4-FFF2-40B4-BE49-F238E27FC236}">
                <a16:creationId xmlns:a16="http://schemas.microsoft.com/office/drawing/2014/main" id="{3AA6A643-ECBA-4BAB-8758-7687754BC6AD}"/>
              </a:ext>
            </a:extLst>
          </p:cNvPr>
          <p:cNvSpPr/>
          <p:nvPr/>
        </p:nvSpPr>
        <p:spPr>
          <a:xfrm>
            <a:off x="6508376" y="2528047"/>
            <a:ext cx="2384614" cy="23128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Rectangle 5">
            <a:extLst>
              <a:ext uri="{FF2B5EF4-FFF2-40B4-BE49-F238E27FC236}">
                <a16:creationId xmlns:a16="http://schemas.microsoft.com/office/drawing/2014/main" id="{38B1D845-65CA-4328-BB16-DFE5C7A7D66F}"/>
              </a:ext>
            </a:extLst>
          </p:cNvPr>
          <p:cNvSpPr/>
          <p:nvPr/>
        </p:nvSpPr>
        <p:spPr>
          <a:xfrm>
            <a:off x="2563906" y="3155576"/>
            <a:ext cx="1255059" cy="5199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L"/>
          </a:p>
        </p:txBody>
      </p:sp>
      <p:sp>
        <p:nvSpPr>
          <p:cNvPr id="7" name="Rectangle 6">
            <a:extLst>
              <a:ext uri="{FF2B5EF4-FFF2-40B4-BE49-F238E27FC236}">
                <a16:creationId xmlns:a16="http://schemas.microsoft.com/office/drawing/2014/main" id="{1434DED2-32A2-4959-9792-19281A321007}"/>
              </a:ext>
            </a:extLst>
          </p:cNvPr>
          <p:cNvSpPr/>
          <p:nvPr/>
        </p:nvSpPr>
        <p:spPr>
          <a:xfrm>
            <a:off x="7073153" y="3827927"/>
            <a:ext cx="1255059" cy="5199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L"/>
          </a:p>
        </p:txBody>
      </p:sp>
      <p:sp>
        <p:nvSpPr>
          <p:cNvPr id="8" name="Rectangle 7">
            <a:extLst>
              <a:ext uri="{FF2B5EF4-FFF2-40B4-BE49-F238E27FC236}">
                <a16:creationId xmlns:a16="http://schemas.microsoft.com/office/drawing/2014/main" id="{44CF2FC8-70F0-45EC-9923-76F64C8196F7}"/>
              </a:ext>
            </a:extLst>
          </p:cNvPr>
          <p:cNvSpPr/>
          <p:nvPr/>
        </p:nvSpPr>
        <p:spPr>
          <a:xfrm>
            <a:off x="7073153" y="3047999"/>
            <a:ext cx="1255059" cy="5199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E6F21B9A-FF40-49EC-B231-4C61B75CC22C}"/>
              </a:ext>
            </a:extLst>
          </p:cNvPr>
          <p:cNvSpPr txBox="1"/>
          <p:nvPr/>
        </p:nvSpPr>
        <p:spPr>
          <a:xfrm>
            <a:off x="7395881" y="2003193"/>
            <a:ext cx="1864661" cy="523220"/>
          </a:xfrm>
          <a:prstGeom prst="rect">
            <a:avLst/>
          </a:prstGeom>
          <a:noFill/>
        </p:spPr>
        <p:txBody>
          <a:bodyPr wrap="square" rtlCol="0">
            <a:spAutoFit/>
          </a:bodyPr>
          <a:lstStyle/>
          <a:p>
            <a:r>
              <a:rPr lang="en-US" sz="2800" b="1" dirty="0"/>
              <a:t>Stack</a:t>
            </a:r>
            <a:endParaRPr lang="en-IL" sz="2800" b="1" dirty="0"/>
          </a:p>
        </p:txBody>
      </p:sp>
      <p:sp>
        <p:nvSpPr>
          <p:cNvPr id="10" name="TextBox 9">
            <a:extLst>
              <a:ext uri="{FF2B5EF4-FFF2-40B4-BE49-F238E27FC236}">
                <a16:creationId xmlns:a16="http://schemas.microsoft.com/office/drawing/2014/main" id="{CD40E3CF-12FF-4038-90E2-34C458265572}"/>
              </a:ext>
            </a:extLst>
          </p:cNvPr>
          <p:cNvSpPr txBox="1"/>
          <p:nvPr/>
        </p:nvSpPr>
        <p:spPr>
          <a:xfrm>
            <a:off x="2662518" y="2026676"/>
            <a:ext cx="1864661" cy="523220"/>
          </a:xfrm>
          <a:prstGeom prst="rect">
            <a:avLst/>
          </a:prstGeom>
          <a:noFill/>
        </p:spPr>
        <p:txBody>
          <a:bodyPr wrap="square" rtlCol="0">
            <a:spAutoFit/>
          </a:bodyPr>
          <a:lstStyle/>
          <a:p>
            <a:r>
              <a:rPr lang="en-US" sz="2800" b="1" dirty="0"/>
              <a:t>Heap</a:t>
            </a:r>
            <a:endParaRPr lang="en-IL" sz="2800" b="1" dirty="0"/>
          </a:p>
        </p:txBody>
      </p:sp>
      <p:sp>
        <p:nvSpPr>
          <p:cNvPr id="11" name="TextBox 10">
            <a:extLst>
              <a:ext uri="{FF2B5EF4-FFF2-40B4-BE49-F238E27FC236}">
                <a16:creationId xmlns:a16="http://schemas.microsoft.com/office/drawing/2014/main" id="{D909F3C7-0502-4B1D-957C-F5FB48F64766}"/>
              </a:ext>
            </a:extLst>
          </p:cNvPr>
          <p:cNvSpPr txBox="1"/>
          <p:nvPr/>
        </p:nvSpPr>
        <p:spPr>
          <a:xfrm>
            <a:off x="2563906" y="5206860"/>
            <a:ext cx="1864661" cy="523220"/>
          </a:xfrm>
          <a:prstGeom prst="rect">
            <a:avLst/>
          </a:prstGeom>
          <a:noFill/>
        </p:spPr>
        <p:txBody>
          <a:bodyPr wrap="square" rtlCol="0">
            <a:spAutoFit/>
          </a:bodyPr>
          <a:lstStyle/>
          <a:p>
            <a:r>
              <a:rPr lang="en-US" sz="2800" b="1" dirty="0"/>
              <a:t>Objects</a:t>
            </a:r>
            <a:endParaRPr lang="en-IL" sz="2800" b="1" dirty="0"/>
          </a:p>
        </p:txBody>
      </p:sp>
      <p:sp>
        <p:nvSpPr>
          <p:cNvPr id="12" name="TextBox 11">
            <a:extLst>
              <a:ext uri="{FF2B5EF4-FFF2-40B4-BE49-F238E27FC236}">
                <a16:creationId xmlns:a16="http://schemas.microsoft.com/office/drawing/2014/main" id="{C53CD9E4-8EF9-41F5-B380-1ACA8F1DFEF3}"/>
              </a:ext>
            </a:extLst>
          </p:cNvPr>
          <p:cNvSpPr txBox="1"/>
          <p:nvPr/>
        </p:nvSpPr>
        <p:spPr>
          <a:xfrm>
            <a:off x="7073154" y="5155080"/>
            <a:ext cx="3541058" cy="954107"/>
          </a:xfrm>
          <a:prstGeom prst="rect">
            <a:avLst/>
          </a:prstGeom>
          <a:noFill/>
        </p:spPr>
        <p:txBody>
          <a:bodyPr wrap="square" rtlCol="0">
            <a:spAutoFit/>
          </a:bodyPr>
          <a:lstStyle/>
          <a:p>
            <a:r>
              <a:rPr lang="en-US" sz="2800" b="1" dirty="0"/>
              <a:t>Primitive Types</a:t>
            </a:r>
          </a:p>
          <a:p>
            <a:r>
              <a:rPr lang="en-US" sz="2800" b="1" dirty="0"/>
              <a:t>Short-lived variables</a:t>
            </a:r>
            <a:endParaRPr lang="en-IL" sz="2800" b="1" dirty="0"/>
          </a:p>
        </p:txBody>
      </p:sp>
      <p:cxnSp>
        <p:nvCxnSpPr>
          <p:cNvPr id="14" name="Straight Arrow Connector 13">
            <a:extLst>
              <a:ext uri="{FF2B5EF4-FFF2-40B4-BE49-F238E27FC236}">
                <a16:creationId xmlns:a16="http://schemas.microsoft.com/office/drawing/2014/main" id="{990F96D1-9AE7-4CAC-AA4A-7478A8997CE4}"/>
              </a:ext>
            </a:extLst>
          </p:cNvPr>
          <p:cNvCxnSpPr/>
          <p:nvPr/>
        </p:nvCxnSpPr>
        <p:spPr>
          <a:xfrm flipH="1">
            <a:off x="4052047" y="3299012"/>
            <a:ext cx="2886635" cy="0"/>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A71DA8F9-5BA7-4ABA-BE2B-82879242D972}"/>
              </a:ext>
            </a:extLst>
          </p:cNvPr>
          <p:cNvCxnSpPr>
            <a:cxnSpLocks/>
          </p:cNvCxnSpPr>
          <p:nvPr/>
        </p:nvCxnSpPr>
        <p:spPr>
          <a:xfrm flipH="1" flipV="1">
            <a:off x="4052047" y="3460376"/>
            <a:ext cx="2886635" cy="519954"/>
          </a:xfrm>
          <a:prstGeom prst="straightConnector1">
            <a:avLst/>
          </a:prstGeom>
          <a:ln>
            <a:prstDash val="sysDash"/>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276064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B4486-86CF-46CA-BC2A-74B30450BF57}"/>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Memory Allocation</a:t>
            </a:r>
            <a:endParaRPr lang="en-IL" dirty="0"/>
          </a:p>
        </p:txBody>
      </p:sp>
      <p:sp>
        <p:nvSpPr>
          <p:cNvPr id="3" name="Content Placeholder 2">
            <a:extLst>
              <a:ext uri="{FF2B5EF4-FFF2-40B4-BE49-F238E27FC236}">
                <a16:creationId xmlns:a16="http://schemas.microsoft.com/office/drawing/2014/main" id="{29E98371-DAAD-4346-BA01-FDBEFB09BC93}"/>
              </a:ext>
            </a:extLst>
          </p:cNvPr>
          <p:cNvSpPr>
            <a:spLocks noGrp="1"/>
          </p:cNvSpPr>
          <p:nvPr>
            <p:ph idx="1"/>
          </p:nvPr>
        </p:nvSpPr>
        <p:spPr/>
        <p:txBody>
          <a:bodyPr>
            <a:normAutofit/>
          </a:bodyPr>
          <a:lstStyle/>
          <a:p>
            <a:pPr algn="l"/>
            <a:r>
              <a:rPr lang="en-US" b="1" i="0" dirty="0">
                <a:solidFill>
                  <a:srgbClr val="222222"/>
                </a:solidFill>
                <a:effectLst/>
              </a:rPr>
              <a:t>What is Stack Memory?</a:t>
            </a:r>
          </a:p>
          <a:p>
            <a:pPr algn="l"/>
            <a:r>
              <a:rPr lang="en-US" b="0" i="0" dirty="0">
                <a:solidFill>
                  <a:srgbClr val="222222"/>
                </a:solidFill>
                <a:effectLst/>
              </a:rPr>
              <a:t>Stack in java is a section of memory which contains methods, local variables, and reference variables. Stack memory is always referenced in Last-In-First-Out order. Local variables are created in the stack.</a:t>
            </a:r>
          </a:p>
          <a:p>
            <a:pPr marL="0" indent="0" algn="l">
              <a:buNone/>
            </a:pPr>
            <a:endParaRPr lang="en-US" b="0" i="0" dirty="0">
              <a:solidFill>
                <a:srgbClr val="222222"/>
              </a:solidFill>
              <a:effectLst/>
            </a:endParaRPr>
          </a:p>
          <a:p>
            <a:pPr algn="l"/>
            <a:r>
              <a:rPr lang="en-US" b="1" i="0" dirty="0">
                <a:solidFill>
                  <a:srgbClr val="222222"/>
                </a:solidFill>
                <a:effectLst/>
              </a:rPr>
              <a:t>What is Heap Memory?</a:t>
            </a:r>
          </a:p>
          <a:p>
            <a:pPr algn="l"/>
            <a:r>
              <a:rPr lang="en-US" b="0" i="0" dirty="0">
                <a:solidFill>
                  <a:srgbClr val="222222"/>
                </a:solidFill>
                <a:effectLst/>
              </a:rPr>
              <a:t>Heap is a section of memory which contains Objects and may also contain reference variables. Instance variables are created in the heap</a:t>
            </a:r>
          </a:p>
          <a:p>
            <a:endParaRPr lang="en-IL" dirty="0"/>
          </a:p>
        </p:txBody>
      </p:sp>
    </p:spTree>
    <p:extLst>
      <p:ext uri="{BB962C8B-B14F-4D97-AF65-F5344CB8AC3E}">
        <p14:creationId xmlns:p14="http://schemas.microsoft.com/office/powerpoint/2010/main" val="1712046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73DF-458D-4BEA-8751-F5AAF3AB7820}"/>
              </a:ext>
            </a:extLst>
          </p:cNvPr>
          <p:cNvSpPr>
            <a:spLocks noGrp="1"/>
          </p:cNvSpPr>
          <p:nvPr>
            <p:ph type="title"/>
          </p:nvPr>
        </p:nvSpPr>
        <p:spPr/>
        <p:txBody>
          <a:bodyPr/>
          <a:lstStyle/>
          <a:p>
            <a:r>
              <a:rPr lang="en-US" b="1" i="0" dirty="0">
                <a:solidFill>
                  <a:srgbClr val="222222"/>
                </a:solidFill>
                <a:effectLst/>
                <a:latin typeface="Source Sans Pro" panose="020B0503030403020204" pitchFamily="34" charset="0"/>
              </a:rPr>
              <a:t>Memory Allocation</a:t>
            </a:r>
            <a:endParaRPr lang="en-IL" dirty="0"/>
          </a:p>
        </p:txBody>
      </p:sp>
      <p:sp>
        <p:nvSpPr>
          <p:cNvPr id="3" name="Content Placeholder 2">
            <a:extLst>
              <a:ext uri="{FF2B5EF4-FFF2-40B4-BE49-F238E27FC236}">
                <a16:creationId xmlns:a16="http://schemas.microsoft.com/office/drawing/2014/main" id="{0C7D415F-41A1-4CE8-86D7-8E347786968A}"/>
              </a:ext>
            </a:extLst>
          </p:cNvPr>
          <p:cNvSpPr>
            <a:spLocks noGrp="1"/>
          </p:cNvSpPr>
          <p:nvPr>
            <p:ph idx="1"/>
          </p:nvPr>
        </p:nvSpPr>
        <p:spPr/>
        <p:txBody>
          <a:bodyPr/>
          <a:lstStyle/>
          <a:p>
            <a:r>
              <a:rPr lang="en-US" dirty="0">
                <a:solidFill>
                  <a:srgbClr val="222222"/>
                </a:solidFill>
              </a:rPr>
              <a:t>I</a:t>
            </a:r>
            <a:r>
              <a:rPr lang="en-US" i="0" dirty="0">
                <a:solidFill>
                  <a:srgbClr val="222222"/>
                </a:solidFill>
                <a:effectLst/>
              </a:rPr>
              <a:t>s the process in which the virtual memory sections are set aside in a program for storing the variables and instances of structures and classes. However, the memory isn’t allocated to an object at declaration but only a reference is created. For the memory allocation of the object, new() method is used, so the object is always allocated memory on the heap.</a:t>
            </a:r>
            <a:endParaRPr lang="en-IL" dirty="0"/>
          </a:p>
        </p:txBody>
      </p:sp>
    </p:spTree>
    <p:extLst>
      <p:ext uri="{BB962C8B-B14F-4D97-AF65-F5344CB8AC3E}">
        <p14:creationId xmlns:p14="http://schemas.microsoft.com/office/powerpoint/2010/main" val="262564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5B240-390E-42B0-96DF-A993E585D3D5}"/>
              </a:ext>
            </a:extLst>
          </p:cNvPr>
          <p:cNvSpPr>
            <a:spLocks noGrp="1"/>
          </p:cNvSpPr>
          <p:nvPr>
            <p:ph type="title"/>
          </p:nvPr>
        </p:nvSpPr>
        <p:spPr/>
        <p:txBody>
          <a:bodyPr/>
          <a:lstStyle/>
          <a:p>
            <a:r>
              <a:rPr lang="en-US" dirty="0"/>
              <a:t>Procedural programming</a:t>
            </a:r>
            <a:endParaRPr lang="en-IL" dirty="0"/>
          </a:p>
        </p:txBody>
      </p:sp>
      <p:sp>
        <p:nvSpPr>
          <p:cNvPr id="3" name="Content Placeholder 2">
            <a:extLst>
              <a:ext uri="{FF2B5EF4-FFF2-40B4-BE49-F238E27FC236}">
                <a16:creationId xmlns:a16="http://schemas.microsoft.com/office/drawing/2014/main" id="{9280CEE3-002A-47CA-9167-588C277DDFFD}"/>
              </a:ext>
            </a:extLst>
          </p:cNvPr>
          <p:cNvSpPr>
            <a:spLocks noGrp="1"/>
          </p:cNvSpPr>
          <p:nvPr>
            <p:ph idx="1"/>
          </p:nvPr>
        </p:nvSpPr>
        <p:spPr/>
        <p:txBody>
          <a:bodyPr/>
          <a:lstStyle/>
          <a:p>
            <a:r>
              <a:rPr lang="en-US" b="0" i="0" dirty="0">
                <a:solidFill>
                  <a:srgbClr val="24292E"/>
                </a:solidFill>
                <a:effectLst/>
                <a:latin typeface="-apple-system"/>
              </a:rPr>
              <a:t>Is a programming paradigm built around the idea that programs are sequences of instructions to be executed. </a:t>
            </a:r>
          </a:p>
          <a:p>
            <a:r>
              <a:rPr lang="en-US" b="0" i="0" dirty="0">
                <a:solidFill>
                  <a:srgbClr val="24292E"/>
                </a:solidFill>
                <a:effectLst/>
                <a:latin typeface="-apple-system"/>
              </a:rPr>
              <a:t>They focus heavily on splitting up programs into named sets of instructions called procedures, analogous to functions.</a:t>
            </a:r>
          </a:p>
          <a:p>
            <a:endParaRPr lang="en-US" dirty="0">
              <a:solidFill>
                <a:srgbClr val="24292E"/>
              </a:solidFill>
              <a:latin typeface="-apple-system"/>
            </a:endParaRPr>
          </a:p>
          <a:p>
            <a:r>
              <a:rPr lang="en-US" u="sng" dirty="0"/>
              <a:t>Languages used in Procedural Programming:</a:t>
            </a:r>
          </a:p>
          <a:p>
            <a:pPr lvl="1"/>
            <a:endParaRPr lang="en-US" dirty="0"/>
          </a:p>
          <a:p>
            <a:pPr lvl="1"/>
            <a:r>
              <a:rPr lang="en-US" dirty="0"/>
              <a:t>FORTRAN, ALGOL, COBOL, BASIC, Pascal and C. </a:t>
            </a:r>
            <a:endParaRPr lang="en-IL" dirty="0"/>
          </a:p>
        </p:txBody>
      </p:sp>
    </p:spTree>
    <p:extLst>
      <p:ext uri="{BB962C8B-B14F-4D97-AF65-F5344CB8AC3E}">
        <p14:creationId xmlns:p14="http://schemas.microsoft.com/office/powerpoint/2010/main" val="106448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6A739-564D-4643-9D08-373FB8FC91EC}"/>
              </a:ext>
            </a:extLst>
          </p:cNvPr>
          <p:cNvSpPr>
            <a:spLocks noGrp="1"/>
          </p:cNvSpPr>
          <p:nvPr>
            <p:ph type="title"/>
          </p:nvPr>
        </p:nvSpPr>
        <p:spPr/>
        <p:txBody>
          <a:bodyPr/>
          <a:lstStyle/>
          <a:p>
            <a:r>
              <a:rPr lang="en-US" dirty="0"/>
              <a:t>Encapsulation</a:t>
            </a:r>
            <a:endParaRPr lang="en-IL" dirty="0"/>
          </a:p>
        </p:txBody>
      </p:sp>
      <p:sp>
        <p:nvSpPr>
          <p:cNvPr id="3" name="Content Placeholder 2">
            <a:extLst>
              <a:ext uri="{FF2B5EF4-FFF2-40B4-BE49-F238E27FC236}">
                <a16:creationId xmlns:a16="http://schemas.microsoft.com/office/drawing/2014/main" id="{C658589D-FC30-4AF9-B128-B82A8FA3F762}"/>
              </a:ext>
            </a:extLst>
          </p:cNvPr>
          <p:cNvSpPr>
            <a:spLocks noGrp="1"/>
          </p:cNvSpPr>
          <p:nvPr>
            <p:ph idx="1"/>
          </p:nvPr>
        </p:nvSpPr>
        <p:spPr/>
        <p:txBody>
          <a:bodyPr/>
          <a:lstStyle/>
          <a:p>
            <a:r>
              <a:rPr lang="en-US" dirty="0"/>
              <a:t>Bundle the data and methods that operate on the data in a single unit or object.</a:t>
            </a:r>
          </a:p>
          <a:p>
            <a:pPr marL="0" indent="0">
              <a:buNone/>
            </a:pPr>
            <a:endParaRPr lang="en-US" dirty="0"/>
          </a:p>
        </p:txBody>
      </p:sp>
    </p:spTree>
    <p:extLst>
      <p:ext uri="{BB962C8B-B14F-4D97-AF65-F5344CB8AC3E}">
        <p14:creationId xmlns:p14="http://schemas.microsoft.com/office/powerpoint/2010/main" val="217174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3E17-64D1-4935-9D75-56797738FCD6}"/>
              </a:ext>
            </a:extLst>
          </p:cNvPr>
          <p:cNvSpPr>
            <a:spLocks noGrp="1"/>
          </p:cNvSpPr>
          <p:nvPr>
            <p:ph type="title"/>
          </p:nvPr>
        </p:nvSpPr>
        <p:spPr/>
        <p:txBody>
          <a:bodyPr/>
          <a:lstStyle/>
          <a:p>
            <a:r>
              <a:rPr lang="en-US" dirty="0"/>
              <a:t>Getters and Setters</a:t>
            </a:r>
            <a:endParaRPr lang="en-IL" dirty="0"/>
          </a:p>
        </p:txBody>
      </p:sp>
      <p:sp>
        <p:nvSpPr>
          <p:cNvPr id="3" name="Content Placeholder 2">
            <a:extLst>
              <a:ext uri="{FF2B5EF4-FFF2-40B4-BE49-F238E27FC236}">
                <a16:creationId xmlns:a16="http://schemas.microsoft.com/office/drawing/2014/main" id="{5D76FFE7-3EF4-448F-951D-EE689107F264}"/>
              </a:ext>
            </a:extLst>
          </p:cNvPr>
          <p:cNvSpPr>
            <a:spLocks noGrp="1"/>
          </p:cNvSpPr>
          <p:nvPr>
            <p:ph idx="1"/>
          </p:nvPr>
        </p:nvSpPr>
        <p:spPr/>
        <p:txBody>
          <a:bodyPr>
            <a:normAutofit fontScale="92500" lnSpcReduction="20000"/>
          </a:bodyPr>
          <a:lstStyle/>
          <a:p>
            <a:r>
              <a:rPr lang="en-US" dirty="0"/>
              <a:t>The get method returns the variable value. </a:t>
            </a:r>
          </a:p>
          <a:p>
            <a:pPr marL="0" indent="0">
              <a:buNone/>
            </a:pPr>
            <a:r>
              <a:rPr lang="en-US" dirty="0"/>
              <a:t>Syntax of Get method:</a:t>
            </a:r>
          </a:p>
          <a:p>
            <a:pPr marL="457200" lvl="1" indent="0">
              <a:buNone/>
            </a:pPr>
            <a:r>
              <a:rPr lang="en-US" dirty="0">
                <a:highlight>
                  <a:srgbClr val="FFFF00"/>
                </a:highlight>
              </a:rPr>
              <a:t>// Getter</a:t>
            </a:r>
          </a:p>
          <a:p>
            <a:pPr marL="457200" lvl="1" indent="0">
              <a:buNone/>
            </a:pPr>
            <a:r>
              <a:rPr lang="en-US" dirty="0">
                <a:highlight>
                  <a:srgbClr val="FFFF00"/>
                </a:highlight>
              </a:rPr>
              <a:t>  public String </a:t>
            </a:r>
            <a:r>
              <a:rPr lang="en-US" dirty="0" err="1">
                <a:highlight>
                  <a:srgbClr val="FFFF00"/>
                </a:highlight>
              </a:rPr>
              <a:t>getName</a:t>
            </a:r>
            <a:r>
              <a:rPr lang="en-US" dirty="0">
                <a:highlight>
                  <a:srgbClr val="FFFF00"/>
                </a:highlight>
              </a:rPr>
              <a:t>() {</a:t>
            </a:r>
          </a:p>
          <a:p>
            <a:pPr marL="457200" lvl="1" indent="0">
              <a:buNone/>
            </a:pPr>
            <a:r>
              <a:rPr lang="en-US" dirty="0">
                <a:highlight>
                  <a:srgbClr val="FFFF00"/>
                </a:highlight>
              </a:rPr>
              <a:t>    return name;</a:t>
            </a:r>
          </a:p>
          <a:p>
            <a:pPr marL="457200" lvl="1" indent="0">
              <a:buNone/>
            </a:pPr>
            <a:r>
              <a:rPr lang="en-US" dirty="0">
                <a:highlight>
                  <a:srgbClr val="FFFF00"/>
                </a:highlight>
              </a:rPr>
              <a:t>  }</a:t>
            </a:r>
          </a:p>
          <a:p>
            <a:r>
              <a:rPr lang="en-US" dirty="0"/>
              <a:t>The set method sets the value.</a:t>
            </a:r>
          </a:p>
          <a:p>
            <a:pPr marL="0" indent="0">
              <a:buNone/>
            </a:pPr>
            <a:r>
              <a:rPr lang="en-US" dirty="0"/>
              <a:t>Syntax of Set method:</a:t>
            </a:r>
          </a:p>
          <a:p>
            <a:pPr marL="457200" lvl="1" indent="0">
              <a:buNone/>
            </a:pPr>
            <a:r>
              <a:rPr lang="en-US" dirty="0">
                <a:highlight>
                  <a:srgbClr val="FFFF00"/>
                </a:highlight>
              </a:rPr>
              <a:t>// Setter</a:t>
            </a:r>
          </a:p>
          <a:p>
            <a:pPr marL="457200" lvl="1" indent="0">
              <a:buNone/>
            </a:pPr>
            <a:r>
              <a:rPr lang="en-US" dirty="0">
                <a:highlight>
                  <a:srgbClr val="FFFF00"/>
                </a:highlight>
              </a:rPr>
              <a:t>  public void </a:t>
            </a:r>
            <a:r>
              <a:rPr lang="en-US" dirty="0" err="1">
                <a:highlight>
                  <a:srgbClr val="FFFF00"/>
                </a:highlight>
              </a:rPr>
              <a:t>setName</a:t>
            </a:r>
            <a:r>
              <a:rPr lang="en-US" dirty="0">
                <a:highlight>
                  <a:srgbClr val="FFFF00"/>
                </a:highlight>
              </a:rPr>
              <a:t>(String </a:t>
            </a:r>
            <a:r>
              <a:rPr lang="en-US" dirty="0" err="1">
                <a:highlight>
                  <a:srgbClr val="FFFF00"/>
                </a:highlight>
              </a:rPr>
              <a:t>newName</a:t>
            </a:r>
            <a:r>
              <a:rPr lang="en-US" dirty="0">
                <a:highlight>
                  <a:srgbClr val="FFFF00"/>
                </a:highlight>
              </a:rPr>
              <a:t>) {</a:t>
            </a:r>
          </a:p>
          <a:p>
            <a:pPr marL="457200" lvl="1" indent="0">
              <a:buNone/>
            </a:pPr>
            <a:r>
              <a:rPr lang="en-US" dirty="0">
                <a:highlight>
                  <a:srgbClr val="FFFF00"/>
                </a:highlight>
              </a:rPr>
              <a:t>    this.name = </a:t>
            </a:r>
            <a:r>
              <a:rPr lang="en-US" dirty="0" err="1">
                <a:highlight>
                  <a:srgbClr val="FFFF00"/>
                </a:highlight>
              </a:rPr>
              <a:t>newName</a:t>
            </a:r>
            <a:r>
              <a:rPr lang="en-US" dirty="0">
                <a:highlight>
                  <a:srgbClr val="FFFF00"/>
                </a:highlight>
              </a:rPr>
              <a:t>;</a:t>
            </a:r>
          </a:p>
          <a:p>
            <a:pPr marL="457200" lvl="1" indent="0">
              <a:buNone/>
            </a:pPr>
            <a:r>
              <a:rPr lang="en-US" dirty="0">
                <a:highlight>
                  <a:srgbClr val="FFFF00"/>
                </a:highlight>
              </a:rPr>
              <a:t>  }</a:t>
            </a:r>
          </a:p>
          <a:p>
            <a:endParaRPr lang="en-IL" dirty="0"/>
          </a:p>
        </p:txBody>
      </p:sp>
    </p:spTree>
    <p:extLst>
      <p:ext uri="{BB962C8B-B14F-4D97-AF65-F5344CB8AC3E}">
        <p14:creationId xmlns:p14="http://schemas.microsoft.com/office/powerpoint/2010/main" val="1742348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BBDF-3778-4090-858A-41CE69ED288C}"/>
              </a:ext>
            </a:extLst>
          </p:cNvPr>
          <p:cNvSpPr>
            <a:spLocks noGrp="1"/>
          </p:cNvSpPr>
          <p:nvPr>
            <p:ph type="title"/>
          </p:nvPr>
        </p:nvSpPr>
        <p:spPr/>
        <p:txBody>
          <a:bodyPr/>
          <a:lstStyle/>
          <a:p>
            <a:r>
              <a:rPr lang="en-US" dirty="0"/>
              <a:t>Abstraction</a:t>
            </a:r>
            <a:endParaRPr lang="en-IL" dirty="0"/>
          </a:p>
        </p:txBody>
      </p:sp>
      <p:sp>
        <p:nvSpPr>
          <p:cNvPr id="3" name="Content Placeholder 2">
            <a:extLst>
              <a:ext uri="{FF2B5EF4-FFF2-40B4-BE49-F238E27FC236}">
                <a16:creationId xmlns:a16="http://schemas.microsoft.com/office/drawing/2014/main" id="{FCE7E258-A021-473E-828D-86C8BF28C210}"/>
              </a:ext>
            </a:extLst>
          </p:cNvPr>
          <p:cNvSpPr>
            <a:spLocks noGrp="1"/>
          </p:cNvSpPr>
          <p:nvPr>
            <p:ph idx="1"/>
          </p:nvPr>
        </p:nvSpPr>
        <p:spPr/>
        <p:txBody>
          <a:bodyPr/>
          <a:lstStyle/>
          <a:p>
            <a:r>
              <a:rPr lang="en-US" dirty="0"/>
              <a:t>Reduce complexity by hiding unnecessary details in our classes.</a:t>
            </a:r>
          </a:p>
          <a:p>
            <a:r>
              <a:rPr lang="en-US" dirty="0"/>
              <a:t>Example:</a:t>
            </a:r>
          </a:p>
          <a:p>
            <a:pPr lvl="1"/>
            <a:r>
              <a:rPr lang="en-US" dirty="0"/>
              <a:t>Remote control tv, we have a multiple bottom.</a:t>
            </a:r>
          </a:p>
          <a:p>
            <a:pPr lvl="1"/>
            <a:r>
              <a:rPr lang="en-US" dirty="0"/>
              <a:t>Inside this remote we have an electronic board a bunch of transistors and so on.</a:t>
            </a:r>
          </a:p>
          <a:p>
            <a:pPr lvl="1"/>
            <a:r>
              <a:rPr lang="en-US" dirty="0"/>
              <a:t>Here the thing we don’t directly work with the transistors, Theis are the implementation detail, we don’t have to understand that….all we have to do is to change the channel.</a:t>
            </a:r>
            <a:endParaRPr lang="en-IL" dirty="0"/>
          </a:p>
        </p:txBody>
      </p:sp>
    </p:spTree>
    <p:extLst>
      <p:ext uri="{BB962C8B-B14F-4D97-AF65-F5344CB8AC3E}">
        <p14:creationId xmlns:p14="http://schemas.microsoft.com/office/powerpoint/2010/main" val="1836181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DE13-511B-449C-B840-9496398F561F}"/>
              </a:ext>
            </a:extLst>
          </p:cNvPr>
          <p:cNvSpPr>
            <a:spLocks noGrp="1"/>
          </p:cNvSpPr>
          <p:nvPr>
            <p:ph type="title"/>
          </p:nvPr>
        </p:nvSpPr>
        <p:spPr/>
        <p:txBody>
          <a:bodyPr/>
          <a:lstStyle/>
          <a:p>
            <a:r>
              <a:rPr lang="en-US" dirty="0"/>
              <a:t>Abstract class</a:t>
            </a:r>
            <a:endParaRPr lang="en-IL" dirty="0"/>
          </a:p>
        </p:txBody>
      </p:sp>
      <p:sp>
        <p:nvSpPr>
          <p:cNvPr id="3" name="Content Placeholder 2">
            <a:extLst>
              <a:ext uri="{FF2B5EF4-FFF2-40B4-BE49-F238E27FC236}">
                <a16:creationId xmlns:a16="http://schemas.microsoft.com/office/drawing/2014/main" id="{2BE4723A-CC94-4E0A-A38E-13AE78BFA0C1}"/>
              </a:ext>
            </a:extLst>
          </p:cNvPr>
          <p:cNvSpPr>
            <a:spLocks noGrp="1"/>
          </p:cNvSpPr>
          <p:nvPr>
            <p:ph idx="1"/>
          </p:nvPr>
        </p:nvSpPr>
        <p:spPr/>
        <p:txBody>
          <a:bodyPr>
            <a:normAutofit fontScale="85000" lnSpcReduction="10000"/>
          </a:bodyPr>
          <a:lstStyle/>
          <a:p>
            <a:r>
              <a:rPr lang="en-US" dirty="0"/>
              <a:t>An abstract class is one which contains some defined methods and some undefined methods. </a:t>
            </a:r>
          </a:p>
          <a:p>
            <a:r>
              <a:rPr lang="en-US" dirty="0"/>
              <a:t>Undefined methods are also known as unimplemented or abstract methods.</a:t>
            </a:r>
          </a:p>
          <a:p>
            <a:r>
              <a:rPr lang="en-US" dirty="0"/>
              <a:t>Abstract method is one which does not contain any definition. </a:t>
            </a:r>
          </a:p>
          <a:p>
            <a:r>
              <a:rPr lang="en-US" dirty="0"/>
              <a:t>To make the method as abstract we have to use a keyword called abstract before the function declaration.</a:t>
            </a:r>
          </a:p>
          <a:p>
            <a:endParaRPr lang="en-US" dirty="0"/>
          </a:p>
          <a:p>
            <a:pPr marL="0" indent="0">
              <a:buNone/>
            </a:pPr>
            <a:r>
              <a:rPr lang="en-US" dirty="0">
                <a:solidFill>
                  <a:schemeClr val="accent5">
                    <a:lumMod val="75000"/>
                  </a:schemeClr>
                </a:solidFill>
                <a:highlight>
                  <a:srgbClr val="FFFF00"/>
                </a:highlight>
              </a:rPr>
              <a:t>Syntax for ABSTRACT CLASS:</a:t>
            </a:r>
          </a:p>
          <a:p>
            <a:pPr marL="457200" lvl="1" indent="0">
              <a:buNone/>
            </a:pPr>
            <a:r>
              <a:rPr lang="en-US" b="1" dirty="0">
                <a:solidFill>
                  <a:schemeClr val="accent2"/>
                </a:solidFill>
              </a:rPr>
              <a:t>abstract</a:t>
            </a:r>
            <a:r>
              <a:rPr lang="en-US" dirty="0"/>
              <a:t> class &lt;</a:t>
            </a:r>
            <a:r>
              <a:rPr lang="en-US" dirty="0" err="1"/>
              <a:t>clsname</a:t>
            </a:r>
            <a:r>
              <a:rPr lang="en-US" dirty="0"/>
              <a:t>&gt;{</a:t>
            </a:r>
          </a:p>
          <a:p>
            <a:pPr marL="457200" lvl="1" indent="0">
              <a:buNone/>
            </a:pPr>
            <a:r>
              <a:rPr lang="en-US" dirty="0">
                <a:solidFill>
                  <a:schemeClr val="accent6"/>
                </a:solidFill>
              </a:rPr>
              <a:t>//abstract method</a:t>
            </a:r>
          </a:p>
          <a:p>
            <a:pPr marL="457200" lvl="1" indent="0">
              <a:buNone/>
            </a:pPr>
            <a:r>
              <a:rPr lang="en-US" b="1" dirty="0"/>
              <a:t>Abstract</a:t>
            </a:r>
            <a:r>
              <a:rPr lang="en-US" dirty="0"/>
              <a:t> </a:t>
            </a:r>
            <a:r>
              <a:rPr lang="en-US" dirty="0" err="1"/>
              <a:t>return_type</a:t>
            </a:r>
            <a:r>
              <a:rPr lang="en-US" dirty="0"/>
              <a:t> method </a:t>
            </a:r>
            <a:r>
              <a:rPr lang="en-US" dirty="0" err="1"/>
              <a:t>methodName</a:t>
            </a:r>
            <a:r>
              <a:rPr lang="en-US" dirty="0"/>
              <a:t> (method parameters if any);</a:t>
            </a:r>
          </a:p>
          <a:p>
            <a:pPr marL="457200" lvl="1" indent="0">
              <a:buNone/>
            </a:pPr>
            <a:r>
              <a:rPr lang="en-US" dirty="0"/>
              <a:t>}</a:t>
            </a:r>
            <a:endParaRPr lang="en-IL" dirty="0"/>
          </a:p>
        </p:txBody>
      </p:sp>
    </p:spTree>
    <p:extLst>
      <p:ext uri="{BB962C8B-B14F-4D97-AF65-F5344CB8AC3E}">
        <p14:creationId xmlns:p14="http://schemas.microsoft.com/office/powerpoint/2010/main" val="322371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p:txBody>
          <a:bodyPr>
            <a:normAutofit/>
          </a:bodyPr>
          <a:lstStyle/>
          <a:p>
            <a:r>
              <a:rPr lang="en-US" dirty="0"/>
              <a:t>Topics</a:t>
            </a:r>
          </a:p>
        </p:txBody>
      </p:sp>
      <p:sp>
        <p:nvSpPr>
          <p:cNvPr id="5" name="Content Placeholder 4">
            <a:extLst>
              <a:ext uri="{FF2B5EF4-FFF2-40B4-BE49-F238E27FC236}">
                <a16:creationId xmlns:a16="http://schemas.microsoft.com/office/drawing/2014/main" id="{DE559102-CDA3-4DF1-BD3B-666682661BA2}"/>
              </a:ext>
            </a:extLst>
          </p:cNvPr>
          <p:cNvSpPr>
            <a:spLocks noGrp="1"/>
          </p:cNvSpPr>
          <p:nvPr>
            <p:ph idx="1"/>
          </p:nvPr>
        </p:nvSpPr>
        <p:spPr/>
        <p:txBody>
          <a:bodyPr/>
          <a:lstStyle/>
          <a:p>
            <a:r>
              <a:rPr lang="en-US" dirty="0"/>
              <a:t>Programming Paradigms</a:t>
            </a:r>
          </a:p>
          <a:p>
            <a:r>
              <a:rPr lang="en-US" dirty="0"/>
              <a:t>Classes</a:t>
            </a:r>
          </a:p>
          <a:p>
            <a:r>
              <a:rPr lang="en-US" dirty="0"/>
              <a:t>Objects</a:t>
            </a:r>
          </a:p>
          <a:p>
            <a:r>
              <a:rPr lang="en-US" dirty="0"/>
              <a:t>Constructor</a:t>
            </a:r>
          </a:p>
          <a:p>
            <a:r>
              <a:rPr lang="en-US" dirty="0"/>
              <a:t>Static</a:t>
            </a:r>
            <a:endParaRPr lang="en-IL" dirty="0"/>
          </a:p>
        </p:txBody>
      </p:sp>
    </p:spTree>
    <p:extLst>
      <p:ext uri="{BB962C8B-B14F-4D97-AF65-F5344CB8AC3E}">
        <p14:creationId xmlns:p14="http://schemas.microsoft.com/office/powerpoint/2010/main" val="2689089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A52C4-B06E-41CE-B8A6-3819865AE3D5}"/>
              </a:ext>
            </a:extLst>
          </p:cNvPr>
          <p:cNvSpPr>
            <a:spLocks noGrp="1"/>
          </p:cNvSpPr>
          <p:nvPr>
            <p:ph type="title"/>
          </p:nvPr>
        </p:nvSpPr>
        <p:spPr/>
        <p:txBody>
          <a:bodyPr/>
          <a:lstStyle/>
          <a:p>
            <a:r>
              <a:rPr lang="en-US" dirty="0"/>
              <a:t>Abstract Example</a:t>
            </a:r>
            <a:endParaRPr lang="en-IL" dirty="0"/>
          </a:p>
        </p:txBody>
      </p:sp>
      <p:sp>
        <p:nvSpPr>
          <p:cNvPr id="3" name="Content Placeholder 2">
            <a:extLst>
              <a:ext uri="{FF2B5EF4-FFF2-40B4-BE49-F238E27FC236}">
                <a16:creationId xmlns:a16="http://schemas.microsoft.com/office/drawing/2014/main" id="{44354A23-0151-480D-9AB2-9A17B86A97E2}"/>
              </a:ext>
            </a:extLst>
          </p:cNvPr>
          <p:cNvSpPr>
            <a:spLocks noGrp="1"/>
          </p:cNvSpPr>
          <p:nvPr>
            <p:ph idx="1"/>
          </p:nvPr>
        </p:nvSpPr>
        <p:spPr/>
        <p:txBody>
          <a:bodyPr/>
          <a:lstStyle/>
          <a:p>
            <a:pPr marL="0" indent="0">
              <a:buNone/>
            </a:pPr>
            <a:r>
              <a:rPr lang="en-US" dirty="0"/>
              <a:t>abstract class Calculate {</a:t>
            </a:r>
          </a:p>
          <a:p>
            <a:pPr marL="0" indent="0">
              <a:buNone/>
            </a:pPr>
            <a:r>
              <a:rPr lang="en-US" dirty="0"/>
              <a:t>	abstract void sum ();</a:t>
            </a:r>
          </a:p>
          <a:p>
            <a:pPr marL="0" indent="0">
              <a:buNone/>
            </a:pPr>
            <a:r>
              <a:rPr lang="en-US" dirty="0"/>
              <a:t>}</a:t>
            </a:r>
            <a:endParaRPr lang="en-IL" dirty="0"/>
          </a:p>
        </p:txBody>
      </p:sp>
    </p:spTree>
    <p:extLst>
      <p:ext uri="{BB962C8B-B14F-4D97-AF65-F5344CB8AC3E}">
        <p14:creationId xmlns:p14="http://schemas.microsoft.com/office/powerpoint/2010/main" val="2186953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BB9F-2B9A-4AAB-B63E-55EA2B4D770C}"/>
              </a:ext>
            </a:extLst>
          </p:cNvPr>
          <p:cNvSpPr>
            <a:spLocks noGrp="1"/>
          </p:cNvSpPr>
          <p:nvPr>
            <p:ph type="title"/>
          </p:nvPr>
        </p:nvSpPr>
        <p:spPr/>
        <p:txBody>
          <a:bodyPr/>
          <a:lstStyle/>
          <a:p>
            <a:r>
              <a:rPr lang="en-US" dirty="0"/>
              <a:t>Coupling</a:t>
            </a:r>
            <a:endParaRPr lang="en-IL" dirty="0"/>
          </a:p>
        </p:txBody>
      </p:sp>
      <p:sp>
        <p:nvSpPr>
          <p:cNvPr id="3" name="Content Placeholder 2">
            <a:extLst>
              <a:ext uri="{FF2B5EF4-FFF2-40B4-BE49-F238E27FC236}">
                <a16:creationId xmlns:a16="http://schemas.microsoft.com/office/drawing/2014/main" id="{2D4ACC5A-DBF5-402E-B7D3-85B37091E208}"/>
              </a:ext>
            </a:extLst>
          </p:cNvPr>
          <p:cNvSpPr>
            <a:spLocks noGrp="1"/>
          </p:cNvSpPr>
          <p:nvPr>
            <p:ph idx="1"/>
          </p:nvPr>
        </p:nvSpPr>
        <p:spPr/>
        <p:txBody>
          <a:bodyPr/>
          <a:lstStyle/>
          <a:p>
            <a:r>
              <a:rPr lang="en-US" dirty="0"/>
              <a:t>What are coupling?</a:t>
            </a:r>
          </a:p>
          <a:p>
            <a:pPr marL="0" indent="0">
              <a:buNone/>
            </a:pPr>
            <a:r>
              <a:rPr lang="en-US" dirty="0"/>
              <a:t>	How much the class is depended upon or coupled into other 	class.</a:t>
            </a:r>
          </a:p>
          <a:p>
            <a:pPr marL="0" indent="0">
              <a:buNone/>
            </a:pPr>
            <a:r>
              <a:rPr lang="en-US" dirty="0"/>
              <a:t>Example:</a:t>
            </a:r>
          </a:p>
          <a:p>
            <a:pPr marL="0" indent="0">
              <a:buNone/>
            </a:pPr>
            <a:r>
              <a:rPr lang="en-US" dirty="0"/>
              <a:t>When you use your phone, so you coupled to your phone.</a:t>
            </a:r>
          </a:p>
          <a:p>
            <a:pPr marL="0" indent="0">
              <a:buNone/>
            </a:pPr>
            <a:r>
              <a:rPr lang="en-US" dirty="0"/>
              <a:t>The more you use your phone the more you depended on it. In case, someone took your phone, you’ll have a difficult time leaving.</a:t>
            </a:r>
            <a:endParaRPr lang="en-IL" dirty="0"/>
          </a:p>
        </p:txBody>
      </p:sp>
    </p:spTree>
    <p:extLst>
      <p:ext uri="{BB962C8B-B14F-4D97-AF65-F5344CB8AC3E}">
        <p14:creationId xmlns:p14="http://schemas.microsoft.com/office/powerpoint/2010/main" val="4142314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E868D-FC50-4739-BEEC-0CC69AC50BEF}"/>
              </a:ext>
            </a:extLst>
          </p:cNvPr>
          <p:cNvSpPr>
            <a:spLocks noGrp="1"/>
          </p:cNvSpPr>
          <p:nvPr>
            <p:ph type="title"/>
          </p:nvPr>
        </p:nvSpPr>
        <p:spPr/>
        <p:txBody>
          <a:bodyPr/>
          <a:lstStyle/>
          <a:p>
            <a:r>
              <a:rPr lang="en-US" dirty="0"/>
              <a:t>Coupling Meaning</a:t>
            </a:r>
            <a:endParaRPr lang="en-IL" dirty="0"/>
          </a:p>
        </p:txBody>
      </p:sp>
      <p:sp>
        <p:nvSpPr>
          <p:cNvPr id="3" name="Content Placeholder 2">
            <a:extLst>
              <a:ext uri="{FF2B5EF4-FFF2-40B4-BE49-F238E27FC236}">
                <a16:creationId xmlns:a16="http://schemas.microsoft.com/office/drawing/2014/main" id="{B5A91D87-AF58-44DB-B9E3-F0A5610CB925}"/>
              </a:ext>
            </a:extLst>
          </p:cNvPr>
          <p:cNvSpPr>
            <a:spLocks noGrp="1"/>
          </p:cNvSpPr>
          <p:nvPr>
            <p:ph idx="1"/>
          </p:nvPr>
        </p:nvSpPr>
        <p:spPr/>
        <p:txBody>
          <a:bodyPr/>
          <a:lstStyle/>
          <a:p>
            <a:r>
              <a:rPr lang="en-US" dirty="0"/>
              <a:t>Coupling represents the level of dependency between software entities (classes).</a:t>
            </a:r>
          </a:p>
          <a:p>
            <a:r>
              <a:rPr lang="en-US" dirty="0"/>
              <a:t>The more our classes are dependent on each other, the harder it is to change them.</a:t>
            </a:r>
          </a:p>
          <a:p>
            <a:r>
              <a:rPr lang="en-US" dirty="0"/>
              <a:t>Changing one class may result in several cascading and breaking changing.</a:t>
            </a:r>
            <a:endParaRPr lang="en-IL" dirty="0"/>
          </a:p>
        </p:txBody>
      </p:sp>
    </p:spTree>
    <p:extLst>
      <p:ext uri="{BB962C8B-B14F-4D97-AF65-F5344CB8AC3E}">
        <p14:creationId xmlns:p14="http://schemas.microsoft.com/office/powerpoint/2010/main" val="191116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6AE56-D2A2-43D1-B32A-63DD7344AD69}"/>
              </a:ext>
            </a:extLst>
          </p:cNvPr>
          <p:cNvSpPr>
            <a:spLocks noGrp="1"/>
          </p:cNvSpPr>
          <p:nvPr>
            <p:ph type="title"/>
          </p:nvPr>
        </p:nvSpPr>
        <p:spPr/>
        <p:txBody>
          <a:bodyPr/>
          <a:lstStyle/>
          <a:p>
            <a:r>
              <a:rPr lang="en-US" dirty="0"/>
              <a:t>Tight Coupled</a:t>
            </a:r>
            <a:endParaRPr lang="en-IL" dirty="0"/>
          </a:p>
        </p:txBody>
      </p:sp>
      <p:sp>
        <p:nvSpPr>
          <p:cNvPr id="8" name="TextBox 7">
            <a:extLst>
              <a:ext uri="{FF2B5EF4-FFF2-40B4-BE49-F238E27FC236}">
                <a16:creationId xmlns:a16="http://schemas.microsoft.com/office/drawing/2014/main" id="{614D430B-9A5E-49BE-8AAF-1A7ED1B04EDD}"/>
              </a:ext>
            </a:extLst>
          </p:cNvPr>
          <p:cNvSpPr txBox="1"/>
          <p:nvPr/>
        </p:nvSpPr>
        <p:spPr>
          <a:xfrm>
            <a:off x="578338" y="1461477"/>
            <a:ext cx="11176000" cy="5139869"/>
          </a:xfrm>
          <a:prstGeom prst="rect">
            <a:avLst/>
          </a:prstGeom>
          <a:noFill/>
        </p:spPr>
        <p:txBody>
          <a:bodyPr wrap="square" rtlCol="0">
            <a:spAutoFit/>
          </a:bodyPr>
          <a:lstStyle/>
          <a:p>
            <a:r>
              <a:rPr lang="en-US" b="0" i="0" dirty="0">
                <a:solidFill>
                  <a:srgbClr val="273239"/>
                </a:solidFill>
                <a:effectLst/>
                <a:latin typeface="urw-din"/>
              </a:rPr>
              <a:t>Tight coupling means the two classes often change together. </a:t>
            </a:r>
            <a:r>
              <a:rPr lang="en-US" dirty="0">
                <a:solidFill>
                  <a:srgbClr val="273239"/>
                </a:solidFill>
                <a:latin typeface="urw-din"/>
              </a:rPr>
              <a:t>Example:</a:t>
            </a:r>
          </a:p>
          <a:p>
            <a:r>
              <a:rPr lang="en-US" dirty="0">
                <a:solidFill>
                  <a:srgbClr val="273239"/>
                </a:solidFill>
                <a:latin typeface="urw-din"/>
              </a:rPr>
              <a:t>I</a:t>
            </a:r>
            <a:r>
              <a:rPr lang="en-US" b="0" i="0" dirty="0">
                <a:solidFill>
                  <a:srgbClr val="273239"/>
                </a:solidFill>
                <a:effectLst/>
                <a:latin typeface="urw-din"/>
              </a:rPr>
              <a:t>f </a:t>
            </a:r>
            <a:r>
              <a:rPr lang="en-US" b="0" i="0" dirty="0">
                <a:solidFill>
                  <a:srgbClr val="FF0000"/>
                </a:solidFill>
                <a:effectLst/>
                <a:latin typeface="urw-din"/>
              </a:rPr>
              <a:t>A</a:t>
            </a:r>
            <a:r>
              <a:rPr lang="en-US" b="0" i="0" dirty="0">
                <a:solidFill>
                  <a:srgbClr val="273239"/>
                </a:solidFill>
                <a:effectLst/>
                <a:latin typeface="urw-din"/>
              </a:rPr>
              <a:t> knows more than it should about the way in which </a:t>
            </a:r>
            <a:r>
              <a:rPr lang="en-US" b="0" i="0" dirty="0">
                <a:solidFill>
                  <a:schemeClr val="accent2"/>
                </a:solidFill>
                <a:effectLst/>
                <a:latin typeface="urw-din"/>
              </a:rPr>
              <a:t>B</a:t>
            </a:r>
            <a:r>
              <a:rPr lang="en-US" b="0" i="0" dirty="0">
                <a:solidFill>
                  <a:srgbClr val="273239"/>
                </a:solidFill>
                <a:effectLst/>
                <a:latin typeface="urw-din"/>
              </a:rPr>
              <a:t> was implemented, then </a:t>
            </a:r>
            <a:r>
              <a:rPr lang="en-US" b="0" i="0" dirty="0">
                <a:solidFill>
                  <a:srgbClr val="FF0000"/>
                </a:solidFill>
                <a:effectLst/>
                <a:latin typeface="urw-din"/>
              </a:rPr>
              <a:t>A</a:t>
            </a:r>
            <a:r>
              <a:rPr lang="en-US" b="0" i="0" dirty="0">
                <a:solidFill>
                  <a:srgbClr val="273239"/>
                </a:solidFill>
                <a:effectLst/>
                <a:latin typeface="urw-din"/>
              </a:rPr>
              <a:t> and </a:t>
            </a:r>
            <a:r>
              <a:rPr lang="en-US" b="0" i="0" dirty="0">
                <a:solidFill>
                  <a:schemeClr val="accent2"/>
                </a:solidFill>
                <a:effectLst/>
                <a:latin typeface="urw-din"/>
              </a:rPr>
              <a:t>B</a:t>
            </a:r>
            <a:r>
              <a:rPr lang="en-US" b="0" i="0" dirty="0">
                <a:solidFill>
                  <a:srgbClr val="273239"/>
                </a:solidFill>
                <a:effectLst/>
                <a:latin typeface="urw-din"/>
              </a:rPr>
              <a:t> are tightly coupled.</a:t>
            </a:r>
          </a:p>
          <a:p>
            <a:endParaRPr lang="en-US" dirty="0">
              <a:solidFill>
                <a:srgbClr val="273239"/>
              </a:solidFill>
              <a:latin typeface="urw-din"/>
            </a:endParaRPr>
          </a:p>
          <a:p>
            <a:r>
              <a:rPr kumimoji="0" lang="en-IL" altLang="en-IL" sz="1400" b="1" i="0" u="none" strike="noStrike" cap="none" normalizeH="0" baseline="0" dirty="0">
                <a:ln>
                  <a:noFill/>
                </a:ln>
                <a:solidFill>
                  <a:schemeClr val="accent6"/>
                </a:solidFill>
                <a:effectLst/>
              </a:rPr>
              <a:t>// tight coupling concept</a:t>
            </a:r>
            <a:br>
              <a:rPr kumimoji="0" lang="en-IL" altLang="en-IL" sz="1400" b="1" i="0" u="none" strike="noStrike" cap="none" normalizeH="0" baseline="0" dirty="0">
                <a:ln>
                  <a:noFill/>
                </a:ln>
                <a:solidFill>
                  <a:srgbClr val="808080"/>
                </a:solidFill>
                <a:effectLst/>
              </a:rPr>
            </a:br>
            <a:r>
              <a:rPr kumimoji="0" lang="en-IL" altLang="en-IL" sz="1400" b="1" i="0" u="none" strike="noStrike" cap="none" normalizeH="0" baseline="0" dirty="0">
                <a:ln>
                  <a:noFill/>
                </a:ln>
                <a:solidFill>
                  <a:srgbClr val="CC7832"/>
                </a:solidFill>
                <a:effectLst/>
              </a:rPr>
              <a:t>static class </a:t>
            </a:r>
            <a:r>
              <a:rPr kumimoji="0" lang="en-IL" altLang="en-IL" sz="1400" b="1" i="0" u="none" strike="noStrike" cap="none" normalizeH="0" baseline="0" dirty="0">
                <a:ln>
                  <a:noFill/>
                </a:ln>
                <a:solidFill>
                  <a:srgbClr val="A9B7C6"/>
                </a:solidFill>
                <a:effectLst/>
              </a:rPr>
              <a:t>Subject {</a:t>
            </a:r>
            <a:br>
              <a:rPr kumimoji="0" lang="en-IL" altLang="en-IL" sz="1400" b="1" i="0" u="none" strike="noStrike" cap="none" normalizeH="0" baseline="0" dirty="0">
                <a:ln>
                  <a:noFill/>
                </a:ln>
                <a:solidFill>
                  <a:srgbClr val="A9B7C6"/>
                </a:solidFill>
                <a:effectLst/>
              </a:rPr>
            </a:br>
            <a:r>
              <a:rPr kumimoji="0" lang="en-IL" altLang="en-IL" sz="1400" b="1" i="0" u="none" strike="noStrike" cap="none" normalizeH="0" baseline="0" dirty="0">
                <a:ln>
                  <a:noFill/>
                </a:ln>
                <a:solidFill>
                  <a:srgbClr val="A9B7C6"/>
                </a:solidFill>
                <a:effectLst/>
              </a:rPr>
              <a:t>    Topic </a:t>
            </a:r>
            <a:r>
              <a:rPr kumimoji="0" lang="en-IL" altLang="en-IL" sz="1400" b="1" i="0" u="none" strike="noStrike" cap="none" normalizeH="0" baseline="0" dirty="0">
                <a:ln>
                  <a:noFill/>
                </a:ln>
                <a:solidFill>
                  <a:srgbClr val="9876AA"/>
                </a:solidFill>
                <a:effectLst/>
              </a:rPr>
              <a:t>t </a:t>
            </a:r>
            <a:r>
              <a:rPr kumimoji="0" lang="en-IL" altLang="en-IL" sz="1400" b="1" i="0" u="none" strike="noStrike" cap="none" normalizeH="0" baseline="0" dirty="0">
                <a:ln>
                  <a:noFill/>
                </a:ln>
                <a:solidFill>
                  <a:srgbClr val="A9B7C6"/>
                </a:solidFill>
                <a:effectLst/>
              </a:rPr>
              <a:t>= </a:t>
            </a:r>
            <a:r>
              <a:rPr kumimoji="0" lang="en-IL" altLang="en-IL" sz="1400" b="1" i="0" u="none" strike="noStrike" cap="none" normalizeH="0" baseline="0" dirty="0">
                <a:ln>
                  <a:noFill/>
                </a:ln>
                <a:solidFill>
                  <a:srgbClr val="CC7832"/>
                </a:solidFill>
                <a:effectLst/>
              </a:rPr>
              <a:t>new </a:t>
            </a:r>
            <a:r>
              <a:rPr kumimoji="0" lang="en-IL" altLang="en-IL" sz="1400" b="1" i="0" u="none" strike="noStrike" cap="none" normalizeH="0" baseline="0" dirty="0">
                <a:ln>
                  <a:noFill/>
                </a:ln>
                <a:solidFill>
                  <a:srgbClr val="A9B7C6"/>
                </a:solidFill>
                <a:effectLst/>
              </a:rPr>
              <a:t>Topic()</a:t>
            </a:r>
            <a:r>
              <a:rPr kumimoji="0" lang="en-IL" altLang="en-IL" sz="1400" b="1" i="0" u="none" strike="noStrike" cap="none" normalizeH="0" baseline="0" dirty="0">
                <a:ln>
                  <a:noFill/>
                </a:ln>
                <a:solidFill>
                  <a:srgbClr val="CC7832"/>
                </a:solidFill>
                <a:effectLst/>
              </a:rPr>
              <a:t>; </a:t>
            </a:r>
            <a:r>
              <a:rPr kumimoji="0" lang="en-IL" altLang="en-IL" sz="1400" b="1" i="0" u="none" strike="noStrike" cap="none" normalizeH="0" baseline="0" dirty="0">
                <a:ln>
                  <a:noFill/>
                </a:ln>
                <a:solidFill>
                  <a:schemeClr val="accent6"/>
                </a:solidFill>
                <a:effectLst/>
              </a:rPr>
              <a:t>// creating an instance of Topic class</a:t>
            </a:r>
            <a:br>
              <a:rPr kumimoji="0" lang="en-IL" altLang="en-IL" sz="1400" b="1" i="0" u="none" strike="noStrike" cap="none" normalizeH="0" baseline="0" dirty="0">
                <a:ln>
                  <a:noFill/>
                </a:ln>
                <a:solidFill>
                  <a:srgbClr val="808080"/>
                </a:solidFill>
                <a:effectLst/>
              </a:rPr>
            </a:br>
            <a:r>
              <a:rPr kumimoji="0" lang="en-IL" altLang="en-IL" sz="1400" b="1" i="0" u="none" strike="noStrike" cap="none" normalizeH="0" baseline="0" dirty="0">
                <a:ln>
                  <a:noFill/>
                </a:ln>
                <a:solidFill>
                  <a:srgbClr val="808080"/>
                </a:solidFill>
                <a:effectLst/>
              </a:rPr>
              <a:t>    </a:t>
            </a:r>
            <a:r>
              <a:rPr kumimoji="0" lang="en-IL" altLang="en-IL" sz="1400" b="1" i="0" u="none" strike="noStrike" cap="none" normalizeH="0" baseline="0" dirty="0">
                <a:ln>
                  <a:noFill/>
                </a:ln>
                <a:solidFill>
                  <a:srgbClr val="CC7832"/>
                </a:solidFill>
                <a:effectLst/>
              </a:rPr>
              <a:t>public void </a:t>
            </a:r>
            <a:r>
              <a:rPr kumimoji="0" lang="en-IL" altLang="en-IL" sz="1400" b="1" i="0" u="none" strike="noStrike" cap="none" normalizeH="0" baseline="0" dirty="0" err="1">
                <a:ln>
                  <a:noFill/>
                </a:ln>
                <a:solidFill>
                  <a:srgbClr val="FFC66D"/>
                </a:solidFill>
                <a:effectLst/>
              </a:rPr>
              <a:t>startReading</a:t>
            </a:r>
            <a:r>
              <a:rPr kumimoji="0" lang="en-IL" altLang="en-IL" sz="1400" b="1" i="0" u="none" strike="noStrike" cap="none" normalizeH="0" baseline="0" dirty="0">
                <a:ln>
                  <a:noFill/>
                </a:ln>
                <a:solidFill>
                  <a:srgbClr val="A9B7C6"/>
                </a:solidFill>
                <a:effectLst/>
              </a:rPr>
              <a:t>()</a:t>
            </a:r>
            <a:br>
              <a:rPr kumimoji="0" lang="en-IL" altLang="en-IL" sz="1400" b="1" i="0" u="none" strike="noStrike" cap="none" normalizeH="0" baseline="0" dirty="0">
                <a:ln>
                  <a:noFill/>
                </a:ln>
                <a:solidFill>
                  <a:srgbClr val="A9B7C6"/>
                </a:solidFill>
                <a:effectLst/>
              </a:rPr>
            </a:br>
            <a:r>
              <a:rPr kumimoji="0" lang="en-IL" altLang="en-IL" sz="1400" b="1" i="0" u="none" strike="noStrike" cap="none" normalizeH="0" baseline="0" dirty="0">
                <a:ln>
                  <a:noFill/>
                </a:ln>
                <a:solidFill>
                  <a:srgbClr val="A9B7C6"/>
                </a:solidFill>
                <a:effectLst/>
              </a:rPr>
              <a:t>    {</a:t>
            </a:r>
            <a:br>
              <a:rPr kumimoji="0" lang="en-IL" altLang="en-IL" sz="1400" b="1" i="0" u="none" strike="noStrike" cap="none" normalizeH="0" baseline="0" dirty="0">
                <a:ln>
                  <a:noFill/>
                </a:ln>
                <a:solidFill>
                  <a:srgbClr val="A9B7C6"/>
                </a:solidFill>
                <a:effectLst/>
              </a:rPr>
            </a:br>
            <a:r>
              <a:rPr kumimoji="0" lang="en-IL" altLang="en-IL" sz="1400" b="1" i="0" u="none" strike="noStrike" cap="none" normalizeH="0" baseline="0" dirty="0">
                <a:ln>
                  <a:noFill/>
                </a:ln>
                <a:solidFill>
                  <a:srgbClr val="A9B7C6"/>
                </a:solidFill>
                <a:effectLst/>
              </a:rPr>
              <a:t>        </a:t>
            </a:r>
            <a:r>
              <a:rPr kumimoji="0" lang="en-IL" altLang="en-IL" sz="1400" b="1" i="0" u="none" strike="noStrike" cap="none" normalizeH="0" baseline="0" dirty="0" err="1">
                <a:ln>
                  <a:noFill/>
                </a:ln>
                <a:solidFill>
                  <a:srgbClr val="9876AA"/>
                </a:solidFill>
                <a:effectLst/>
              </a:rPr>
              <a:t>t</a:t>
            </a:r>
            <a:r>
              <a:rPr kumimoji="0" lang="en-IL" altLang="en-IL" sz="1400" b="1" i="0" u="none" strike="noStrike" cap="none" normalizeH="0" baseline="0" dirty="0" err="1">
                <a:ln>
                  <a:noFill/>
                </a:ln>
                <a:solidFill>
                  <a:srgbClr val="A9B7C6"/>
                </a:solidFill>
                <a:effectLst/>
              </a:rPr>
              <a:t>.understand</a:t>
            </a:r>
            <a:r>
              <a:rPr kumimoji="0" lang="en-IL" altLang="en-IL" sz="1400" b="1" i="0" u="none" strike="noStrike" cap="none" normalizeH="0" baseline="0" dirty="0">
                <a:ln>
                  <a:noFill/>
                </a:ln>
                <a:solidFill>
                  <a:srgbClr val="A9B7C6"/>
                </a:solidFill>
                <a:effectLst/>
              </a:rPr>
              <a:t>()</a:t>
            </a:r>
            <a:r>
              <a:rPr kumimoji="0" lang="en-IL" altLang="en-IL" sz="1400" b="1" i="0" u="none" strike="noStrike" cap="none" normalizeH="0" baseline="0" dirty="0">
                <a:ln>
                  <a:noFill/>
                </a:ln>
                <a:solidFill>
                  <a:srgbClr val="CC7832"/>
                </a:solidFill>
                <a:effectLst/>
              </a:rPr>
              <a:t>;</a:t>
            </a:r>
            <a:r>
              <a:rPr kumimoji="0" lang="en-US" altLang="en-IL" sz="1400" b="1" i="0" u="none" strike="noStrike" cap="none" normalizeH="0" baseline="0" dirty="0">
                <a:ln>
                  <a:noFill/>
                </a:ln>
                <a:solidFill>
                  <a:srgbClr val="CC7832"/>
                </a:solidFill>
                <a:effectLst/>
              </a:rPr>
              <a:t> </a:t>
            </a:r>
            <a:r>
              <a:rPr kumimoji="0" lang="en-US" altLang="en-IL" sz="1400" b="1" i="0" u="none" strike="noStrike" cap="none" normalizeH="0" baseline="0" dirty="0">
                <a:ln>
                  <a:noFill/>
                </a:ln>
                <a:solidFill>
                  <a:schemeClr val="accent6"/>
                </a:solidFill>
                <a:effectLst/>
              </a:rPr>
              <a:t>//using the method inside the Topic Class. </a:t>
            </a:r>
          </a:p>
          <a:p>
            <a:r>
              <a:rPr lang="en-US" altLang="en-IL" sz="1400" b="1" dirty="0">
                <a:solidFill>
                  <a:schemeClr val="accent6"/>
                </a:solidFill>
              </a:rPr>
              <a:t>	             //</a:t>
            </a:r>
            <a:r>
              <a:rPr kumimoji="0" lang="en-US" altLang="en-IL" sz="1400" b="1" i="0" u="none" strike="noStrike" cap="none" normalizeH="0" baseline="0" dirty="0">
                <a:ln>
                  <a:noFill/>
                </a:ln>
                <a:solidFill>
                  <a:schemeClr val="accent6"/>
                </a:solidFill>
                <a:effectLst/>
              </a:rPr>
              <a:t>If any changes happened in understand() method it’ll affect the </a:t>
            </a:r>
            <a:r>
              <a:rPr kumimoji="0" lang="en-US" altLang="en-IL" sz="1400" b="1" i="0" u="none" strike="noStrike" cap="none" normalizeH="0" baseline="0" dirty="0" err="1">
                <a:ln>
                  <a:noFill/>
                </a:ln>
                <a:solidFill>
                  <a:schemeClr val="accent6"/>
                </a:solidFill>
                <a:effectLst/>
              </a:rPr>
              <a:t>startReading</a:t>
            </a:r>
            <a:r>
              <a:rPr kumimoji="0" lang="en-US" altLang="en-IL" sz="1400" b="1" i="0" u="none" strike="noStrike" cap="none" normalizeH="0" baseline="0" dirty="0">
                <a:ln>
                  <a:noFill/>
                </a:ln>
                <a:solidFill>
                  <a:schemeClr val="accent6"/>
                </a:solidFill>
                <a:effectLst/>
              </a:rPr>
              <a:t>() method in Subject class</a:t>
            </a:r>
            <a:br>
              <a:rPr kumimoji="0" lang="en-IL" altLang="en-IL" sz="1400" b="1" i="0" u="none" strike="noStrike" cap="none" normalizeH="0" baseline="0" dirty="0">
                <a:ln>
                  <a:noFill/>
                </a:ln>
                <a:solidFill>
                  <a:srgbClr val="CC7832"/>
                </a:solidFill>
                <a:effectLst/>
              </a:rPr>
            </a:br>
            <a:r>
              <a:rPr kumimoji="0" lang="en-IL" altLang="en-IL" sz="1400" b="1" i="0" u="none" strike="noStrike" cap="none" normalizeH="0" baseline="0" dirty="0">
                <a:ln>
                  <a:noFill/>
                </a:ln>
                <a:solidFill>
                  <a:srgbClr val="CC7832"/>
                </a:solidFill>
                <a:effectLst/>
              </a:rPr>
              <a:t>    </a:t>
            </a:r>
            <a:r>
              <a:rPr kumimoji="0" lang="en-IL" altLang="en-IL" sz="1400" b="1" i="0" u="none" strike="noStrike" cap="none" normalizeH="0" baseline="0" dirty="0">
                <a:ln>
                  <a:noFill/>
                </a:ln>
                <a:solidFill>
                  <a:srgbClr val="A9B7C6"/>
                </a:solidFill>
                <a:effectLst/>
              </a:rPr>
              <a:t>}</a:t>
            </a:r>
            <a:br>
              <a:rPr kumimoji="0" lang="en-IL" altLang="en-IL" sz="1400" b="1" i="0" u="none" strike="noStrike" cap="none" normalizeH="0" baseline="0" dirty="0">
                <a:ln>
                  <a:noFill/>
                </a:ln>
                <a:solidFill>
                  <a:srgbClr val="A9B7C6"/>
                </a:solidFill>
                <a:effectLst/>
              </a:rPr>
            </a:br>
            <a:r>
              <a:rPr kumimoji="0" lang="en-IL" altLang="en-IL" sz="1400" b="1" i="0" u="none" strike="noStrike" cap="none" normalizeH="0" baseline="0" dirty="0">
                <a:ln>
                  <a:noFill/>
                </a:ln>
                <a:solidFill>
                  <a:srgbClr val="A9B7C6"/>
                </a:solidFill>
                <a:effectLst/>
              </a:rPr>
              <a:t>}</a:t>
            </a:r>
            <a:br>
              <a:rPr kumimoji="0" lang="en-IL" altLang="en-IL" sz="1400" b="0" i="0" u="none" strike="noStrike" cap="none" normalizeH="0" baseline="0" dirty="0">
                <a:ln>
                  <a:noFill/>
                </a:ln>
                <a:solidFill>
                  <a:srgbClr val="A9B7C6"/>
                </a:solidFill>
                <a:effectLst/>
              </a:rPr>
            </a:br>
            <a:br>
              <a:rPr kumimoji="0" lang="en-IL" altLang="en-IL" sz="1400" b="0" i="0" u="none" strike="noStrike" cap="none" normalizeH="0" baseline="0" dirty="0">
                <a:ln>
                  <a:noFill/>
                </a:ln>
                <a:solidFill>
                  <a:srgbClr val="A9B7C6"/>
                </a:solidFill>
                <a:effectLst/>
              </a:rPr>
            </a:br>
            <a:r>
              <a:rPr kumimoji="0" lang="en-IL" altLang="en-IL" sz="1400" b="1" i="0" u="none" strike="noStrike" cap="none" normalizeH="0" baseline="0" dirty="0">
                <a:ln>
                  <a:noFill/>
                </a:ln>
                <a:solidFill>
                  <a:srgbClr val="CC7832"/>
                </a:solidFill>
                <a:effectLst/>
              </a:rPr>
              <a:t>static class </a:t>
            </a:r>
            <a:r>
              <a:rPr kumimoji="0" lang="en-IL" altLang="en-IL" sz="1400" b="1" i="0" u="none" strike="noStrike" cap="none" normalizeH="0" baseline="0" dirty="0">
                <a:ln>
                  <a:noFill/>
                </a:ln>
                <a:solidFill>
                  <a:srgbClr val="A9B7C6"/>
                </a:solidFill>
                <a:effectLst/>
              </a:rPr>
              <a:t>Topic {</a:t>
            </a:r>
            <a:br>
              <a:rPr kumimoji="0" lang="en-IL" altLang="en-IL" sz="1400" b="1" i="0" u="none" strike="noStrike" cap="none" normalizeH="0" baseline="0" dirty="0">
                <a:ln>
                  <a:noFill/>
                </a:ln>
                <a:solidFill>
                  <a:srgbClr val="A9B7C6"/>
                </a:solidFill>
                <a:effectLst/>
              </a:rPr>
            </a:br>
            <a:r>
              <a:rPr kumimoji="0" lang="en-IL" altLang="en-IL" sz="1400" b="1" i="0" u="none" strike="noStrike" cap="none" normalizeH="0" baseline="0" dirty="0">
                <a:ln>
                  <a:noFill/>
                </a:ln>
                <a:solidFill>
                  <a:srgbClr val="A9B7C6"/>
                </a:solidFill>
                <a:effectLst/>
              </a:rPr>
              <a:t>    </a:t>
            </a:r>
            <a:r>
              <a:rPr kumimoji="0" lang="en-IL" altLang="en-IL" sz="1400" b="1" i="0" u="none" strike="noStrike" cap="none" normalizeH="0" baseline="0" dirty="0">
                <a:ln>
                  <a:noFill/>
                </a:ln>
                <a:solidFill>
                  <a:srgbClr val="CC7832"/>
                </a:solidFill>
                <a:effectLst/>
              </a:rPr>
              <a:t>public void </a:t>
            </a:r>
            <a:r>
              <a:rPr kumimoji="0" lang="en-IL" altLang="en-IL" sz="1400" b="1" i="0" u="none" strike="noStrike" cap="none" normalizeH="0" baseline="0" dirty="0">
                <a:ln>
                  <a:noFill/>
                </a:ln>
                <a:solidFill>
                  <a:srgbClr val="FFC66D"/>
                </a:solidFill>
                <a:effectLst/>
              </a:rPr>
              <a:t>understand</a:t>
            </a:r>
            <a:r>
              <a:rPr kumimoji="0" lang="en-IL" altLang="en-IL" sz="1400" b="1" i="0" u="none" strike="noStrike" cap="none" normalizeH="0" baseline="0" dirty="0">
                <a:ln>
                  <a:noFill/>
                </a:ln>
                <a:solidFill>
                  <a:srgbClr val="A9B7C6"/>
                </a:solidFill>
                <a:effectLst/>
              </a:rPr>
              <a:t>()</a:t>
            </a:r>
            <a:br>
              <a:rPr kumimoji="0" lang="en-IL" altLang="en-IL" sz="1400" b="1" i="0" u="none" strike="noStrike" cap="none" normalizeH="0" baseline="0" dirty="0">
                <a:ln>
                  <a:noFill/>
                </a:ln>
                <a:solidFill>
                  <a:srgbClr val="A9B7C6"/>
                </a:solidFill>
                <a:effectLst/>
              </a:rPr>
            </a:br>
            <a:r>
              <a:rPr kumimoji="0" lang="en-IL" altLang="en-IL" sz="1400" b="1" i="0" u="none" strike="noStrike" cap="none" normalizeH="0" baseline="0" dirty="0">
                <a:ln>
                  <a:noFill/>
                </a:ln>
                <a:solidFill>
                  <a:srgbClr val="A9B7C6"/>
                </a:solidFill>
                <a:effectLst/>
              </a:rPr>
              <a:t>    {</a:t>
            </a:r>
            <a:br>
              <a:rPr kumimoji="0" lang="en-IL" altLang="en-IL" sz="1400" b="1" i="0" u="none" strike="noStrike" cap="none" normalizeH="0" baseline="0" dirty="0">
                <a:ln>
                  <a:noFill/>
                </a:ln>
                <a:solidFill>
                  <a:srgbClr val="A9B7C6"/>
                </a:solidFill>
                <a:effectLst/>
              </a:rPr>
            </a:br>
            <a:r>
              <a:rPr kumimoji="0" lang="en-IL" altLang="en-IL" sz="1400" b="1" i="0" u="none" strike="noStrike" cap="none" normalizeH="0" baseline="0" dirty="0">
                <a:ln>
                  <a:noFill/>
                </a:ln>
                <a:solidFill>
                  <a:srgbClr val="A9B7C6"/>
                </a:solidFill>
                <a:effectLst/>
              </a:rPr>
              <a:t>        </a:t>
            </a:r>
            <a:r>
              <a:rPr kumimoji="0" lang="en-IL" altLang="en-IL" sz="1400" b="1" i="0" u="none" strike="noStrike" cap="none" normalizeH="0" baseline="0" dirty="0" err="1">
                <a:ln>
                  <a:noFill/>
                </a:ln>
                <a:solidFill>
                  <a:srgbClr val="A9B7C6"/>
                </a:solidFill>
                <a:effectLst/>
              </a:rPr>
              <a:t>System.</a:t>
            </a:r>
            <a:r>
              <a:rPr kumimoji="0" lang="en-IL" altLang="en-IL" sz="1400" b="1" i="1" u="none" strike="noStrike" cap="none" normalizeH="0" baseline="0" dirty="0" err="1">
                <a:ln>
                  <a:noFill/>
                </a:ln>
                <a:solidFill>
                  <a:srgbClr val="9876AA"/>
                </a:solidFill>
                <a:effectLst/>
              </a:rPr>
              <a:t>out</a:t>
            </a:r>
            <a:r>
              <a:rPr kumimoji="0" lang="en-IL" altLang="en-IL" sz="1400" b="1" i="0" u="none" strike="noStrike" cap="none" normalizeH="0" baseline="0" dirty="0" err="1">
                <a:ln>
                  <a:noFill/>
                </a:ln>
                <a:solidFill>
                  <a:srgbClr val="A9B7C6"/>
                </a:solidFill>
                <a:effectLst/>
              </a:rPr>
              <a:t>.println</a:t>
            </a:r>
            <a:r>
              <a:rPr kumimoji="0" lang="en-IL" altLang="en-IL" sz="1400" b="1" i="0" u="none" strike="noStrike" cap="none" normalizeH="0" baseline="0" dirty="0">
                <a:ln>
                  <a:noFill/>
                </a:ln>
                <a:solidFill>
                  <a:srgbClr val="A9B7C6"/>
                </a:solidFill>
                <a:effectLst/>
              </a:rPr>
              <a:t>(</a:t>
            </a:r>
            <a:r>
              <a:rPr kumimoji="0" lang="en-IL" altLang="en-IL" sz="1400" b="1" i="0" u="none" strike="noStrike" cap="none" normalizeH="0" baseline="0" dirty="0">
                <a:ln>
                  <a:noFill/>
                </a:ln>
                <a:solidFill>
                  <a:srgbClr val="6A8759"/>
                </a:solidFill>
                <a:effectLst/>
              </a:rPr>
              <a:t>"Hello World"</a:t>
            </a:r>
            <a:r>
              <a:rPr kumimoji="0" lang="en-IL" altLang="en-IL" sz="1400" b="1" i="0" u="none" strike="noStrike" cap="none" normalizeH="0" baseline="0" dirty="0">
                <a:ln>
                  <a:noFill/>
                </a:ln>
                <a:solidFill>
                  <a:srgbClr val="A9B7C6"/>
                </a:solidFill>
                <a:effectLst/>
              </a:rPr>
              <a:t>)</a:t>
            </a:r>
            <a:r>
              <a:rPr kumimoji="0" lang="en-IL" altLang="en-IL" sz="1400" b="1" i="0" u="none" strike="noStrike" cap="none" normalizeH="0" baseline="0" dirty="0">
                <a:ln>
                  <a:noFill/>
                </a:ln>
                <a:solidFill>
                  <a:srgbClr val="CC7832"/>
                </a:solidFill>
                <a:effectLst/>
              </a:rPr>
              <a:t>;</a:t>
            </a:r>
            <a:br>
              <a:rPr kumimoji="0" lang="en-IL" altLang="en-IL" sz="1400" b="1" i="0" u="none" strike="noStrike" cap="none" normalizeH="0" baseline="0" dirty="0">
                <a:ln>
                  <a:noFill/>
                </a:ln>
                <a:solidFill>
                  <a:srgbClr val="CC7832"/>
                </a:solidFill>
                <a:effectLst/>
              </a:rPr>
            </a:br>
            <a:r>
              <a:rPr kumimoji="0" lang="en-IL" altLang="en-IL" sz="1400" b="1" i="0" u="none" strike="noStrike" cap="none" normalizeH="0" baseline="0" dirty="0">
                <a:ln>
                  <a:noFill/>
                </a:ln>
                <a:solidFill>
                  <a:srgbClr val="CC7832"/>
                </a:solidFill>
                <a:effectLst/>
              </a:rPr>
              <a:t>        </a:t>
            </a:r>
            <a:r>
              <a:rPr kumimoji="0" lang="en-IL" altLang="en-IL" sz="1400" b="1" i="0" u="none" strike="noStrike" cap="none" normalizeH="0" baseline="0" dirty="0" err="1">
                <a:ln>
                  <a:noFill/>
                </a:ln>
                <a:solidFill>
                  <a:srgbClr val="A9B7C6"/>
                </a:solidFill>
                <a:effectLst/>
              </a:rPr>
              <a:t>System.</a:t>
            </a:r>
            <a:r>
              <a:rPr kumimoji="0" lang="en-IL" altLang="en-IL" sz="1400" b="1" i="1" u="none" strike="noStrike" cap="none" normalizeH="0" baseline="0" dirty="0" err="1">
                <a:ln>
                  <a:noFill/>
                </a:ln>
                <a:solidFill>
                  <a:srgbClr val="9876AA"/>
                </a:solidFill>
                <a:effectLst/>
              </a:rPr>
              <a:t>out</a:t>
            </a:r>
            <a:r>
              <a:rPr kumimoji="0" lang="en-IL" altLang="en-IL" sz="1400" b="1" i="0" u="none" strike="noStrike" cap="none" normalizeH="0" baseline="0" dirty="0" err="1">
                <a:ln>
                  <a:noFill/>
                </a:ln>
                <a:solidFill>
                  <a:srgbClr val="A9B7C6"/>
                </a:solidFill>
                <a:effectLst/>
              </a:rPr>
              <a:t>.println</a:t>
            </a:r>
            <a:r>
              <a:rPr kumimoji="0" lang="en-IL" altLang="en-IL" sz="1400" b="1" i="0" u="none" strike="noStrike" cap="none" normalizeH="0" baseline="0" dirty="0">
                <a:ln>
                  <a:noFill/>
                </a:ln>
                <a:solidFill>
                  <a:srgbClr val="A9B7C6"/>
                </a:solidFill>
                <a:effectLst/>
              </a:rPr>
              <a:t>(</a:t>
            </a:r>
            <a:r>
              <a:rPr kumimoji="0" lang="en-IL" altLang="en-IL" sz="1400" b="1" i="0" u="none" strike="noStrike" cap="none" normalizeH="0" baseline="0" dirty="0">
                <a:ln>
                  <a:noFill/>
                </a:ln>
                <a:solidFill>
                  <a:srgbClr val="6A8759"/>
                </a:solidFill>
                <a:effectLst/>
              </a:rPr>
              <a:t>"Tight coupling concept"</a:t>
            </a:r>
            <a:r>
              <a:rPr kumimoji="0" lang="en-IL" altLang="en-IL" sz="1400" b="1" i="0" u="none" strike="noStrike" cap="none" normalizeH="0" baseline="0" dirty="0">
                <a:ln>
                  <a:noFill/>
                </a:ln>
                <a:solidFill>
                  <a:srgbClr val="A9B7C6"/>
                </a:solidFill>
                <a:effectLst/>
              </a:rPr>
              <a:t>)</a:t>
            </a:r>
            <a:r>
              <a:rPr kumimoji="0" lang="en-IL" altLang="en-IL" sz="1400" b="1" i="0" u="none" strike="noStrike" cap="none" normalizeH="0" baseline="0" dirty="0">
                <a:ln>
                  <a:noFill/>
                </a:ln>
                <a:solidFill>
                  <a:srgbClr val="CC7832"/>
                </a:solidFill>
                <a:effectLst/>
              </a:rPr>
              <a:t>;</a:t>
            </a:r>
            <a:br>
              <a:rPr kumimoji="0" lang="en-IL" altLang="en-IL" sz="1400" b="1" i="0" u="none" strike="noStrike" cap="none" normalizeH="0" baseline="0" dirty="0">
                <a:ln>
                  <a:noFill/>
                </a:ln>
                <a:solidFill>
                  <a:srgbClr val="CC7832"/>
                </a:solidFill>
                <a:effectLst/>
              </a:rPr>
            </a:br>
            <a:r>
              <a:rPr kumimoji="0" lang="en-IL" altLang="en-IL" sz="1400" b="1" i="0" u="none" strike="noStrike" cap="none" normalizeH="0" baseline="0" dirty="0">
                <a:ln>
                  <a:noFill/>
                </a:ln>
                <a:solidFill>
                  <a:srgbClr val="CC7832"/>
                </a:solidFill>
                <a:effectLst/>
              </a:rPr>
              <a:t>    </a:t>
            </a:r>
            <a:r>
              <a:rPr kumimoji="0" lang="en-IL" altLang="en-IL" sz="1400" b="1" i="0" u="none" strike="noStrike" cap="none" normalizeH="0" baseline="0" dirty="0">
                <a:ln>
                  <a:noFill/>
                </a:ln>
                <a:solidFill>
                  <a:srgbClr val="A9B7C6"/>
                </a:solidFill>
                <a:effectLst/>
              </a:rPr>
              <a:t>}</a:t>
            </a:r>
            <a:br>
              <a:rPr kumimoji="0" lang="en-IL" altLang="en-IL" sz="1400" b="1" i="0" u="none" strike="noStrike" cap="none" normalizeH="0" baseline="0" dirty="0">
                <a:ln>
                  <a:noFill/>
                </a:ln>
                <a:solidFill>
                  <a:srgbClr val="A9B7C6"/>
                </a:solidFill>
                <a:effectLst/>
              </a:rPr>
            </a:br>
            <a:r>
              <a:rPr kumimoji="0" lang="en-IL" altLang="en-IL" sz="1400" b="1" i="0" u="none" strike="noStrike" cap="none" normalizeH="0" baseline="0" dirty="0">
                <a:ln>
                  <a:noFill/>
                </a:ln>
                <a:solidFill>
                  <a:srgbClr val="A9B7C6"/>
                </a:solidFill>
                <a:effectLst/>
              </a:rPr>
              <a:t>}</a:t>
            </a:r>
            <a:endParaRPr kumimoji="0" lang="en-IL" altLang="en-IL" sz="1400" b="1" i="0" u="none" strike="noStrike" cap="none" normalizeH="0" baseline="0" dirty="0">
              <a:ln>
                <a:noFill/>
              </a:ln>
              <a:solidFill>
                <a:schemeClr val="tx1"/>
              </a:solidFill>
              <a:effectLst/>
            </a:endParaRPr>
          </a:p>
          <a:p>
            <a:pPr marL="0" indent="0">
              <a:buNone/>
            </a:pPr>
            <a:endParaRPr lang="en-US" b="0" i="0" dirty="0">
              <a:solidFill>
                <a:srgbClr val="273239"/>
              </a:solidFill>
              <a:effectLst/>
              <a:latin typeface="urw-din"/>
            </a:endParaRPr>
          </a:p>
          <a:p>
            <a:endParaRPr lang="en-US" dirty="0">
              <a:solidFill>
                <a:srgbClr val="273239"/>
              </a:solidFill>
              <a:latin typeface="urw-din"/>
            </a:endParaRPr>
          </a:p>
        </p:txBody>
      </p:sp>
    </p:spTree>
    <p:extLst>
      <p:ext uri="{BB962C8B-B14F-4D97-AF65-F5344CB8AC3E}">
        <p14:creationId xmlns:p14="http://schemas.microsoft.com/office/powerpoint/2010/main" val="2254588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949D-0C43-49B3-ACAE-934C54466B5B}"/>
              </a:ext>
            </a:extLst>
          </p:cNvPr>
          <p:cNvSpPr>
            <a:spLocks noGrp="1"/>
          </p:cNvSpPr>
          <p:nvPr>
            <p:ph type="title"/>
          </p:nvPr>
        </p:nvSpPr>
        <p:spPr/>
        <p:txBody>
          <a:bodyPr/>
          <a:lstStyle/>
          <a:p>
            <a:r>
              <a:rPr lang="en-US" dirty="0"/>
              <a:t>Constructors</a:t>
            </a:r>
            <a:endParaRPr lang="en-IL" dirty="0"/>
          </a:p>
        </p:txBody>
      </p:sp>
      <p:sp>
        <p:nvSpPr>
          <p:cNvPr id="3" name="Content Placeholder 2">
            <a:extLst>
              <a:ext uri="{FF2B5EF4-FFF2-40B4-BE49-F238E27FC236}">
                <a16:creationId xmlns:a16="http://schemas.microsoft.com/office/drawing/2014/main" id="{A26D9838-854E-4D31-8039-92FB2D76CDF8}"/>
              </a:ext>
            </a:extLst>
          </p:cNvPr>
          <p:cNvSpPr>
            <a:spLocks noGrp="1"/>
          </p:cNvSpPr>
          <p:nvPr>
            <p:ph idx="1"/>
          </p:nvPr>
        </p:nvSpPr>
        <p:spPr/>
        <p:txBody>
          <a:bodyPr>
            <a:normAutofit lnSpcReduction="10000"/>
          </a:bodyPr>
          <a:lstStyle/>
          <a:p>
            <a:r>
              <a:rPr lang="en-US" dirty="0"/>
              <a:t>A constructor is a special method that is called when we are creating new object.</a:t>
            </a:r>
          </a:p>
          <a:p>
            <a:endParaRPr lang="en-US" dirty="0"/>
          </a:p>
          <a:p>
            <a:r>
              <a:rPr lang="en-US" dirty="0"/>
              <a:t>We have an default constructor, is used to construct or to create new object.</a:t>
            </a:r>
          </a:p>
          <a:p>
            <a:endParaRPr lang="en-US" dirty="0"/>
          </a:p>
          <a:p>
            <a:r>
              <a:rPr lang="en-US" dirty="0"/>
              <a:t>We have a constructors to initialize our field to there default value:</a:t>
            </a:r>
          </a:p>
          <a:p>
            <a:pPr lvl="1"/>
            <a:r>
              <a:rPr lang="en-US" dirty="0"/>
              <a:t>numbers =&gt; 0</a:t>
            </a:r>
          </a:p>
          <a:p>
            <a:pPr lvl="1"/>
            <a:r>
              <a:rPr lang="en-US" dirty="0" err="1"/>
              <a:t>boolean</a:t>
            </a:r>
            <a:r>
              <a:rPr lang="en-US" dirty="0"/>
              <a:t> =&gt; false</a:t>
            </a:r>
          </a:p>
          <a:p>
            <a:pPr lvl="1"/>
            <a:r>
              <a:rPr lang="en-US" dirty="0"/>
              <a:t>reference types =&gt; null</a:t>
            </a:r>
            <a:endParaRPr lang="en-IL" dirty="0"/>
          </a:p>
        </p:txBody>
      </p:sp>
    </p:spTree>
    <p:extLst>
      <p:ext uri="{BB962C8B-B14F-4D97-AF65-F5344CB8AC3E}">
        <p14:creationId xmlns:p14="http://schemas.microsoft.com/office/powerpoint/2010/main" val="406507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AE7F-10A3-4D16-BE7F-DD2B77B6F209}"/>
              </a:ext>
            </a:extLst>
          </p:cNvPr>
          <p:cNvSpPr>
            <a:spLocks noGrp="1"/>
          </p:cNvSpPr>
          <p:nvPr>
            <p:ph type="title"/>
          </p:nvPr>
        </p:nvSpPr>
        <p:spPr/>
        <p:txBody>
          <a:bodyPr/>
          <a:lstStyle/>
          <a:p>
            <a:r>
              <a:rPr lang="en-US" dirty="0"/>
              <a:t>Constructor Method Syntax</a:t>
            </a:r>
            <a:endParaRPr lang="en-IL" dirty="0"/>
          </a:p>
        </p:txBody>
      </p:sp>
      <p:sp>
        <p:nvSpPr>
          <p:cNvPr id="3" name="Content Placeholder 2">
            <a:extLst>
              <a:ext uri="{FF2B5EF4-FFF2-40B4-BE49-F238E27FC236}">
                <a16:creationId xmlns:a16="http://schemas.microsoft.com/office/drawing/2014/main" id="{3F8FBB9B-59C0-43A5-9C7D-C55F9E1ED0AB}"/>
              </a:ext>
            </a:extLst>
          </p:cNvPr>
          <p:cNvSpPr>
            <a:spLocks noGrp="1"/>
          </p:cNvSpPr>
          <p:nvPr>
            <p:ph idx="1"/>
          </p:nvPr>
        </p:nvSpPr>
        <p:spPr/>
        <p:txBody>
          <a:bodyPr/>
          <a:lstStyle/>
          <a:p>
            <a:pPr marL="0" indent="0">
              <a:buNone/>
            </a:pPr>
            <a:r>
              <a:rPr lang="en-US" dirty="0" err="1">
                <a:solidFill>
                  <a:schemeClr val="accent2"/>
                </a:solidFill>
              </a:rPr>
              <a:t>AccessModifier</a:t>
            </a:r>
            <a:r>
              <a:rPr lang="en-US" dirty="0"/>
              <a:t> </a:t>
            </a:r>
            <a:r>
              <a:rPr lang="en-US" dirty="0" err="1"/>
              <a:t>NameOfTheClass</a:t>
            </a:r>
            <a:r>
              <a:rPr lang="en-US" dirty="0"/>
              <a:t>(</a:t>
            </a:r>
            <a:r>
              <a:rPr lang="en-US" dirty="0" err="1">
                <a:solidFill>
                  <a:schemeClr val="accent5">
                    <a:lumMod val="75000"/>
                  </a:schemeClr>
                </a:solidFill>
              </a:rPr>
              <a:t>pratamters</a:t>
            </a:r>
            <a:r>
              <a:rPr lang="en-US" dirty="0"/>
              <a:t>){</a:t>
            </a:r>
          </a:p>
          <a:p>
            <a:pPr marL="0" indent="0">
              <a:buNone/>
            </a:pPr>
            <a:r>
              <a:rPr lang="en-US" dirty="0"/>
              <a:t>	//Code</a:t>
            </a:r>
          </a:p>
          <a:p>
            <a:pPr marL="0" indent="0">
              <a:buNone/>
            </a:pPr>
            <a:r>
              <a:rPr lang="en-US" dirty="0"/>
              <a:t>}</a:t>
            </a:r>
            <a:endParaRPr lang="en-IL" dirty="0"/>
          </a:p>
        </p:txBody>
      </p:sp>
    </p:spTree>
    <p:extLst>
      <p:ext uri="{BB962C8B-B14F-4D97-AF65-F5344CB8AC3E}">
        <p14:creationId xmlns:p14="http://schemas.microsoft.com/office/powerpoint/2010/main" val="2863363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201A-DC34-4A46-AF94-F0755BD6E7A5}"/>
              </a:ext>
            </a:extLst>
          </p:cNvPr>
          <p:cNvSpPr>
            <a:spLocks noGrp="1"/>
          </p:cNvSpPr>
          <p:nvPr>
            <p:ph type="title"/>
          </p:nvPr>
        </p:nvSpPr>
        <p:spPr/>
        <p:txBody>
          <a:bodyPr/>
          <a:lstStyle/>
          <a:p>
            <a:r>
              <a:rPr lang="en-US" i="0" dirty="0">
                <a:effectLst/>
              </a:rPr>
              <a:t>Types of Constructor</a:t>
            </a:r>
            <a:endParaRPr lang="en-IL" dirty="0"/>
          </a:p>
        </p:txBody>
      </p:sp>
      <p:sp>
        <p:nvSpPr>
          <p:cNvPr id="3" name="Content Placeholder 2">
            <a:extLst>
              <a:ext uri="{FF2B5EF4-FFF2-40B4-BE49-F238E27FC236}">
                <a16:creationId xmlns:a16="http://schemas.microsoft.com/office/drawing/2014/main" id="{EE03D67D-2D9E-465E-ACE6-02978FFB17E7}"/>
              </a:ext>
            </a:extLst>
          </p:cNvPr>
          <p:cNvSpPr>
            <a:spLocks noGrp="1"/>
          </p:cNvSpPr>
          <p:nvPr>
            <p:ph idx="1"/>
          </p:nvPr>
        </p:nvSpPr>
        <p:spPr/>
        <p:txBody>
          <a:bodyPr/>
          <a:lstStyle/>
          <a:p>
            <a:pPr algn="l"/>
            <a:r>
              <a:rPr lang="en-US" b="0" i="0" dirty="0">
                <a:effectLst/>
              </a:rPr>
              <a:t>In Java, constructors can be divided into 3 types:</a:t>
            </a:r>
          </a:p>
          <a:p>
            <a:pPr marL="0" indent="0" algn="l">
              <a:buNone/>
            </a:pPr>
            <a:endParaRPr lang="en-US" b="0" i="0" dirty="0">
              <a:effectLst/>
            </a:endParaRPr>
          </a:p>
          <a:p>
            <a:pPr lvl="1">
              <a:buFont typeface="+mj-lt"/>
              <a:buAutoNum type="arabicPeriod"/>
            </a:pPr>
            <a:r>
              <a:rPr lang="en-US" b="0" i="0" dirty="0">
                <a:effectLst/>
              </a:rPr>
              <a:t> No-Arg Constructor</a:t>
            </a:r>
          </a:p>
          <a:p>
            <a:pPr lvl="1">
              <a:buFont typeface="+mj-lt"/>
              <a:buAutoNum type="arabicPeriod"/>
            </a:pPr>
            <a:endParaRPr lang="en-US" b="0" i="0" dirty="0">
              <a:effectLst/>
            </a:endParaRPr>
          </a:p>
          <a:p>
            <a:pPr lvl="1">
              <a:buFont typeface="+mj-lt"/>
              <a:buAutoNum type="arabicPeriod"/>
            </a:pPr>
            <a:r>
              <a:rPr lang="en-US" b="0" i="0" dirty="0">
                <a:effectLst/>
              </a:rPr>
              <a:t> Parameterized Constructor</a:t>
            </a:r>
          </a:p>
          <a:p>
            <a:pPr lvl="1">
              <a:buFont typeface="+mj-lt"/>
              <a:buAutoNum type="arabicPeriod"/>
            </a:pPr>
            <a:endParaRPr lang="en-US" b="0" i="0" dirty="0">
              <a:effectLst/>
            </a:endParaRPr>
          </a:p>
          <a:p>
            <a:pPr lvl="1">
              <a:buFont typeface="+mj-lt"/>
              <a:buAutoNum type="arabicPeriod"/>
            </a:pPr>
            <a:r>
              <a:rPr lang="en-US" b="0" i="0" dirty="0">
                <a:effectLst/>
              </a:rPr>
              <a:t> Default Constructor</a:t>
            </a:r>
          </a:p>
          <a:p>
            <a:endParaRPr lang="en-IL" dirty="0"/>
          </a:p>
        </p:txBody>
      </p:sp>
    </p:spTree>
    <p:extLst>
      <p:ext uri="{BB962C8B-B14F-4D97-AF65-F5344CB8AC3E}">
        <p14:creationId xmlns:p14="http://schemas.microsoft.com/office/powerpoint/2010/main" val="1005390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3925-E314-49DB-A96F-796F95550435}"/>
              </a:ext>
            </a:extLst>
          </p:cNvPr>
          <p:cNvSpPr>
            <a:spLocks noGrp="1"/>
          </p:cNvSpPr>
          <p:nvPr>
            <p:ph type="title"/>
          </p:nvPr>
        </p:nvSpPr>
        <p:spPr/>
        <p:txBody>
          <a:bodyPr/>
          <a:lstStyle/>
          <a:p>
            <a:r>
              <a:rPr lang="en-US" i="0" dirty="0">
                <a:effectLst/>
              </a:rPr>
              <a:t>No-Arg Constructor Example</a:t>
            </a:r>
            <a:endParaRPr lang="en-IL" dirty="0"/>
          </a:p>
        </p:txBody>
      </p:sp>
      <p:sp>
        <p:nvSpPr>
          <p:cNvPr id="3" name="Content Placeholder 2">
            <a:extLst>
              <a:ext uri="{FF2B5EF4-FFF2-40B4-BE49-F238E27FC236}">
                <a16:creationId xmlns:a16="http://schemas.microsoft.com/office/drawing/2014/main" id="{BA5D8668-56EE-4CAA-A6AB-E21D37FBDA21}"/>
              </a:ext>
            </a:extLst>
          </p:cNvPr>
          <p:cNvSpPr>
            <a:spLocks noGrp="1"/>
          </p:cNvSpPr>
          <p:nvPr>
            <p:ph idx="1"/>
          </p:nvPr>
        </p:nvSpPr>
        <p:spPr/>
        <p:txBody>
          <a:bodyPr>
            <a:normAutofit fontScale="92500" lnSpcReduction="20000"/>
          </a:bodyPr>
          <a:lstStyle/>
          <a:p>
            <a:pPr marL="0" indent="0">
              <a:buNone/>
            </a:pPr>
            <a:r>
              <a:rPr lang="en-US" dirty="0"/>
              <a:t>class Car {</a:t>
            </a:r>
          </a:p>
          <a:p>
            <a:pPr marL="0" indent="0">
              <a:buNone/>
            </a:pPr>
            <a:r>
              <a:rPr lang="en-US" dirty="0">
                <a:solidFill>
                  <a:schemeClr val="accent6"/>
                </a:solidFill>
              </a:rPr>
              <a:t> //Field </a:t>
            </a:r>
          </a:p>
          <a:p>
            <a:pPr marL="0" indent="0">
              <a:buNone/>
            </a:pPr>
            <a:r>
              <a:rPr lang="en-US" dirty="0"/>
              <a:t>  public int </a:t>
            </a:r>
            <a:r>
              <a:rPr lang="en-US" dirty="0" err="1"/>
              <a:t>carNumbers</a:t>
            </a:r>
            <a:r>
              <a:rPr lang="en-US" dirty="0"/>
              <a:t>;</a:t>
            </a:r>
          </a:p>
          <a:p>
            <a:pPr marL="0" indent="0">
              <a:buNone/>
            </a:pPr>
            <a:endParaRPr lang="en-US" dirty="0"/>
          </a:p>
          <a:p>
            <a:pPr marL="0" indent="0">
              <a:buNone/>
            </a:pPr>
            <a:r>
              <a:rPr lang="en-US" dirty="0"/>
              <a:t>  </a:t>
            </a:r>
            <a:r>
              <a:rPr lang="en-US" dirty="0">
                <a:solidFill>
                  <a:schemeClr val="accent6"/>
                </a:solidFill>
              </a:rPr>
              <a:t>// constructor with no parameter</a:t>
            </a:r>
          </a:p>
          <a:p>
            <a:pPr marL="0" indent="0">
              <a:buNone/>
            </a:pPr>
            <a:r>
              <a:rPr lang="en-US" dirty="0"/>
              <a:t>  public Car() {</a:t>
            </a:r>
          </a:p>
          <a:p>
            <a:pPr marL="0" indent="0">
              <a:buNone/>
            </a:pPr>
            <a:r>
              <a:rPr lang="en-US" dirty="0"/>
              <a:t>    </a:t>
            </a:r>
            <a:r>
              <a:rPr lang="en-US" dirty="0" err="1"/>
              <a:t>carNumbers</a:t>
            </a:r>
            <a:r>
              <a:rPr lang="en-US" dirty="0"/>
              <a:t> = 5;</a:t>
            </a:r>
          </a:p>
          <a:p>
            <a:pPr marL="0" indent="0">
              <a:buNone/>
            </a:pPr>
            <a:r>
              <a:rPr lang="en-US" dirty="0"/>
              <a:t>    </a:t>
            </a:r>
            <a:r>
              <a:rPr lang="en-US" dirty="0" err="1"/>
              <a:t>System.out.println</a:t>
            </a:r>
            <a:r>
              <a:rPr lang="en-US" dirty="0"/>
              <a:t>("Constructor is called“ + </a:t>
            </a:r>
            <a:r>
              <a:rPr lang="en-US" dirty="0" err="1"/>
              <a:t>carNumbers</a:t>
            </a:r>
            <a:r>
              <a:rPr lang="en-US" dirty="0"/>
              <a:t>);</a:t>
            </a:r>
          </a:p>
          <a:p>
            <a:pPr marL="0" indent="0">
              <a:buNone/>
            </a:pPr>
            <a:r>
              <a:rPr lang="en-US" dirty="0"/>
              <a:t>    </a:t>
            </a:r>
            <a:r>
              <a:rPr lang="en-US" dirty="0" err="1"/>
              <a:t>System.out.println</a:t>
            </a:r>
            <a:r>
              <a:rPr lang="en-US" dirty="0"/>
              <a:t>(“Car Numbers: “ + </a:t>
            </a:r>
            <a:r>
              <a:rPr lang="en-US" dirty="0" err="1"/>
              <a:t>carNumbers</a:t>
            </a:r>
            <a:r>
              <a:rPr lang="en-US" dirty="0"/>
              <a:t>);</a:t>
            </a:r>
          </a:p>
          <a:p>
            <a:pPr marL="0" indent="0">
              <a:buNone/>
            </a:pPr>
            <a:r>
              <a:rPr lang="en-US" dirty="0"/>
              <a:t>  }</a:t>
            </a:r>
            <a:endParaRPr lang="en-IL" dirty="0"/>
          </a:p>
        </p:txBody>
      </p:sp>
    </p:spTree>
    <p:extLst>
      <p:ext uri="{BB962C8B-B14F-4D97-AF65-F5344CB8AC3E}">
        <p14:creationId xmlns:p14="http://schemas.microsoft.com/office/powerpoint/2010/main" val="2748907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7CE8-CD0E-4AC8-B62D-8AFA35E84B7C}"/>
              </a:ext>
            </a:extLst>
          </p:cNvPr>
          <p:cNvSpPr>
            <a:spLocks noGrp="1"/>
          </p:cNvSpPr>
          <p:nvPr>
            <p:ph type="title"/>
          </p:nvPr>
        </p:nvSpPr>
        <p:spPr/>
        <p:txBody>
          <a:bodyPr/>
          <a:lstStyle/>
          <a:p>
            <a:r>
              <a:rPr lang="en-US" b="0" i="0" dirty="0">
                <a:effectLst/>
              </a:rPr>
              <a:t>Parameterized Constructor</a:t>
            </a:r>
            <a:endParaRPr lang="en-IL" dirty="0"/>
          </a:p>
        </p:txBody>
      </p:sp>
      <p:sp>
        <p:nvSpPr>
          <p:cNvPr id="3" name="Content Placeholder 2">
            <a:extLst>
              <a:ext uri="{FF2B5EF4-FFF2-40B4-BE49-F238E27FC236}">
                <a16:creationId xmlns:a16="http://schemas.microsoft.com/office/drawing/2014/main" id="{E318C641-74E2-4CBD-ADB2-E54B8516431C}"/>
              </a:ext>
            </a:extLst>
          </p:cNvPr>
          <p:cNvSpPr>
            <a:spLocks noGrp="1"/>
          </p:cNvSpPr>
          <p:nvPr>
            <p:ph idx="1"/>
          </p:nvPr>
        </p:nvSpPr>
        <p:spPr/>
        <p:txBody>
          <a:bodyPr>
            <a:normAutofit lnSpcReduction="10000"/>
          </a:bodyPr>
          <a:lstStyle/>
          <a:p>
            <a:pPr marL="0" indent="0">
              <a:buNone/>
            </a:pPr>
            <a:r>
              <a:rPr lang="en-US" dirty="0"/>
              <a:t>class Name {</a:t>
            </a:r>
          </a:p>
          <a:p>
            <a:pPr marL="0" indent="0">
              <a:buNone/>
            </a:pPr>
            <a:r>
              <a:rPr lang="en-US" dirty="0">
                <a:solidFill>
                  <a:schemeClr val="accent6"/>
                </a:solidFill>
              </a:rPr>
              <a:t>  //Field</a:t>
            </a:r>
          </a:p>
          <a:p>
            <a:pPr marL="0" indent="0">
              <a:buNone/>
            </a:pPr>
            <a:r>
              <a:rPr lang="en-US" dirty="0"/>
              <a:t>  public String languages;</a:t>
            </a:r>
          </a:p>
          <a:p>
            <a:pPr marL="0" indent="0">
              <a:buNone/>
            </a:pPr>
            <a:endParaRPr lang="en-US" dirty="0"/>
          </a:p>
          <a:p>
            <a:pPr marL="0" indent="0">
              <a:buNone/>
            </a:pPr>
            <a:r>
              <a:rPr lang="en-US" dirty="0">
                <a:solidFill>
                  <a:schemeClr val="accent6"/>
                </a:solidFill>
              </a:rPr>
              <a:t>  // constructor accepting single value</a:t>
            </a:r>
          </a:p>
          <a:p>
            <a:pPr marL="0" indent="0">
              <a:buNone/>
            </a:pPr>
            <a:r>
              <a:rPr lang="en-US" dirty="0"/>
              <a:t>  public Name(String languages) {</a:t>
            </a:r>
          </a:p>
          <a:p>
            <a:pPr marL="0" indent="0">
              <a:buNone/>
            </a:pPr>
            <a:r>
              <a:rPr lang="en-US" dirty="0"/>
              <a:t>    </a:t>
            </a:r>
            <a:r>
              <a:rPr lang="en-US" dirty="0" err="1"/>
              <a:t>this.languages</a:t>
            </a:r>
            <a:r>
              <a:rPr lang="en-US" dirty="0"/>
              <a:t> = languages;</a:t>
            </a:r>
          </a:p>
          <a:p>
            <a:pPr marL="0" indent="0">
              <a:buNone/>
            </a:pPr>
            <a:r>
              <a:rPr lang="en-US" dirty="0"/>
              <a:t>    </a:t>
            </a:r>
            <a:r>
              <a:rPr lang="en-US" dirty="0" err="1"/>
              <a:t>System.out.println</a:t>
            </a:r>
            <a:r>
              <a:rPr lang="en-US" dirty="0"/>
              <a:t>(languages + " Programming Language");</a:t>
            </a:r>
          </a:p>
          <a:p>
            <a:pPr marL="0" indent="0">
              <a:buNone/>
            </a:pPr>
            <a:r>
              <a:rPr lang="en-US" dirty="0"/>
              <a:t>  }</a:t>
            </a:r>
            <a:endParaRPr lang="en-IL" dirty="0"/>
          </a:p>
        </p:txBody>
      </p:sp>
    </p:spTree>
    <p:extLst>
      <p:ext uri="{BB962C8B-B14F-4D97-AF65-F5344CB8AC3E}">
        <p14:creationId xmlns:p14="http://schemas.microsoft.com/office/powerpoint/2010/main" val="2641524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2C46-01F5-483D-B0D0-C1EE2F8E97A9}"/>
              </a:ext>
            </a:extLst>
          </p:cNvPr>
          <p:cNvSpPr>
            <a:spLocks noGrp="1"/>
          </p:cNvSpPr>
          <p:nvPr>
            <p:ph type="title"/>
          </p:nvPr>
        </p:nvSpPr>
        <p:spPr/>
        <p:txBody>
          <a:bodyPr/>
          <a:lstStyle/>
          <a:p>
            <a:r>
              <a:rPr lang="en-US" dirty="0"/>
              <a:t>Constructors Overloading</a:t>
            </a:r>
            <a:endParaRPr lang="en-IL" dirty="0"/>
          </a:p>
        </p:txBody>
      </p:sp>
      <p:sp>
        <p:nvSpPr>
          <p:cNvPr id="3" name="Content Placeholder 2">
            <a:extLst>
              <a:ext uri="{FF2B5EF4-FFF2-40B4-BE49-F238E27FC236}">
                <a16:creationId xmlns:a16="http://schemas.microsoft.com/office/drawing/2014/main" id="{79F53227-EE49-4F3F-86A5-63456027A13C}"/>
              </a:ext>
            </a:extLst>
          </p:cNvPr>
          <p:cNvSpPr>
            <a:spLocks noGrp="1"/>
          </p:cNvSpPr>
          <p:nvPr>
            <p:ph idx="1"/>
          </p:nvPr>
        </p:nvSpPr>
        <p:spPr/>
        <p:txBody>
          <a:bodyPr>
            <a:normAutofit fontScale="47500" lnSpcReduction="20000"/>
          </a:bodyPr>
          <a:lstStyle/>
          <a:p>
            <a:r>
              <a:rPr lang="en-US" sz="4000" dirty="0"/>
              <a:t>We can overloading constructors because technically it’s a method. Example:</a:t>
            </a:r>
          </a:p>
          <a:p>
            <a:pPr marL="0" indent="0">
              <a:buNone/>
            </a:pPr>
            <a:endParaRPr lang="en-US" dirty="0"/>
          </a:p>
          <a:p>
            <a:pPr marL="0" indent="0">
              <a:buNone/>
            </a:pPr>
            <a:r>
              <a:rPr lang="en-US" dirty="0"/>
              <a:t>class Name {</a:t>
            </a:r>
          </a:p>
          <a:p>
            <a:pPr marL="0" indent="0">
              <a:buNone/>
            </a:pPr>
            <a:r>
              <a:rPr lang="en-US" dirty="0">
                <a:solidFill>
                  <a:schemeClr val="accent6"/>
                </a:solidFill>
              </a:rPr>
              <a:t> //Field</a:t>
            </a:r>
          </a:p>
          <a:p>
            <a:pPr marL="0" indent="0">
              <a:buNone/>
            </a:pPr>
            <a:r>
              <a:rPr lang="en-US" dirty="0"/>
              <a:t>  public String language;</a:t>
            </a:r>
          </a:p>
          <a:p>
            <a:pPr marL="0" indent="0">
              <a:buNone/>
            </a:pPr>
            <a:endParaRPr lang="en-US" dirty="0"/>
          </a:p>
          <a:p>
            <a:pPr marL="0" indent="0">
              <a:buNone/>
            </a:pPr>
            <a:r>
              <a:rPr lang="en-US" dirty="0">
                <a:solidFill>
                  <a:schemeClr val="accent6"/>
                </a:solidFill>
              </a:rPr>
              <a:t>  // constructor with no parameter</a:t>
            </a:r>
          </a:p>
          <a:p>
            <a:pPr marL="0" indent="0">
              <a:buNone/>
            </a:pPr>
            <a:r>
              <a:rPr lang="en-US" dirty="0"/>
              <a:t>  public Name() {</a:t>
            </a:r>
          </a:p>
          <a:p>
            <a:pPr marL="0" indent="0">
              <a:buNone/>
            </a:pPr>
            <a:r>
              <a:rPr lang="en-US" dirty="0"/>
              <a:t>    </a:t>
            </a:r>
            <a:r>
              <a:rPr lang="en-US" dirty="0" err="1"/>
              <a:t>this.language</a:t>
            </a:r>
            <a:r>
              <a:rPr lang="en-US" dirty="0"/>
              <a:t> = "Java";</a:t>
            </a:r>
          </a:p>
          <a:p>
            <a:pPr marL="0" indent="0">
              <a:buNone/>
            </a:pPr>
            <a:r>
              <a:rPr lang="en-US" dirty="0"/>
              <a:t>  }</a:t>
            </a:r>
          </a:p>
          <a:p>
            <a:pPr marL="0" indent="0">
              <a:buNone/>
            </a:pPr>
            <a:endParaRPr lang="en-US" dirty="0"/>
          </a:p>
          <a:p>
            <a:pPr marL="0" indent="0">
              <a:buNone/>
            </a:pPr>
            <a:r>
              <a:rPr lang="en-US" dirty="0">
                <a:solidFill>
                  <a:schemeClr val="accent6"/>
                </a:solidFill>
              </a:rPr>
              <a:t>  // constructor with a single parameter</a:t>
            </a:r>
          </a:p>
          <a:p>
            <a:pPr marL="0" indent="0">
              <a:buNone/>
            </a:pPr>
            <a:r>
              <a:rPr lang="en-US" dirty="0"/>
              <a:t>  public Name(String language) {</a:t>
            </a:r>
          </a:p>
          <a:p>
            <a:pPr marL="0" indent="0">
              <a:buNone/>
            </a:pPr>
            <a:r>
              <a:rPr lang="en-US" dirty="0"/>
              <a:t>    </a:t>
            </a:r>
            <a:r>
              <a:rPr lang="en-US" dirty="0" err="1"/>
              <a:t>this.language</a:t>
            </a:r>
            <a:r>
              <a:rPr lang="en-US" dirty="0"/>
              <a:t> = language;</a:t>
            </a:r>
          </a:p>
          <a:p>
            <a:pPr marL="0" indent="0">
              <a:buNone/>
            </a:pPr>
            <a:r>
              <a:rPr lang="en-US" dirty="0"/>
              <a:t>  }</a:t>
            </a:r>
          </a:p>
        </p:txBody>
      </p:sp>
    </p:spTree>
    <p:extLst>
      <p:ext uri="{BB962C8B-B14F-4D97-AF65-F5344CB8AC3E}">
        <p14:creationId xmlns:p14="http://schemas.microsoft.com/office/powerpoint/2010/main" val="96817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8240-FF42-40C5-A590-06D819BD0AAC}"/>
              </a:ext>
            </a:extLst>
          </p:cNvPr>
          <p:cNvSpPr>
            <a:spLocks noGrp="1"/>
          </p:cNvSpPr>
          <p:nvPr>
            <p:ph type="title"/>
          </p:nvPr>
        </p:nvSpPr>
        <p:spPr/>
        <p:txBody>
          <a:bodyPr/>
          <a:lstStyle/>
          <a:p>
            <a:r>
              <a:rPr lang="en-US" dirty="0"/>
              <a:t>Programming Paradigms</a:t>
            </a:r>
            <a:endParaRPr lang="en-IL" dirty="0"/>
          </a:p>
        </p:txBody>
      </p:sp>
      <p:sp>
        <p:nvSpPr>
          <p:cNvPr id="3" name="Content Placeholder 2">
            <a:extLst>
              <a:ext uri="{FF2B5EF4-FFF2-40B4-BE49-F238E27FC236}">
                <a16:creationId xmlns:a16="http://schemas.microsoft.com/office/drawing/2014/main" id="{D540B5EF-3F5A-4CE0-B753-EFB6C2636C48}"/>
              </a:ext>
            </a:extLst>
          </p:cNvPr>
          <p:cNvSpPr>
            <a:spLocks noGrp="1"/>
          </p:cNvSpPr>
          <p:nvPr>
            <p:ph idx="1"/>
          </p:nvPr>
        </p:nvSpPr>
        <p:spPr/>
        <p:txBody>
          <a:bodyPr/>
          <a:lstStyle/>
          <a:p>
            <a:r>
              <a:rPr lang="en-US" dirty="0"/>
              <a:t>In computer science we have a various of programming paradigms, or styles of programming. Theis are not programming language, they are styling of writing code.</a:t>
            </a:r>
          </a:p>
          <a:p>
            <a:pPr marL="0" indent="0">
              <a:buNone/>
            </a:pPr>
            <a:endParaRPr lang="en-IL" dirty="0"/>
          </a:p>
        </p:txBody>
      </p:sp>
      <p:sp>
        <p:nvSpPr>
          <p:cNvPr id="4" name="Rectangle 3">
            <a:extLst>
              <a:ext uri="{FF2B5EF4-FFF2-40B4-BE49-F238E27FC236}">
                <a16:creationId xmlns:a16="http://schemas.microsoft.com/office/drawing/2014/main" id="{29447A44-8551-4F98-9F65-648DE33E5B40}"/>
              </a:ext>
            </a:extLst>
          </p:cNvPr>
          <p:cNvSpPr/>
          <p:nvPr/>
        </p:nvSpPr>
        <p:spPr>
          <a:xfrm>
            <a:off x="2041864" y="3258954"/>
            <a:ext cx="2787588" cy="763479"/>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Procedural</a:t>
            </a:r>
            <a:endParaRPr lang="en-IL" sz="2500" dirty="0"/>
          </a:p>
        </p:txBody>
      </p:sp>
      <p:sp>
        <p:nvSpPr>
          <p:cNvPr id="5" name="Rectangle 4">
            <a:extLst>
              <a:ext uri="{FF2B5EF4-FFF2-40B4-BE49-F238E27FC236}">
                <a16:creationId xmlns:a16="http://schemas.microsoft.com/office/drawing/2014/main" id="{294B29AA-C58B-46BA-AF6A-1128C58A0322}"/>
              </a:ext>
            </a:extLst>
          </p:cNvPr>
          <p:cNvSpPr/>
          <p:nvPr/>
        </p:nvSpPr>
        <p:spPr>
          <a:xfrm>
            <a:off x="6668610" y="3258954"/>
            <a:ext cx="2787588" cy="763479"/>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Event-driven</a:t>
            </a:r>
            <a:endParaRPr lang="en-IL" sz="2500" dirty="0"/>
          </a:p>
        </p:txBody>
      </p:sp>
      <p:sp>
        <p:nvSpPr>
          <p:cNvPr id="6" name="Rectangle 5">
            <a:extLst>
              <a:ext uri="{FF2B5EF4-FFF2-40B4-BE49-F238E27FC236}">
                <a16:creationId xmlns:a16="http://schemas.microsoft.com/office/drawing/2014/main" id="{A3D862D9-6CB6-47CA-ABA4-30B43E97A559}"/>
              </a:ext>
            </a:extLst>
          </p:cNvPr>
          <p:cNvSpPr/>
          <p:nvPr/>
        </p:nvSpPr>
        <p:spPr>
          <a:xfrm>
            <a:off x="2041864" y="4302927"/>
            <a:ext cx="2787588" cy="763479"/>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Functional</a:t>
            </a:r>
            <a:endParaRPr lang="en-IL" sz="2500" dirty="0"/>
          </a:p>
        </p:txBody>
      </p:sp>
      <p:sp>
        <p:nvSpPr>
          <p:cNvPr id="7" name="Rectangle 6">
            <a:extLst>
              <a:ext uri="{FF2B5EF4-FFF2-40B4-BE49-F238E27FC236}">
                <a16:creationId xmlns:a16="http://schemas.microsoft.com/office/drawing/2014/main" id="{27F3D29E-F7B4-40E5-96EC-51F267399621}"/>
              </a:ext>
            </a:extLst>
          </p:cNvPr>
          <p:cNvSpPr/>
          <p:nvPr/>
        </p:nvSpPr>
        <p:spPr>
          <a:xfrm>
            <a:off x="2041864" y="5413484"/>
            <a:ext cx="2787588" cy="763479"/>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Object-oriented</a:t>
            </a:r>
            <a:endParaRPr lang="en-IL" sz="2500" dirty="0"/>
          </a:p>
        </p:txBody>
      </p:sp>
      <p:sp>
        <p:nvSpPr>
          <p:cNvPr id="8" name="Rectangle 7">
            <a:extLst>
              <a:ext uri="{FF2B5EF4-FFF2-40B4-BE49-F238E27FC236}">
                <a16:creationId xmlns:a16="http://schemas.microsoft.com/office/drawing/2014/main" id="{28E09098-BDF4-40AD-9BF8-4B772111A173}"/>
              </a:ext>
            </a:extLst>
          </p:cNvPr>
          <p:cNvSpPr/>
          <p:nvPr/>
        </p:nvSpPr>
        <p:spPr>
          <a:xfrm>
            <a:off x="6668610" y="4302927"/>
            <a:ext cx="2787588" cy="763479"/>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Logic</a:t>
            </a:r>
            <a:endParaRPr lang="en-IL" sz="2500" dirty="0"/>
          </a:p>
        </p:txBody>
      </p:sp>
      <p:sp>
        <p:nvSpPr>
          <p:cNvPr id="9" name="Rectangle 8">
            <a:extLst>
              <a:ext uri="{FF2B5EF4-FFF2-40B4-BE49-F238E27FC236}">
                <a16:creationId xmlns:a16="http://schemas.microsoft.com/office/drawing/2014/main" id="{3D19C491-CC9E-4784-8FE2-15A972A4B5E7}"/>
              </a:ext>
            </a:extLst>
          </p:cNvPr>
          <p:cNvSpPr/>
          <p:nvPr/>
        </p:nvSpPr>
        <p:spPr>
          <a:xfrm>
            <a:off x="6668610" y="5413484"/>
            <a:ext cx="2787588" cy="763479"/>
          </a:xfrm>
          <a:prstGeom prst="rect">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dirty="0"/>
              <a:t>Aspect-oriented</a:t>
            </a:r>
            <a:endParaRPr lang="en-IL" sz="2500" dirty="0"/>
          </a:p>
        </p:txBody>
      </p:sp>
    </p:spTree>
    <p:extLst>
      <p:ext uri="{BB962C8B-B14F-4D97-AF65-F5344CB8AC3E}">
        <p14:creationId xmlns:p14="http://schemas.microsoft.com/office/powerpoint/2010/main" val="2913358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1F54-1722-4B82-A936-BC5AC364B435}"/>
              </a:ext>
            </a:extLst>
          </p:cNvPr>
          <p:cNvSpPr>
            <a:spLocks noGrp="1"/>
          </p:cNvSpPr>
          <p:nvPr>
            <p:ph type="title"/>
          </p:nvPr>
        </p:nvSpPr>
        <p:spPr/>
        <p:txBody>
          <a:bodyPr/>
          <a:lstStyle/>
          <a:p>
            <a:r>
              <a:rPr lang="en-US" dirty="0"/>
              <a:t>Static </a:t>
            </a:r>
            <a:endParaRPr lang="en-IL" dirty="0"/>
          </a:p>
        </p:txBody>
      </p:sp>
      <p:sp>
        <p:nvSpPr>
          <p:cNvPr id="3" name="Content Placeholder 2">
            <a:extLst>
              <a:ext uri="{FF2B5EF4-FFF2-40B4-BE49-F238E27FC236}">
                <a16:creationId xmlns:a16="http://schemas.microsoft.com/office/drawing/2014/main" id="{8E2D9227-30E4-45AF-9C57-A3F09BBEBA35}"/>
              </a:ext>
            </a:extLst>
          </p:cNvPr>
          <p:cNvSpPr>
            <a:spLocks noGrp="1"/>
          </p:cNvSpPr>
          <p:nvPr>
            <p:ph idx="1"/>
          </p:nvPr>
        </p:nvSpPr>
        <p:spPr/>
        <p:txBody>
          <a:bodyPr>
            <a:normAutofit fontScale="85000" lnSpcReduction="20000"/>
          </a:bodyPr>
          <a:lstStyle/>
          <a:p>
            <a:r>
              <a:rPr lang="en-US" dirty="0"/>
              <a:t>In OOP a class can have two types of members:</a:t>
            </a:r>
          </a:p>
          <a:p>
            <a:pPr lvl="1"/>
            <a:r>
              <a:rPr lang="en-US" dirty="0"/>
              <a:t>Instance members: belong to objects/instances. For example:</a:t>
            </a:r>
          </a:p>
          <a:p>
            <a:pPr lvl="1"/>
            <a:r>
              <a:rPr lang="en-US" dirty="0"/>
              <a:t>All the members that declared in Employee class like Fields, all this methods are instance members. </a:t>
            </a:r>
            <a:r>
              <a:rPr lang="en-US" dirty="0">
                <a:solidFill>
                  <a:srgbClr val="FF0000"/>
                </a:solidFill>
              </a:rPr>
              <a:t>They belong to each instance of the class.</a:t>
            </a:r>
          </a:p>
          <a:p>
            <a:pPr lvl="1"/>
            <a:r>
              <a:rPr lang="en-US" dirty="0"/>
              <a:t>When we create an employee object(in main class), we can access these members, using the dot operator.</a:t>
            </a:r>
          </a:p>
          <a:p>
            <a:pPr marL="457200" lvl="1" indent="0">
              <a:buNone/>
            </a:pPr>
            <a:endParaRPr lang="en-US" dirty="0"/>
          </a:p>
          <a:p>
            <a:pPr lvl="1"/>
            <a:r>
              <a:rPr lang="en-US" dirty="0"/>
              <a:t>Static members/class members: these are methods or fields that belong to the class not for the object. For example:</a:t>
            </a:r>
          </a:p>
          <a:p>
            <a:pPr lvl="2"/>
            <a:r>
              <a:rPr lang="en-US" dirty="0"/>
              <a:t>Each time we want to create a employee we want to count the number of them. So we create a static field called “</a:t>
            </a:r>
            <a:r>
              <a:rPr lang="en-US" dirty="0" err="1"/>
              <a:t>numberOfEmployees</a:t>
            </a:r>
            <a:r>
              <a:rPr lang="en-US" dirty="0"/>
              <a:t>”</a:t>
            </a:r>
          </a:p>
          <a:p>
            <a:pPr lvl="2"/>
            <a:r>
              <a:rPr lang="en-US" dirty="0"/>
              <a:t>In constructor we’ll count the number ++.</a:t>
            </a:r>
          </a:p>
          <a:p>
            <a:pPr lvl="2"/>
            <a:r>
              <a:rPr lang="en-US" dirty="0"/>
              <a:t>That’s how we can access this static field in our main class, using the </a:t>
            </a:r>
            <a:r>
              <a:rPr lang="en-US" b="1" dirty="0" err="1">
                <a:highlight>
                  <a:srgbClr val="FFFF00"/>
                </a:highlight>
              </a:rPr>
              <a:t>Employee.numberOfEmployees</a:t>
            </a:r>
            <a:r>
              <a:rPr lang="en-US" dirty="0"/>
              <a:t>. Without using the object of the class, we are using the class itself.</a:t>
            </a:r>
          </a:p>
          <a:p>
            <a:pPr lvl="1"/>
            <a:r>
              <a:rPr lang="en-US" dirty="0"/>
              <a:t>When we use a static members:</a:t>
            </a:r>
          </a:p>
          <a:p>
            <a:pPr lvl="2"/>
            <a:r>
              <a:rPr lang="en-US" dirty="0"/>
              <a:t>Where when we want to represent a concept that should be in a single place, in other worlds, a value is independent of objects and we want to share it across all objects. </a:t>
            </a:r>
            <a:endParaRPr lang="en-IL" dirty="0"/>
          </a:p>
        </p:txBody>
      </p:sp>
    </p:spTree>
    <p:extLst>
      <p:ext uri="{BB962C8B-B14F-4D97-AF65-F5344CB8AC3E}">
        <p14:creationId xmlns:p14="http://schemas.microsoft.com/office/powerpoint/2010/main" val="42010337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3758-6BA5-48A4-B72E-A7E4EAEA97C5}"/>
              </a:ext>
            </a:extLst>
          </p:cNvPr>
          <p:cNvSpPr>
            <a:spLocks noGrp="1"/>
          </p:cNvSpPr>
          <p:nvPr>
            <p:ph type="title"/>
          </p:nvPr>
        </p:nvSpPr>
        <p:spPr/>
        <p:txBody>
          <a:bodyPr/>
          <a:lstStyle/>
          <a:p>
            <a:r>
              <a:rPr lang="en-US" dirty="0"/>
              <a:t>Static </a:t>
            </a:r>
            <a:endParaRPr lang="en-IL" dirty="0"/>
          </a:p>
        </p:txBody>
      </p:sp>
      <p:sp>
        <p:nvSpPr>
          <p:cNvPr id="3" name="Content Placeholder 2">
            <a:extLst>
              <a:ext uri="{FF2B5EF4-FFF2-40B4-BE49-F238E27FC236}">
                <a16:creationId xmlns:a16="http://schemas.microsoft.com/office/drawing/2014/main" id="{F90BA0E3-923E-4EDE-9A77-92DC1E682377}"/>
              </a:ext>
            </a:extLst>
          </p:cNvPr>
          <p:cNvSpPr>
            <a:spLocks noGrp="1"/>
          </p:cNvSpPr>
          <p:nvPr>
            <p:ph idx="1"/>
          </p:nvPr>
        </p:nvSpPr>
        <p:spPr/>
        <p:txBody>
          <a:bodyPr>
            <a:normAutofit fontScale="92500" lnSpcReduction="20000"/>
          </a:bodyPr>
          <a:lstStyle/>
          <a:p>
            <a:pPr algn="l" fontAlgn="base"/>
            <a:r>
              <a:rPr lang="en-US" dirty="0">
                <a:solidFill>
                  <a:srgbClr val="273239"/>
                </a:solidFill>
                <a:latin typeface="urw-din"/>
              </a:rPr>
              <a:t>S</a:t>
            </a:r>
            <a:r>
              <a:rPr lang="en-US" b="0" dirty="0">
                <a:solidFill>
                  <a:srgbClr val="273239"/>
                </a:solidFill>
                <a:effectLst/>
                <a:latin typeface="urw-din"/>
              </a:rPr>
              <a:t>tatic is a non-access modifier in Java which is applicable for the following:</a:t>
            </a:r>
          </a:p>
          <a:p>
            <a:pPr marL="914400" lvl="1" indent="-457200" fontAlgn="base">
              <a:buFont typeface="+mj-lt"/>
              <a:buAutoNum type="arabicPeriod"/>
            </a:pPr>
            <a:r>
              <a:rPr lang="en-US" b="0" i="0" dirty="0">
                <a:solidFill>
                  <a:srgbClr val="273239"/>
                </a:solidFill>
                <a:effectLst/>
                <a:latin typeface="urw-din"/>
              </a:rPr>
              <a:t>blocks</a:t>
            </a:r>
          </a:p>
          <a:p>
            <a:pPr marL="914400" lvl="1" indent="-457200" fontAlgn="base">
              <a:buFont typeface="+mj-lt"/>
              <a:buAutoNum type="arabicPeriod"/>
            </a:pPr>
            <a:r>
              <a:rPr lang="en-US" b="0" i="0" dirty="0">
                <a:solidFill>
                  <a:srgbClr val="273239"/>
                </a:solidFill>
                <a:effectLst/>
                <a:latin typeface="urw-din"/>
              </a:rPr>
              <a:t>variables</a:t>
            </a:r>
          </a:p>
          <a:p>
            <a:pPr marL="914400" lvl="1" indent="-457200" fontAlgn="base">
              <a:buFont typeface="+mj-lt"/>
              <a:buAutoNum type="arabicPeriod"/>
            </a:pPr>
            <a:r>
              <a:rPr lang="en-US" b="0" i="0" dirty="0">
                <a:solidFill>
                  <a:srgbClr val="273239"/>
                </a:solidFill>
                <a:effectLst/>
                <a:latin typeface="urw-din"/>
              </a:rPr>
              <a:t>methods</a:t>
            </a:r>
          </a:p>
          <a:p>
            <a:pPr marL="914400" lvl="1" indent="-457200" fontAlgn="base">
              <a:buFont typeface="+mj-lt"/>
              <a:buAutoNum type="arabicPeriod"/>
            </a:pPr>
            <a:r>
              <a:rPr lang="en-US" b="0" i="0" dirty="0">
                <a:solidFill>
                  <a:srgbClr val="273239"/>
                </a:solidFill>
                <a:effectLst/>
                <a:latin typeface="urw-din"/>
              </a:rPr>
              <a:t>nested classes</a:t>
            </a:r>
          </a:p>
          <a:p>
            <a:pPr marL="457200" lvl="1" indent="0" fontAlgn="base">
              <a:buNone/>
            </a:pPr>
            <a:endParaRPr lang="en-US" b="0" i="0" dirty="0">
              <a:solidFill>
                <a:srgbClr val="273239"/>
              </a:solidFill>
              <a:effectLst/>
              <a:latin typeface="urw-din"/>
            </a:endParaRPr>
          </a:p>
          <a:p>
            <a:pPr marL="457200" lvl="1" indent="0" fontAlgn="base">
              <a:buNone/>
            </a:pPr>
            <a:endParaRPr lang="en-US" b="0" i="0" dirty="0">
              <a:solidFill>
                <a:srgbClr val="273239"/>
              </a:solidFill>
              <a:effectLst/>
              <a:latin typeface="urw-din"/>
            </a:endParaRPr>
          </a:p>
          <a:p>
            <a:pPr algn="just"/>
            <a:r>
              <a:rPr lang="en-US" b="0" i="0" dirty="0">
                <a:solidFill>
                  <a:srgbClr val="610B4B"/>
                </a:solidFill>
                <a:effectLst/>
                <a:latin typeface="erdana"/>
              </a:rPr>
              <a:t>Why is the Java main method static?</a:t>
            </a:r>
          </a:p>
          <a:p>
            <a:pPr lvl="1" algn="just"/>
            <a:r>
              <a:rPr lang="en-US" b="0" i="0" dirty="0">
                <a:solidFill>
                  <a:srgbClr val="333333"/>
                </a:solidFill>
                <a:effectLst/>
                <a:latin typeface="inter-regular"/>
              </a:rPr>
              <a:t>It is because the object is not required to call a static method. If it were a non-static method, </a:t>
            </a:r>
            <a:r>
              <a:rPr lang="en-US" b="1" i="0" u="none" strike="noStrike" dirty="0">
                <a:solidFill>
                  <a:srgbClr val="008000"/>
                </a:solidFill>
                <a:effectLst/>
                <a:latin typeface="inter-regular"/>
                <a:hlinkClick r:id="rId2"/>
              </a:rPr>
              <a:t>JVM</a:t>
            </a:r>
            <a:r>
              <a:rPr lang="en-US" b="0" i="0" dirty="0">
                <a:solidFill>
                  <a:srgbClr val="333333"/>
                </a:solidFill>
                <a:effectLst/>
                <a:latin typeface="inter-regular"/>
              </a:rPr>
              <a:t> creates an object first then call main() method that will lead the problem of extra memory allocation. In simple world, to enable the java run time to directly call the main method without to create a new object.</a:t>
            </a:r>
          </a:p>
          <a:p>
            <a:pPr lvl="1" algn="just"/>
            <a:r>
              <a:rPr lang="en-US" dirty="0">
                <a:solidFill>
                  <a:srgbClr val="333333"/>
                </a:solidFill>
                <a:latin typeface="inter-regular"/>
              </a:rPr>
              <a:t>Also, the System class, have a punch of static members, out is one of it’s static fields.</a:t>
            </a:r>
          </a:p>
          <a:p>
            <a:pPr lvl="1" algn="just"/>
            <a:r>
              <a:rPr lang="en-US" b="0" i="0" dirty="0">
                <a:solidFill>
                  <a:srgbClr val="333333"/>
                </a:solidFill>
                <a:effectLst/>
                <a:latin typeface="inter-regular"/>
              </a:rPr>
              <a:t>Another example: </a:t>
            </a:r>
            <a:r>
              <a:rPr lang="en-US" b="0" i="0" dirty="0" err="1">
                <a:solidFill>
                  <a:srgbClr val="333333"/>
                </a:solidFill>
                <a:effectLst/>
                <a:latin typeface="inter-regular"/>
              </a:rPr>
              <a:t>Integer.parseInt</a:t>
            </a:r>
            <a:r>
              <a:rPr lang="en-US" b="0" i="0" dirty="0">
                <a:solidFill>
                  <a:srgbClr val="333333"/>
                </a:solidFill>
                <a:effectLst/>
                <a:latin typeface="inter-regular"/>
              </a:rPr>
              <a:t>(); </a:t>
            </a:r>
            <a:endParaRPr lang="en-US" b="0" i="0" dirty="0">
              <a:solidFill>
                <a:srgbClr val="273239"/>
              </a:solidFill>
              <a:effectLst/>
              <a:latin typeface="urw-din"/>
            </a:endParaRPr>
          </a:p>
          <a:p>
            <a:pPr marL="0" indent="0">
              <a:buNone/>
            </a:pPr>
            <a:endParaRPr lang="en-IL" dirty="0"/>
          </a:p>
        </p:txBody>
      </p:sp>
    </p:spTree>
    <p:extLst>
      <p:ext uri="{BB962C8B-B14F-4D97-AF65-F5344CB8AC3E}">
        <p14:creationId xmlns:p14="http://schemas.microsoft.com/office/powerpoint/2010/main" val="1479835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CDB6-D134-4347-9C83-8087FE053075}"/>
              </a:ext>
            </a:extLst>
          </p:cNvPr>
          <p:cNvSpPr>
            <a:spLocks noGrp="1"/>
          </p:cNvSpPr>
          <p:nvPr>
            <p:ph type="title"/>
          </p:nvPr>
        </p:nvSpPr>
        <p:spPr>
          <a:xfrm>
            <a:off x="541867" y="8996"/>
            <a:ext cx="11108266" cy="1325563"/>
          </a:xfrm>
        </p:spPr>
        <p:txBody>
          <a:bodyPr/>
          <a:lstStyle/>
          <a:p>
            <a:r>
              <a:rPr lang="en-US" dirty="0"/>
              <a:t>Static Block</a:t>
            </a:r>
            <a:endParaRPr lang="en-IL" dirty="0"/>
          </a:p>
        </p:txBody>
      </p:sp>
      <p:sp>
        <p:nvSpPr>
          <p:cNvPr id="3" name="Content Placeholder 2">
            <a:extLst>
              <a:ext uri="{FF2B5EF4-FFF2-40B4-BE49-F238E27FC236}">
                <a16:creationId xmlns:a16="http://schemas.microsoft.com/office/drawing/2014/main" id="{2800B8EE-D434-4A40-85D4-5ECA875BCE46}"/>
              </a:ext>
            </a:extLst>
          </p:cNvPr>
          <p:cNvSpPr>
            <a:spLocks noGrp="1"/>
          </p:cNvSpPr>
          <p:nvPr>
            <p:ph idx="1"/>
          </p:nvPr>
        </p:nvSpPr>
        <p:spPr>
          <a:xfrm>
            <a:off x="541867" y="1029759"/>
            <a:ext cx="11252200" cy="5819245"/>
          </a:xfrm>
        </p:spPr>
        <p:txBody>
          <a:bodyPr>
            <a:normAutofit fontScale="25000" lnSpcReduction="20000"/>
          </a:bodyPr>
          <a:lstStyle/>
          <a:p>
            <a:r>
              <a:rPr lang="en-US" sz="8800" dirty="0"/>
              <a:t>If you need to do computation in order to initialize your static variables, you can declare a static block that gets executed exactly once, when the class is first loaded. Example:</a:t>
            </a:r>
          </a:p>
          <a:p>
            <a:pPr marL="0" indent="0">
              <a:buNone/>
            </a:pPr>
            <a:r>
              <a:rPr lang="en-US" sz="6400" dirty="0">
                <a:solidFill>
                  <a:schemeClr val="accent6"/>
                </a:solidFill>
              </a:rPr>
              <a:t>// Java program to demonstrate use of static blocks</a:t>
            </a:r>
          </a:p>
          <a:p>
            <a:pPr marL="0" indent="0">
              <a:buNone/>
            </a:pPr>
            <a:r>
              <a:rPr lang="en-US" sz="6400" dirty="0"/>
              <a:t>class Test{</a:t>
            </a:r>
          </a:p>
          <a:p>
            <a:pPr marL="0" indent="0">
              <a:buNone/>
            </a:pPr>
            <a:r>
              <a:rPr lang="en-US" sz="6400" dirty="0">
                <a:solidFill>
                  <a:schemeClr val="accent6"/>
                </a:solidFill>
              </a:rPr>
              <a:t>	// static variable</a:t>
            </a:r>
          </a:p>
          <a:p>
            <a:pPr marL="0" indent="0">
              <a:buNone/>
            </a:pPr>
            <a:r>
              <a:rPr lang="en-US" sz="6400" dirty="0"/>
              <a:t>	static int a = 10;</a:t>
            </a:r>
          </a:p>
          <a:p>
            <a:pPr marL="0" indent="0">
              <a:buNone/>
            </a:pPr>
            <a:r>
              <a:rPr lang="en-US" sz="6400" dirty="0"/>
              <a:t>	static int b;</a:t>
            </a:r>
          </a:p>
          <a:p>
            <a:pPr marL="0" indent="0">
              <a:buNone/>
            </a:pPr>
            <a:r>
              <a:rPr lang="en-US" sz="6400" dirty="0"/>
              <a:t>	</a:t>
            </a:r>
          </a:p>
          <a:p>
            <a:pPr marL="0" indent="0">
              <a:buNone/>
            </a:pPr>
            <a:r>
              <a:rPr lang="en-US" sz="6400" dirty="0">
                <a:solidFill>
                  <a:schemeClr val="accent6"/>
                </a:solidFill>
              </a:rPr>
              <a:t>	// static block</a:t>
            </a:r>
          </a:p>
          <a:p>
            <a:pPr marL="0" indent="0">
              <a:buNone/>
            </a:pPr>
            <a:r>
              <a:rPr lang="en-US" sz="6400" dirty="0"/>
              <a:t>	static {</a:t>
            </a:r>
          </a:p>
          <a:p>
            <a:pPr marL="0" indent="0">
              <a:buNone/>
            </a:pPr>
            <a:r>
              <a:rPr lang="en-US" sz="6400" dirty="0"/>
              <a:t>		</a:t>
            </a:r>
            <a:r>
              <a:rPr lang="en-US" sz="6400" dirty="0" err="1"/>
              <a:t>System.out.println</a:t>
            </a:r>
            <a:r>
              <a:rPr lang="en-US" sz="6400" dirty="0"/>
              <a:t>("Static block initialized.");</a:t>
            </a:r>
          </a:p>
          <a:p>
            <a:pPr marL="0" indent="0">
              <a:buNone/>
            </a:pPr>
            <a:r>
              <a:rPr lang="en-US" sz="6400" dirty="0"/>
              <a:t>		b = a * 4;</a:t>
            </a:r>
          </a:p>
          <a:p>
            <a:pPr marL="0" indent="0">
              <a:buNone/>
            </a:pPr>
            <a:r>
              <a:rPr lang="en-US" sz="6400" dirty="0"/>
              <a:t>	}</a:t>
            </a:r>
          </a:p>
          <a:p>
            <a:pPr marL="0" indent="0">
              <a:buNone/>
            </a:pPr>
            <a:r>
              <a:rPr lang="en-US" sz="6400" dirty="0"/>
              <a:t>	public static void main(String[] </a:t>
            </a:r>
            <a:r>
              <a:rPr lang="en-US" sz="6400" dirty="0" err="1"/>
              <a:t>args</a:t>
            </a:r>
            <a:r>
              <a:rPr lang="en-US" sz="6400" dirty="0"/>
              <a:t>){</a:t>
            </a:r>
          </a:p>
          <a:p>
            <a:pPr marL="0" indent="0">
              <a:buNone/>
            </a:pPr>
            <a:r>
              <a:rPr lang="en-US" sz="6400" dirty="0"/>
              <a:t>	</a:t>
            </a:r>
            <a:r>
              <a:rPr lang="en-US" sz="6400" dirty="0" err="1"/>
              <a:t>System.out.println</a:t>
            </a:r>
            <a:r>
              <a:rPr lang="en-US" sz="6400" dirty="0"/>
              <a:t>("from main");</a:t>
            </a:r>
          </a:p>
          <a:p>
            <a:pPr marL="0" indent="0">
              <a:buNone/>
            </a:pPr>
            <a:r>
              <a:rPr lang="en-US" sz="6400" dirty="0"/>
              <a:t>	</a:t>
            </a:r>
            <a:r>
              <a:rPr lang="en-US" sz="6400" dirty="0" err="1"/>
              <a:t>System.out.println</a:t>
            </a:r>
            <a:r>
              <a:rPr lang="en-US" sz="6400" dirty="0"/>
              <a:t>("Value of a : "+a);</a:t>
            </a:r>
          </a:p>
          <a:p>
            <a:pPr marL="0" indent="0">
              <a:buNone/>
            </a:pPr>
            <a:r>
              <a:rPr lang="en-US" sz="6400" dirty="0"/>
              <a:t>	</a:t>
            </a:r>
            <a:r>
              <a:rPr lang="en-US" sz="6400" dirty="0" err="1"/>
              <a:t>System.out.println</a:t>
            </a:r>
            <a:r>
              <a:rPr lang="en-US" sz="6400" dirty="0"/>
              <a:t>("Value of b : "+b);</a:t>
            </a:r>
          </a:p>
          <a:p>
            <a:pPr marL="0" indent="0">
              <a:buNone/>
            </a:pPr>
            <a:r>
              <a:rPr lang="en-US" sz="6400" dirty="0"/>
              <a:t>	}</a:t>
            </a:r>
          </a:p>
          <a:p>
            <a:pPr marL="0" indent="0">
              <a:buNone/>
            </a:pPr>
            <a:r>
              <a:rPr lang="en-US" sz="6400" dirty="0"/>
              <a:t>}</a:t>
            </a:r>
          </a:p>
          <a:p>
            <a:endParaRPr lang="en-US" dirty="0"/>
          </a:p>
        </p:txBody>
      </p:sp>
    </p:spTree>
    <p:extLst>
      <p:ext uri="{BB962C8B-B14F-4D97-AF65-F5344CB8AC3E}">
        <p14:creationId xmlns:p14="http://schemas.microsoft.com/office/powerpoint/2010/main" val="2939965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95446-B9F9-4B8E-986A-0EB2C610F5B0}"/>
              </a:ext>
            </a:extLst>
          </p:cNvPr>
          <p:cNvSpPr>
            <a:spLocks noGrp="1"/>
          </p:cNvSpPr>
          <p:nvPr>
            <p:ph type="title"/>
          </p:nvPr>
        </p:nvSpPr>
        <p:spPr/>
        <p:txBody>
          <a:bodyPr/>
          <a:lstStyle/>
          <a:p>
            <a:r>
              <a:rPr lang="en-US" dirty="0"/>
              <a:t>Static Variables</a:t>
            </a:r>
            <a:endParaRPr lang="en-IL" dirty="0"/>
          </a:p>
        </p:txBody>
      </p:sp>
      <p:sp>
        <p:nvSpPr>
          <p:cNvPr id="3" name="Content Placeholder 2">
            <a:extLst>
              <a:ext uri="{FF2B5EF4-FFF2-40B4-BE49-F238E27FC236}">
                <a16:creationId xmlns:a16="http://schemas.microsoft.com/office/drawing/2014/main" id="{6565448D-6EEE-42E1-9E45-814C6450C3EF}"/>
              </a:ext>
            </a:extLst>
          </p:cNvPr>
          <p:cNvSpPr>
            <a:spLocks noGrp="1"/>
          </p:cNvSpPr>
          <p:nvPr>
            <p:ph idx="1"/>
          </p:nvPr>
        </p:nvSpPr>
        <p:spPr/>
        <p:txBody>
          <a:bodyPr>
            <a:noAutofit/>
          </a:bodyPr>
          <a:lstStyle/>
          <a:p>
            <a:pPr algn="l" fontAlgn="base">
              <a:buFont typeface="Arial" panose="020B0604020202020204" pitchFamily="34" charset="0"/>
              <a:buChar char="•"/>
            </a:pPr>
            <a:r>
              <a:rPr lang="en-US" sz="2200" b="0" i="0" dirty="0">
                <a:effectLst/>
              </a:rPr>
              <a:t>We can create static variables at class-level only. </a:t>
            </a:r>
          </a:p>
          <a:p>
            <a:pPr algn="l" fontAlgn="base">
              <a:buFont typeface="Arial" panose="020B0604020202020204" pitchFamily="34" charset="0"/>
              <a:buChar char="•"/>
            </a:pPr>
            <a:r>
              <a:rPr lang="en-US" sz="2200" dirty="0"/>
              <a:t>S</a:t>
            </a:r>
            <a:r>
              <a:rPr lang="en-US" sz="2200" b="0" i="0" dirty="0">
                <a:effectLst/>
              </a:rPr>
              <a:t>tatic block and static variables are executed in order they are present in a program.</a:t>
            </a:r>
          </a:p>
          <a:p>
            <a:pPr algn="l" fontAlgn="base">
              <a:buFont typeface="Arial" panose="020B0604020202020204" pitchFamily="34" charset="0"/>
              <a:buChar char="•"/>
            </a:pPr>
            <a:endParaRPr lang="en-US" sz="2200" dirty="0"/>
          </a:p>
          <a:p>
            <a:pPr algn="l" fontAlgn="base">
              <a:buFont typeface="Arial" panose="020B0604020202020204" pitchFamily="34" charset="0"/>
              <a:buChar char="•"/>
            </a:pPr>
            <a:r>
              <a:rPr lang="en-US" sz="2200" dirty="0"/>
              <a:t>Example:</a:t>
            </a:r>
            <a:endParaRPr lang="en-US" sz="2200" b="0" i="0" dirty="0">
              <a:effectLst/>
            </a:endParaRPr>
          </a:p>
          <a:p>
            <a:pPr marL="0" indent="0" algn="l" fontAlgn="base">
              <a:buNone/>
            </a:pPr>
            <a:r>
              <a:rPr lang="en-US" sz="2200" b="0" i="0" dirty="0">
                <a:effectLst/>
              </a:rPr>
              <a:t>class Test{</a:t>
            </a:r>
          </a:p>
          <a:p>
            <a:pPr marL="0" indent="0" algn="l" fontAlgn="base">
              <a:buNone/>
            </a:pPr>
            <a:r>
              <a:rPr lang="en-US" sz="2200" b="0" i="0" dirty="0">
                <a:solidFill>
                  <a:schemeClr val="accent6"/>
                </a:solidFill>
                <a:effectLst/>
              </a:rPr>
              <a:t>	// static variable</a:t>
            </a:r>
          </a:p>
          <a:p>
            <a:pPr marL="0" indent="0" algn="l" fontAlgn="base">
              <a:buNone/>
            </a:pPr>
            <a:r>
              <a:rPr lang="en-US" sz="2200" b="0" i="0" dirty="0">
                <a:effectLst/>
              </a:rPr>
              <a:t>	static int a = 22;</a:t>
            </a:r>
          </a:p>
          <a:p>
            <a:pPr marL="0" indent="0" algn="l" fontAlgn="base">
              <a:buNone/>
            </a:pPr>
            <a:r>
              <a:rPr lang="en-US" sz="2200" b="0" i="0" dirty="0">
                <a:effectLst/>
              </a:rPr>
              <a:t>}</a:t>
            </a:r>
          </a:p>
          <a:p>
            <a:pPr marL="0" indent="0" algn="l" fontAlgn="base">
              <a:buNone/>
            </a:pPr>
            <a:r>
              <a:rPr lang="en-US" sz="2200" b="0" i="0" dirty="0">
                <a:effectLst/>
              </a:rPr>
              <a:t>	</a:t>
            </a:r>
            <a:endParaRPr lang="en-IL" sz="2200" dirty="0"/>
          </a:p>
        </p:txBody>
      </p:sp>
    </p:spTree>
    <p:extLst>
      <p:ext uri="{BB962C8B-B14F-4D97-AF65-F5344CB8AC3E}">
        <p14:creationId xmlns:p14="http://schemas.microsoft.com/office/powerpoint/2010/main" val="923805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D0DD-7852-4071-8F59-818E1B9692EB}"/>
              </a:ext>
            </a:extLst>
          </p:cNvPr>
          <p:cNvSpPr>
            <a:spLocks noGrp="1"/>
          </p:cNvSpPr>
          <p:nvPr>
            <p:ph type="title"/>
          </p:nvPr>
        </p:nvSpPr>
        <p:spPr/>
        <p:txBody>
          <a:bodyPr/>
          <a:lstStyle/>
          <a:p>
            <a:r>
              <a:rPr lang="en-US" dirty="0"/>
              <a:t>Static Methods</a:t>
            </a:r>
            <a:endParaRPr lang="en-IL" dirty="0"/>
          </a:p>
        </p:txBody>
      </p:sp>
      <p:sp>
        <p:nvSpPr>
          <p:cNvPr id="3" name="Content Placeholder 2">
            <a:extLst>
              <a:ext uri="{FF2B5EF4-FFF2-40B4-BE49-F238E27FC236}">
                <a16:creationId xmlns:a16="http://schemas.microsoft.com/office/drawing/2014/main" id="{F230B4B7-EC4E-4E43-9EED-E599357F12CB}"/>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A static method belongs to the class rather than the object of a class.</a:t>
            </a:r>
          </a:p>
          <a:p>
            <a:pPr algn="just">
              <a:buFont typeface="Arial" panose="020B0604020202020204" pitchFamily="34" charset="0"/>
              <a:buChar char="•"/>
            </a:pPr>
            <a:r>
              <a:rPr lang="en-US" b="0" i="0" dirty="0">
                <a:solidFill>
                  <a:srgbClr val="000000"/>
                </a:solidFill>
                <a:effectLst/>
                <a:latin typeface="inter-regular"/>
              </a:rPr>
              <a:t>A static method can be invoked without the need for creating an instance of a class.</a:t>
            </a:r>
          </a:p>
          <a:p>
            <a:pPr algn="just">
              <a:buFont typeface="Arial" panose="020B0604020202020204" pitchFamily="34" charset="0"/>
              <a:buChar char="•"/>
            </a:pPr>
            <a:r>
              <a:rPr lang="en-US" b="0" i="0" dirty="0">
                <a:solidFill>
                  <a:srgbClr val="000000"/>
                </a:solidFill>
                <a:effectLst/>
                <a:latin typeface="inter-regular"/>
              </a:rPr>
              <a:t>A static method can access static data member and can change the value of it.</a:t>
            </a:r>
          </a:p>
          <a:p>
            <a:endParaRPr lang="en-IL" dirty="0"/>
          </a:p>
        </p:txBody>
      </p:sp>
    </p:spTree>
    <p:extLst>
      <p:ext uri="{BB962C8B-B14F-4D97-AF65-F5344CB8AC3E}">
        <p14:creationId xmlns:p14="http://schemas.microsoft.com/office/powerpoint/2010/main" val="3672749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A75A2-F6F0-4E02-9790-B923B4E3DD39}"/>
              </a:ext>
            </a:extLst>
          </p:cNvPr>
          <p:cNvSpPr>
            <a:spLocks noGrp="1"/>
          </p:cNvSpPr>
          <p:nvPr>
            <p:ph type="title"/>
          </p:nvPr>
        </p:nvSpPr>
        <p:spPr/>
        <p:txBody>
          <a:bodyPr/>
          <a:lstStyle/>
          <a:p>
            <a:r>
              <a:rPr lang="en-US" altLang="en-IL" dirty="0"/>
              <a:t>R</a:t>
            </a:r>
            <a:r>
              <a:rPr kumimoji="0" lang="en-IL" altLang="en-IL" sz="4400" b="0" i="0" u="none" strike="noStrike" cap="none" normalizeH="0" baseline="0" dirty="0">
                <a:ln>
                  <a:noFill/>
                </a:ln>
                <a:effectLst/>
              </a:rPr>
              <a:t>restriction for the static method</a:t>
            </a:r>
            <a:endParaRPr lang="en-IL" dirty="0"/>
          </a:p>
        </p:txBody>
      </p:sp>
      <p:sp>
        <p:nvSpPr>
          <p:cNvPr id="5" name="Content Placeholder 4">
            <a:extLst>
              <a:ext uri="{FF2B5EF4-FFF2-40B4-BE49-F238E27FC236}">
                <a16:creationId xmlns:a16="http://schemas.microsoft.com/office/drawing/2014/main" id="{7961A871-C74A-462A-B797-DDDC1B5627BE}"/>
              </a:ext>
            </a:extLst>
          </p:cNvPr>
          <p:cNvSpPr>
            <a:spLocks noGrp="1"/>
          </p:cNvSpPr>
          <p:nvPr>
            <p:ph idx="1"/>
          </p:nvPr>
        </p:nvSpPr>
        <p:spPr>
          <a:xfrm>
            <a:off x="838200" y="1825625"/>
            <a:ext cx="10515600" cy="4922308"/>
          </a:xfrm>
        </p:spPr>
        <p:txBody>
          <a:bodyPr>
            <a:normAutofit fontScale="85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IL" altLang="en-IL" sz="2800" b="0" i="0" u="none" strike="noStrike" cap="none" normalizeH="0" baseline="0" dirty="0">
                <a:ln>
                  <a:noFill/>
                </a:ln>
                <a:effectLst/>
              </a:rPr>
              <a:t>There are two main restrictions for the static method. They are:</a:t>
            </a:r>
            <a:endParaRPr kumimoji="0" lang="en-US" altLang="en-IL" sz="2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400" b="0" i="0" u="none" strike="noStrike" cap="none" normalizeH="0" baseline="0" dirty="0">
              <a:ln>
                <a:noFill/>
              </a:ln>
              <a:effectLst/>
            </a:endParaRPr>
          </a:p>
          <a:p>
            <a:pPr marL="971550" lvl="1" indent="-514350" eaLnBrk="0" fontAlgn="base" hangingPunct="0">
              <a:lnSpc>
                <a:spcPct val="100000"/>
              </a:lnSpc>
              <a:spcBef>
                <a:spcPct val="0"/>
              </a:spcBef>
              <a:spcAft>
                <a:spcPct val="0"/>
              </a:spcAft>
              <a:buFont typeface="+mj-lt"/>
              <a:buAutoNum type="arabicPeriod"/>
            </a:pPr>
            <a:r>
              <a:rPr kumimoji="0" lang="en-IL" altLang="en-IL" b="0" i="0" u="none" strike="noStrike" cap="none" normalizeH="0" baseline="0" dirty="0">
                <a:ln>
                  <a:noFill/>
                </a:ln>
                <a:effectLst/>
              </a:rPr>
              <a:t>The static method can not use non static data member or call non</a:t>
            </a:r>
            <a:r>
              <a:rPr kumimoji="0" lang="en-US" altLang="en-IL" b="0" i="0" u="none" strike="noStrike" cap="none" normalizeH="0" baseline="0" dirty="0">
                <a:ln>
                  <a:noFill/>
                </a:ln>
                <a:effectLst/>
              </a:rPr>
              <a:t> </a:t>
            </a:r>
            <a:r>
              <a:rPr kumimoji="0" lang="en-IL" altLang="en-IL" b="0" i="0" u="none" strike="noStrike" cap="none" normalizeH="0" baseline="0" dirty="0">
                <a:ln>
                  <a:noFill/>
                </a:ln>
                <a:effectLst/>
              </a:rPr>
              <a:t>static method directly.</a:t>
            </a:r>
            <a:endParaRPr kumimoji="0" lang="en-US" altLang="en-IL" b="0" i="0" u="none" strike="noStrike" cap="none" normalizeH="0" baseline="0" dirty="0">
              <a:ln>
                <a:noFill/>
              </a:ln>
              <a:effectLst/>
            </a:endParaRPr>
          </a:p>
          <a:p>
            <a:pPr marL="971550" lvl="1" indent="-514350" eaLnBrk="0" fontAlgn="base" hangingPunct="0">
              <a:lnSpc>
                <a:spcPct val="100000"/>
              </a:lnSpc>
              <a:spcBef>
                <a:spcPct val="0"/>
              </a:spcBef>
              <a:spcAft>
                <a:spcPct val="0"/>
              </a:spcAft>
              <a:buFont typeface="+mj-lt"/>
              <a:buAutoNum type="arabicPeriod"/>
            </a:pPr>
            <a:endParaRPr kumimoji="0" lang="en-IL" altLang="en-IL" b="0" i="0" u="none" strike="noStrike" cap="none" normalizeH="0" baseline="0" dirty="0">
              <a:ln>
                <a:noFill/>
              </a:ln>
              <a:effectLst/>
            </a:endParaRPr>
          </a:p>
          <a:p>
            <a:pPr marL="971550" lvl="1" indent="-514350" eaLnBrk="0" fontAlgn="base" hangingPunct="0">
              <a:lnSpc>
                <a:spcPct val="100000"/>
              </a:lnSpc>
              <a:spcBef>
                <a:spcPct val="0"/>
              </a:spcBef>
              <a:spcAft>
                <a:spcPct val="0"/>
              </a:spcAft>
              <a:buFont typeface="+mj-lt"/>
              <a:buAutoNum type="arabicPeriod"/>
            </a:pPr>
            <a:r>
              <a:rPr kumimoji="0" lang="en-IL" altLang="en-IL" b="0" i="0" u="none" strike="noStrike" cap="none" normalizeH="0" baseline="0" dirty="0">
                <a:ln>
                  <a:noFill/>
                </a:ln>
                <a:effectLst/>
              </a:rPr>
              <a:t>this and super cannot be used in static context.</a:t>
            </a:r>
          </a:p>
          <a:p>
            <a:r>
              <a:rPr lang="en-US" dirty="0"/>
              <a:t>Example:</a:t>
            </a:r>
          </a:p>
          <a:p>
            <a:pPr marL="457200" lvl="1" indent="0" algn="just">
              <a:buNone/>
            </a:pPr>
            <a:endParaRPr lang="en-US" i="0" dirty="0">
              <a:solidFill>
                <a:srgbClr val="006699"/>
              </a:solidFill>
              <a:effectLst/>
              <a:latin typeface="inter-regular"/>
            </a:endParaRPr>
          </a:p>
          <a:p>
            <a:pPr marL="457200" lvl="1" indent="0" algn="just">
              <a:buNone/>
            </a:pPr>
            <a:r>
              <a:rPr lang="en-US" i="0" dirty="0">
                <a:solidFill>
                  <a:srgbClr val="006699"/>
                </a:solidFill>
                <a:effectLst/>
                <a:latin typeface="inter-regular"/>
              </a:rPr>
              <a:t>class</a:t>
            </a:r>
            <a:r>
              <a:rPr lang="en-US" i="0" dirty="0">
                <a:solidFill>
                  <a:srgbClr val="000000"/>
                </a:solidFill>
                <a:effectLst/>
                <a:latin typeface="inter-regular"/>
              </a:rPr>
              <a:t> A{  </a:t>
            </a:r>
          </a:p>
          <a:p>
            <a:pPr marL="457200" lvl="1" indent="0" algn="just">
              <a:buNone/>
            </a:pPr>
            <a:r>
              <a:rPr lang="en-US" i="0" dirty="0">
                <a:solidFill>
                  <a:srgbClr val="000000"/>
                </a:solidFill>
                <a:effectLst/>
                <a:latin typeface="inter-regular"/>
              </a:rPr>
              <a:t>	</a:t>
            </a:r>
            <a:r>
              <a:rPr lang="en-US" i="0" dirty="0">
                <a:solidFill>
                  <a:srgbClr val="006699"/>
                </a:solidFill>
                <a:effectLst/>
                <a:latin typeface="inter-regular"/>
              </a:rPr>
              <a:t>int</a:t>
            </a:r>
            <a:r>
              <a:rPr lang="en-US" i="0" dirty="0">
                <a:solidFill>
                  <a:srgbClr val="000000"/>
                </a:solidFill>
                <a:effectLst/>
                <a:latin typeface="inter-regular"/>
              </a:rPr>
              <a:t> a=</a:t>
            </a:r>
            <a:r>
              <a:rPr lang="en-US" i="0" dirty="0">
                <a:solidFill>
                  <a:srgbClr val="C00000"/>
                </a:solidFill>
                <a:effectLst/>
                <a:latin typeface="inter-regular"/>
              </a:rPr>
              <a:t>40</a:t>
            </a:r>
            <a:r>
              <a:rPr lang="en-US" i="0" dirty="0">
                <a:solidFill>
                  <a:srgbClr val="000000"/>
                </a:solidFill>
                <a:effectLst/>
                <a:latin typeface="inter-regular"/>
              </a:rPr>
              <a:t>;</a:t>
            </a:r>
            <a:r>
              <a:rPr lang="en-US" i="0" dirty="0">
                <a:solidFill>
                  <a:srgbClr val="008200"/>
                </a:solidFill>
                <a:effectLst/>
                <a:latin typeface="inter-regular"/>
              </a:rPr>
              <a:t>//non static</a:t>
            </a:r>
            <a:r>
              <a:rPr lang="en-US" i="0" dirty="0">
                <a:solidFill>
                  <a:srgbClr val="000000"/>
                </a:solidFill>
                <a:effectLst/>
                <a:latin typeface="inter-regular"/>
              </a:rPr>
              <a:t>  </a:t>
            </a:r>
          </a:p>
          <a:p>
            <a:pPr marL="457200" lvl="1" indent="0" algn="just">
              <a:buNone/>
            </a:pPr>
            <a:r>
              <a:rPr lang="en-US" i="0" dirty="0">
                <a:solidFill>
                  <a:srgbClr val="000000"/>
                </a:solidFill>
                <a:effectLst/>
                <a:latin typeface="inter-regular"/>
              </a:rPr>
              <a:t>   </a:t>
            </a:r>
          </a:p>
          <a:p>
            <a:pPr marL="457200" lvl="1" indent="0" algn="just">
              <a:buNone/>
            </a:pPr>
            <a:r>
              <a:rPr lang="en-US" i="0" dirty="0">
                <a:solidFill>
                  <a:srgbClr val="000000"/>
                </a:solidFill>
                <a:effectLst/>
                <a:latin typeface="inter-regular"/>
              </a:rPr>
              <a:t> </a:t>
            </a:r>
            <a:r>
              <a:rPr lang="en-US" i="0" dirty="0">
                <a:solidFill>
                  <a:srgbClr val="006699"/>
                </a:solidFill>
                <a:effectLst/>
                <a:latin typeface="inter-regular"/>
              </a:rPr>
              <a:t>public</a:t>
            </a:r>
            <a:r>
              <a:rPr lang="en-US" i="0" dirty="0">
                <a:solidFill>
                  <a:srgbClr val="000000"/>
                </a:solidFill>
                <a:effectLst/>
                <a:latin typeface="inter-regular"/>
              </a:rPr>
              <a:t> </a:t>
            </a:r>
            <a:r>
              <a:rPr lang="en-US" i="0" dirty="0">
                <a:solidFill>
                  <a:srgbClr val="006699"/>
                </a:solidFill>
                <a:effectLst/>
                <a:latin typeface="inter-regular"/>
              </a:rPr>
              <a:t>static</a:t>
            </a:r>
            <a:r>
              <a:rPr lang="en-US" i="0" dirty="0">
                <a:solidFill>
                  <a:srgbClr val="000000"/>
                </a:solidFill>
                <a:effectLst/>
                <a:latin typeface="inter-regular"/>
              </a:rPr>
              <a:t> </a:t>
            </a:r>
            <a:r>
              <a:rPr lang="en-US" i="0" dirty="0">
                <a:solidFill>
                  <a:srgbClr val="006699"/>
                </a:solidFill>
                <a:effectLst/>
                <a:latin typeface="inter-regular"/>
              </a:rPr>
              <a:t>void</a:t>
            </a:r>
            <a:r>
              <a:rPr lang="en-US" i="0" dirty="0">
                <a:solidFill>
                  <a:srgbClr val="000000"/>
                </a:solidFill>
                <a:effectLst/>
                <a:latin typeface="inter-regular"/>
              </a:rPr>
              <a:t> main(String </a:t>
            </a:r>
            <a:r>
              <a:rPr lang="en-US" i="0" dirty="0" err="1">
                <a:solidFill>
                  <a:srgbClr val="000000"/>
                </a:solidFill>
                <a:effectLst/>
                <a:latin typeface="inter-regular"/>
              </a:rPr>
              <a:t>args</a:t>
            </a:r>
            <a:r>
              <a:rPr lang="en-US" i="0" dirty="0">
                <a:solidFill>
                  <a:srgbClr val="000000"/>
                </a:solidFill>
                <a:effectLst/>
                <a:latin typeface="inter-regular"/>
              </a:rPr>
              <a:t>[]){  </a:t>
            </a:r>
          </a:p>
          <a:p>
            <a:pPr marL="457200" lvl="1" indent="0" algn="just">
              <a:buNone/>
            </a:pPr>
            <a:endParaRPr lang="en-US" i="0" dirty="0">
              <a:solidFill>
                <a:srgbClr val="000000"/>
              </a:solidFill>
              <a:effectLst/>
              <a:latin typeface="inter-regular"/>
            </a:endParaRPr>
          </a:p>
          <a:p>
            <a:pPr marL="457200" lvl="1" indent="0" algn="just">
              <a:buNone/>
            </a:pPr>
            <a:r>
              <a:rPr lang="en-US" i="0" dirty="0">
                <a:solidFill>
                  <a:srgbClr val="000000"/>
                </a:solidFill>
                <a:effectLst/>
                <a:latin typeface="inter-regular"/>
              </a:rPr>
              <a:t>  	</a:t>
            </a:r>
            <a:r>
              <a:rPr lang="en-US" i="0" dirty="0" err="1">
                <a:solidFill>
                  <a:srgbClr val="000000"/>
                </a:solidFill>
                <a:effectLst/>
                <a:latin typeface="inter-regular"/>
              </a:rPr>
              <a:t>System.out.println</a:t>
            </a:r>
            <a:r>
              <a:rPr lang="en-US" i="0" dirty="0">
                <a:solidFill>
                  <a:srgbClr val="000000"/>
                </a:solidFill>
                <a:effectLst/>
                <a:latin typeface="inter-regular"/>
              </a:rPr>
              <a:t>(a);  </a:t>
            </a:r>
            <a:r>
              <a:rPr lang="en-US" i="0" dirty="0">
                <a:solidFill>
                  <a:srgbClr val="FF0000"/>
                </a:solidFill>
                <a:effectLst/>
                <a:latin typeface="inter-regular"/>
              </a:rPr>
              <a:t>//Error</a:t>
            </a:r>
          </a:p>
          <a:p>
            <a:pPr marL="457200" lvl="1" indent="0" algn="just">
              <a:buNone/>
            </a:pPr>
            <a:endParaRPr lang="en-US" i="0" dirty="0">
              <a:solidFill>
                <a:srgbClr val="FF0000"/>
              </a:solidFill>
              <a:effectLst/>
              <a:latin typeface="inter-regular"/>
            </a:endParaRPr>
          </a:p>
          <a:p>
            <a:pPr marL="457200" lvl="1" indent="0" algn="just">
              <a:buNone/>
            </a:pPr>
            <a:r>
              <a:rPr lang="en-US" i="0" dirty="0">
                <a:solidFill>
                  <a:srgbClr val="000000"/>
                </a:solidFill>
                <a:effectLst/>
                <a:latin typeface="inter-regular"/>
              </a:rPr>
              <a:t> 	}  </a:t>
            </a:r>
          </a:p>
          <a:p>
            <a:pPr marL="457200" lvl="1" indent="0" algn="just">
              <a:buNone/>
            </a:pPr>
            <a:r>
              <a:rPr lang="en-US" i="0" dirty="0">
                <a:solidFill>
                  <a:srgbClr val="000000"/>
                </a:solidFill>
                <a:effectLst/>
                <a:latin typeface="inter-regular"/>
              </a:rPr>
              <a:t>}     </a:t>
            </a:r>
          </a:p>
          <a:p>
            <a:pPr marL="457200" lvl="1" indent="0" algn="just">
              <a:buNone/>
            </a:pPr>
            <a:r>
              <a:rPr lang="en-US" b="1" i="0" dirty="0">
                <a:solidFill>
                  <a:srgbClr val="FF0000"/>
                </a:solidFill>
                <a:effectLst/>
                <a:latin typeface="inter-regular"/>
              </a:rPr>
              <a:t>Output: time compiler Error   </a:t>
            </a:r>
          </a:p>
          <a:p>
            <a:pPr marL="0" indent="0">
              <a:buNone/>
            </a:pPr>
            <a:endParaRPr lang="en-IL" dirty="0"/>
          </a:p>
        </p:txBody>
      </p:sp>
    </p:spTree>
    <p:extLst>
      <p:ext uri="{BB962C8B-B14F-4D97-AF65-F5344CB8AC3E}">
        <p14:creationId xmlns:p14="http://schemas.microsoft.com/office/powerpoint/2010/main" val="920496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7A711-E574-472F-9541-A45C19B66FFE}"/>
              </a:ext>
            </a:extLst>
          </p:cNvPr>
          <p:cNvSpPr>
            <a:spLocks noGrp="1"/>
          </p:cNvSpPr>
          <p:nvPr>
            <p:ph type="title"/>
          </p:nvPr>
        </p:nvSpPr>
        <p:spPr/>
        <p:txBody>
          <a:bodyPr/>
          <a:lstStyle/>
          <a:p>
            <a:r>
              <a:rPr lang="en-US" dirty="0"/>
              <a:t>Static Member</a:t>
            </a:r>
            <a:endParaRPr lang="en-IL" dirty="0"/>
          </a:p>
        </p:txBody>
      </p:sp>
      <p:sp>
        <p:nvSpPr>
          <p:cNvPr id="3" name="Content Placeholder 2">
            <a:extLst>
              <a:ext uri="{FF2B5EF4-FFF2-40B4-BE49-F238E27FC236}">
                <a16:creationId xmlns:a16="http://schemas.microsoft.com/office/drawing/2014/main" id="{33CCC06A-89EF-429B-93B4-B2893920B513}"/>
              </a:ext>
            </a:extLst>
          </p:cNvPr>
          <p:cNvSpPr>
            <a:spLocks noGrp="1"/>
          </p:cNvSpPr>
          <p:nvPr>
            <p:ph idx="1"/>
          </p:nvPr>
        </p:nvSpPr>
        <p:spPr/>
        <p:txBody>
          <a:bodyPr/>
          <a:lstStyle/>
          <a:p>
            <a:r>
              <a:rPr lang="en-US" dirty="0"/>
              <a:t>What is static?</a:t>
            </a:r>
          </a:p>
          <a:p>
            <a:r>
              <a:rPr lang="en-US" dirty="0"/>
              <a:t>In object oriented programming language a class can have two types of members:</a:t>
            </a:r>
          </a:p>
          <a:p>
            <a:pPr marL="971550" lvl="1" indent="-514350">
              <a:buFont typeface="+mj-lt"/>
              <a:buAutoNum type="arabicPeriod"/>
            </a:pPr>
            <a:r>
              <a:rPr lang="en-US" dirty="0"/>
              <a:t>Instance members: belong to the objects or instances.</a:t>
            </a:r>
          </a:p>
          <a:p>
            <a:pPr marL="971550" lvl="1" indent="-514350">
              <a:buFont typeface="+mj-lt"/>
              <a:buAutoNum type="arabicPeriod"/>
            </a:pPr>
            <a:r>
              <a:rPr lang="en-US" dirty="0"/>
              <a:t>Static members: we can access it with out object.</a:t>
            </a:r>
          </a:p>
          <a:p>
            <a:pPr marL="0" indent="0">
              <a:buNone/>
            </a:pPr>
            <a:endParaRPr lang="en-US" dirty="0"/>
          </a:p>
          <a:p>
            <a:pPr marL="0" indent="0">
              <a:buNone/>
            </a:pPr>
            <a:r>
              <a:rPr lang="en-US" b="0" i="0" dirty="0">
                <a:solidFill>
                  <a:srgbClr val="273239"/>
                </a:solidFill>
                <a:effectLst/>
                <a:latin typeface="urw-din"/>
              </a:rPr>
              <a:t>When a variable is declared as static, then a single copy of variable is created and shared among all objects at class level. Static variables are, essentially, global variables. All instances of the class share the same static variable.</a:t>
            </a:r>
            <a:r>
              <a:rPr lang="en-US" dirty="0"/>
              <a:t>	</a:t>
            </a:r>
          </a:p>
        </p:txBody>
      </p:sp>
    </p:spTree>
    <p:extLst>
      <p:ext uri="{BB962C8B-B14F-4D97-AF65-F5344CB8AC3E}">
        <p14:creationId xmlns:p14="http://schemas.microsoft.com/office/powerpoint/2010/main" val="273642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0CFD-3429-4FCE-B0A5-92BE86B4C5C1}"/>
              </a:ext>
            </a:extLst>
          </p:cNvPr>
          <p:cNvSpPr>
            <a:spLocks noGrp="1"/>
          </p:cNvSpPr>
          <p:nvPr>
            <p:ph type="title"/>
          </p:nvPr>
        </p:nvSpPr>
        <p:spPr/>
        <p:txBody>
          <a:bodyPr/>
          <a:lstStyle/>
          <a:p>
            <a:r>
              <a:rPr lang="en-US" dirty="0"/>
              <a:t>S</a:t>
            </a:r>
            <a:r>
              <a:rPr lang="en-US" b="0" i="0" dirty="0">
                <a:effectLst/>
              </a:rPr>
              <a:t>tatic </a:t>
            </a:r>
            <a:r>
              <a:rPr lang="en-US" dirty="0"/>
              <a:t>N</a:t>
            </a:r>
            <a:r>
              <a:rPr lang="en-US" b="0" i="0" dirty="0">
                <a:effectLst/>
              </a:rPr>
              <a:t>ested </a:t>
            </a:r>
            <a:r>
              <a:rPr lang="en-US" dirty="0"/>
              <a:t>C</a:t>
            </a:r>
            <a:r>
              <a:rPr lang="en-US" b="0" i="0" dirty="0">
                <a:effectLst/>
              </a:rPr>
              <a:t>lass</a:t>
            </a:r>
            <a:endParaRPr lang="en-IL" dirty="0"/>
          </a:p>
        </p:txBody>
      </p:sp>
      <p:sp>
        <p:nvSpPr>
          <p:cNvPr id="3" name="Content Placeholder 2">
            <a:extLst>
              <a:ext uri="{FF2B5EF4-FFF2-40B4-BE49-F238E27FC236}">
                <a16:creationId xmlns:a16="http://schemas.microsoft.com/office/drawing/2014/main" id="{D5B4174D-ADCB-4A45-B47A-1AA425FF82E2}"/>
              </a:ext>
            </a:extLst>
          </p:cNvPr>
          <p:cNvSpPr>
            <a:spLocks noGrp="1"/>
          </p:cNvSpPr>
          <p:nvPr>
            <p:ph idx="1"/>
          </p:nvPr>
        </p:nvSpPr>
        <p:spPr/>
        <p:txBody>
          <a:bodyPr/>
          <a:lstStyle/>
          <a:p>
            <a:pPr algn="just"/>
            <a:r>
              <a:rPr lang="en-US" b="0" i="0" dirty="0">
                <a:effectLst/>
              </a:rPr>
              <a:t>A static class is a class that is created inside a class, is called a static nested class in Java. It cannot access non-static data members and methods. It can be accessed by outer class name.</a:t>
            </a:r>
          </a:p>
          <a:p>
            <a:pPr algn="just"/>
            <a:endParaRPr lang="en-US" b="0" i="0" dirty="0">
              <a:effectLst/>
            </a:endParaRPr>
          </a:p>
          <a:p>
            <a:pPr algn="just">
              <a:buFont typeface="Arial" panose="020B0604020202020204" pitchFamily="34" charset="0"/>
              <a:buChar char="•"/>
            </a:pPr>
            <a:r>
              <a:rPr lang="en-US" b="0" i="0" dirty="0">
                <a:effectLst/>
              </a:rPr>
              <a:t>It can access static data members of the outer class, including private.</a:t>
            </a:r>
          </a:p>
          <a:p>
            <a:pPr marL="0" indent="0" algn="just">
              <a:buNone/>
            </a:pPr>
            <a:endParaRPr lang="en-US" b="0" i="0" dirty="0">
              <a:effectLst/>
            </a:endParaRPr>
          </a:p>
          <a:p>
            <a:pPr algn="just">
              <a:buFont typeface="Arial" panose="020B0604020202020204" pitchFamily="34" charset="0"/>
              <a:buChar char="•"/>
            </a:pPr>
            <a:r>
              <a:rPr lang="en-US" b="0" i="0" dirty="0">
                <a:effectLst/>
              </a:rPr>
              <a:t>The static nested class cannot access non-static (instance) data members or</a:t>
            </a:r>
          </a:p>
          <a:p>
            <a:endParaRPr lang="en-IL" dirty="0"/>
          </a:p>
        </p:txBody>
      </p:sp>
    </p:spTree>
    <p:extLst>
      <p:ext uri="{BB962C8B-B14F-4D97-AF65-F5344CB8AC3E}">
        <p14:creationId xmlns:p14="http://schemas.microsoft.com/office/powerpoint/2010/main" val="242497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BAE4D-9892-453B-9A18-3D04C53274F3}"/>
              </a:ext>
            </a:extLst>
          </p:cNvPr>
          <p:cNvSpPr>
            <a:spLocks noGrp="1"/>
          </p:cNvSpPr>
          <p:nvPr>
            <p:ph type="title"/>
          </p:nvPr>
        </p:nvSpPr>
        <p:spPr/>
        <p:txBody>
          <a:bodyPr/>
          <a:lstStyle/>
          <a:p>
            <a:r>
              <a:rPr lang="en-US" dirty="0"/>
              <a:t>The two most popular paradigms </a:t>
            </a:r>
            <a:endParaRPr lang="en-IL" dirty="0"/>
          </a:p>
        </p:txBody>
      </p:sp>
      <p:sp>
        <p:nvSpPr>
          <p:cNvPr id="3" name="Content Placeholder 2">
            <a:extLst>
              <a:ext uri="{FF2B5EF4-FFF2-40B4-BE49-F238E27FC236}">
                <a16:creationId xmlns:a16="http://schemas.microsoft.com/office/drawing/2014/main" id="{D19D9D58-5666-40A5-B73D-C789C60F8C8B}"/>
              </a:ext>
            </a:extLst>
          </p:cNvPr>
          <p:cNvSpPr>
            <a:spLocks noGrp="1"/>
          </p:cNvSpPr>
          <p:nvPr>
            <p:ph idx="1"/>
          </p:nvPr>
        </p:nvSpPr>
        <p:spPr/>
        <p:txBody>
          <a:bodyPr/>
          <a:lstStyle/>
          <a:p>
            <a:r>
              <a:rPr lang="en-US" b="1" dirty="0"/>
              <a:t>Object-Oriented</a:t>
            </a:r>
            <a:r>
              <a:rPr lang="en-US" dirty="0"/>
              <a:t>: everything is based on the concept of objects, these objects called:</a:t>
            </a:r>
          </a:p>
          <a:p>
            <a:pPr lvl="1"/>
            <a:r>
              <a:rPr lang="en-US" dirty="0"/>
              <a:t>Data(state)</a:t>
            </a:r>
          </a:p>
          <a:p>
            <a:pPr lvl="1"/>
            <a:r>
              <a:rPr lang="en-US" dirty="0"/>
              <a:t>Methods(Behavior)</a:t>
            </a:r>
          </a:p>
          <a:p>
            <a:endParaRPr lang="en-US" dirty="0"/>
          </a:p>
          <a:p>
            <a:r>
              <a:rPr lang="en-US" b="1" dirty="0"/>
              <a:t>Functional</a:t>
            </a:r>
            <a:r>
              <a:rPr lang="en-US" dirty="0"/>
              <a:t>: we assume that the data and the behavior are fundamentally are different, so we keep them separate.</a:t>
            </a:r>
          </a:p>
        </p:txBody>
      </p:sp>
    </p:spTree>
    <p:extLst>
      <p:ext uri="{BB962C8B-B14F-4D97-AF65-F5344CB8AC3E}">
        <p14:creationId xmlns:p14="http://schemas.microsoft.com/office/powerpoint/2010/main" val="417102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CCC21F46-4FBE-4DF5-BFF3-586A8E6816F2}"/>
              </a:ext>
            </a:extLst>
          </p:cNvPr>
          <p:cNvGraphicFramePr>
            <a:graphicFrameLocks noGrp="1"/>
          </p:cNvGraphicFramePr>
          <p:nvPr>
            <p:ph idx="1"/>
            <p:extLst>
              <p:ext uri="{D42A27DB-BD31-4B8C-83A1-F6EECF244321}">
                <p14:modId xmlns:p14="http://schemas.microsoft.com/office/powerpoint/2010/main" val="123601141"/>
              </p:ext>
            </p:extLst>
          </p:nvPr>
        </p:nvGraphicFramePr>
        <p:xfrm>
          <a:off x="1824360" y="1355102"/>
          <a:ext cx="2219418" cy="2195961"/>
        </p:xfrm>
        <a:graphic>
          <a:graphicData uri="http://schemas.openxmlformats.org/drawingml/2006/table">
            <a:tbl>
              <a:tblPr firstRow="1" bandRow="1">
                <a:tableStyleId>{00A15C55-8517-42AA-B614-E9B94910E393}</a:tableStyleId>
              </a:tblPr>
              <a:tblGrid>
                <a:gridCol w="2219418">
                  <a:extLst>
                    <a:ext uri="{9D8B030D-6E8A-4147-A177-3AD203B41FA5}">
                      <a16:colId xmlns:a16="http://schemas.microsoft.com/office/drawing/2014/main" val="3432833883"/>
                    </a:ext>
                  </a:extLst>
                </a:gridCol>
              </a:tblGrid>
              <a:tr h="731987">
                <a:tc>
                  <a:txBody>
                    <a:bodyPr/>
                    <a:lstStyle/>
                    <a:p>
                      <a:pPr algn="ctr"/>
                      <a:r>
                        <a:rPr lang="en-US" dirty="0"/>
                        <a:t>Object</a:t>
                      </a:r>
                      <a:endParaRPr lang="en-IL" dirty="0"/>
                    </a:p>
                  </a:txBody>
                  <a:tcPr anchor="ctr"/>
                </a:tc>
                <a:extLst>
                  <a:ext uri="{0D108BD9-81ED-4DB2-BD59-A6C34878D82A}">
                    <a16:rowId xmlns:a16="http://schemas.microsoft.com/office/drawing/2014/main" val="552812309"/>
                  </a:ext>
                </a:extLst>
              </a:tr>
              <a:tr h="731987">
                <a:tc>
                  <a:txBody>
                    <a:bodyPr/>
                    <a:lstStyle/>
                    <a:p>
                      <a:pPr algn="ctr"/>
                      <a:r>
                        <a:rPr lang="en-US" dirty="0"/>
                        <a:t>Data</a:t>
                      </a:r>
                      <a:endParaRPr lang="en-IL" dirty="0"/>
                    </a:p>
                  </a:txBody>
                  <a:tcPr anchor="ctr"/>
                </a:tc>
                <a:extLst>
                  <a:ext uri="{0D108BD9-81ED-4DB2-BD59-A6C34878D82A}">
                    <a16:rowId xmlns:a16="http://schemas.microsoft.com/office/drawing/2014/main" val="575837113"/>
                  </a:ext>
                </a:extLst>
              </a:tr>
              <a:tr h="731987">
                <a:tc>
                  <a:txBody>
                    <a:bodyPr/>
                    <a:lstStyle/>
                    <a:p>
                      <a:pPr algn="ctr"/>
                      <a:r>
                        <a:rPr lang="en-US" dirty="0"/>
                        <a:t>Behavior</a:t>
                      </a:r>
                      <a:endParaRPr lang="en-IL" dirty="0"/>
                    </a:p>
                  </a:txBody>
                  <a:tcPr anchor="ctr"/>
                </a:tc>
                <a:extLst>
                  <a:ext uri="{0D108BD9-81ED-4DB2-BD59-A6C34878D82A}">
                    <a16:rowId xmlns:a16="http://schemas.microsoft.com/office/drawing/2014/main" val="1222521742"/>
                  </a:ext>
                </a:extLst>
              </a:tr>
            </a:tbl>
          </a:graphicData>
        </a:graphic>
      </p:graphicFrame>
      <p:sp>
        <p:nvSpPr>
          <p:cNvPr id="5" name="TextBox 4">
            <a:extLst>
              <a:ext uri="{FF2B5EF4-FFF2-40B4-BE49-F238E27FC236}">
                <a16:creationId xmlns:a16="http://schemas.microsoft.com/office/drawing/2014/main" id="{AF359A7E-837D-4022-9733-7BC521B9113E}"/>
              </a:ext>
            </a:extLst>
          </p:cNvPr>
          <p:cNvSpPr txBox="1"/>
          <p:nvPr/>
        </p:nvSpPr>
        <p:spPr>
          <a:xfrm>
            <a:off x="1553592" y="895051"/>
            <a:ext cx="2760955" cy="369332"/>
          </a:xfrm>
          <a:prstGeom prst="rect">
            <a:avLst/>
          </a:prstGeom>
          <a:noFill/>
        </p:spPr>
        <p:txBody>
          <a:bodyPr wrap="square" rtlCol="0">
            <a:spAutoFit/>
          </a:bodyPr>
          <a:lstStyle/>
          <a:p>
            <a:pPr algn="ctr"/>
            <a:r>
              <a:rPr lang="en-US" b="1" dirty="0"/>
              <a:t>Object-Oriented</a:t>
            </a:r>
            <a:endParaRPr lang="en-IL" b="1" dirty="0"/>
          </a:p>
        </p:txBody>
      </p:sp>
      <p:sp>
        <p:nvSpPr>
          <p:cNvPr id="6" name="TextBox 5">
            <a:extLst>
              <a:ext uri="{FF2B5EF4-FFF2-40B4-BE49-F238E27FC236}">
                <a16:creationId xmlns:a16="http://schemas.microsoft.com/office/drawing/2014/main" id="{C9354FB8-CBCF-40FE-AE0F-5D2CEB29BD24}"/>
              </a:ext>
            </a:extLst>
          </p:cNvPr>
          <p:cNvSpPr txBox="1"/>
          <p:nvPr/>
        </p:nvSpPr>
        <p:spPr>
          <a:xfrm>
            <a:off x="6357891" y="895051"/>
            <a:ext cx="2760955" cy="369332"/>
          </a:xfrm>
          <a:prstGeom prst="rect">
            <a:avLst/>
          </a:prstGeom>
          <a:noFill/>
        </p:spPr>
        <p:txBody>
          <a:bodyPr wrap="square" rtlCol="0">
            <a:spAutoFit/>
          </a:bodyPr>
          <a:lstStyle/>
          <a:p>
            <a:pPr algn="ctr"/>
            <a:r>
              <a:rPr lang="en-US" b="1" dirty="0"/>
              <a:t>Functional</a:t>
            </a:r>
            <a:endParaRPr lang="en-IL" b="1" dirty="0"/>
          </a:p>
        </p:txBody>
      </p:sp>
      <p:sp>
        <p:nvSpPr>
          <p:cNvPr id="7" name="Oval 6">
            <a:extLst>
              <a:ext uri="{FF2B5EF4-FFF2-40B4-BE49-F238E27FC236}">
                <a16:creationId xmlns:a16="http://schemas.microsoft.com/office/drawing/2014/main" id="{05606F8A-45F5-490E-A055-6C2F55D12453}"/>
              </a:ext>
            </a:extLst>
          </p:cNvPr>
          <p:cNvSpPr/>
          <p:nvPr/>
        </p:nvSpPr>
        <p:spPr>
          <a:xfrm>
            <a:off x="6640497" y="1759993"/>
            <a:ext cx="949911" cy="8766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8" name="Oval 7">
            <a:extLst>
              <a:ext uri="{FF2B5EF4-FFF2-40B4-BE49-F238E27FC236}">
                <a16:creationId xmlns:a16="http://schemas.microsoft.com/office/drawing/2014/main" id="{CECB13CF-ADCA-4ABE-A228-208941075D17}"/>
              </a:ext>
            </a:extLst>
          </p:cNvPr>
          <p:cNvSpPr/>
          <p:nvPr/>
        </p:nvSpPr>
        <p:spPr>
          <a:xfrm>
            <a:off x="8754862" y="1759993"/>
            <a:ext cx="949911" cy="87667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L"/>
          </a:p>
        </p:txBody>
      </p:sp>
      <p:sp>
        <p:nvSpPr>
          <p:cNvPr id="9" name="TextBox 8">
            <a:extLst>
              <a:ext uri="{FF2B5EF4-FFF2-40B4-BE49-F238E27FC236}">
                <a16:creationId xmlns:a16="http://schemas.microsoft.com/office/drawing/2014/main" id="{BA679ABC-0C01-48ED-8BF5-6141FA729CBD}"/>
              </a:ext>
            </a:extLst>
          </p:cNvPr>
          <p:cNvSpPr txBox="1"/>
          <p:nvPr/>
        </p:nvSpPr>
        <p:spPr>
          <a:xfrm>
            <a:off x="5734974" y="2752077"/>
            <a:ext cx="2760955" cy="369332"/>
          </a:xfrm>
          <a:prstGeom prst="rect">
            <a:avLst/>
          </a:prstGeom>
          <a:noFill/>
        </p:spPr>
        <p:txBody>
          <a:bodyPr wrap="square" rtlCol="0">
            <a:spAutoFit/>
          </a:bodyPr>
          <a:lstStyle/>
          <a:p>
            <a:pPr algn="ctr"/>
            <a:r>
              <a:rPr lang="en-US" b="1" dirty="0"/>
              <a:t>Data</a:t>
            </a:r>
            <a:endParaRPr lang="en-IL" b="1" dirty="0"/>
          </a:p>
        </p:txBody>
      </p:sp>
      <p:sp>
        <p:nvSpPr>
          <p:cNvPr id="10" name="TextBox 9">
            <a:extLst>
              <a:ext uri="{FF2B5EF4-FFF2-40B4-BE49-F238E27FC236}">
                <a16:creationId xmlns:a16="http://schemas.microsoft.com/office/drawing/2014/main" id="{58688183-BFAB-4817-95D3-02A29FCB89DC}"/>
              </a:ext>
            </a:extLst>
          </p:cNvPr>
          <p:cNvSpPr txBox="1"/>
          <p:nvPr/>
        </p:nvSpPr>
        <p:spPr>
          <a:xfrm>
            <a:off x="7890768" y="2752077"/>
            <a:ext cx="2760955" cy="369332"/>
          </a:xfrm>
          <a:prstGeom prst="rect">
            <a:avLst/>
          </a:prstGeom>
          <a:noFill/>
        </p:spPr>
        <p:txBody>
          <a:bodyPr wrap="square" rtlCol="0">
            <a:spAutoFit/>
          </a:bodyPr>
          <a:lstStyle/>
          <a:p>
            <a:pPr algn="ctr"/>
            <a:r>
              <a:rPr lang="en-US" b="1" dirty="0"/>
              <a:t>Behavior</a:t>
            </a:r>
            <a:endParaRPr lang="en-IL" b="1" dirty="0"/>
          </a:p>
        </p:txBody>
      </p:sp>
      <p:cxnSp>
        <p:nvCxnSpPr>
          <p:cNvPr id="12" name="Straight Connector 11">
            <a:extLst>
              <a:ext uri="{FF2B5EF4-FFF2-40B4-BE49-F238E27FC236}">
                <a16:creationId xmlns:a16="http://schemas.microsoft.com/office/drawing/2014/main" id="{623735FE-0EA5-4E00-B16B-C3B5DCC67875}"/>
              </a:ext>
            </a:extLst>
          </p:cNvPr>
          <p:cNvCxnSpPr/>
          <p:nvPr/>
        </p:nvCxnSpPr>
        <p:spPr>
          <a:xfrm>
            <a:off x="5273336" y="506022"/>
            <a:ext cx="0" cy="3790765"/>
          </a:xfrm>
          <a:prstGeom prst="line">
            <a:avLst/>
          </a:prstGeom>
        </p:spPr>
        <p:style>
          <a:lnRef idx="3">
            <a:schemeClr val="accent3"/>
          </a:lnRef>
          <a:fillRef idx="0">
            <a:schemeClr val="accent3"/>
          </a:fillRef>
          <a:effectRef idx="2">
            <a:schemeClr val="accent3"/>
          </a:effectRef>
          <a:fontRef idx="minor">
            <a:schemeClr val="tx1"/>
          </a:fontRef>
        </p:style>
      </p:cxnSp>
      <p:sp>
        <p:nvSpPr>
          <p:cNvPr id="13" name="TextBox 12">
            <a:extLst>
              <a:ext uri="{FF2B5EF4-FFF2-40B4-BE49-F238E27FC236}">
                <a16:creationId xmlns:a16="http://schemas.microsoft.com/office/drawing/2014/main" id="{520A4BF8-FB21-414C-A2EA-E1928F11F19C}"/>
              </a:ext>
            </a:extLst>
          </p:cNvPr>
          <p:cNvSpPr txBox="1"/>
          <p:nvPr/>
        </p:nvSpPr>
        <p:spPr>
          <a:xfrm>
            <a:off x="760520" y="4387506"/>
            <a:ext cx="10670959" cy="1754326"/>
          </a:xfrm>
          <a:prstGeom prst="rect">
            <a:avLst/>
          </a:prstGeom>
          <a:noFill/>
        </p:spPr>
        <p:txBody>
          <a:bodyPr wrap="square" rtlCol="0">
            <a:spAutoFit/>
          </a:bodyPr>
          <a:lstStyle/>
          <a:p>
            <a:r>
              <a:rPr lang="en-US" dirty="0"/>
              <a:t>What programming diagrams is the best?</a:t>
            </a:r>
          </a:p>
          <a:p>
            <a:r>
              <a:rPr lang="en-US" dirty="0"/>
              <a:t>	It depends on the problem we trying to solve.</a:t>
            </a:r>
          </a:p>
          <a:p>
            <a:endParaRPr lang="en-US" dirty="0"/>
          </a:p>
          <a:p>
            <a:r>
              <a:rPr lang="en-US" dirty="0"/>
              <a:t>What’s a problem solving?</a:t>
            </a:r>
          </a:p>
          <a:p>
            <a:r>
              <a:rPr lang="en-US" dirty="0"/>
              <a:t>Process of defining a problem, identifying and comparing different solution, and packing the one that best solves that programing with respect to the context and Constrain.  </a:t>
            </a:r>
            <a:endParaRPr lang="en-IL" dirty="0"/>
          </a:p>
        </p:txBody>
      </p:sp>
    </p:spTree>
    <p:extLst>
      <p:ext uri="{BB962C8B-B14F-4D97-AF65-F5344CB8AC3E}">
        <p14:creationId xmlns:p14="http://schemas.microsoft.com/office/powerpoint/2010/main" val="21716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0E10-7586-4BEA-BE1A-C7C4301E2824}"/>
              </a:ext>
            </a:extLst>
          </p:cNvPr>
          <p:cNvSpPr>
            <a:spLocks noGrp="1"/>
          </p:cNvSpPr>
          <p:nvPr>
            <p:ph type="title"/>
          </p:nvPr>
        </p:nvSpPr>
        <p:spPr/>
        <p:txBody>
          <a:bodyPr/>
          <a:lstStyle/>
          <a:p>
            <a:r>
              <a:rPr lang="en-US" dirty="0"/>
              <a:t>Programming Paradigms</a:t>
            </a:r>
            <a:endParaRPr lang="en-IL" dirty="0"/>
          </a:p>
        </p:txBody>
      </p:sp>
      <p:sp>
        <p:nvSpPr>
          <p:cNvPr id="3" name="Content Placeholder 2">
            <a:extLst>
              <a:ext uri="{FF2B5EF4-FFF2-40B4-BE49-F238E27FC236}">
                <a16:creationId xmlns:a16="http://schemas.microsoft.com/office/drawing/2014/main" id="{DDE29BA4-E2A7-43ED-80EA-88D76BE9501C}"/>
              </a:ext>
            </a:extLst>
          </p:cNvPr>
          <p:cNvSpPr>
            <a:spLocks noGrp="1"/>
          </p:cNvSpPr>
          <p:nvPr>
            <p:ph idx="1"/>
          </p:nvPr>
        </p:nvSpPr>
        <p:spPr/>
        <p:txBody>
          <a:bodyPr/>
          <a:lstStyle/>
          <a:p>
            <a:r>
              <a:rPr lang="en-US" dirty="0"/>
              <a:t>To classify programming languages based on the paradigms they support.</a:t>
            </a:r>
            <a:endParaRPr lang="en-IL" dirty="0"/>
          </a:p>
          <a:p>
            <a:endParaRPr lang="en-US" dirty="0"/>
          </a:p>
          <a:p>
            <a:r>
              <a:rPr lang="en-US" dirty="0"/>
              <a:t>Some of programming languages like Smalltalk supporting single paradigm.</a:t>
            </a:r>
          </a:p>
          <a:p>
            <a:endParaRPr lang="en-US" dirty="0"/>
          </a:p>
          <a:p>
            <a:r>
              <a:rPr lang="en-US" dirty="0"/>
              <a:t>Programming languages like: Python, Ruby, Java, JavaScript are supporting Multi Paradigm.</a:t>
            </a:r>
            <a:endParaRPr lang="en-IL" dirty="0"/>
          </a:p>
        </p:txBody>
      </p:sp>
    </p:spTree>
    <p:extLst>
      <p:ext uri="{BB962C8B-B14F-4D97-AF65-F5344CB8AC3E}">
        <p14:creationId xmlns:p14="http://schemas.microsoft.com/office/powerpoint/2010/main" val="324810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8EB5-2F11-48D3-8764-36EC8C73C1FF}"/>
              </a:ext>
            </a:extLst>
          </p:cNvPr>
          <p:cNvSpPr>
            <a:spLocks noGrp="1"/>
          </p:cNvSpPr>
          <p:nvPr>
            <p:ph type="title"/>
          </p:nvPr>
        </p:nvSpPr>
        <p:spPr/>
        <p:txBody>
          <a:bodyPr/>
          <a:lstStyle/>
          <a:p>
            <a:r>
              <a:rPr lang="en-US" dirty="0"/>
              <a:t>Object-Orientation</a:t>
            </a:r>
            <a:endParaRPr lang="en-IL" dirty="0"/>
          </a:p>
        </p:txBody>
      </p:sp>
      <p:sp>
        <p:nvSpPr>
          <p:cNvPr id="3" name="Content Placeholder 2">
            <a:extLst>
              <a:ext uri="{FF2B5EF4-FFF2-40B4-BE49-F238E27FC236}">
                <a16:creationId xmlns:a16="http://schemas.microsoft.com/office/drawing/2014/main" id="{F1C27A38-D99E-4BE5-A7D4-29167D61BF30}"/>
              </a:ext>
            </a:extLst>
          </p:cNvPr>
          <p:cNvSpPr>
            <a:spLocks noGrp="1"/>
          </p:cNvSpPr>
          <p:nvPr>
            <p:ph idx="1"/>
          </p:nvPr>
        </p:nvSpPr>
        <p:spPr/>
        <p:txBody>
          <a:bodyPr/>
          <a:lstStyle/>
          <a:p>
            <a:r>
              <a:rPr lang="en-US" b="0" i="0" dirty="0">
                <a:solidFill>
                  <a:srgbClr val="202124"/>
                </a:solidFill>
                <a:effectLst/>
              </a:rPr>
              <a:t>Object-oriented programming is </a:t>
            </a:r>
            <a:r>
              <a:rPr lang="en-US" b="1" i="0" dirty="0">
                <a:solidFill>
                  <a:srgbClr val="202124"/>
                </a:solidFill>
                <a:effectLst/>
              </a:rPr>
              <a:t>a method used for designing a program using classes and objects</a:t>
            </a:r>
            <a:r>
              <a:rPr lang="en-US" b="0" i="0" dirty="0">
                <a:solidFill>
                  <a:srgbClr val="202124"/>
                </a:solidFill>
                <a:effectLst/>
              </a:rPr>
              <a:t>. Object-oriented programming is also called the core of java. Object-oriented programming organizes a program around objects and well-defined interfaces.</a:t>
            </a:r>
          </a:p>
          <a:p>
            <a:endParaRPr lang="en-US" dirty="0">
              <a:solidFill>
                <a:srgbClr val="202124"/>
              </a:solidFill>
            </a:endParaRPr>
          </a:p>
          <a:p>
            <a:pPr marL="0" indent="0">
              <a:buNone/>
            </a:pPr>
            <a:endParaRPr lang="en-IL" dirty="0"/>
          </a:p>
        </p:txBody>
      </p:sp>
      <p:graphicFrame>
        <p:nvGraphicFramePr>
          <p:cNvPr id="4" name="Table 4">
            <a:extLst>
              <a:ext uri="{FF2B5EF4-FFF2-40B4-BE49-F238E27FC236}">
                <a16:creationId xmlns:a16="http://schemas.microsoft.com/office/drawing/2014/main" id="{FF85420B-F4F8-4DA5-ACEA-2AD00CFF4EB7}"/>
              </a:ext>
            </a:extLst>
          </p:cNvPr>
          <p:cNvGraphicFramePr>
            <a:graphicFrameLocks noGrp="1"/>
          </p:cNvGraphicFramePr>
          <p:nvPr>
            <p:extLst>
              <p:ext uri="{D42A27DB-BD31-4B8C-83A1-F6EECF244321}">
                <p14:modId xmlns:p14="http://schemas.microsoft.com/office/powerpoint/2010/main" val="1355033346"/>
              </p:ext>
            </p:extLst>
          </p:nvPr>
        </p:nvGraphicFramePr>
        <p:xfrm>
          <a:off x="1980006" y="3527830"/>
          <a:ext cx="2468803" cy="3052407"/>
        </p:xfrm>
        <a:graphic>
          <a:graphicData uri="http://schemas.openxmlformats.org/drawingml/2006/table">
            <a:tbl>
              <a:tblPr firstRow="1" bandRow="1">
                <a:tableStyleId>{7DF18680-E054-41AD-8BC1-D1AEF772440D}</a:tableStyleId>
              </a:tblPr>
              <a:tblGrid>
                <a:gridCol w="2468803">
                  <a:extLst>
                    <a:ext uri="{9D8B030D-6E8A-4147-A177-3AD203B41FA5}">
                      <a16:colId xmlns:a16="http://schemas.microsoft.com/office/drawing/2014/main" val="1312072871"/>
                    </a:ext>
                  </a:extLst>
                </a:gridCol>
              </a:tblGrid>
              <a:tr h="735927">
                <a:tc>
                  <a:txBody>
                    <a:bodyPr/>
                    <a:lstStyle/>
                    <a:p>
                      <a:pPr algn="ctr"/>
                      <a:r>
                        <a:rPr lang="en-US" sz="2800" dirty="0"/>
                        <a:t>Car</a:t>
                      </a:r>
                      <a:endParaRPr lang="en-IL" sz="2800" dirty="0"/>
                    </a:p>
                  </a:txBody>
                  <a:tcPr anchor="ctr"/>
                </a:tc>
                <a:extLst>
                  <a:ext uri="{0D108BD9-81ED-4DB2-BD59-A6C34878D82A}">
                    <a16:rowId xmlns:a16="http://schemas.microsoft.com/office/drawing/2014/main" val="1505029707"/>
                  </a:ext>
                </a:extLst>
              </a:tr>
              <a:tr h="1218212">
                <a:tc>
                  <a:txBody>
                    <a:bodyPr/>
                    <a:lstStyle/>
                    <a:p>
                      <a:r>
                        <a:rPr lang="en-US" sz="2800" b="1" dirty="0"/>
                        <a:t>model</a:t>
                      </a:r>
                    </a:p>
                    <a:p>
                      <a:r>
                        <a:rPr lang="en-US" sz="2800" b="1" dirty="0"/>
                        <a:t>color</a:t>
                      </a:r>
                    </a:p>
                    <a:p>
                      <a:r>
                        <a:rPr lang="en-US" sz="2800" b="1" dirty="0"/>
                        <a:t>Brand</a:t>
                      </a:r>
                      <a:endParaRPr lang="en-IL" sz="2800" b="1" dirty="0"/>
                    </a:p>
                  </a:txBody>
                  <a:tcPr/>
                </a:tc>
                <a:extLst>
                  <a:ext uri="{0D108BD9-81ED-4DB2-BD59-A6C34878D82A}">
                    <a16:rowId xmlns:a16="http://schemas.microsoft.com/office/drawing/2014/main" val="4216945517"/>
                  </a:ext>
                </a:extLst>
              </a:tr>
              <a:tr h="839213">
                <a:tc>
                  <a:txBody>
                    <a:bodyPr/>
                    <a:lstStyle/>
                    <a:p>
                      <a:r>
                        <a:rPr lang="en-US" sz="2800" b="1" dirty="0">
                          <a:solidFill>
                            <a:srgbClr val="FF0000"/>
                          </a:solidFill>
                        </a:rPr>
                        <a:t>speed()</a:t>
                      </a:r>
                    </a:p>
                    <a:p>
                      <a:r>
                        <a:rPr lang="en-US" sz="2800" b="1" dirty="0">
                          <a:solidFill>
                            <a:srgbClr val="FF0000"/>
                          </a:solidFill>
                        </a:rPr>
                        <a:t>size()</a:t>
                      </a:r>
                      <a:endParaRPr lang="en-IL" sz="2800" b="1" dirty="0">
                        <a:solidFill>
                          <a:srgbClr val="FF0000"/>
                        </a:solidFill>
                      </a:endParaRPr>
                    </a:p>
                  </a:txBody>
                  <a:tcPr/>
                </a:tc>
                <a:extLst>
                  <a:ext uri="{0D108BD9-81ED-4DB2-BD59-A6C34878D82A}">
                    <a16:rowId xmlns:a16="http://schemas.microsoft.com/office/drawing/2014/main" val="2151675823"/>
                  </a:ext>
                </a:extLst>
              </a:tr>
            </a:tbl>
          </a:graphicData>
        </a:graphic>
      </p:graphicFrame>
      <p:cxnSp>
        <p:nvCxnSpPr>
          <p:cNvPr id="7" name="Straight Arrow Connector 6">
            <a:extLst>
              <a:ext uri="{FF2B5EF4-FFF2-40B4-BE49-F238E27FC236}">
                <a16:creationId xmlns:a16="http://schemas.microsoft.com/office/drawing/2014/main" id="{54F31850-3859-4D10-8D88-7B00064521AC}"/>
              </a:ext>
            </a:extLst>
          </p:cNvPr>
          <p:cNvCxnSpPr/>
          <p:nvPr/>
        </p:nvCxnSpPr>
        <p:spPr>
          <a:xfrm flipV="1">
            <a:off x="4430806" y="4148065"/>
            <a:ext cx="1954306" cy="767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1A60671-B431-45C5-8C5E-04B732416352}"/>
              </a:ext>
            </a:extLst>
          </p:cNvPr>
          <p:cNvCxnSpPr>
            <a:cxnSpLocks/>
          </p:cNvCxnSpPr>
          <p:nvPr/>
        </p:nvCxnSpPr>
        <p:spPr>
          <a:xfrm flipV="1">
            <a:off x="4430806" y="5054034"/>
            <a:ext cx="2250141" cy="17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BE72EF0-64EE-4A27-B2C6-4B7D5F81D4EB}"/>
              </a:ext>
            </a:extLst>
          </p:cNvPr>
          <p:cNvCxnSpPr>
            <a:cxnSpLocks/>
          </p:cNvCxnSpPr>
          <p:nvPr/>
        </p:nvCxnSpPr>
        <p:spPr>
          <a:xfrm>
            <a:off x="4430806" y="5341959"/>
            <a:ext cx="1649506" cy="55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447450B-27E7-4EC4-81B2-26CD30EB9295}"/>
              </a:ext>
            </a:extLst>
          </p:cNvPr>
          <p:cNvSpPr txBox="1"/>
          <p:nvPr/>
        </p:nvSpPr>
        <p:spPr>
          <a:xfrm>
            <a:off x="6499411" y="3948568"/>
            <a:ext cx="1445559" cy="523220"/>
          </a:xfrm>
          <a:prstGeom prst="rect">
            <a:avLst/>
          </a:prstGeom>
          <a:noFill/>
        </p:spPr>
        <p:txBody>
          <a:bodyPr wrap="square" rtlCol="0">
            <a:spAutoFit/>
          </a:bodyPr>
          <a:lstStyle/>
          <a:p>
            <a:r>
              <a:rPr lang="en-US" sz="2800" b="1" dirty="0"/>
              <a:t>Audi</a:t>
            </a:r>
            <a:endParaRPr lang="en-IL" sz="2800" b="1" dirty="0"/>
          </a:p>
        </p:txBody>
      </p:sp>
      <p:sp>
        <p:nvSpPr>
          <p:cNvPr id="13" name="TextBox 12">
            <a:extLst>
              <a:ext uri="{FF2B5EF4-FFF2-40B4-BE49-F238E27FC236}">
                <a16:creationId xmlns:a16="http://schemas.microsoft.com/office/drawing/2014/main" id="{C8659D71-FF9D-4245-A66C-5B2D982E0C82}"/>
              </a:ext>
            </a:extLst>
          </p:cNvPr>
          <p:cNvSpPr txBox="1"/>
          <p:nvPr/>
        </p:nvSpPr>
        <p:spPr>
          <a:xfrm>
            <a:off x="6849035" y="4915995"/>
            <a:ext cx="1445559" cy="523220"/>
          </a:xfrm>
          <a:prstGeom prst="rect">
            <a:avLst/>
          </a:prstGeom>
          <a:noFill/>
        </p:spPr>
        <p:txBody>
          <a:bodyPr wrap="square" rtlCol="0">
            <a:spAutoFit/>
          </a:bodyPr>
          <a:lstStyle/>
          <a:p>
            <a:r>
              <a:rPr lang="en-US" sz="2800" b="1" dirty="0"/>
              <a:t>Toyota</a:t>
            </a:r>
            <a:endParaRPr lang="en-IL" sz="2800" b="1" dirty="0"/>
          </a:p>
        </p:txBody>
      </p:sp>
      <p:sp>
        <p:nvSpPr>
          <p:cNvPr id="14" name="TextBox 13">
            <a:extLst>
              <a:ext uri="{FF2B5EF4-FFF2-40B4-BE49-F238E27FC236}">
                <a16:creationId xmlns:a16="http://schemas.microsoft.com/office/drawing/2014/main" id="{6958DBFA-3109-449B-B1F8-2FB949380D21}"/>
              </a:ext>
            </a:extLst>
          </p:cNvPr>
          <p:cNvSpPr txBox="1"/>
          <p:nvPr/>
        </p:nvSpPr>
        <p:spPr>
          <a:xfrm>
            <a:off x="6210301" y="5713104"/>
            <a:ext cx="1445559" cy="523220"/>
          </a:xfrm>
          <a:prstGeom prst="rect">
            <a:avLst/>
          </a:prstGeom>
          <a:noFill/>
        </p:spPr>
        <p:txBody>
          <a:bodyPr wrap="square" rtlCol="0">
            <a:spAutoFit/>
          </a:bodyPr>
          <a:lstStyle/>
          <a:p>
            <a:r>
              <a:rPr lang="en-US" sz="2800" b="1" dirty="0"/>
              <a:t>BMW</a:t>
            </a:r>
            <a:endParaRPr lang="en-IL" sz="2800" b="1" dirty="0"/>
          </a:p>
        </p:txBody>
      </p:sp>
      <p:sp>
        <p:nvSpPr>
          <p:cNvPr id="15" name="TextBox 14">
            <a:extLst>
              <a:ext uri="{FF2B5EF4-FFF2-40B4-BE49-F238E27FC236}">
                <a16:creationId xmlns:a16="http://schemas.microsoft.com/office/drawing/2014/main" id="{BB7D329C-A116-405E-A76E-CE51B0006BC5}"/>
              </a:ext>
            </a:extLst>
          </p:cNvPr>
          <p:cNvSpPr txBox="1"/>
          <p:nvPr/>
        </p:nvSpPr>
        <p:spPr>
          <a:xfrm>
            <a:off x="6219825" y="3479686"/>
            <a:ext cx="2872069" cy="523220"/>
          </a:xfrm>
          <a:prstGeom prst="rect">
            <a:avLst/>
          </a:prstGeom>
          <a:noFill/>
        </p:spPr>
        <p:txBody>
          <a:bodyPr wrap="square" rtlCol="0">
            <a:spAutoFit/>
          </a:bodyPr>
          <a:lstStyle/>
          <a:p>
            <a:r>
              <a:rPr lang="en-US" sz="2800" b="1" dirty="0">
                <a:solidFill>
                  <a:schemeClr val="accent1"/>
                </a:solidFill>
                <a:highlight>
                  <a:srgbClr val="FFFF00"/>
                </a:highlight>
              </a:rPr>
              <a:t>Objects/Instances</a:t>
            </a:r>
            <a:endParaRPr lang="en-IL" sz="2800" b="1" dirty="0">
              <a:solidFill>
                <a:schemeClr val="accent1"/>
              </a:solidFill>
              <a:highlight>
                <a:srgbClr val="FFFF00"/>
              </a:highlight>
            </a:endParaRPr>
          </a:p>
        </p:txBody>
      </p:sp>
    </p:spTree>
    <p:extLst>
      <p:ext uri="{BB962C8B-B14F-4D97-AF65-F5344CB8AC3E}">
        <p14:creationId xmlns:p14="http://schemas.microsoft.com/office/powerpoint/2010/main" val="379238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1687F-8B47-47EF-A60C-7898B424D110}"/>
              </a:ext>
            </a:extLst>
          </p:cNvPr>
          <p:cNvSpPr>
            <a:spLocks noGrp="1"/>
          </p:cNvSpPr>
          <p:nvPr>
            <p:ph type="title"/>
          </p:nvPr>
        </p:nvSpPr>
        <p:spPr/>
        <p:txBody>
          <a:bodyPr/>
          <a:lstStyle/>
          <a:p>
            <a:r>
              <a:rPr lang="en-US" dirty="0"/>
              <a:t>This keyword</a:t>
            </a:r>
            <a:endParaRPr lang="en-IL" dirty="0"/>
          </a:p>
        </p:txBody>
      </p:sp>
      <p:sp>
        <p:nvSpPr>
          <p:cNvPr id="3" name="Content Placeholder 2">
            <a:extLst>
              <a:ext uri="{FF2B5EF4-FFF2-40B4-BE49-F238E27FC236}">
                <a16:creationId xmlns:a16="http://schemas.microsoft.com/office/drawing/2014/main" id="{169CDF12-AE52-4378-9820-16985FD1B3B5}"/>
              </a:ext>
            </a:extLst>
          </p:cNvPr>
          <p:cNvSpPr>
            <a:spLocks noGrp="1"/>
          </p:cNvSpPr>
          <p:nvPr>
            <p:ph idx="1"/>
          </p:nvPr>
        </p:nvSpPr>
        <p:spPr/>
        <p:txBody>
          <a:bodyPr/>
          <a:lstStyle/>
          <a:p>
            <a:r>
              <a:rPr lang="en-US" dirty="0"/>
              <a:t>In a situation of the name of the Field is exactually the same as the name of the parameter, we use the this keyword.</a:t>
            </a:r>
          </a:p>
          <a:p>
            <a:endParaRPr lang="en-US" dirty="0"/>
          </a:p>
          <a:p>
            <a:r>
              <a:rPr lang="en-US" dirty="0"/>
              <a:t>this means a reference to the current object.</a:t>
            </a:r>
          </a:p>
          <a:p>
            <a:r>
              <a:rPr lang="en-US" dirty="0"/>
              <a:t>Example:</a:t>
            </a:r>
          </a:p>
          <a:p>
            <a:pPr lvl="1"/>
            <a:endParaRPr lang="en-IL" dirty="0"/>
          </a:p>
        </p:txBody>
      </p:sp>
    </p:spTree>
    <p:extLst>
      <p:ext uri="{BB962C8B-B14F-4D97-AF65-F5344CB8AC3E}">
        <p14:creationId xmlns:p14="http://schemas.microsoft.com/office/powerpoint/2010/main" val="6261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CAF5-90ED-4139-9F62-F75F94143A47}"/>
              </a:ext>
            </a:extLst>
          </p:cNvPr>
          <p:cNvSpPr>
            <a:spLocks noGrp="1"/>
          </p:cNvSpPr>
          <p:nvPr>
            <p:ph type="title"/>
          </p:nvPr>
        </p:nvSpPr>
        <p:spPr/>
        <p:txBody>
          <a:bodyPr/>
          <a:lstStyle/>
          <a:p>
            <a:r>
              <a:rPr lang="en-US" dirty="0"/>
              <a:t>Creating a class</a:t>
            </a:r>
            <a:endParaRPr lang="en-IL" dirty="0"/>
          </a:p>
        </p:txBody>
      </p:sp>
      <p:sp>
        <p:nvSpPr>
          <p:cNvPr id="3" name="Content Placeholder 2">
            <a:extLst>
              <a:ext uri="{FF2B5EF4-FFF2-40B4-BE49-F238E27FC236}">
                <a16:creationId xmlns:a16="http://schemas.microsoft.com/office/drawing/2014/main" id="{C13AE9C0-6E20-4775-B41E-E61FAD4FB01F}"/>
              </a:ext>
            </a:extLst>
          </p:cNvPr>
          <p:cNvSpPr>
            <a:spLocks noGrp="1"/>
          </p:cNvSpPr>
          <p:nvPr>
            <p:ph idx="1"/>
          </p:nvPr>
        </p:nvSpPr>
        <p:spPr/>
        <p:txBody>
          <a:bodyPr/>
          <a:lstStyle/>
          <a:p>
            <a:r>
              <a:rPr lang="en-US" dirty="0"/>
              <a:t>In order to create a own custom objects, first you need to create a class.</a:t>
            </a:r>
          </a:p>
          <a:p>
            <a:endParaRPr lang="en-IL" dirty="0"/>
          </a:p>
        </p:txBody>
      </p:sp>
    </p:spTree>
    <p:extLst>
      <p:ext uri="{BB962C8B-B14F-4D97-AF65-F5344CB8AC3E}">
        <p14:creationId xmlns:p14="http://schemas.microsoft.com/office/powerpoint/2010/main" val="3071117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1400</TotalTime>
  <Words>2212</Words>
  <Application>Microsoft Office PowerPoint</Application>
  <PresentationFormat>Widescreen</PresentationFormat>
  <Paragraphs>297</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-apple-system</vt:lpstr>
      <vt:lpstr>Arial</vt:lpstr>
      <vt:lpstr>Calibri</vt:lpstr>
      <vt:lpstr>Calibri Light</vt:lpstr>
      <vt:lpstr>erdana</vt:lpstr>
      <vt:lpstr>inter-regular</vt:lpstr>
      <vt:lpstr>Source Sans Pro</vt:lpstr>
      <vt:lpstr>urw-din</vt:lpstr>
      <vt:lpstr>Office Theme</vt:lpstr>
      <vt:lpstr>Classes and Objects</vt:lpstr>
      <vt:lpstr>Topics</vt:lpstr>
      <vt:lpstr>Programming Paradigms</vt:lpstr>
      <vt:lpstr>The two most popular paradigms </vt:lpstr>
      <vt:lpstr>PowerPoint Presentation</vt:lpstr>
      <vt:lpstr>Programming Paradigms</vt:lpstr>
      <vt:lpstr>Object-Orientation</vt:lpstr>
      <vt:lpstr>This keyword</vt:lpstr>
      <vt:lpstr>Creating a class</vt:lpstr>
      <vt:lpstr>Creating Instances of the class</vt:lpstr>
      <vt:lpstr>Var keyword</vt:lpstr>
      <vt:lpstr>Memory Allocation</vt:lpstr>
      <vt:lpstr>Memory Allocation</vt:lpstr>
      <vt:lpstr>Memory Allocation</vt:lpstr>
      <vt:lpstr>Procedural programming</vt:lpstr>
      <vt:lpstr>Encapsulation</vt:lpstr>
      <vt:lpstr>Getters and Setters</vt:lpstr>
      <vt:lpstr>Abstraction</vt:lpstr>
      <vt:lpstr>Abstract class</vt:lpstr>
      <vt:lpstr>Abstract Example</vt:lpstr>
      <vt:lpstr>Coupling</vt:lpstr>
      <vt:lpstr>Coupling Meaning</vt:lpstr>
      <vt:lpstr>Tight Coupled</vt:lpstr>
      <vt:lpstr>Constructors</vt:lpstr>
      <vt:lpstr>Constructor Method Syntax</vt:lpstr>
      <vt:lpstr>Types of Constructor</vt:lpstr>
      <vt:lpstr>No-Arg Constructor Example</vt:lpstr>
      <vt:lpstr>Parameterized Constructor</vt:lpstr>
      <vt:lpstr>Constructors Overloading</vt:lpstr>
      <vt:lpstr>Static </vt:lpstr>
      <vt:lpstr>Static </vt:lpstr>
      <vt:lpstr>Static Block</vt:lpstr>
      <vt:lpstr>Static Variables</vt:lpstr>
      <vt:lpstr>Static Methods</vt:lpstr>
      <vt:lpstr>Rrestriction for the static method</vt:lpstr>
      <vt:lpstr>Static Member</vt:lpstr>
      <vt:lpstr>Static Nested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dc:title>
  <dc:creator>Samar</dc:creator>
  <cp:lastModifiedBy>Samar</cp:lastModifiedBy>
  <cp:revision>31</cp:revision>
  <dcterms:created xsi:type="dcterms:W3CDTF">2021-08-18T05:28:43Z</dcterms:created>
  <dcterms:modified xsi:type="dcterms:W3CDTF">2021-08-22T11:00:38Z</dcterms:modified>
</cp:coreProperties>
</file>