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9" r:id="rId2"/>
    <p:sldId id="265" r:id="rId3"/>
    <p:sldId id="260" r:id="rId4"/>
    <p:sldId id="261" r:id="rId5"/>
    <p:sldId id="262" r:id="rId6"/>
    <p:sldId id="263" r:id="rId7"/>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9" autoAdjust="0"/>
    <p:restoredTop sz="94660"/>
  </p:normalViewPr>
  <p:slideViewPr>
    <p:cSldViewPr snapToGrid="0">
      <p:cViewPr varScale="1">
        <p:scale>
          <a:sx n="48" d="100"/>
          <a:sy n="48" d="100"/>
        </p:scale>
        <p:origin x="82" y="8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36483-F903-4AC6-A886-2429175845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D86CD969-59A7-4FA9-AA65-952ED81210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B537CD21-A6F8-4E04-8F98-19E1ED2F05E0}"/>
              </a:ext>
            </a:extLst>
          </p:cNvPr>
          <p:cNvSpPr>
            <a:spLocks noGrp="1"/>
          </p:cNvSpPr>
          <p:nvPr>
            <p:ph type="dt" sz="half" idx="10"/>
          </p:nvPr>
        </p:nvSpPr>
        <p:spPr/>
        <p:txBody>
          <a:bodyPr/>
          <a:lstStyle/>
          <a:p>
            <a:fld id="{88D38747-4367-4BD2-8D51-C97E202738E2}" type="datetime1">
              <a:rPr lang="en-US" smtClean="0"/>
              <a:t>11/15/2021</a:t>
            </a:fld>
            <a:endParaRPr lang="en-US" dirty="0"/>
          </a:p>
        </p:txBody>
      </p:sp>
      <p:sp>
        <p:nvSpPr>
          <p:cNvPr id="5" name="Footer Placeholder 4">
            <a:extLst>
              <a:ext uri="{FF2B5EF4-FFF2-40B4-BE49-F238E27FC236}">
                <a16:creationId xmlns:a16="http://schemas.microsoft.com/office/drawing/2014/main" id="{6E10E94D-A5C1-41EB-927A-187A9DC06CF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F1C8CBB-6617-43A7-9B1B-632C976DBA2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87522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CD565-371E-4549-B59C-AA2269823D0B}"/>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EBCD047A-E46A-4751-8B47-312BF0EE0A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6B14E60D-15BB-424E-B16E-5FCF3445B6C2}"/>
              </a:ext>
            </a:extLst>
          </p:cNvPr>
          <p:cNvSpPr>
            <a:spLocks noGrp="1"/>
          </p:cNvSpPr>
          <p:nvPr>
            <p:ph type="dt" sz="half" idx="10"/>
          </p:nvPr>
        </p:nvSpPr>
        <p:spPr/>
        <p:txBody>
          <a:bodyPr/>
          <a:lstStyle/>
          <a:p>
            <a:fld id="{217E833E-1B6D-415F-AD29-75AE8C43BD0D}" type="datetime1">
              <a:rPr lang="en-US" smtClean="0"/>
              <a:t>11/15/2021</a:t>
            </a:fld>
            <a:endParaRPr lang="en-US" dirty="0"/>
          </a:p>
        </p:txBody>
      </p:sp>
      <p:sp>
        <p:nvSpPr>
          <p:cNvPr id="5" name="Footer Placeholder 4">
            <a:extLst>
              <a:ext uri="{FF2B5EF4-FFF2-40B4-BE49-F238E27FC236}">
                <a16:creationId xmlns:a16="http://schemas.microsoft.com/office/drawing/2014/main" id="{4A0A00D7-C245-44EE-BAFD-5A51278C059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90F3EA7-3E11-4BB4-A500-475080AFC70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3108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868CA0-8C3B-4545-B890-65072D35D4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A820CFFF-723C-4CDC-8BF3-4BA0D9D933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C611B196-A8CB-4681-A931-8A44E914E814}"/>
              </a:ext>
            </a:extLst>
          </p:cNvPr>
          <p:cNvSpPr>
            <a:spLocks noGrp="1"/>
          </p:cNvSpPr>
          <p:nvPr>
            <p:ph type="dt" sz="half" idx="10"/>
          </p:nvPr>
        </p:nvSpPr>
        <p:spPr/>
        <p:txBody>
          <a:bodyPr/>
          <a:lstStyle/>
          <a:p>
            <a:fld id="{8452596F-08A7-4B70-989A-F2B1CF31E66B}" type="datetime1">
              <a:rPr lang="en-US" smtClean="0"/>
              <a:t>11/15/2021</a:t>
            </a:fld>
            <a:endParaRPr lang="en-US" dirty="0"/>
          </a:p>
        </p:txBody>
      </p:sp>
      <p:sp>
        <p:nvSpPr>
          <p:cNvPr id="5" name="Footer Placeholder 4">
            <a:extLst>
              <a:ext uri="{FF2B5EF4-FFF2-40B4-BE49-F238E27FC236}">
                <a16:creationId xmlns:a16="http://schemas.microsoft.com/office/drawing/2014/main" id="{7E0AF207-2B34-4A6E-9674-BCE7701A82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5C24250-FF33-49C5-97E8-EEFEF6025C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0600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7C4D-1371-4401-B26C-59017B9E5705}"/>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D459079E-A495-47FF-9EF5-95EBB6B12F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5B27045-EE48-41BE-86C1-4ECDBC951B48}"/>
              </a:ext>
            </a:extLst>
          </p:cNvPr>
          <p:cNvSpPr>
            <a:spLocks noGrp="1"/>
          </p:cNvSpPr>
          <p:nvPr>
            <p:ph type="dt" sz="half" idx="10"/>
          </p:nvPr>
        </p:nvSpPr>
        <p:spPr/>
        <p:txBody>
          <a:bodyPr/>
          <a:lstStyle/>
          <a:p>
            <a:fld id="{73C55A3C-5767-4844-A0A3-83778C2E5409}" type="datetime1">
              <a:rPr lang="en-US" smtClean="0"/>
              <a:t>11/15/2021</a:t>
            </a:fld>
            <a:endParaRPr lang="en-US" dirty="0"/>
          </a:p>
        </p:txBody>
      </p:sp>
      <p:sp>
        <p:nvSpPr>
          <p:cNvPr id="5" name="Footer Placeholder 4">
            <a:extLst>
              <a:ext uri="{FF2B5EF4-FFF2-40B4-BE49-F238E27FC236}">
                <a16:creationId xmlns:a16="http://schemas.microsoft.com/office/drawing/2014/main" id="{AE5B845C-B059-4A18-9B12-CC3A9FD12A0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63AE805-12D1-4519-9055-B01D0D044E1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0399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43819-1352-41D5-BFB1-A4D3CCEF00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882B8753-22A1-4EE6-8300-320A200BA4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283070-A271-4D00-8CB5-8F362CD9D31A}"/>
              </a:ext>
            </a:extLst>
          </p:cNvPr>
          <p:cNvSpPr>
            <a:spLocks noGrp="1"/>
          </p:cNvSpPr>
          <p:nvPr>
            <p:ph type="dt" sz="half" idx="10"/>
          </p:nvPr>
        </p:nvSpPr>
        <p:spPr/>
        <p:txBody>
          <a:bodyPr/>
          <a:lstStyle/>
          <a:p>
            <a:fld id="{CAE507A8-A5CF-4D38-AB86-7EDDA87A85D4}" type="datetime1">
              <a:rPr lang="en-US" smtClean="0"/>
              <a:t>11/15/2021</a:t>
            </a:fld>
            <a:endParaRPr lang="en-US" dirty="0"/>
          </a:p>
        </p:txBody>
      </p:sp>
      <p:sp>
        <p:nvSpPr>
          <p:cNvPr id="5" name="Footer Placeholder 4">
            <a:extLst>
              <a:ext uri="{FF2B5EF4-FFF2-40B4-BE49-F238E27FC236}">
                <a16:creationId xmlns:a16="http://schemas.microsoft.com/office/drawing/2014/main" id="{723485AD-0B47-415D-8416-3F11B2E7B1A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173B52-695D-4549-9131-3441136E7DB1}"/>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34860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1211-EF05-4655-A379-3F810641BC05}"/>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C3F0522A-3680-4C70-BC9C-2AEECCB3B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BABA507D-E555-48EC-B23A-CCB3470F13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2E3FF55F-03B5-4599-B673-73AF61DCB9B1}"/>
              </a:ext>
            </a:extLst>
          </p:cNvPr>
          <p:cNvSpPr>
            <a:spLocks noGrp="1"/>
          </p:cNvSpPr>
          <p:nvPr>
            <p:ph type="dt" sz="half" idx="10"/>
          </p:nvPr>
        </p:nvSpPr>
        <p:spPr/>
        <p:txBody>
          <a:bodyPr/>
          <a:lstStyle/>
          <a:p>
            <a:fld id="{BDFCD27C-8599-43EF-BA1D-14DDC1946E06}" type="datetime1">
              <a:rPr lang="en-US" smtClean="0"/>
              <a:t>11/15/2021</a:t>
            </a:fld>
            <a:endParaRPr lang="en-US" dirty="0"/>
          </a:p>
        </p:txBody>
      </p:sp>
      <p:sp>
        <p:nvSpPr>
          <p:cNvPr id="6" name="Footer Placeholder 5">
            <a:extLst>
              <a:ext uri="{FF2B5EF4-FFF2-40B4-BE49-F238E27FC236}">
                <a16:creationId xmlns:a16="http://schemas.microsoft.com/office/drawing/2014/main" id="{A7B12008-30A5-45B5-90EE-E0B64174D89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9919994-866C-4458-A501-4734A8CB423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1950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48E00-2D9F-4462-874D-17514E1B16FA}"/>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3792075E-3BE6-4E01-87CE-78329E2334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805D5A-0D5C-46B7-BC1C-B49819911C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08B59BF9-D9DE-499D-AD73-126E8D495E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65B799-B084-4C7C-9967-0D81C0DCF5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38C29DAB-28F0-467E-9441-FC8A97735FC6}"/>
              </a:ext>
            </a:extLst>
          </p:cNvPr>
          <p:cNvSpPr>
            <a:spLocks noGrp="1"/>
          </p:cNvSpPr>
          <p:nvPr>
            <p:ph type="dt" sz="half" idx="10"/>
          </p:nvPr>
        </p:nvSpPr>
        <p:spPr/>
        <p:txBody>
          <a:bodyPr/>
          <a:lstStyle/>
          <a:p>
            <a:fld id="{49343D99-809A-49C0-96E5-4250D0B498EE}" type="datetime1">
              <a:rPr lang="en-US" smtClean="0"/>
              <a:t>11/15/2021</a:t>
            </a:fld>
            <a:endParaRPr lang="en-US" dirty="0"/>
          </a:p>
        </p:txBody>
      </p:sp>
      <p:sp>
        <p:nvSpPr>
          <p:cNvPr id="8" name="Footer Placeholder 7">
            <a:extLst>
              <a:ext uri="{FF2B5EF4-FFF2-40B4-BE49-F238E27FC236}">
                <a16:creationId xmlns:a16="http://schemas.microsoft.com/office/drawing/2014/main" id="{972DC4F9-692E-45AC-BCC1-AAA7DD5627A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EEBFDD9-4A15-4211-BAAE-E6D2B9131B1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5017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2F7EE-B03F-44D2-8CE8-21B16F06B658}"/>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45FBBA8F-9EAE-4F16-A45A-0202C544BBA2}"/>
              </a:ext>
            </a:extLst>
          </p:cNvPr>
          <p:cNvSpPr>
            <a:spLocks noGrp="1"/>
          </p:cNvSpPr>
          <p:nvPr>
            <p:ph type="dt" sz="half" idx="10"/>
          </p:nvPr>
        </p:nvSpPr>
        <p:spPr/>
        <p:txBody>
          <a:bodyPr/>
          <a:lstStyle/>
          <a:p>
            <a:fld id="{A143DE9B-B678-4EFB-BB7D-A4370204A0B0}" type="datetime1">
              <a:rPr lang="en-US" smtClean="0"/>
              <a:t>11/15/2021</a:t>
            </a:fld>
            <a:endParaRPr lang="en-US" dirty="0"/>
          </a:p>
        </p:txBody>
      </p:sp>
      <p:sp>
        <p:nvSpPr>
          <p:cNvPr id="4" name="Footer Placeholder 3">
            <a:extLst>
              <a:ext uri="{FF2B5EF4-FFF2-40B4-BE49-F238E27FC236}">
                <a16:creationId xmlns:a16="http://schemas.microsoft.com/office/drawing/2014/main" id="{42B0C57E-2C0B-4C67-BCB3-7A931843D92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1FDD716-0F84-4B34-8473-5DFB2EF45E4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540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295140-B2BB-48C4-AA85-FC2B33746544}"/>
              </a:ext>
            </a:extLst>
          </p:cNvPr>
          <p:cNvSpPr>
            <a:spLocks noGrp="1"/>
          </p:cNvSpPr>
          <p:nvPr>
            <p:ph type="dt" sz="half" idx="10"/>
          </p:nvPr>
        </p:nvSpPr>
        <p:spPr/>
        <p:txBody>
          <a:bodyPr/>
          <a:lstStyle/>
          <a:p>
            <a:fld id="{E68812DA-F765-4142-A6A3-A8ED7235E082}" type="datetime1">
              <a:rPr lang="en-US" smtClean="0"/>
              <a:t>11/15/2021</a:t>
            </a:fld>
            <a:endParaRPr lang="en-US" dirty="0"/>
          </a:p>
        </p:txBody>
      </p:sp>
      <p:sp>
        <p:nvSpPr>
          <p:cNvPr id="3" name="Footer Placeholder 2">
            <a:extLst>
              <a:ext uri="{FF2B5EF4-FFF2-40B4-BE49-F238E27FC236}">
                <a16:creationId xmlns:a16="http://schemas.microsoft.com/office/drawing/2014/main" id="{50C81ACD-8471-427E-A7D3-0B88EEA4AA9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7E03CFC-12FC-4C26-96BC-C3DC4FED204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6255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85106-3B5A-458A-96F7-8B08A55CAB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D06A3DB4-CDDB-4D62-BE29-D85065E2C7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D6E05D9D-3C4C-4E59-BFB0-6E076A3CEF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01DEBB-206B-4AA0-A7E1-E824A46D9A2B}"/>
              </a:ext>
            </a:extLst>
          </p:cNvPr>
          <p:cNvSpPr>
            <a:spLocks noGrp="1"/>
          </p:cNvSpPr>
          <p:nvPr>
            <p:ph type="dt" sz="half" idx="10"/>
          </p:nvPr>
        </p:nvSpPr>
        <p:spPr/>
        <p:txBody>
          <a:bodyPr/>
          <a:lstStyle/>
          <a:p>
            <a:fld id="{3E0277FD-7DE6-41D4-930D-AC99F5AFE54E}" type="datetime1">
              <a:rPr lang="en-US" smtClean="0"/>
              <a:t>11/15/2021</a:t>
            </a:fld>
            <a:endParaRPr lang="en-US" dirty="0"/>
          </a:p>
        </p:txBody>
      </p:sp>
      <p:sp>
        <p:nvSpPr>
          <p:cNvPr id="6" name="Footer Placeholder 5">
            <a:extLst>
              <a:ext uri="{FF2B5EF4-FFF2-40B4-BE49-F238E27FC236}">
                <a16:creationId xmlns:a16="http://schemas.microsoft.com/office/drawing/2014/main" id="{5C75F7A5-3DC9-40B6-913C-56D7DEE15A1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2F7E221-DB1E-4E6E-B5B7-BDAAE5FA22B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97353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F0399-C947-479E-A30A-C33467A80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46F350E4-CFE3-4FC5-826F-75BE26F246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60D87D58-0EE4-463C-B608-C3ACD18AE2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8A848A-F4B0-4335-B115-76053D17207B}"/>
              </a:ext>
            </a:extLst>
          </p:cNvPr>
          <p:cNvSpPr>
            <a:spLocks noGrp="1"/>
          </p:cNvSpPr>
          <p:nvPr>
            <p:ph type="dt" sz="half" idx="10"/>
          </p:nvPr>
        </p:nvSpPr>
        <p:spPr/>
        <p:txBody>
          <a:bodyPr/>
          <a:lstStyle/>
          <a:p>
            <a:fld id="{9EA15526-7079-4B7B-987C-1B5FAE11A0FF}" type="datetime1">
              <a:rPr lang="en-US" smtClean="0"/>
              <a:t>11/15/2021</a:t>
            </a:fld>
            <a:endParaRPr lang="en-US" dirty="0"/>
          </a:p>
        </p:txBody>
      </p:sp>
      <p:sp>
        <p:nvSpPr>
          <p:cNvPr id="6" name="Footer Placeholder 5">
            <a:extLst>
              <a:ext uri="{FF2B5EF4-FFF2-40B4-BE49-F238E27FC236}">
                <a16:creationId xmlns:a16="http://schemas.microsoft.com/office/drawing/2014/main" id="{C36A18A3-DA47-4C7D-9013-BAA0D43A31EF}"/>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95B70927-447C-4BC0-BC78-43317DECC38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9299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005D74-C2F0-4467-BDC1-8DD68E92A2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B53C7295-E89D-4E6F-800F-538A752CE3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A53918D-3450-4349-96FF-28A7F55BDF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t>11/15/2021</a:t>
            </a:fld>
            <a:endParaRPr lang="en-US" dirty="0"/>
          </a:p>
        </p:txBody>
      </p:sp>
      <p:sp>
        <p:nvSpPr>
          <p:cNvPr id="5" name="Footer Placeholder 4">
            <a:extLst>
              <a:ext uri="{FF2B5EF4-FFF2-40B4-BE49-F238E27FC236}">
                <a16:creationId xmlns:a16="http://schemas.microsoft.com/office/drawing/2014/main" id="{0AAF3646-32F9-4516-BAEE-8ADC4472CD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939EAF5-2AB0-4823-AFCF-62EFFFB3C1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507754180"/>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fontScale="90000"/>
          </a:bodyPr>
          <a:lstStyle/>
          <a:p>
            <a:r>
              <a:rPr lang="en-US" sz="7200" dirty="0"/>
              <a:t>Data Access Object Pattern</a:t>
            </a:r>
            <a:br>
              <a:rPr lang="en-US" sz="7200" dirty="0"/>
            </a:br>
            <a:r>
              <a:rPr lang="en-US" sz="7200" dirty="0"/>
              <a:t>DAO</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endParaRPr lang="en-US" sz="2800" dirty="0"/>
          </a:p>
          <a:p>
            <a:r>
              <a:rPr lang="en-US" sz="2800" dirty="0"/>
              <a:t>SAMAR MANSOUR</a:t>
            </a:r>
          </a:p>
        </p:txBody>
      </p:sp>
    </p:spTree>
    <p:extLst>
      <p:ext uri="{BB962C8B-B14F-4D97-AF65-F5344CB8AC3E}">
        <p14:creationId xmlns:p14="http://schemas.microsoft.com/office/powerpoint/2010/main" val="63373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A38B6-95E9-4823-B225-307EAA5086A8}"/>
              </a:ext>
            </a:extLst>
          </p:cNvPr>
          <p:cNvSpPr>
            <a:spLocks noGrp="1"/>
          </p:cNvSpPr>
          <p:nvPr>
            <p:ph type="title"/>
          </p:nvPr>
        </p:nvSpPr>
        <p:spPr/>
        <p:txBody>
          <a:bodyPr>
            <a:normAutofit/>
          </a:bodyPr>
          <a:lstStyle/>
          <a:p>
            <a:r>
              <a:rPr lang="en-US" dirty="0"/>
              <a:t>Data Access Object Pattern</a:t>
            </a:r>
            <a:endParaRPr lang="en-IL" dirty="0"/>
          </a:p>
        </p:txBody>
      </p:sp>
      <p:sp>
        <p:nvSpPr>
          <p:cNvPr id="3" name="Content Placeholder 2">
            <a:extLst>
              <a:ext uri="{FF2B5EF4-FFF2-40B4-BE49-F238E27FC236}">
                <a16:creationId xmlns:a16="http://schemas.microsoft.com/office/drawing/2014/main" id="{21115232-9B10-4993-BBD0-95CCC73BFA36}"/>
              </a:ext>
            </a:extLst>
          </p:cNvPr>
          <p:cNvSpPr>
            <a:spLocks noGrp="1"/>
          </p:cNvSpPr>
          <p:nvPr>
            <p:ph idx="1"/>
          </p:nvPr>
        </p:nvSpPr>
        <p:spPr/>
        <p:txBody>
          <a:bodyPr>
            <a:normAutofit/>
          </a:bodyPr>
          <a:lstStyle/>
          <a:p>
            <a:r>
              <a:rPr lang="en-US" sz="2800" dirty="0">
                <a:latin typeface="Calibri" panose="020F0502020204030204" pitchFamily="34" charset="0"/>
                <a:cs typeface="Calibri" panose="020F0502020204030204" pitchFamily="34" charset="0"/>
              </a:rPr>
              <a:t>Data Access Object Pattern or DAO pattern is used to separate low level data accessing API or operations from high level business services. Following are the participants in Data Access Object Pattern.</a:t>
            </a:r>
            <a:endParaRPr lang="en-IL"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7222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717832F-9E61-4974-AB62-5549B26BD1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5752" y="830179"/>
            <a:ext cx="11211294" cy="5197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448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A38B6-95E9-4823-B225-307EAA5086A8}"/>
              </a:ext>
            </a:extLst>
          </p:cNvPr>
          <p:cNvSpPr>
            <a:spLocks noGrp="1"/>
          </p:cNvSpPr>
          <p:nvPr>
            <p:ph type="title"/>
          </p:nvPr>
        </p:nvSpPr>
        <p:spPr/>
        <p:txBody>
          <a:bodyPr>
            <a:normAutofit/>
          </a:bodyPr>
          <a:lstStyle/>
          <a:p>
            <a:r>
              <a:rPr lang="en-US" dirty="0"/>
              <a:t>DAO - Design components</a:t>
            </a:r>
            <a:endParaRPr lang="en-IL" dirty="0"/>
          </a:p>
        </p:txBody>
      </p:sp>
      <p:sp>
        <p:nvSpPr>
          <p:cNvPr id="3" name="Content Placeholder 2">
            <a:extLst>
              <a:ext uri="{FF2B5EF4-FFF2-40B4-BE49-F238E27FC236}">
                <a16:creationId xmlns:a16="http://schemas.microsoft.com/office/drawing/2014/main" id="{21115232-9B10-4993-BBD0-95CCC73BFA36}"/>
              </a:ext>
            </a:extLst>
          </p:cNvPr>
          <p:cNvSpPr>
            <a:spLocks noGrp="1"/>
          </p:cNvSpPr>
          <p:nvPr>
            <p:ph idx="1"/>
          </p:nvPr>
        </p:nvSpPr>
        <p:spPr>
          <a:xfrm>
            <a:off x="838200" y="1825624"/>
            <a:ext cx="10515600" cy="4912059"/>
          </a:xfrm>
        </p:spPr>
        <p:txBody>
          <a:bodyPr>
            <a:normAutofit fontScale="85000" lnSpcReduction="10000"/>
          </a:bodyPr>
          <a:lstStyle/>
          <a:p>
            <a:r>
              <a:rPr lang="en-US" sz="2800" b="1" dirty="0" err="1">
                <a:latin typeface="Calibri" panose="020F0502020204030204" pitchFamily="34" charset="0"/>
                <a:cs typeface="Calibri" panose="020F0502020204030204" pitchFamily="34" charset="0"/>
              </a:rPr>
              <a:t>BusinessObject</a:t>
            </a:r>
            <a:r>
              <a:rPr lang="en-US" sz="2800" dirty="0">
                <a:latin typeface="Calibri" panose="020F0502020204030204" pitchFamily="34" charset="0"/>
                <a:cs typeface="Calibri" panose="020F0502020204030204" pitchFamily="34" charset="0"/>
              </a:rPr>
              <a:t> : The </a:t>
            </a:r>
            <a:r>
              <a:rPr lang="en-US" sz="2800" dirty="0" err="1">
                <a:latin typeface="Calibri" panose="020F0502020204030204" pitchFamily="34" charset="0"/>
                <a:cs typeface="Calibri" panose="020F0502020204030204" pitchFamily="34" charset="0"/>
              </a:rPr>
              <a:t>BusinessObject</a:t>
            </a:r>
            <a:r>
              <a:rPr lang="en-US" sz="2800" dirty="0">
                <a:latin typeface="Calibri" panose="020F0502020204030204" pitchFamily="34" charset="0"/>
                <a:cs typeface="Calibri" panose="020F0502020204030204" pitchFamily="34" charset="0"/>
              </a:rPr>
              <a:t> represents the data client. It is the object that requires access to the data source to obtain and store data. A </a:t>
            </a:r>
            <a:r>
              <a:rPr lang="en-US" sz="2800" dirty="0" err="1">
                <a:latin typeface="Calibri" panose="020F0502020204030204" pitchFamily="34" charset="0"/>
                <a:cs typeface="Calibri" panose="020F0502020204030204" pitchFamily="34" charset="0"/>
              </a:rPr>
              <a:t>BusinessObject</a:t>
            </a:r>
            <a:r>
              <a:rPr lang="en-US" sz="2800" dirty="0">
                <a:latin typeface="Calibri" panose="020F0502020204030204" pitchFamily="34" charset="0"/>
                <a:cs typeface="Calibri" panose="020F0502020204030204" pitchFamily="34" charset="0"/>
              </a:rPr>
              <a:t> may be implemented as a session bean, entity bean or some other Java object in addition to a servlet or helper bean that accesses the data source.</a:t>
            </a:r>
          </a:p>
          <a:p>
            <a:r>
              <a:rPr lang="en-US" sz="2800" b="1" dirty="0" err="1">
                <a:latin typeface="Calibri" panose="020F0502020204030204" pitchFamily="34" charset="0"/>
                <a:cs typeface="Calibri" panose="020F0502020204030204" pitchFamily="34" charset="0"/>
              </a:rPr>
              <a:t>DataAccessObject</a:t>
            </a:r>
            <a:r>
              <a:rPr lang="en-US" sz="2800" dirty="0">
                <a:latin typeface="Calibri" panose="020F0502020204030204" pitchFamily="34" charset="0"/>
                <a:cs typeface="Calibri" panose="020F0502020204030204" pitchFamily="34" charset="0"/>
              </a:rPr>
              <a:t> : The </a:t>
            </a:r>
            <a:r>
              <a:rPr lang="en-US" sz="2800" dirty="0" err="1">
                <a:latin typeface="Calibri" panose="020F0502020204030204" pitchFamily="34" charset="0"/>
                <a:cs typeface="Calibri" panose="020F0502020204030204" pitchFamily="34" charset="0"/>
              </a:rPr>
              <a:t>DataAccessObject</a:t>
            </a:r>
            <a:r>
              <a:rPr lang="en-US" sz="2800" dirty="0">
                <a:latin typeface="Calibri" panose="020F0502020204030204" pitchFamily="34" charset="0"/>
                <a:cs typeface="Calibri" panose="020F0502020204030204" pitchFamily="34" charset="0"/>
              </a:rPr>
              <a:t> is the primary object of this pattern. The </a:t>
            </a:r>
            <a:r>
              <a:rPr lang="en-US" sz="2800" dirty="0" err="1">
                <a:latin typeface="Calibri" panose="020F0502020204030204" pitchFamily="34" charset="0"/>
                <a:cs typeface="Calibri" panose="020F0502020204030204" pitchFamily="34" charset="0"/>
              </a:rPr>
              <a:t>DataAccessObject</a:t>
            </a:r>
            <a:r>
              <a:rPr lang="en-US" sz="2800" dirty="0">
                <a:latin typeface="Calibri" panose="020F0502020204030204" pitchFamily="34" charset="0"/>
                <a:cs typeface="Calibri" panose="020F0502020204030204" pitchFamily="34" charset="0"/>
              </a:rPr>
              <a:t> abstracts the underlying data access implementation for the </a:t>
            </a:r>
            <a:r>
              <a:rPr lang="en-US" sz="2800" dirty="0" err="1">
                <a:latin typeface="Calibri" panose="020F0502020204030204" pitchFamily="34" charset="0"/>
                <a:cs typeface="Calibri" panose="020F0502020204030204" pitchFamily="34" charset="0"/>
              </a:rPr>
              <a:t>BusinessObject</a:t>
            </a:r>
            <a:r>
              <a:rPr lang="en-US" sz="2800" dirty="0">
                <a:latin typeface="Calibri" panose="020F0502020204030204" pitchFamily="34" charset="0"/>
                <a:cs typeface="Calibri" panose="020F0502020204030204" pitchFamily="34" charset="0"/>
              </a:rPr>
              <a:t> to enable transparent access to the data source.</a:t>
            </a:r>
          </a:p>
          <a:p>
            <a:r>
              <a:rPr lang="en-US" sz="2800" b="1" dirty="0" err="1">
                <a:latin typeface="Calibri" panose="020F0502020204030204" pitchFamily="34" charset="0"/>
                <a:cs typeface="Calibri" panose="020F0502020204030204" pitchFamily="34" charset="0"/>
              </a:rPr>
              <a:t>DataSource</a:t>
            </a:r>
            <a:r>
              <a:rPr lang="en-US" sz="2800" dirty="0">
                <a:latin typeface="Calibri" panose="020F0502020204030204" pitchFamily="34" charset="0"/>
                <a:cs typeface="Calibri" panose="020F0502020204030204" pitchFamily="34" charset="0"/>
              </a:rPr>
              <a:t> : This represents a data source implementation. A data source could be a database such as an RDBMS, OODBMS, XML repository, flat file system, and so forth. A data source can also be another system service or some kind of repository.</a:t>
            </a:r>
          </a:p>
          <a:p>
            <a:r>
              <a:rPr lang="en-US" sz="2800" b="1" dirty="0" err="1">
                <a:latin typeface="Calibri" panose="020F0502020204030204" pitchFamily="34" charset="0"/>
                <a:cs typeface="Calibri" panose="020F0502020204030204" pitchFamily="34" charset="0"/>
              </a:rPr>
              <a:t>TransferObject</a:t>
            </a:r>
            <a:r>
              <a:rPr lang="en-US" sz="2800" dirty="0">
                <a:latin typeface="Calibri" panose="020F0502020204030204" pitchFamily="34" charset="0"/>
                <a:cs typeface="Calibri" panose="020F0502020204030204" pitchFamily="34" charset="0"/>
              </a:rPr>
              <a:t> : This represents a Transfer Object used as a data carrier. The </a:t>
            </a:r>
            <a:r>
              <a:rPr lang="en-US" sz="2800" dirty="0" err="1">
                <a:latin typeface="Calibri" panose="020F0502020204030204" pitchFamily="34" charset="0"/>
                <a:cs typeface="Calibri" panose="020F0502020204030204" pitchFamily="34" charset="0"/>
              </a:rPr>
              <a:t>DataAccessObject</a:t>
            </a:r>
            <a:r>
              <a:rPr lang="en-US" sz="2800" dirty="0">
                <a:latin typeface="Calibri" panose="020F0502020204030204" pitchFamily="34" charset="0"/>
                <a:cs typeface="Calibri" panose="020F0502020204030204" pitchFamily="34" charset="0"/>
              </a:rPr>
              <a:t> may use a Transfer Object to return data to the client. The </a:t>
            </a:r>
            <a:r>
              <a:rPr lang="en-US" sz="2800" dirty="0" err="1">
                <a:latin typeface="Calibri" panose="020F0502020204030204" pitchFamily="34" charset="0"/>
                <a:cs typeface="Calibri" panose="020F0502020204030204" pitchFamily="34" charset="0"/>
              </a:rPr>
              <a:t>DataAccessObject</a:t>
            </a:r>
            <a:r>
              <a:rPr lang="en-US" sz="2800" dirty="0">
                <a:latin typeface="Calibri" panose="020F0502020204030204" pitchFamily="34" charset="0"/>
                <a:cs typeface="Calibri" panose="020F0502020204030204" pitchFamily="34" charset="0"/>
              </a:rPr>
              <a:t> may also receive the data from the client in a Transfer Object to update the data in the data source.</a:t>
            </a:r>
            <a:endParaRPr lang="en-IL"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6741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A38B6-95E9-4823-B225-307EAA5086A8}"/>
              </a:ext>
            </a:extLst>
          </p:cNvPr>
          <p:cNvSpPr>
            <a:spLocks noGrp="1"/>
          </p:cNvSpPr>
          <p:nvPr>
            <p:ph type="title"/>
          </p:nvPr>
        </p:nvSpPr>
        <p:spPr/>
        <p:txBody>
          <a:bodyPr/>
          <a:lstStyle/>
          <a:p>
            <a:r>
              <a:rPr lang="en-US" dirty="0"/>
              <a:t>Advantage DAO</a:t>
            </a:r>
            <a:endParaRPr lang="en-IL" dirty="0"/>
          </a:p>
        </p:txBody>
      </p:sp>
      <p:sp>
        <p:nvSpPr>
          <p:cNvPr id="3" name="Content Placeholder 2">
            <a:extLst>
              <a:ext uri="{FF2B5EF4-FFF2-40B4-BE49-F238E27FC236}">
                <a16:creationId xmlns:a16="http://schemas.microsoft.com/office/drawing/2014/main" id="{21115232-9B10-4993-BBD0-95CCC73BFA36}"/>
              </a:ext>
            </a:extLst>
          </p:cNvPr>
          <p:cNvSpPr>
            <a:spLocks noGrp="1"/>
          </p:cNvSpPr>
          <p:nvPr>
            <p:ph idx="1"/>
          </p:nvPr>
        </p:nvSpPr>
        <p:spPr/>
        <p:txBody>
          <a:bodyPr>
            <a:normAutofit/>
          </a:bodyPr>
          <a:lstStyle/>
          <a:p>
            <a:r>
              <a:rPr lang="en-US" sz="2800" dirty="0">
                <a:latin typeface="Calibri" panose="020F0502020204030204" pitchFamily="34" charset="0"/>
                <a:cs typeface="Calibri" panose="020F0502020204030204" pitchFamily="34" charset="0"/>
              </a:rPr>
              <a:t>The advantage of using data access objects is the relatively simple and rigorous separation between two important parts of an application that can but should not know anything of each other, and which can be expected to evolve frequently and independently.</a:t>
            </a:r>
          </a:p>
          <a:p>
            <a:r>
              <a:rPr lang="en-US" sz="2800" dirty="0">
                <a:latin typeface="Calibri" panose="020F0502020204030204" pitchFamily="34" charset="0"/>
                <a:cs typeface="Calibri" panose="020F0502020204030204" pitchFamily="34" charset="0"/>
              </a:rPr>
              <a:t>if we need to change the underlying persistence mechanism we only have to change the DAO layer, and not all the places in the domain logic where the DAO layer is used from.</a:t>
            </a:r>
          </a:p>
          <a:p>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3032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A38B6-95E9-4823-B225-307EAA5086A8}"/>
              </a:ext>
            </a:extLst>
          </p:cNvPr>
          <p:cNvSpPr>
            <a:spLocks noGrp="1"/>
          </p:cNvSpPr>
          <p:nvPr>
            <p:ph type="title"/>
          </p:nvPr>
        </p:nvSpPr>
        <p:spPr/>
        <p:txBody>
          <a:bodyPr/>
          <a:lstStyle/>
          <a:p>
            <a:r>
              <a:rPr lang="en-US" sz="4400" dirty="0">
                <a:latin typeface="Calibri" panose="020F0502020204030204" pitchFamily="34" charset="0"/>
                <a:cs typeface="Calibri" panose="020F0502020204030204" pitchFamily="34" charset="0"/>
              </a:rPr>
              <a:t>Disadvantages DAO</a:t>
            </a:r>
            <a:endParaRPr lang="en-IL" dirty="0"/>
          </a:p>
        </p:txBody>
      </p:sp>
      <p:sp>
        <p:nvSpPr>
          <p:cNvPr id="3" name="Content Placeholder 2">
            <a:extLst>
              <a:ext uri="{FF2B5EF4-FFF2-40B4-BE49-F238E27FC236}">
                <a16:creationId xmlns:a16="http://schemas.microsoft.com/office/drawing/2014/main" id="{21115232-9B10-4993-BBD0-95CCC73BFA36}"/>
              </a:ext>
            </a:extLst>
          </p:cNvPr>
          <p:cNvSpPr>
            <a:spLocks noGrp="1"/>
          </p:cNvSpPr>
          <p:nvPr>
            <p:ph idx="1"/>
          </p:nvPr>
        </p:nvSpPr>
        <p:spPr/>
        <p:txBody>
          <a:bodyPr>
            <a:normAutofit/>
          </a:bodyPr>
          <a:lstStyle/>
          <a:p>
            <a:r>
              <a:rPr lang="en-US" sz="2800" dirty="0">
                <a:latin typeface="Calibri" panose="020F0502020204030204" pitchFamily="34" charset="0"/>
                <a:cs typeface="Calibri" panose="020F0502020204030204" pitchFamily="34" charset="0"/>
              </a:rPr>
              <a:t>Potential disadvantages of using DAO is leaky abstraction, code duplication, and abstraction inversion.</a:t>
            </a:r>
            <a:endParaRPr lang="en-IL" sz="2800" dirty="0">
              <a:latin typeface="Calibri" panose="020F0502020204030204" pitchFamily="34" charset="0"/>
              <a:cs typeface="Calibri" panose="020F0502020204030204" pitchFamily="34" charset="0"/>
            </a:endParaRPr>
          </a:p>
          <a:p>
            <a:endParaRPr lang="en-IL"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64912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169</TotalTime>
  <Words>336</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Data Access Object Pattern DAO</vt:lpstr>
      <vt:lpstr>Data Access Object Pattern</vt:lpstr>
      <vt:lpstr>PowerPoint Presentation</vt:lpstr>
      <vt:lpstr>DAO - Design components</vt:lpstr>
      <vt:lpstr>Advantage DAO</vt:lpstr>
      <vt:lpstr>Disadvantages DAO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Access Object Pattern DAO</dc:title>
  <dc:creator>Samar</dc:creator>
  <cp:lastModifiedBy>Samar</cp:lastModifiedBy>
  <cp:revision>3</cp:revision>
  <dcterms:created xsi:type="dcterms:W3CDTF">2021-11-15T06:31:27Z</dcterms:created>
  <dcterms:modified xsi:type="dcterms:W3CDTF">2021-11-15T09:21:05Z</dcterms:modified>
</cp:coreProperties>
</file>