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91" r:id="rId22"/>
    <p:sldId id="292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12" r:id="rId37"/>
    <p:sldId id="313" r:id="rId38"/>
    <p:sldId id="314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>
        <p:scale>
          <a:sx n="66" d="100"/>
          <a:sy n="66" d="100"/>
        </p:scale>
        <p:origin x="1099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EB634-33B0-45C3-8F90-46A6041AD3C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A6F38313-2150-47EA-96A8-6E03BE889FD5}">
      <dgm:prSet phldrT="[Text]"/>
      <dgm:spPr/>
      <dgm:t>
        <a:bodyPr/>
        <a:lstStyle/>
        <a:p>
          <a:r>
            <a:rPr lang="en-US" dirty="0"/>
            <a:t>Throwable</a:t>
          </a:r>
          <a:endParaRPr lang="en-IL" dirty="0"/>
        </a:p>
      </dgm:t>
    </dgm:pt>
    <dgm:pt modelId="{8098A90B-4C7B-421A-B963-BD1CE275B19A}" type="parTrans" cxnId="{A23AC4F7-325E-4843-9CC1-5C0ADC5B96AC}">
      <dgm:prSet/>
      <dgm:spPr/>
      <dgm:t>
        <a:bodyPr/>
        <a:lstStyle/>
        <a:p>
          <a:endParaRPr lang="en-IL"/>
        </a:p>
      </dgm:t>
    </dgm:pt>
    <dgm:pt modelId="{FFC01079-F433-4B6A-BA62-74C918879342}" type="sibTrans" cxnId="{A23AC4F7-325E-4843-9CC1-5C0ADC5B96AC}">
      <dgm:prSet/>
      <dgm:spPr/>
      <dgm:t>
        <a:bodyPr/>
        <a:lstStyle/>
        <a:p>
          <a:endParaRPr lang="en-IL"/>
        </a:p>
      </dgm:t>
    </dgm:pt>
    <dgm:pt modelId="{7AC41BFF-30E6-44ED-BF1C-EB7117F4C168}">
      <dgm:prSet phldrT="[Text]"/>
      <dgm:spPr/>
      <dgm:t>
        <a:bodyPr/>
        <a:lstStyle/>
        <a:p>
          <a:r>
            <a:rPr lang="en-US" dirty="0"/>
            <a:t>Exception</a:t>
          </a:r>
          <a:endParaRPr lang="en-IL" dirty="0"/>
        </a:p>
      </dgm:t>
    </dgm:pt>
    <dgm:pt modelId="{2E64EF6F-318B-4150-988E-785E2905B615}" type="parTrans" cxnId="{DE17C305-B33A-41A7-8C89-85F1AA4B36F7}">
      <dgm:prSet/>
      <dgm:spPr/>
      <dgm:t>
        <a:bodyPr/>
        <a:lstStyle/>
        <a:p>
          <a:endParaRPr lang="en-IL"/>
        </a:p>
      </dgm:t>
    </dgm:pt>
    <dgm:pt modelId="{79BBF54F-C6FE-487D-9D75-405500A393C2}" type="sibTrans" cxnId="{DE17C305-B33A-41A7-8C89-85F1AA4B36F7}">
      <dgm:prSet/>
      <dgm:spPr/>
      <dgm:t>
        <a:bodyPr/>
        <a:lstStyle/>
        <a:p>
          <a:endParaRPr lang="en-IL"/>
        </a:p>
      </dgm:t>
    </dgm:pt>
    <dgm:pt modelId="{3A35079C-CB20-40A9-AA2C-974FEDD22243}">
      <dgm:prSet phldrT="[Text]"/>
      <dgm:spPr/>
      <dgm:t>
        <a:bodyPr/>
        <a:lstStyle/>
        <a:p>
          <a:r>
            <a:rPr lang="en-US" dirty="0"/>
            <a:t>Error</a:t>
          </a:r>
          <a:endParaRPr lang="en-IL" dirty="0"/>
        </a:p>
      </dgm:t>
    </dgm:pt>
    <dgm:pt modelId="{095B5F85-63D5-41EA-9258-4A234450816C}" type="parTrans" cxnId="{8EC7F510-3DB5-4335-AB8F-5411B22F4A62}">
      <dgm:prSet/>
      <dgm:spPr/>
      <dgm:t>
        <a:bodyPr/>
        <a:lstStyle/>
        <a:p>
          <a:endParaRPr lang="en-IL"/>
        </a:p>
      </dgm:t>
    </dgm:pt>
    <dgm:pt modelId="{74097B33-C9A2-4A02-AC32-0D50E4A6FF20}" type="sibTrans" cxnId="{8EC7F510-3DB5-4335-AB8F-5411B22F4A62}">
      <dgm:prSet/>
      <dgm:spPr/>
      <dgm:t>
        <a:bodyPr/>
        <a:lstStyle/>
        <a:p>
          <a:endParaRPr lang="en-IL"/>
        </a:p>
      </dgm:t>
    </dgm:pt>
    <dgm:pt modelId="{29367678-6CF1-4F1C-9A6E-0FE98998B2D8}">
      <dgm:prSet/>
      <dgm:spPr/>
      <dgm:t>
        <a:bodyPr/>
        <a:lstStyle/>
        <a:p>
          <a:r>
            <a:rPr lang="en-US" dirty="0" err="1"/>
            <a:t>RuntimeException</a:t>
          </a:r>
          <a:endParaRPr lang="en-IL" dirty="0"/>
        </a:p>
      </dgm:t>
    </dgm:pt>
    <dgm:pt modelId="{8C79A876-0A5F-4183-9463-55479F07B45F}" type="parTrans" cxnId="{3F100EAB-0E4A-4D90-90C6-7A8E394036C1}">
      <dgm:prSet/>
      <dgm:spPr/>
      <dgm:t>
        <a:bodyPr/>
        <a:lstStyle/>
        <a:p>
          <a:endParaRPr lang="en-IL"/>
        </a:p>
      </dgm:t>
    </dgm:pt>
    <dgm:pt modelId="{EC6CFFA7-E446-4DE3-B302-403E3191E3A5}" type="sibTrans" cxnId="{3F100EAB-0E4A-4D90-90C6-7A8E394036C1}">
      <dgm:prSet/>
      <dgm:spPr/>
      <dgm:t>
        <a:bodyPr/>
        <a:lstStyle/>
        <a:p>
          <a:endParaRPr lang="en-IL"/>
        </a:p>
      </dgm:t>
    </dgm:pt>
    <dgm:pt modelId="{EAFCDE1E-EA28-4117-A115-2CB924686CF1}" type="pres">
      <dgm:prSet presAssocID="{F32EB634-33B0-45C3-8F90-46A6041AD3C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AE63B20-25EB-4F4C-B0BE-39819536ADF3}" type="pres">
      <dgm:prSet presAssocID="{A6F38313-2150-47EA-96A8-6E03BE889FD5}" presName="hierRoot1" presStyleCnt="0">
        <dgm:presLayoutVars>
          <dgm:hierBranch val="init"/>
        </dgm:presLayoutVars>
      </dgm:prSet>
      <dgm:spPr/>
    </dgm:pt>
    <dgm:pt modelId="{CE132A3B-6B67-4967-BE3A-160B0E3F22EB}" type="pres">
      <dgm:prSet presAssocID="{A6F38313-2150-47EA-96A8-6E03BE889FD5}" presName="rootComposite1" presStyleCnt="0"/>
      <dgm:spPr/>
    </dgm:pt>
    <dgm:pt modelId="{81B3CCB4-A4B6-46D4-8CEC-F103227D2558}" type="pres">
      <dgm:prSet presAssocID="{A6F38313-2150-47EA-96A8-6E03BE889FD5}" presName="rootText1" presStyleLbl="node0" presStyleIdx="0" presStyleCnt="1" custScaleX="149077">
        <dgm:presLayoutVars>
          <dgm:chPref val="3"/>
        </dgm:presLayoutVars>
      </dgm:prSet>
      <dgm:spPr/>
    </dgm:pt>
    <dgm:pt modelId="{CC00BB3D-2C85-4E6C-AD50-69696B119987}" type="pres">
      <dgm:prSet presAssocID="{A6F38313-2150-47EA-96A8-6E03BE889FD5}" presName="rootConnector1" presStyleLbl="node1" presStyleIdx="0" presStyleCnt="0"/>
      <dgm:spPr/>
    </dgm:pt>
    <dgm:pt modelId="{899D1911-C498-4EC7-88FD-89AC0CC73CC0}" type="pres">
      <dgm:prSet presAssocID="{A6F38313-2150-47EA-96A8-6E03BE889FD5}" presName="hierChild2" presStyleCnt="0"/>
      <dgm:spPr/>
    </dgm:pt>
    <dgm:pt modelId="{2B2D22CF-9B8F-4DCE-A132-C4AB9DC81294}" type="pres">
      <dgm:prSet presAssocID="{2E64EF6F-318B-4150-988E-785E2905B615}" presName="Name37" presStyleLbl="parChTrans1D2" presStyleIdx="0" presStyleCnt="2"/>
      <dgm:spPr/>
    </dgm:pt>
    <dgm:pt modelId="{DC569C2E-D0B5-4102-9BBE-DD7B8FC6365B}" type="pres">
      <dgm:prSet presAssocID="{7AC41BFF-30E6-44ED-BF1C-EB7117F4C168}" presName="hierRoot2" presStyleCnt="0">
        <dgm:presLayoutVars>
          <dgm:hierBranch val="init"/>
        </dgm:presLayoutVars>
      </dgm:prSet>
      <dgm:spPr/>
    </dgm:pt>
    <dgm:pt modelId="{B64B7CB0-BDB8-46AA-8DF9-AA4948693500}" type="pres">
      <dgm:prSet presAssocID="{7AC41BFF-30E6-44ED-BF1C-EB7117F4C168}" presName="rootComposite" presStyleCnt="0"/>
      <dgm:spPr/>
    </dgm:pt>
    <dgm:pt modelId="{1ADE2B71-29C1-4BBC-A46D-AFC50DEC2FDB}" type="pres">
      <dgm:prSet presAssocID="{7AC41BFF-30E6-44ED-BF1C-EB7117F4C168}" presName="rootText" presStyleLbl="node2" presStyleIdx="0" presStyleCnt="2" custScaleX="140274">
        <dgm:presLayoutVars>
          <dgm:chPref val="3"/>
        </dgm:presLayoutVars>
      </dgm:prSet>
      <dgm:spPr/>
    </dgm:pt>
    <dgm:pt modelId="{124AF0DC-7853-49CF-A682-2942CD34D6FC}" type="pres">
      <dgm:prSet presAssocID="{7AC41BFF-30E6-44ED-BF1C-EB7117F4C168}" presName="rootConnector" presStyleLbl="node2" presStyleIdx="0" presStyleCnt="2"/>
      <dgm:spPr/>
    </dgm:pt>
    <dgm:pt modelId="{EE27879B-4631-4F18-8B13-54BDFE98ECF9}" type="pres">
      <dgm:prSet presAssocID="{7AC41BFF-30E6-44ED-BF1C-EB7117F4C168}" presName="hierChild4" presStyleCnt="0"/>
      <dgm:spPr/>
    </dgm:pt>
    <dgm:pt modelId="{15809654-E9DC-4F7F-9C81-D91FEAB66A9A}" type="pres">
      <dgm:prSet presAssocID="{8C79A876-0A5F-4183-9463-55479F07B45F}" presName="Name37" presStyleLbl="parChTrans1D3" presStyleIdx="0" presStyleCnt="1"/>
      <dgm:spPr/>
    </dgm:pt>
    <dgm:pt modelId="{131D4B58-6105-4646-B454-8E1487027428}" type="pres">
      <dgm:prSet presAssocID="{29367678-6CF1-4F1C-9A6E-0FE98998B2D8}" presName="hierRoot2" presStyleCnt="0">
        <dgm:presLayoutVars>
          <dgm:hierBranch val="init"/>
        </dgm:presLayoutVars>
      </dgm:prSet>
      <dgm:spPr/>
    </dgm:pt>
    <dgm:pt modelId="{46BB64D0-A1D6-4AD2-8AD3-36E5539C60BA}" type="pres">
      <dgm:prSet presAssocID="{29367678-6CF1-4F1C-9A6E-0FE98998B2D8}" presName="rootComposite" presStyleCnt="0"/>
      <dgm:spPr/>
    </dgm:pt>
    <dgm:pt modelId="{01E43CBE-0117-427F-B68E-03AEB32DE097}" type="pres">
      <dgm:prSet presAssocID="{29367678-6CF1-4F1C-9A6E-0FE98998B2D8}" presName="rootText" presStyleLbl="node3" presStyleIdx="0" presStyleCnt="1" custScaleX="142557" custLinFactNeighborX="-25710" custLinFactNeighborY="1480">
        <dgm:presLayoutVars>
          <dgm:chPref val="3"/>
        </dgm:presLayoutVars>
      </dgm:prSet>
      <dgm:spPr/>
    </dgm:pt>
    <dgm:pt modelId="{BA2160F0-4EFD-4A87-877C-17FAD01E24AA}" type="pres">
      <dgm:prSet presAssocID="{29367678-6CF1-4F1C-9A6E-0FE98998B2D8}" presName="rootConnector" presStyleLbl="node3" presStyleIdx="0" presStyleCnt="1"/>
      <dgm:spPr/>
    </dgm:pt>
    <dgm:pt modelId="{D0B6843E-3FA5-47D5-B60F-B4C814411475}" type="pres">
      <dgm:prSet presAssocID="{29367678-6CF1-4F1C-9A6E-0FE98998B2D8}" presName="hierChild4" presStyleCnt="0"/>
      <dgm:spPr/>
    </dgm:pt>
    <dgm:pt modelId="{EEC2C323-2ACA-4028-B4EE-9365FBD1E665}" type="pres">
      <dgm:prSet presAssocID="{29367678-6CF1-4F1C-9A6E-0FE98998B2D8}" presName="hierChild5" presStyleCnt="0"/>
      <dgm:spPr/>
    </dgm:pt>
    <dgm:pt modelId="{A830C12B-FEE8-4916-835C-125C8FF50F20}" type="pres">
      <dgm:prSet presAssocID="{7AC41BFF-30E6-44ED-BF1C-EB7117F4C168}" presName="hierChild5" presStyleCnt="0"/>
      <dgm:spPr/>
    </dgm:pt>
    <dgm:pt modelId="{3892A1FF-D485-47FD-8049-DB0DDCD25B00}" type="pres">
      <dgm:prSet presAssocID="{095B5F85-63D5-41EA-9258-4A234450816C}" presName="Name37" presStyleLbl="parChTrans1D2" presStyleIdx="1" presStyleCnt="2"/>
      <dgm:spPr/>
    </dgm:pt>
    <dgm:pt modelId="{8D1D8404-C9A0-4717-AB84-077DE747A6FB}" type="pres">
      <dgm:prSet presAssocID="{3A35079C-CB20-40A9-AA2C-974FEDD22243}" presName="hierRoot2" presStyleCnt="0">
        <dgm:presLayoutVars>
          <dgm:hierBranch val="init"/>
        </dgm:presLayoutVars>
      </dgm:prSet>
      <dgm:spPr/>
    </dgm:pt>
    <dgm:pt modelId="{96770F53-C524-4B13-9CE8-22F1ABA92ABC}" type="pres">
      <dgm:prSet presAssocID="{3A35079C-CB20-40A9-AA2C-974FEDD22243}" presName="rootComposite" presStyleCnt="0"/>
      <dgm:spPr/>
    </dgm:pt>
    <dgm:pt modelId="{659729CE-036E-48FD-BF8C-7E70EE9A4CA8}" type="pres">
      <dgm:prSet presAssocID="{3A35079C-CB20-40A9-AA2C-974FEDD22243}" presName="rootText" presStyleLbl="node2" presStyleIdx="1" presStyleCnt="2">
        <dgm:presLayoutVars>
          <dgm:chPref val="3"/>
        </dgm:presLayoutVars>
      </dgm:prSet>
      <dgm:spPr/>
    </dgm:pt>
    <dgm:pt modelId="{DB02B2FC-A679-4789-B297-58235EA44942}" type="pres">
      <dgm:prSet presAssocID="{3A35079C-CB20-40A9-AA2C-974FEDD22243}" presName="rootConnector" presStyleLbl="node2" presStyleIdx="1" presStyleCnt="2"/>
      <dgm:spPr/>
    </dgm:pt>
    <dgm:pt modelId="{BF1DBF5C-29B7-4749-AD74-7C2CCC0E80EE}" type="pres">
      <dgm:prSet presAssocID="{3A35079C-CB20-40A9-AA2C-974FEDD22243}" presName="hierChild4" presStyleCnt="0"/>
      <dgm:spPr/>
    </dgm:pt>
    <dgm:pt modelId="{9332625F-9D84-4AB3-A51A-E8912E5742CE}" type="pres">
      <dgm:prSet presAssocID="{3A35079C-CB20-40A9-AA2C-974FEDD22243}" presName="hierChild5" presStyleCnt="0"/>
      <dgm:spPr/>
    </dgm:pt>
    <dgm:pt modelId="{0E531C42-EAA0-417C-AC22-636B503B8ED0}" type="pres">
      <dgm:prSet presAssocID="{A6F38313-2150-47EA-96A8-6E03BE889FD5}" presName="hierChild3" presStyleCnt="0"/>
      <dgm:spPr/>
    </dgm:pt>
  </dgm:ptLst>
  <dgm:cxnLst>
    <dgm:cxn modelId="{DE17C305-B33A-41A7-8C89-85F1AA4B36F7}" srcId="{A6F38313-2150-47EA-96A8-6E03BE889FD5}" destId="{7AC41BFF-30E6-44ED-BF1C-EB7117F4C168}" srcOrd="0" destOrd="0" parTransId="{2E64EF6F-318B-4150-988E-785E2905B615}" sibTransId="{79BBF54F-C6FE-487D-9D75-405500A393C2}"/>
    <dgm:cxn modelId="{8EC7F510-3DB5-4335-AB8F-5411B22F4A62}" srcId="{A6F38313-2150-47EA-96A8-6E03BE889FD5}" destId="{3A35079C-CB20-40A9-AA2C-974FEDD22243}" srcOrd="1" destOrd="0" parTransId="{095B5F85-63D5-41EA-9258-4A234450816C}" sibTransId="{74097B33-C9A2-4A02-AC32-0D50E4A6FF20}"/>
    <dgm:cxn modelId="{60DCAE17-1DE0-4573-A86E-0ADFFA942F1A}" type="presOf" srcId="{A6F38313-2150-47EA-96A8-6E03BE889FD5}" destId="{81B3CCB4-A4B6-46D4-8CEC-F103227D2558}" srcOrd="0" destOrd="0" presId="urn:microsoft.com/office/officeart/2005/8/layout/orgChart1"/>
    <dgm:cxn modelId="{69361318-D3C5-46D4-A5D6-539F65BC0E5D}" type="presOf" srcId="{3A35079C-CB20-40A9-AA2C-974FEDD22243}" destId="{DB02B2FC-A679-4789-B297-58235EA44942}" srcOrd="1" destOrd="0" presId="urn:microsoft.com/office/officeart/2005/8/layout/orgChart1"/>
    <dgm:cxn modelId="{2BFCE978-CE9F-4B33-8826-8835B432D648}" type="presOf" srcId="{2E64EF6F-318B-4150-988E-785E2905B615}" destId="{2B2D22CF-9B8F-4DCE-A132-C4AB9DC81294}" srcOrd="0" destOrd="0" presId="urn:microsoft.com/office/officeart/2005/8/layout/orgChart1"/>
    <dgm:cxn modelId="{C7B62C5A-152C-4D49-925F-E1AFE755F6F8}" type="presOf" srcId="{29367678-6CF1-4F1C-9A6E-0FE98998B2D8}" destId="{BA2160F0-4EFD-4A87-877C-17FAD01E24AA}" srcOrd="1" destOrd="0" presId="urn:microsoft.com/office/officeart/2005/8/layout/orgChart1"/>
    <dgm:cxn modelId="{B0E0D48D-E523-4B7D-8F43-6E5B9B8A76F1}" type="presOf" srcId="{8C79A876-0A5F-4183-9463-55479F07B45F}" destId="{15809654-E9DC-4F7F-9C81-D91FEAB66A9A}" srcOrd="0" destOrd="0" presId="urn:microsoft.com/office/officeart/2005/8/layout/orgChart1"/>
    <dgm:cxn modelId="{D933008E-DC3C-4BF6-B402-1A7522BFBE84}" type="presOf" srcId="{A6F38313-2150-47EA-96A8-6E03BE889FD5}" destId="{CC00BB3D-2C85-4E6C-AD50-69696B119987}" srcOrd="1" destOrd="0" presId="urn:microsoft.com/office/officeart/2005/8/layout/orgChart1"/>
    <dgm:cxn modelId="{3F100EAB-0E4A-4D90-90C6-7A8E394036C1}" srcId="{7AC41BFF-30E6-44ED-BF1C-EB7117F4C168}" destId="{29367678-6CF1-4F1C-9A6E-0FE98998B2D8}" srcOrd="0" destOrd="0" parTransId="{8C79A876-0A5F-4183-9463-55479F07B45F}" sibTransId="{EC6CFFA7-E446-4DE3-B302-403E3191E3A5}"/>
    <dgm:cxn modelId="{8D3318AB-F2C1-4FB9-B238-EFCBFC6D1B2B}" type="presOf" srcId="{095B5F85-63D5-41EA-9258-4A234450816C}" destId="{3892A1FF-D485-47FD-8049-DB0DDCD25B00}" srcOrd="0" destOrd="0" presId="urn:microsoft.com/office/officeart/2005/8/layout/orgChart1"/>
    <dgm:cxn modelId="{A3E786C3-439B-42F4-B423-71890B0EF19D}" type="presOf" srcId="{7AC41BFF-30E6-44ED-BF1C-EB7117F4C168}" destId="{1ADE2B71-29C1-4BBC-A46D-AFC50DEC2FDB}" srcOrd="0" destOrd="0" presId="urn:microsoft.com/office/officeart/2005/8/layout/orgChart1"/>
    <dgm:cxn modelId="{E09250CD-23B4-42B0-B936-DF55AD44E706}" type="presOf" srcId="{29367678-6CF1-4F1C-9A6E-0FE98998B2D8}" destId="{01E43CBE-0117-427F-B68E-03AEB32DE097}" srcOrd="0" destOrd="0" presId="urn:microsoft.com/office/officeart/2005/8/layout/orgChart1"/>
    <dgm:cxn modelId="{D83E28F2-C2BC-477B-B959-3C3AA82B2A5A}" type="presOf" srcId="{3A35079C-CB20-40A9-AA2C-974FEDD22243}" destId="{659729CE-036E-48FD-BF8C-7E70EE9A4CA8}" srcOrd="0" destOrd="0" presId="urn:microsoft.com/office/officeart/2005/8/layout/orgChart1"/>
    <dgm:cxn modelId="{A23AC4F7-325E-4843-9CC1-5C0ADC5B96AC}" srcId="{F32EB634-33B0-45C3-8F90-46A6041AD3CC}" destId="{A6F38313-2150-47EA-96A8-6E03BE889FD5}" srcOrd="0" destOrd="0" parTransId="{8098A90B-4C7B-421A-B963-BD1CE275B19A}" sibTransId="{FFC01079-F433-4B6A-BA62-74C918879342}"/>
    <dgm:cxn modelId="{A7F40EF8-6400-4DFC-98FF-0B13AF3FE683}" type="presOf" srcId="{7AC41BFF-30E6-44ED-BF1C-EB7117F4C168}" destId="{124AF0DC-7853-49CF-A682-2942CD34D6FC}" srcOrd="1" destOrd="0" presId="urn:microsoft.com/office/officeart/2005/8/layout/orgChart1"/>
    <dgm:cxn modelId="{5F36F6FB-7114-41C5-B209-3FDADEA66888}" type="presOf" srcId="{F32EB634-33B0-45C3-8F90-46A6041AD3CC}" destId="{EAFCDE1E-EA28-4117-A115-2CB924686CF1}" srcOrd="0" destOrd="0" presId="urn:microsoft.com/office/officeart/2005/8/layout/orgChart1"/>
    <dgm:cxn modelId="{6DEC3EA9-72DF-457C-BF2C-458E96A6BFAB}" type="presParOf" srcId="{EAFCDE1E-EA28-4117-A115-2CB924686CF1}" destId="{0AE63B20-25EB-4F4C-B0BE-39819536ADF3}" srcOrd="0" destOrd="0" presId="urn:microsoft.com/office/officeart/2005/8/layout/orgChart1"/>
    <dgm:cxn modelId="{73D5D63E-5B51-4BC6-8EE1-AA81FBAF6C4D}" type="presParOf" srcId="{0AE63B20-25EB-4F4C-B0BE-39819536ADF3}" destId="{CE132A3B-6B67-4967-BE3A-160B0E3F22EB}" srcOrd="0" destOrd="0" presId="urn:microsoft.com/office/officeart/2005/8/layout/orgChart1"/>
    <dgm:cxn modelId="{349C31E3-528B-40D2-857C-9FF3F26F0F0C}" type="presParOf" srcId="{CE132A3B-6B67-4967-BE3A-160B0E3F22EB}" destId="{81B3CCB4-A4B6-46D4-8CEC-F103227D2558}" srcOrd="0" destOrd="0" presId="urn:microsoft.com/office/officeart/2005/8/layout/orgChart1"/>
    <dgm:cxn modelId="{E5CD237D-14E6-4BB1-8E09-D06647F430EB}" type="presParOf" srcId="{CE132A3B-6B67-4967-BE3A-160B0E3F22EB}" destId="{CC00BB3D-2C85-4E6C-AD50-69696B119987}" srcOrd="1" destOrd="0" presId="urn:microsoft.com/office/officeart/2005/8/layout/orgChart1"/>
    <dgm:cxn modelId="{76860411-78B4-44B5-9A2B-F1E50EFC94A7}" type="presParOf" srcId="{0AE63B20-25EB-4F4C-B0BE-39819536ADF3}" destId="{899D1911-C498-4EC7-88FD-89AC0CC73CC0}" srcOrd="1" destOrd="0" presId="urn:microsoft.com/office/officeart/2005/8/layout/orgChart1"/>
    <dgm:cxn modelId="{016338EF-87DF-4899-A719-345EA7D2DC05}" type="presParOf" srcId="{899D1911-C498-4EC7-88FD-89AC0CC73CC0}" destId="{2B2D22CF-9B8F-4DCE-A132-C4AB9DC81294}" srcOrd="0" destOrd="0" presId="urn:microsoft.com/office/officeart/2005/8/layout/orgChart1"/>
    <dgm:cxn modelId="{A0FBC03F-A467-4261-8A7D-2F45CDB4E391}" type="presParOf" srcId="{899D1911-C498-4EC7-88FD-89AC0CC73CC0}" destId="{DC569C2E-D0B5-4102-9BBE-DD7B8FC6365B}" srcOrd="1" destOrd="0" presId="urn:microsoft.com/office/officeart/2005/8/layout/orgChart1"/>
    <dgm:cxn modelId="{2D855829-46D8-417E-B341-7D07225AF847}" type="presParOf" srcId="{DC569C2E-D0B5-4102-9BBE-DD7B8FC6365B}" destId="{B64B7CB0-BDB8-46AA-8DF9-AA4948693500}" srcOrd="0" destOrd="0" presId="urn:microsoft.com/office/officeart/2005/8/layout/orgChart1"/>
    <dgm:cxn modelId="{C4AC78B7-1EC5-4916-9F6D-9E5FF28D7B34}" type="presParOf" srcId="{B64B7CB0-BDB8-46AA-8DF9-AA4948693500}" destId="{1ADE2B71-29C1-4BBC-A46D-AFC50DEC2FDB}" srcOrd="0" destOrd="0" presId="urn:microsoft.com/office/officeart/2005/8/layout/orgChart1"/>
    <dgm:cxn modelId="{D735894D-18FB-4B02-B580-BB2CA630A29C}" type="presParOf" srcId="{B64B7CB0-BDB8-46AA-8DF9-AA4948693500}" destId="{124AF0DC-7853-49CF-A682-2942CD34D6FC}" srcOrd="1" destOrd="0" presId="urn:microsoft.com/office/officeart/2005/8/layout/orgChart1"/>
    <dgm:cxn modelId="{576F5CE7-C33F-42BC-B6B8-B41758C8B5D8}" type="presParOf" srcId="{DC569C2E-D0B5-4102-9BBE-DD7B8FC6365B}" destId="{EE27879B-4631-4F18-8B13-54BDFE98ECF9}" srcOrd="1" destOrd="0" presId="urn:microsoft.com/office/officeart/2005/8/layout/orgChart1"/>
    <dgm:cxn modelId="{68D4358B-3B2E-47BE-83CE-A1DF257807C9}" type="presParOf" srcId="{EE27879B-4631-4F18-8B13-54BDFE98ECF9}" destId="{15809654-E9DC-4F7F-9C81-D91FEAB66A9A}" srcOrd="0" destOrd="0" presId="urn:microsoft.com/office/officeart/2005/8/layout/orgChart1"/>
    <dgm:cxn modelId="{60547EFE-25DA-48C9-B30E-45027EFEB52C}" type="presParOf" srcId="{EE27879B-4631-4F18-8B13-54BDFE98ECF9}" destId="{131D4B58-6105-4646-B454-8E1487027428}" srcOrd="1" destOrd="0" presId="urn:microsoft.com/office/officeart/2005/8/layout/orgChart1"/>
    <dgm:cxn modelId="{A01095F6-8B59-4EC2-A62E-905AF447564D}" type="presParOf" srcId="{131D4B58-6105-4646-B454-8E1487027428}" destId="{46BB64D0-A1D6-4AD2-8AD3-36E5539C60BA}" srcOrd="0" destOrd="0" presId="urn:microsoft.com/office/officeart/2005/8/layout/orgChart1"/>
    <dgm:cxn modelId="{B027BE8B-CEEC-49C8-8EE5-09B3EB054354}" type="presParOf" srcId="{46BB64D0-A1D6-4AD2-8AD3-36E5539C60BA}" destId="{01E43CBE-0117-427F-B68E-03AEB32DE097}" srcOrd="0" destOrd="0" presId="urn:microsoft.com/office/officeart/2005/8/layout/orgChart1"/>
    <dgm:cxn modelId="{FF2A0092-F2B7-4965-A390-9860A9E23778}" type="presParOf" srcId="{46BB64D0-A1D6-4AD2-8AD3-36E5539C60BA}" destId="{BA2160F0-4EFD-4A87-877C-17FAD01E24AA}" srcOrd="1" destOrd="0" presId="urn:microsoft.com/office/officeart/2005/8/layout/orgChart1"/>
    <dgm:cxn modelId="{96C6E77A-968D-42A9-9BC9-4C78884D3C63}" type="presParOf" srcId="{131D4B58-6105-4646-B454-8E1487027428}" destId="{D0B6843E-3FA5-47D5-B60F-B4C814411475}" srcOrd="1" destOrd="0" presId="urn:microsoft.com/office/officeart/2005/8/layout/orgChart1"/>
    <dgm:cxn modelId="{DA883683-FF29-4A4A-8FEC-56A34510B027}" type="presParOf" srcId="{131D4B58-6105-4646-B454-8E1487027428}" destId="{EEC2C323-2ACA-4028-B4EE-9365FBD1E665}" srcOrd="2" destOrd="0" presId="urn:microsoft.com/office/officeart/2005/8/layout/orgChart1"/>
    <dgm:cxn modelId="{34DFF0D0-625B-41CB-B060-DE8AB91B2F26}" type="presParOf" srcId="{DC569C2E-D0B5-4102-9BBE-DD7B8FC6365B}" destId="{A830C12B-FEE8-4916-835C-125C8FF50F20}" srcOrd="2" destOrd="0" presId="urn:microsoft.com/office/officeart/2005/8/layout/orgChart1"/>
    <dgm:cxn modelId="{BA6FD960-D17D-4CFE-A641-7D2A5A637A9F}" type="presParOf" srcId="{899D1911-C498-4EC7-88FD-89AC0CC73CC0}" destId="{3892A1FF-D485-47FD-8049-DB0DDCD25B00}" srcOrd="2" destOrd="0" presId="urn:microsoft.com/office/officeart/2005/8/layout/orgChart1"/>
    <dgm:cxn modelId="{65CFBF94-9DDC-4BD9-817E-A0D3F778F889}" type="presParOf" srcId="{899D1911-C498-4EC7-88FD-89AC0CC73CC0}" destId="{8D1D8404-C9A0-4717-AB84-077DE747A6FB}" srcOrd="3" destOrd="0" presId="urn:microsoft.com/office/officeart/2005/8/layout/orgChart1"/>
    <dgm:cxn modelId="{033840AE-2ECA-44C1-907D-E539450D93DB}" type="presParOf" srcId="{8D1D8404-C9A0-4717-AB84-077DE747A6FB}" destId="{96770F53-C524-4B13-9CE8-22F1ABA92ABC}" srcOrd="0" destOrd="0" presId="urn:microsoft.com/office/officeart/2005/8/layout/orgChart1"/>
    <dgm:cxn modelId="{3EEC260A-7A91-4342-BDBA-46625E74405C}" type="presParOf" srcId="{96770F53-C524-4B13-9CE8-22F1ABA92ABC}" destId="{659729CE-036E-48FD-BF8C-7E70EE9A4CA8}" srcOrd="0" destOrd="0" presId="urn:microsoft.com/office/officeart/2005/8/layout/orgChart1"/>
    <dgm:cxn modelId="{ADCC098D-20C3-4285-A175-9924F698A931}" type="presParOf" srcId="{96770F53-C524-4B13-9CE8-22F1ABA92ABC}" destId="{DB02B2FC-A679-4789-B297-58235EA44942}" srcOrd="1" destOrd="0" presId="urn:microsoft.com/office/officeart/2005/8/layout/orgChart1"/>
    <dgm:cxn modelId="{EFADE1FE-3A3D-4A74-A6E4-9D11D3924D20}" type="presParOf" srcId="{8D1D8404-C9A0-4717-AB84-077DE747A6FB}" destId="{BF1DBF5C-29B7-4749-AD74-7C2CCC0E80EE}" srcOrd="1" destOrd="0" presId="urn:microsoft.com/office/officeart/2005/8/layout/orgChart1"/>
    <dgm:cxn modelId="{608EE609-E705-492A-987A-A599BFF3CC85}" type="presParOf" srcId="{8D1D8404-C9A0-4717-AB84-077DE747A6FB}" destId="{9332625F-9D84-4AB3-A51A-E8912E5742CE}" srcOrd="2" destOrd="0" presId="urn:microsoft.com/office/officeart/2005/8/layout/orgChart1"/>
    <dgm:cxn modelId="{8E37908E-CAC7-45CD-99F6-4A712A189B3B}" type="presParOf" srcId="{0AE63B20-25EB-4F4C-B0BE-39819536ADF3}" destId="{0E531C42-EAA0-417C-AC22-636B503B8ED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2A1FF-D485-47FD-8049-DB0DDCD25B00}">
      <dsp:nvSpPr>
        <dsp:cNvPr id="0" name=""/>
        <dsp:cNvSpPr/>
      </dsp:nvSpPr>
      <dsp:spPr>
        <a:xfrm>
          <a:off x="3339869" y="1250363"/>
          <a:ext cx="2015275" cy="524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415"/>
              </a:lnTo>
              <a:lnTo>
                <a:pt x="2015275" y="262415"/>
              </a:lnTo>
              <a:lnTo>
                <a:pt x="2015275" y="5248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09654-E9DC-4F7F-9C81-D91FEAB66A9A}">
      <dsp:nvSpPr>
        <dsp:cNvPr id="0" name=""/>
        <dsp:cNvSpPr/>
      </dsp:nvSpPr>
      <dsp:spPr>
        <a:xfrm>
          <a:off x="308884" y="3024790"/>
          <a:ext cx="116684" cy="1150395"/>
        </a:xfrm>
        <a:custGeom>
          <a:avLst/>
          <a:gdLst/>
          <a:ahLst/>
          <a:cxnLst/>
          <a:rect l="0" t="0" r="0" b="0"/>
          <a:pathLst>
            <a:path>
              <a:moveTo>
                <a:pt x="116684" y="0"/>
              </a:moveTo>
              <a:lnTo>
                <a:pt x="0" y="11503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D22CF-9B8F-4DCE-A132-C4AB9DC81294}">
      <dsp:nvSpPr>
        <dsp:cNvPr id="0" name=""/>
        <dsp:cNvSpPr/>
      </dsp:nvSpPr>
      <dsp:spPr>
        <a:xfrm>
          <a:off x="1827856" y="1250363"/>
          <a:ext cx="1512012" cy="524830"/>
        </a:xfrm>
        <a:custGeom>
          <a:avLst/>
          <a:gdLst/>
          <a:ahLst/>
          <a:cxnLst/>
          <a:rect l="0" t="0" r="0" b="0"/>
          <a:pathLst>
            <a:path>
              <a:moveTo>
                <a:pt x="1512012" y="0"/>
              </a:moveTo>
              <a:lnTo>
                <a:pt x="1512012" y="262415"/>
              </a:lnTo>
              <a:lnTo>
                <a:pt x="0" y="262415"/>
              </a:lnTo>
              <a:lnTo>
                <a:pt x="0" y="5248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3CCB4-A4B6-46D4-8CEC-F103227D2558}">
      <dsp:nvSpPr>
        <dsp:cNvPr id="0" name=""/>
        <dsp:cNvSpPr/>
      </dsp:nvSpPr>
      <dsp:spPr>
        <a:xfrm>
          <a:off x="1477007" y="766"/>
          <a:ext cx="3725723" cy="1249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Throwable</a:t>
          </a:r>
          <a:endParaRPr lang="en-IL" sz="3700" kern="1200" dirty="0"/>
        </a:p>
      </dsp:txBody>
      <dsp:txXfrm>
        <a:off x="1477007" y="766"/>
        <a:ext cx="3725723" cy="1249596"/>
      </dsp:txXfrm>
    </dsp:sp>
    <dsp:sp modelId="{1ADE2B71-29C1-4BBC-A46D-AFC50DEC2FDB}">
      <dsp:nvSpPr>
        <dsp:cNvPr id="0" name=""/>
        <dsp:cNvSpPr/>
      </dsp:nvSpPr>
      <dsp:spPr>
        <a:xfrm>
          <a:off x="74996" y="1775194"/>
          <a:ext cx="3505719" cy="1249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Exception</a:t>
          </a:r>
          <a:endParaRPr lang="en-IL" sz="3700" kern="1200" dirty="0"/>
        </a:p>
      </dsp:txBody>
      <dsp:txXfrm>
        <a:off x="74996" y="1775194"/>
        <a:ext cx="3505719" cy="1249596"/>
      </dsp:txXfrm>
    </dsp:sp>
    <dsp:sp modelId="{01E43CBE-0117-427F-B68E-03AEB32DE097}">
      <dsp:nvSpPr>
        <dsp:cNvPr id="0" name=""/>
        <dsp:cNvSpPr/>
      </dsp:nvSpPr>
      <dsp:spPr>
        <a:xfrm>
          <a:off x="308884" y="3550388"/>
          <a:ext cx="3562775" cy="1249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RuntimeException</a:t>
          </a:r>
          <a:endParaRPr lang="en-IL" sz="3700" kern="1200" dirty="0"/>
        </a:p>
      </dsp:txBody>
      <dsp:txXfrm>
        <a:off x="308884" y="3550388"/>
        <a:ext cx="3562775" cy="1249596"/>
      </dsp:txXfrm>
    </dsp:sp>
    <dsp:sp modelId="{659729CE-036E-48FD-BF8C-7E70EE9A4CA8}">
      <dsp:nvSpPr>
        <dsp:cNvPr id="0" name=""/>
        <dsp:cNvSpPr/>
      </dsp:nvSpPr>
      <dsp:spPr>
        <a:xfrm>
          <a:off x="4105547" y="1775194"/>
          <a:ext cx="2499193" cy="1249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Error</a:t>
          </a:r>
          <a:endParaRPr lang="en-IL" sz="3700" kern="1200" dirty="0"/>
        </a:p>
      </dsp:txBody>
      <dsp:txXfrm>
        <a:off x="4105547" y="1775194"/>
        <a:ext cx="2499193" cy="1249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E868-291D-49A7-B3F0-753FA0CF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216C5-5A69-4646-B702-5A76FE4FC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4EF0-AD81-49D9-9583-E6A281C8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BE51-282C-4582-BCCD-D8983C2C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7CE3C-53F7-4A55-A23F-6D229797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2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EE1E-7D4F-467D-B64A-032BCDEF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DAF23-58DB-4DBB-AA4E-31126ABF7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BCBE2-1EEA-4175-9165-6CE5A792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C039B-3A3F-40B5-8D66-D5AA511D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32153-4FD4-42E5-B0B3-A5E73368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E4476-1EA2-4E0F-BED1-2A529E2B3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11B2F-189F-4FE8-8EE4-23CA36A7E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CD35-3A7A-4E0A-B630-AAEF2697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BC203-435E-4FF2-AD87-AD2EB9D9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C7DD-590A-4AA8-AC41-EFC19A8F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6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B83C-4ABB-4EE6-BF5C-6D2DD2EE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BED8-0699-4B00-890E-57B75231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85F92-3AFE-4C7A-9313-38BDF422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952EE-1FBF-4BB6-88F2-5B87F293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2DD7E-BB99-464B-94CE-81B51815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7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B318-4669-40B6-BE9B-346A270E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D91C5-D7B5-4366-B31E-96481631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2435A-7139-474C-A5EC-BF5892D4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34286-709A-4A7E-9E32-12918B72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78871-7567-44CE-8211-6E23D0BB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7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0996-6742-47DF-A80D-0D3F808D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432E3-9A0B-4417-B431-A633D0877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FFE63-3B8B-4AC8-9FCE-4EDD8EF4B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C13B8-1170-47BE-B396-E7FA5A62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160F1-B980-43D4-94A6-4FFAE0CF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41BCA-AFE7-4826-B08A-EA98CD85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2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A4D6-2AD5-4D17-B10E-902270C5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99CFF-9111-4986-AF31-91AFBBEC8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44E6C-3079-4524-8BE6-072F06270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4E65B-8518-457A-8813-14E44237D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78758-EB1D-4CCB-88FA-6D3CA5396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467A7-5049-4C92-9018-F522A4FB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2CEA8-E74B-42BF-A5DF-658D42AC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7DFF1-E3AF-450A-9BEB-50063D89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9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E21-1FBD-4397-A6BE-D55521E3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A3F48-8CA4-4DD2-B0CD-6ECC376F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228BF-EB1D-442A-8A6B-722F077D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8E780-E399-4443-9A66-5DCDDEEF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1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8AC70-AE81-45A4-97C8-9EBDC3CF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46527-C74C-41D5-8827-BDD94F9F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DACA1-6E84-45B3-B6ED-442A79EF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6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1D0D-0C29-48D0-A5E7-DB1D2C12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D449-929C-4C29-93BF-B23C62D7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F4CB4-FA35-4FFD-9B1D-A22D81135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63FEB-B269-4DB0-8211-9BFAFD48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07581-F020-437E-B762-EDF91D8C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1D07C-7606-4651-AFB4-0C4F58AA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1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10F5-D1A6-43B6-B496-1B7E8B15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7FDC0-9D0C-42B6-8950-5456FA9C2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A4A04-EB3B-4C7E-9DAC-8187094AE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7DC9E-EB94-4EE2-9891-F8ECC88E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06BD5-18D8-479A-9087-3F0E4E13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ED942-383E-4268-9E87-06B80E91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9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5B596-2A04-4E2A-8595-699B0084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9AD66-9A02-4F7C-854F-AB3137BF3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25843-6C3C-499C-B272-04ECB6BA7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6626B-8785-4E11-AE85-364D42E2A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C0F66-C4AC-4CF2-BBA4-A121FF734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9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andeepdass003.wordpress.com/2016/06/11/try-catch-finally-with-system-exitint-and-return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962" y="1087120"/>
            <a:ext cx="11700769" cy="2648381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Exceptions and String Handlin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256" y="4514331"/>
            <a:ext cx="9440034" cy="1397951"/>
          </a:xfrm>
        </p:spPr>
        <p:txBody>
          <a:bodyPr>
            <a:normAutofit fontScale="92500" lnSpcReduction="10000"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solidFill>
                  <a:schemeClr val="tx1"/>
                </a:solidFill>
              </a:rPr>
              <a:t>SAMAR MANSOUR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C337-DE09-4393-950E-B89AF29D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 Description of an Exception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D7A5-F122-452E-A42B-0E114F92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Throwable overrides the </a:t>
            </a:r>
            <a:r>
              <a:rPr lang="en-US" dirty="0" err="1"/>
              <a:t>toString</a:t>
            </a:r>
            <a:r>
              <a:rPr lang="en-US" dirty="0"/>
              <a:t>( ) method (defined by Object) so that it returns a string containing a description of the exception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catch (</a:t>
            </a:r>
            <a:r>
              <a:rPr lang="en-US" dirty="0" err="1"/>
              <a:t>ArithmeticException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("Exception: " + e);</a:t>
            </a:r>
          </a:p>
          <a:p>
            <a:pPr marL="0" indent="0">
              <a:buNone/>
            </a:pPr>
            <a:r>
              <a:rPr lang="en-US" dirty="0"/>
              <a:t>       a = 0; // set a to zero and continue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 Exception: </a:t>
            </a:r>
            <a:r>
              <a:rPr lang="en-US" dirty="0" err="1">
                <a:solidFill>
                  <a:srgbClr val="FF0000"/>
                </a:solidFill>
              </a:rPr>
              <a:t>java.lang.ArithmeticException</a:t>
            </a:r>
            <a:r>
              <a:rPr lang="en-US" dirty="0">
                <a:solidFill>
                  <a:srgbClr val="FF0000"/>
                </a:solidFill>
              </a:rPr>
              <a:t>: / by zero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3072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09AB-3729-441E-95D7-4272DBF2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catch Clauses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AA2B4-E407-4105-8DBB-AD18D9A23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when more than one exception could be raised by a single piece of code.</a:t>
            </a:r>
          </a:p>
          <a:p>
            <a:r>
              <a:rPr lang="en-US" dirty="0"/>
              <a:t>When an exception is thrown, each catch statement is inspected in order, and the first one whose type matches that of the exception is executed</a:t>
            </a:r>
          </a:p>
          <a:p>
            <a:pPr marL="457200" lvl="1" indent="0">
              <a:buNone/>
            </a:pPr>
            <a:r>
              <a:rPr lang="en-US" dirty="0"/>
              <a:t>– All others are bypassed</a:t>
            </a:r>
          </a:p>
          <a:p>
            <a:pPr marL="457200" lvl="1" indent="0">
              <a:buNone/>
            </a:pPr>
            <a:r>
              <a:rPr lang="en-US" dirty="0"/>
              <a:t>– execution continues after the try / catch block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NOTE: </a:t>
            </a:r>
          </a:p>
          <a:p>
            <a:pPr marL="0" indent="0">
              <a:buNone/>
            </a:pPr>
            <a:r>
              <a:rPr lang="en-US" dirty="0"/>
              <a:t>exception subclasses must come before any of their </a:t>
            </a:r>
            <a:r>
              <a:rPr lang="en-US" dirty="0" err="1"/>
              <a:t>superclasses</a:t>
            </a:r>
            <a:r>
              <a:rPr lang="en-US" dirty="0"/>
              <a:t> because a catch statement that uses a superclass will catch exceptions of that type plus any of its subclasses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1560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BC2F-0307-4B7C-9328-3D0ACBF3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catch Clauses (Example)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5309-9B8B-47FE-9CD3-2E0FFAEFE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457200" lvl="1" indent="0">
              <a:buNone/>
            </a:pPr>
            <a:r>
              <a:rPr lang="en-US" dirty="0"/>
              <a:t> int a = </a:t>
            </a:r>
            <a:r>
              <a:rPr lang="en-US" dirty="0" err="1"/>
              <a:t>args.length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("a = " + a);</a:t>
            </a:r>
          </a:p>
          <a:p>
            <a:pPr marL="457200" lvl="1" indent="0">
              <a:buNone/>
            </a:pPr>
            <a:r>
              <a:rPr lang="en-US" dirty="0"/>
              <a:t> int b = 42 / a;</a:t>
            </a:r>
          </a:p>
          <a:p>
            <a:pPr marL="457200" lvl="1" indent="0">
              <a:buNone/>
            </a:pPr>
            <a:r>
              <a:rPr lang="en-US" dirty="0"/>
              <a:t> int c[] = { 1 };</a:t>
            </a:r>
          </a:p>
          <a:p>
            <a:pPr marL="457200" lvl="1" indent="0">
              <a:buNone/>
            </a:pPr>
            <a:r>
              <a:rPr lang="en-US" dirty="0"/>
              <a:t> c[42] = 99;</a:t>
            </a:r>
          </a:p>
          <a:p>
            <a:pPr marL="0" indent="0">
              <a:buNone/>
            </a:pPr>
            <a:r>
              <a:rPr lang="en-US" dirty="0"/>
              <a:t> } </a:t>
            </a:r>
          </a:p>
          <a:p>
            <a:pPr marL="0" indent="0">
              <a:buNone/>
            </a:pPr>
            <a:r>
              <a:rPr lang="en-US" dirty="0"/>
              <a:t>catch(</a:t>
            </a:r>
            <a:r>
              <a:rPr lang="en-US" dirty="0" err="1"/>
              <a:t>ArithmeticException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System.out.println</a:t>
            </a:r>
            <a:r>
              <a:rPr lang="en-US" dirty="0"/>
              <a:t>("Divide by 0: " + e);</a:t>
            </a:r>
          </a:p>
          <a:p>
            <a:pPr marL="0" indent="0">
              <a:buNone/>
            </a:pPr>
            <a:r>
              <a:rPr lang="en-US" dirty="0"/>
              <a:t> } </a:t>
            </a:r>
          </a:p>
          <a:p>
            <a:pPr marL="0" indent="0">
              <a:buNone/>
            </a:pPr>
            <a:r>
              <a:rPr lang="en-US" dirty="0"/>
              <a:t>catch(</a:t>
            </a:r>
            <a:r>
              <a:rPr lang="en-US" dirty="0" err="1"/>
              <a:t>ArrayIndexOutOfBoundsException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System.out.println</a:t>
            </a:r>
            <a:r>
              <a:rPr lang="en-US" dirty="0"/>
              <a:t>("Array index </a:t>
            </a:r>
            <a:r>
              <a:rPr lang="en-US" dirty="0" err="1"/>
              <a:t>oob</a:t>
            </a:r>
            <a:r>
              <a:rPr lang="en-US" dirty="0"/>
              <a:t>: " + e);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("After try/catch blocks.");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8497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584E-D3CB-4E8B-95BA-6A41FABF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try Statements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E7A3E-C062-4098-95F7-243459501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try statement can be inside the block of another try.</a:t>
            </a:r>
          </a:p>
          <a:p>
            <a:endParaRPr lang="en-US" dirty="0"/>
          </a:p>
          <a:p>
            <a:r>
              <a:rPr lang="en-US" dirty="0"/>
              <a:t>Each time a try statement is entered, the context of that exception is pushed on the stack</a:t>
            </a:r>
          </a:p>
          <a:p>
            <a:endParaRPr lang="en-US" dirty="0"/>
          </a:p>
          <a:p>
            <a:r>
              <a:rPr lang="en-US" dirty="0"/>
              <a:t>If an inner try statement does not have a catch handler for a particular exception, the stack is unwound and the next try statement’s catch handlers are inspected for a match</a:t>
            </a:r>
          </a:p>
          <a:p>
            <a:endParaRPr lang="en-US" dirty="0"/>
          </a:p>
          <a:p>
            <a:r>
              <a:rPr lang="en-US" dirty="0"/>
              <a:t>This continues until one of the catch statements succeeds, or until all of the nested try statements are exhausted.</a:t>
            </a:r>
          </a:p>
          <a:p>
            <a:endParaRPr lang="en-US" dirty="0"/>
          </a:p>
          <a:p>
            <a:r>
              <a:rPr lang="en-US" dirty="0"/>
              <a:t>If no catch statement matches, then the Java run-time system will handle the exception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1987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6573-C7FD-4595-8E5C-76B6E25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try Statements (Example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F626-EA7E-4047-BB1E-B0439602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457200" lvl="1" indent="0">
              <a:buNone/>
            </a:pPr>
            <a:r>
              <a:rPr lang="en-US" dirty="0"/>
              <a:t> int a = </a:t>
            </a:r>
            <a:r>
              <a:rPr lang="en-US" dirty="0" err="1"/>
              <a:t>args.length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int b = 42 / a;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("a = " + a);</a:t>
            </a:r>
          </a:p>
          <a:p>
            <a:pPr marL="0" indent="0">
              <a:buNone/>
            </a:pPr>
            <a:r>
              <a:rPr lang="en-US" dirty="0"/>
              <a:t>               try { // nested try block</a:t>
            </a:r>
          </a:p>
          <a:p>
            <a:pPr marL="914400" lvl="2" indent="0">
              <a:buNone/>
            </a:pPr>
            <a:r>
              <a:rPr lang="en-US" dirty="0"/>
              <a:t> if(a==1) a = a/(a-a); // one command-line </a:t>
            </a:r>
            <a:r>
              <a:rPr lang="en-US" dirty="0" err="1"/>
              <a:t>arg</a:t>
            </a:r>
            <a:r>
              <a:rPr lang="en-US" dirty="0"/>
              <a:t>, division by zero</a:t>
            </a:r>
          </a:p>
          <a:p>
            <a:pPr marL="914400" lvl="2" indent="0">
              <a:buNone/>
            </a:pPr>
            <a:r>
              <a:rPr lang="en-US" dirty="0"/>
              <a:t> if(a==2) {</a:t>
            </a:r>
          </a:p>
          <a:p>
            <a:pPr marL="914400" lvl="2" indent="0">
              <a:buNone/>
            </a:pPr>
            <a:r>
              <a:rPr lang="en-US" dirty="0"/>
              <a:t> int c[] = { 1 };</a:t>
            </a:r>
          </a:p>
          <a:p>
            <a:pPr marL="914400" lvl="2" indent="0">
              <a:buNone/>
            </a:pPr>
            <a:r>
              <a:rPr lang="en-US" dirty="0"/>
              <a:t> c[42] = 99; // two command-line </a:t>
            </a:r>
            <a:r>
              <a:rPr lang="en-US" dirty="0" err="1"/>
              <a:t>args</a:t>
            </a:r>
            <a:r>
              <a:rPr lang="en-US" dirty="0"/>
              <a:t>, out-of-bounds exception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} </a:t>
            </a:r>
          </a:p>
          <a:p>
            <a:pPr marL="0" indent="0">
              <a:buNone/>
            </a:pPr>
            <a:r>
              <a:rPr lang="en-US" dirty="0"/>
              <a:t>catch(</a:t>
            </a:r>
            <a:r>
              <a:rPr lang="en-US" dirty="0" err="1"/>
              <a:t>ArrayIndexOutOfBoundsException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System.out.println</a:t>
            </a:r>
            <a:r>
              <a:rPr lang="en-US" dirty="0"/>
              <a:t>("Array index out-of-bounds: " + e);</a:t>
            </a:r>
          </a:p>
          <a:p>
            <a:pPr marL="0" indent="0">
              <a:buNone/>
            </a:pPr>
            <a:r>
              <a:rPr lang="en-US" dirty="0"/>
              <a:t> } </a:t>
            </a:r>
          </a:p>
          <a:p>
            <a:pPr marL="0" indent="0">
              <a:buNone/>
            </a:pPr>
            <a:r>
              <a:rPr lang="en-US" dirty="0"/>
              <a:t>catch(</a:t>
            </a:r>
            <a:r>
              <a:rPr lang="en-US" dirty="0" err="1"/>
              <a:t>ArithmeticException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System.out.println</a:t>
            </a:r>
            <a:r>
              <a:rPr lang="en-US" dirty="0"/>
              <a:t>("Divide by 0: " + e);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1829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8929-F237-4A15-AF48-B3123BEA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CDBB-BAF2-4DBE-821F-D21CC8AC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throw an exception explicitly, use the throw statement: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Flow of execution stops immediately after the throw statement.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Nearest enclosing try block is inspected to see if it has a catch statement that matches the type of exception and control is transferred to that statement.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match: next enclosing try statement is inspected, and so 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matching catch found in any block: default exception handler halts the program and prints the stack trace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7891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753A-7046-44F1-A5A7-9F0FA82B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(example)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FD01-0647-4122-96A8-F951D5377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ThrowDemo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static void </a:t>
            </a:r>
            <a:r>
              <a:rPr lang="en-US" dirty="0" err="1"/>
              <a:t>demoproc</a:t>
            </a:r>
            <a:r>
              <a:rPr lang="en-U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 try {</a:t>
            </a:r>
          </a:p>
          <a:p>
            <a:pPr marL="457200" lvl="1" indent="0">
              <a:buNone/>
            </a:pPr>
            <a:r>
              <a:rPr lang="en-US" dirty="0"/>
              <a:t> 	</a:t>
            </a:r>
            <a:r>
              <a:rPr lang="en-US" b="1" dirty="0"/>
              <a:t>throw new </a:t>
            </a:r>
            <a:r>
              <a:rPr lang="en-US" b="1" dirty="0" err="1"/>
              <a:t>NullPointerException</a:t>
            </a:r>
            <a:r>
              <a:rPr lang="en-US" b="1" dirty="0"/>
              <a:t>("demo");</a:t>
            </a:r>
          </a:p>
          <a:p>
            <a:pPr marL="457200" lvl="1" indent="0">
              <a:buNone/>
            </a:pPr>
            <a:r>
              <a:rPr lang="en-US" dirty="0"/>
              <a:t> } </a:t>
            </a:r>
          </a:p>
          <a:p>
            <a:pPr marL="457200" lvl="1" indent="0">
              <a:buNone/>
            </a:pPr>
            <a:r>
              <a:rPr lang="en-US" dirty="0"/>
              <a:t>catch(</a:t>
            </a:r>
            <a:r>
              <a:rPr lang="en-US" dirty="0" err="1"/>
              <a:t>NullPointerException</a:t>
            </a:r>
            <a:r>
              <a:rPr lang="en-US" dirty="0"/>
              <a:t> e) {</a:t>
            </a:r>
          </a:p>
          <a:p>
            <a:pPr marL="457200" lvl="1" indent="0">
              <a:buNone/>
            </a:pPr>
            <a:r>
              <a:rPr lang="en-US" dirty="0"/>
              <a:t> 	</a:t>
            </a:r>
            <a:r>
              <a:rPr lang="en-US" dirty="0" err="1"/>
              <a:t>System.out.println</a:t>
            </a:r>
            <a:r>
              <a:rPr lang="en-US" dirty="0"/>
              <a:t>("Caught inside </a:t>
            </a:r>
            <a:r>
              <a:rPr lang="en-US" dirty="0" err="1"/>
              <a:t>demoproc</a:t>
            </a:r>
            <a:r>
              <a:rPr lang="en-US" dirty="0"/>
              <a:t>.");</a:t>
            </a:r>
          </a:p>
          <a:p>
            <a:pPr marL="457200" lvl="1" indent="0">
              <a:buNone/>
            </a:pPr>
            <a:r>
              <a:rPr lang="en-US" dirty="0"/>
              <a:t> 	</a:t>
            </a:r>
            <a:r>
              <a:rPr lang="en-US" b="1" dirty="0"/>
              <a:t>throw e;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rethrow the exception</a:t>
            </a:r>
          </a:p>
          <a:p>
            <a:pPr marL="457200" lvl="1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457200" lvl="1" indent="0">
              <a:buNone/>
            </a:pPr>
            <a:r>
              <a:rPr lang="en-US" dirty="0"/>
              <a:t>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914400" lvl="2" indent="0">
              <a:buNone/>
            </a:pPr>
            <a:r>
              <a:rPr lang="en-US" dirty="0"/>
              <a:t> try {</a:t>
            </a:r>
          </a:p>
          <a:p>
            <a:pPr marL="457200" lvl="1" indent="0">
              <a:buNone/>
            </a:pPr>
            <a:r>
              <a:rPr lang="en-US" dirty="0"/>
              <a:t> 	      </a:t>
            </a:r>
            <a:r>
              <a:rPr lang="en-US" dirty="0" err="1"/>
              <a:t>demoproc</a:t>
            </a:r>
            <a:r>
              <a:rPr lang="en-US" dirty="0"/>
              <a:t>();</a:t>
            </a:r>
          </a:p>
          <a:p>
            <a:pPr marL="914400" lvl="2" indent="0">
              <a:buNone/>
            </a:pPr>
            <a:r>
              <a:rPr lang="en-US" dirty="0"/>
              <a:t> } </a:t>
            </a:r>
          </a:p>
          <a:p>
            <a:pPr marL="914400" lvl="2" indent="0">
              <a:buNone/>
            </a:pPr>
            <a:r>
              <a:rPr lang="en-US" dirty="0"/>
              <a:t>catch(</a:t>
            </a:r>
            <a:r>
              <a:rPr lang="en-US" dirty="0" err="1"/>
              <a:t>NullPointerException</a:t>
            </a:r>
            <a:r>
              <a:rPr lang="en-US" dirty="0"/>
              <a:t> e) {</a:t>
            </a:r>
          </a:p>
          <a:p>
            <a:pPr marL="457200" lvl="1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System.out.println</a:t>
            </a:r>
            <a:r>
              <a:rPr lang="en-US" dirty="0"/>
              <a:t>("Recaught: " + e);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84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F36D-0BDC-4028-BD67-3A12B6C3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6F1C-CB56-4E81-9451-C06103B96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method can cause an exception that it does not handle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Then method’s declaration must include a </a:t>
            </a:r>
            <a:r>
              <a:rPr lang="en-US" b="1" dirty="0"/>
              <a:t>throws</a:t>
            </a:r>
            <a:r>
              <a:rPr lang="en-US" dirty="0"/>
              <a:t> clause (that lists the types of exceptions that a method might throw)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Necessary for all exceptions, except </a:t>
            </a:r>
            <a:r>
              <a:rPr lang="en-US" b="1" dirty="0"/>
              <a:t>Error</a:t>
            </a:r>
            <a:r>
              <a:rPr lang="en-US" dirty="0"/>
              <a:t> or </a:t>
            </a:r>
            <a:r>
              <a:rPr lang="en-US" b="1" dirty="0" err="1"/>
              <a:t>RuntimeException</a:t>
            </a:r>
            <a:r>
              <a:rPr lang="en-US" dirty="0"/>
              <a:t>, or any of their subclasses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43943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91C0-982F-496E-B26C-68ACCEC6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throws (example)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1513-D019-4312-8E73-E78112BD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ThrowsDemo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static void </a:t>
            </a:r>
            <a:r>
              <a:rPr lang="en-US" dirty="0" err="1"/>
              <a:t>throwOne</a:t>
            </a:r>
            <a:r>
              <a:rPr lang="en-US" dirty="0"/>
              <a:t>() throws </a:t>
            </a:r>
            <a:r>
              <a:rPr lang="en-US" dirty="0" err="1"/>
              <a:t>IllegalAccessException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("Inside </a:t>
            </a:r>
            <a:r>
              <a:rPr lang="en-US" dirty="0" err="1"/>
              <a:t>throwOne</a:t>
            </a:r>
            <a:r>
              <a:rPr lang="en-US" dirty="0"/>
              <a:t>.");</a:t>
            </a:r>
          </a:p>
          <a:p>
            <a:pPr marL="914400" lvl="2" indent="0">
              <a:buNone/>
            </a:pPr>
            <a:r>
              <a:rPr lang="en-US" dirty="0"/>
              <a:t> throw new </a:t>
            </a:r>
            <a:r>
              <a:rPr lang="en-US" dirty="0" err="1"/>
              <a:t>IllegalAccessException</a:t>
            </a:r>
            <a:r>
              <a:rPr lang="en-US" dirty="0"/>
              <a:t>("demo");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throwOne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catch (</a:t>
            </a:r>
            <a:r>
              <a:rPr lang="en-US" dirty="0" err="1"/>
              <a:t>IllegalAccessException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("Caught " + 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6658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1CB2-CE1A-4A75-BFBE-DAE6A15C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30425-5965-4653-A3E6-2A879891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finally</a:t>
            </a:r>
            <a:r>
              <a:rPr lang="en-US" dirty="0"/>
              <a:t> creates a block of code that will be executed after a try /catch block has completed and before the code following the try/catch block: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finally block will execute whether or not an exception is thrown.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If an exception is thrown, the finally block will execute even if no catch statement matches the exception.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Useful for closing file handles and freeing up any other resources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finally clause is optional.</a:t>
            </a:r>
          </a:p>
        </p:txBody>
      </p:sp>
    </p:spTree>
    <p:extLst>
      <p:ext uri="{BB962C8B-B14F-4D97-AF65-F5344CB8AC3E}">
        <p14:creationId xmlns:p14="http://schemas.microsoft.com/office/powerpoint/2010/main" val="294803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Exception-Handling Fundamentals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BB0A95-119C-4C53-8358-9B7D691CC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Exception: </a:t>
            </a:r>
            <a:r>
              <a:rPr lang="en-US" dirty="0"/>
              <a:t>an abnormal condition that arises in a code sequence at run time/ run time error</a:t>
            </a:r>
          </a:p>
          <a:p>
            <a:pPr marL="457200" lvl="1" indent="0">
              <a:buNone/>
            </a:pPr>
            <a:r>
              <a:rPr lang="en-US" dirty="0"/>
              <a:t>– Java exception is an object that describes an exceptional (that is, error) condition</a:t>
            </a:r>
          </a:p>
          <a:p>
            <a:pPr marL="457200" lvl="1" indent="0">
              <a:buNone/>
            </a:pPr>
            <a:r>
              <a:rPr lang="en-US" dirty="0"/>
              <a:t>– When an exceptional condition arises, an object representing that exception is created and thrown in the method that caused the error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Exception can be</a:t>
            </a:r>
          </a:p>
          <a:p>
            <a:pPr marL="457200" lvl="1" indent="0">
              <a:buNone/>
            </a:pPr>
            <a:r>
              <a:rPr lang="en-US" dirty="0"/>
              <a:t>– Generated by the Java run-time system (relate to fundamental errors that violate the rules of the Java language)</a:t>
            </a:r>
          </a:p>
          <a:p>
            <a:pPr marL="457200" lvl="1" indent="0">
              <a:buNone/>
            </a:pPr>
            <a:r>
              <a:rPr lang="en-US" dirty="0"/>
              <a:t>– Manually generated (typically used to report some error condition to the caller of a method)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A383-D4D2-4D5A-8B69-C410A771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(example)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51DAB-B3C2-49E2-8607-496E5FFFB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9621"/>
            <a:ext cx="8486439" cy="543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19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B30D-4C65-4C26-901E-57624F25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&amp; Throws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995E-7A5C-4298-BD1C-95993AC8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keywords are used in exception handling(which handle run time errors)</a:t>
            </a:r>
          </a:p>
          <a:p>
            <a:r>
              <a:rPr lang="en-US" dirty="0"/>
              <a:t>The keywords itself described about differences.</a:t>
            </a:r>
          </a:p>
          <a:p>
            <a:pPr marL="457200" lvl="1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8665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3844D6-CAFC-411C-B8B0-ECA8B6003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31462"/>
              </p:ext>
            </p:extLst>
          </p:nvPr>
        </p:nvGraphicFramePr>
        <p:xfrm>
          <a:off x="117763" y="98223"/>
          <a:ext cx="11956473" cy="6661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9192">
                  <a:extLst>
                    <a:ext uri="{9D8B030D-6E8A-4147-A177-3AD203B41FA5}">
                      <a16:colId xmlns:a16="http://schemas.microsoft.com/office/drawing/2014/main" val="575197857"/>
                    </a:ext>
                  </a:extLst>
                </a:gridCol>
                <a:gridCol w="6037281">
                  <a:extLst>
                    <a:ext uri="{9D8B030D-6E8A-4147-A177-3AD203B41FA5}">
                      <a16:colId xmlns:a16="http://schemas.microsoft.com/office/drawing/2014/main" val="3176349191"/>
                    </a:ext>
                  </a:extLst>
                </a:gridCol>
              </a:tblGrid>
              <a:tr h="343305">
                <a:tc>
                  <a:txBody>
                    <a:bodyPr/>
                    <a:lstStyle/>
                    <a:p>
                      <a:r>
                        <a:rPr lang="en-US" sz="2000" dirty="0"/>
                        <a:t>Throw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Throws</a:t>
                      </a:r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832975"/>
                  </a:ext>
                </a:extLst>
              </a:tr>
              <a:tr h="626531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000" dirty="0"/>
                        <a:t>This is a keywords used to hit the exception in the block of the program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000" dirty="0"/>
                        <a:t>Throw hits a single exception at the run time but IT can throw any exception type like arithmetic </a:t>
                      </a:r>
                      <a:r>
                        <a:rPr lang="en-US" sz="2000" dirty="0" err="1"/>
                        <a:t>exception,numeric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exception,sql</a:t>
                      </a:r>
                      <a:r>
                        <a:rPr lang="en-US" sz="2000" dirty="0"/>
                        <a:t> exception </a:t>
                      </a:r>
                      <a:r>
                        <a:rPr lang="en-US" sz="2000" dirty="0" err="1"/>
                        <a:t>etc</a:t>
                      </a:r>
                      <a:endParaRPr lang="en-US" sz="20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000" dirty="0"/>
                        <a:t>Write respective catch blocks for all type of exception.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000" dirty="0"/>
                        <a:t>It should be lies inside the block(function) inside the try block(which check the exception)</a:t>
                      </a:r>
                    </a:p>
                    <a:p>
                      <a:r>
                        <a:rPr lang="en-US" sz="2000" b="1" dirty="0"/>
                        <a:t>Example: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public void print()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{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//throw statement (which throw single exception and catch block handles exception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}</a:t>
                      </a:r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000" dirty="0"/>
                        <a:t>Throws is also keyword which lies outside the block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000" dirty="0"/>
                        <a:t>Which handle one or more exceptions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2000" dirty="0"/>
                        <a:t>But we should mention the type of exception in adjacent to throws keyword</a:t>
                      </a:r>
                    </a:p>
                    <a:p>
                      <a:r>
                        <a:rPr lang="en-US" sz="2000" dirty="0"/>
                        <a:t>Example: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Let us take void main function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public static void main(string </a:t>
                      </a:r>
                      <a:r>
                        <a:rPr lang="en-US" sz="2000" dirty="0" err="1"/>
                        <a:t>san</a:t>
                      </a:r>
                      <a:r>
                        <a:rPr lang="en-US" sz="2000" dirty="0"/>
                        <a:t>[]) throws </a:t>
                      </a:r>
                      <a:r>
                        <a:rPr lang="en-US" sz="2000" dirty="0" err="1"/>
                        <a:t>Ioexception,sqlexception</a:t>
                      </a:r>
                      <a:r>
                        <a:rPr lang="en-US" sz="2000" dirty="0"/>
                        <a:t> {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}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03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904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56BD-268C-45F2-B919-6E302AD9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Java’s Built-in Exceptions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1D4D-5C50-4471-B124-A0C607FBF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64"/>
            <a:ext cx="10515600" cy="4753699"/>
          </a:xfrm>
        </p:spPr>
        <p:txBody>
          <a:bodyPr/>
          <a:lstStyle/>
          <a:p>
            <a:r>
              <a:rPr lang="en-US" dirty="0"/>
              <a:t>Java’s Unchecked </a:t>
            </a:r>
            <a:r>
              <a:rPr lang="en-US" b="1" dirty="0" err="1"/>
              <a:t>RuntimeException</a:t>
            </a:r>
            <a:r>
              <a:rPr lang="en-US" dirty="0"/>
              <a:t> Subclasses Defined in </a:t>
            </a:r>
            <a:r>
              <a:rPr lang="en-US" b="1" dirty="0" err="1"/>
              <a:t>java.lang</a:t>
            </a:r>
            <a:endParaRPr lang="en-US" b="1" dirty="0"/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3FEB3-F7B9-415E-AAE8-E7F02DC1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324" y="1990952"/>
            <a:ext cx="6151417" cy="475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14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A104-6FE6-44E2-9730-E18679E5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Java’s Built-in Exceptions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C4B9F-3310-4285-B68A-A91D79EE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Java’s Checked Exceptions Defined in </a:t>
            </a:r>
            <a:r>
              <a:rPr lang="en-US" b="1" dirty="0" err="1"/>
              <a:t>java.lang</a:t>
            </a:r>
            <a:endParaRPr lang="en-I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396AF-9112-41B8-9DB1-CCBC6396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1" y="2509326"/>
            <a:ext cx="10078857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47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C77C-046F-4C93-8727-3051C09E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our Own Exception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5058-C513-46B8-8B97-D1DE53F2F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java we can create our own exception class and throw that exception using throw keyword. These exceptions are known as user-defined or custom exceptions.</a:t>
            </a:r>
          </a:p>
          <a:p>
            <a:endParaRPr lang="en-US" dirty="0"/>
          </a:p>
          <a:p>
            <a:r>
              <a:rPr lang="en-US" dirty="0"/>
              <a:t>To create our own exception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first we have to create a class for exception which is extends from Exception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Then create another class having main method.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Now throw the new created exception class in the try block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Notes: </a:t>
            </a:r>
          </a:p>
          <a:p>
            <a:pPr marL="971550" lvl="1" indent="-514350">
              <a:buAutoNum type="arabicPeriod"/>
            </a:pPr>
            <a:r>
              <a:rPr lang="en-US" dirty="0"/>
              <a:t>User-defined exception must extend Exception class. </a:t>
            </a:r>
          </a:p>
          <a:p>
            <a:pPr marL="971550" lvl="1" indent="-514350">
              <a:buAutoNum type="arabicPeriod"/>
            </a:pPr>
            <a:r>
              <a:rPr lang="en-US" dirty="0"/>
              <a:t>The exception is thrown using throw keyword.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39952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760D-D5B5-4B8B-A06C-B7A738B6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our Own Exception (Example)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F8FD-6ED0-4FC7-BA0D-AAEEE2A1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972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// program to demonstrate creating our own exception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MyException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Exception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int a;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MyException</a:t>
            </a:r>
            <a:r>
              <a:rPr lang="en-US" dirty="0"/>
              <a:t>(int b)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   a=b;</a:t>
            </a:r>
          </a:p>
          <a:p>
            <a:pPr marL="457200" lvl="1" indent="0">
              <a:buNone/>
            </a:pPr>
            <a:r>
              <a:rPr lang="en-US" dirty="0"/>
              <a:t> }</a:t>
            </a:r>
          </a:p>
          <a:p>
            <a:pPr marL="457200" lvl="1" indent="0">
              <a:buNone/>
            </a:pPr>
            <a:r>
              <a:rPr lang="en-US" dirty="0"/>
              <a:t> public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  return ("Exception Number = "+a) ;</a:t>
            </a:r>
          </a:p>
          <a:p>
            <a:pPr marL="457200" lvl="1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22C814-36F3-489C-8F5E-06F2CBDE3AA0}"/>
              </a:ext>
            </a:extLst>
          </p:cNvPr>
          <p:cNvSpPr txBox="1">
            <a:spLocks/>
          </p:cNvSpPr>
          <p:nvPr/>
        </p:nvSpPr>
        <p:spPr>
          <a:xfrm>
            <a:off x="6096000" y="1808595"/>
            <a:ext cx="5379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class </a:t>
            </a:r>
            <a:r>
              <a:rPr lang="en-US" dirty="0" err="1"/>
              <a:t>JavaException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914400" lvl="2" indent="0">
              <a:buNone/>
            </a:pPr>
            <a:r>
              <a:rPr lang="en-US" dirty="0"/>
              <a:t> try {</a:t>
            </a:r>
          </a:p>
          <a:p>
            <a:pPr marL="914400" lvl="2" indent="0">
              <a:buNone/>
            </a:pPr>
            <a:r>
              <a:rPr lang="en-US" dirty="0"/>
              <a:t>       throw new </a:t>
            </a:r>
            <a:r>
              <a:rPr lang="en-US" dirty="0" err="1"/>
              <a:t>MyException</a:t>
            </a:r>
            <a:r>
              <a:rPr lang="en-US" dirty="0"/>
              <a:t>(2);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// throw is used to create a new exception and throw it.</a:t>
            </a:r>
          </a:p>
          <a:p>
            <a:pPr marL="914400" lvl="2" indent="0">
              <a:buNone/>
            </a:pPr>
            <a:r>
              <a:rPr lang="en-US" dirty="0"/>
              <a:t> }</a:t>
            </a:r>
          </a:p>
          <a:p>
            <a:pPr marL="914400" lvl="2" indent="0">
              <a:buNone/>
            </a:pPr>
            <a:r>
              <a:rPr lang="en-US" dirty="0"/>
              <a:t>catch(</a:t>
            </a:r>
            <a:r>
              <a:rPr lang="en-US" dirty="0" err="1"/>
              <a:t>MyException</a:t>
            </a:r>
            <a:r>
              <a:rPr lang="en-US" dirty="0"/>
              <a:t> e){</a:t>
            </a:r>
          </a:p>
          <a:p>
            <a:pPr marL="914400" lvl="2" indent="0">
              <a:buNone/>
            </a:pP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(e) 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/>
                </a:solidFill>
              </a:rPr>
              <a:t>Exception Number = 2</a:t>
            </a:r>
          </a:p>
        </p:txBody>
      </p:sp>
    </p:spTree>
    <p:extLst>
      <p:ext uri="{BB962C8B-B14F-4D97-AF65-F5344CB8AC3E}">
        <p14:creationId xmlns:p14="http://schemas.microsoft.com/office/powerpoint/2010/main" val="1170197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27E1-D493-4BF1-A028-27794C79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and Close()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E962-C815-4440-85C7-2E78BD7D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close() statement </a:t>
            </a:r>
            <a:r>
              <a:rPr lang="en-US" dirty="0"/>
              <a:t>is used to close all the open streams in a program. Its a good practice to use close() inside finally block.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finally block executes even if exception occurs so you can be sure that all input and output streams are closed properly regardless of whether the exception occurs or not.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0978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F1E1-2918-43AB-ABC6-4D14F175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I/O Streams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C012-F8D8-45EF-BAF4-BE318F1E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stream is a communication channel that a program has with the outside world. It is used to transfer data items in succession.</a:t>
            </a:r>
          </a:p>
          <a:p>
            <a:endParaRPr lang="en-US" dirty="0"/>
          </a:p>
          <a:p>
            <a:r>
              <a:rPr lang="en-US" dirty="0"/>
              <a:t>An Input/Output (I/O) Stream represents an input source or an output destination. A stream can represent many different kinds of sources and destinations, including disk files, devices, other programs, and memory arrays.</a:t>
            </a:r>
          </a:p>
          <a:p>
            <a:endParaRPr lang="en-US" dirty="0"/>
          </a:p>
          <a:p>
            <a:r>
              <a:rPr lang="en-US" dirty="0"/>
              <a:t>Streams support many different kinds of data, including simple bytes, primitive data types, localized characters, and objects. Some streams simply pass on data; others manipulate and transform the data in useful ways.</a:t>
            </a:r>
          </a:p>
          <a:p>
            <a:endParaRPr lang="en-US" dirty="0"/>
          </a:p>
          <a:p>
            <a:r>
              <a:rPr lang="en-US" dirty="0"/>
              <a:t>No matter how they work internally, all streams present the same simple model to programs that use them: A stream is a sequence of data.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40933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F71B-5042-4504-9E8F-D8724D28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Reading information into a program.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1DC9-6E65-4AB7-8D7F-0D00A1C4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uses an input stream to read data from a source, one item at a time: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22F6F7-B918-47BE-A5CF-B6A307260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64" y="3185989"/>
            <a:ext cx="8988471" cy="312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1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5AEB-290D-41C6-AFCA-4B1FDA71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11" y="365124"/>
            <a:ext cx="10515600" cy="1325563"/>
          </a:xfrm>
        </p:spPr>
        <p:txBody>
          <a:bodyPr/>
          <a:lstStyle/>
          <a:p>
            <a:r>
              <a:rPr lang="en-US" dirty="0"/>
              <a:t>Keywords for exception handling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08E8-5AAC-4459-84C2-8680627E4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11" y="1690687"/>
            <a:ext cx="11165378" cy="5042621"/>
          </a:xfrm>
        </p:spPr>
        <p:txBody>
          <a:bodyPr>
            <a:noAutofit/>
          </a:bodyPr>
          <a:lstStyle/>
          <a:p>
            <a:r>
              <a:rPr lang="en-US" sz="2000" b="1" u="sng" dirty="0"/>
              <a:t>try block :</a:t>
            </a:r>
          </a:p>
          <a:p>
            <a:pPr lvl="1"/>
            <a:r>
              <a:rPr lang="en-US" sz="2000" dirty="0"/>
              <a:t>contains program statements that are to be to monitored for exceptions</a:t>
            </a:r>
          </a:p>
          <a:p>
            <a:pPr marL="0" indent="0">
              <a:buNone/>
            </a:pPr>
            <a:r>
              <a:rPr lang="en-US" sz="2000" dirty="0"/>
              <a:t>	– If an exception occurs within the try block, it is thrown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u="sng" dirty="0"/>
              <a:t>catch block:</a:t>
            </a:r>
          </a:p>
          <a:p>
            <a:pPr lvl="1"/>
            <a:r>
              <a:rPr lang="en-US" sz="2000" dirty="0"/>
              <a:t>Contain statements that catch this exception and handle it in some rational manner</a:t>
            </a:r>
          </a:p>
          <a:p>
            <a:pPr marL="0" indent="0">
              <a:buNone/>
            </a:pPr>
            <a:r>
              <a:rPr lang="en-US" sz="2000" dirty="0"/>
              <a:t>	– System-generated exceptions are automatically thrown by the Java runtime system.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u="sng" dirty="0"/>
              <a:t>Throw</a:t>
            </a:r>
          </a:p>
          <a:p>
            <a:pPr lvl="1"/>
            <a:r>
              <a:rPr lang="en-US" sz="2000" dirty="0"/>
              <a:t>Is used to manually throw an exception throws clause is used to specify any exception that is thrown out of a method.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b="1" u="sng" dirty="0"/>
              <a:t>finally block </a:t>
            </a:r>
            <a:r>
              <a:rPr lang="en-US" sz="2000" dirty="0"/>
              <a:t>contains code that absolutely must be executed after a </a:t>
            </a:r>
            <a:r>
              <a:rPr lang="en-US" sz="2000" b="1" dirty="0"/>
              <a:t>try</a:t>
            </a:r>
            <a:r>
              <a:rPr lang="en-US" sz="2000" dirty="0"/>
              <a:t> block completes.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859809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4788-A9A2-4EA0-8ABD-338EF061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Writing information from a program.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715A-2EF0-4BBB-B705-63589620D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program uses an output stream to write data to a destination, one item at time: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data source and data destination pictured above can be anything that holds, generates, or consumes data. Obviously this includes disk files, but a source or destination can also another program, a peripheral device, a network socket, or an array.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D50F6E-A098-4DDC-9BDA-E3C00D79E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302" y="2319168"/>
            <a:ext cx="7531330" cy="252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31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E03E-2ED3-41B0-905C-5A25F803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The Java IO API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5184-B673-4022-959A-1C7A50F2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java.io package contains many classes that your programs can use to read and write data.</a:t>
            </a:r>
          </a:p>
          <a:p>
            <a:endParaRPr lang="en-US" dirty="0"/>
          </a:p>
          <a:p>
            <a:r>
              <a:rPr lang="en-US" dirty="0"/>
              <a:t> Most of the classes implement sequential access streams. The sequential access streams can be divided into two groups: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Those that read and write bytes.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Those that read and write Unicode characters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sequential access stream has a specialty, such 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Reading from or writing to a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Filtering data as its read or written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Serializing an object.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5372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A3AB-8037-4F9D-8A83-6BF2044C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</a:rPr>
              <a:t>Types of Streams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522A-C7F9-4BA5-9BEB-6F5DB682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Byte Streams: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Byte streams perform input and output of 8-bit bytes.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They read and write data one byte at a time.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Using byte streams is the lowest level of I/0, so if you are reading or writing character data the best approach is to use character streams.</a:t>
            </a:r>
          </a:p>
          <a:p>
            <a:endParaRPr lang="en-US" dirty="0"/>
          </a:p>
          <a:p>
            <a:r>
              <a:rPr lang="en-US" dirty="0"/>
              <a:t>Character Streams: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All character stream classes are descended from Reader and Writer.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 are going to use the Reader and Writer classes that perform file I/0, </a:t>
            </a:r>
            <a:r>
              <a:rPr lang="en-US" dirty="0" err="1"/>
              <a:t>FileReader</a:t>
            </a:r>
            <a:r>
              <a:rPr lang="en-US" dirty="0"/>
              <a:t> and </a:t>
            </a:r>
            <a:r>
              <a:rPr lang="en-US" dirty="0" err="1"/>
              <a:t>FileWriter</a:t>
            </a:r>
            <a:r>
              <a:rPr lang="en-US" dirty="0"/>
              <a:t>.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15455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33FB-B931-4E85-BED5-399A776D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block without catch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E331-8BE2-4877-B18C-18065FB4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try-finally block is possible without catch block. Which means a try block can be used with finally without having a catch block.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InputStream</a:t>
            </a:r>
            <a:r>
              <a:rPr lang="en-US" dirty="0"/>
              <a:t> input = null;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     input = new </a:t>
            </a:r>
            <a:r>
              <a:rPr lang="en-US" dirty="0" err="1"/>
              <a:t>FileInputStream</a:t>
            </a:r>
            <a:r>
              <a:rPr lang="en-US" dirty="0"/>
              <a:t>("inputfile.txt");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finally {</a:t>
            </a:r>
          </a:p>
          <a:p>
            <a:pPr marL="457200" lvl="1" indent="0">
              <a:buNone/>
            </a:pPr>
            <a:r>
              <a:rPr lang="en-US" dirty="0"/>
              <a:t> if (input != null) {</a:t>
            </a:r>
          </a:p>
          <a:p>
            <a:pPr marL="914400" lvl="2" indent="0">
              <a:buNone/>
            </a:pPr>
            <a:r>
              <a:rPr lang="en-US" dirty="0"/>
              <a:t> try {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in.close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	}</a:t>
            </a:r>
          </a:p>
          <a:p>
            <a:pPr marL="0" indent="0">
              <a:buNone/>
            </a:pPr>
            <a:r>
              <a:rPr lang="en-US" dirty="0"/>
              <a:t>                   catch (</a:t>
            </a:r>
            <a:r>
              <a:rPr lang="en-US" dirty="0" err="1"/>
              <a:t>IOException</a:t>
            </a:r>
            <a:r>
              <a:rPr lang="en-US" dirty="0"/>
              <a:t> exp) {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System.out.println</a:t>
            </a:r>
            <a:r>
              <a:rPr lang="en-US" dirty="0"/>
              <a:t>(exp);</a:t>
            </a:r>
          </a:p>
          <a:p>
            <a:pPr marL="0" indent="0">
              <a:buNone/>
            </a:pPr>
            <a:r>
              <a:rPr lang="en-US" dirty="0"/>
              <a:t>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808115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EB3B-7E5F-42CD-A34D-24F00F14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block and </a:t>
            </a:r>
            <a:r>
              <a:rPr lang="en-US" dirty="0" err="1"/>
              <a:t>System.exit</a:t>
            </a:r>
            <a:r>
              <a:rPr lang="en-US" dirty="0"/>
              <a:t>()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D642-3910-495B-BC9E-154FDFE32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System.exit</a:t>
            </a:r>
            <a:r>
              <a:rPr lang="en-US" dirty="0"/>
              <a:t>() statement behaves differently than return statement. Unlike return statement whenever</a:t>
            </a:r>
          </a:p>
          <a:p>
            <a:r>
              <a:rPr lang="en-US" dirty="0" err="1"/>
              <a:t>System.exit</a:t>
            </a:r>
            <a:r>
              <a:rPr lang="en-US" dirty="0"/>
              <a:t>() gets called in try block then Finally block doesn’t execute.  Example: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https://sandeepdass003.wordpress.com/2016/06/11/try-catch-finally-with-system-exitint-and-return/</a:t>
            </a: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21002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10F94A-A47F-429D-8548-28BB3AB1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String Handling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74260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34A9-5ABB-4349-ADDC-444166B7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99334-26DF-4821-BBAA-05C8DF60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</a:rPr>
              <a:t>Strings are reference types but we don’t need to use the new operator to allocate memory to them. We can declare string variables like the primitives since we use them a lot.</a:t>
            </a:r>
          </a:p>
          <a:p>
            <a:pPr lvl="1"/>
            <a:endParaRPr lang="en-US" sz="2800" b="0" i="0" u="none" strike="noStrike" baseline="0" dirty="0">
              <a:solidFill>
                <a:srgbClr val="00A4DB"/>
              </a:solidFill>
            </a:endParaRPr>
          </a:p>
          <a:p>
            <a:pPr lvl="1"/>
            <a:r>
              <a:rPr lang="en-US" sz="2800" b="0" i="0" u="none" strike="noStrike" baseline="0" dirty="0">
                <a:solidFill>
                  <a:srgbClr val="00A4DB"/>
                </a:solidFill>
              </a:rPr>
              <a:t>String </a:t>
            </a:r>
            <a:r>
              <a:rPr lang="en-US" sz="2800" dirty="0">
                <a:solidFill>
                  <a:srgbClr val="000000"/>
                </a:solidFill>
              </a:rPr>
              <a:t>message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 = </a:t>
            </a:r>
            <a:r>
              <a:rPr lang="en-US" sz="2800" b="0" i="0" u="none" strike="noStrike" baseline="0" dirty="0">
                <a:solidFill>
                  <a:srgbClr val="654D9F"/>
                </a:solidFill>
              </a:rPr>
              <a:t>“Hello World”</a:t>
            </a:r>
            <a:r>
              <a:rPr lang="en-US" sz="2800" b="0" i="0" u="none" strike="noStrike" baseline="0" dirty="0">
                <a:solidFill>
                  <a:srgbClr val="000000"/>
                </a:solidFill>
              </a:rPr>
              <a:t>;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4290543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82E0-02BC-42A6-97BC-C0FDF918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String Methods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6D82-2DCD-4748-B5DA-FEEAEAF9E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This is some useful methods:</a:t>
            </a:r>
          </a:p>
          <a:p>
            <a:pPr lvl="0" rtl="0">
              <a:lnSpc>
                <a:spcPct val="107000"/>
              </a:lnSpc>
              <a:buFont typeface="Wingdings" panose="05000000000000000000" pitchFamily="2" charset="2"/>
              <a:buChar char="q"/>
              <a:tabLst>
                <a:tab pos="78486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concatenate or join strings by using the: + operator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Because string is a class, it has members we can access using the dot operator. text.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q"/>
              <a:tabLst>
                <a:tab pos="784860" algn="l"/>
              </a:tabLst>
            </a:pP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endsWith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Method: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returns true/false we can check what characters end in the text.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q"/>
              <a:tabLst>
                <a:tab pos="784860" algn="l"/>
              </a:tabLst>
            </a:pP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startsWith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Method: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returns true/false we can check what characters start in the text.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q"/>
              <a:tabLst>
                <a:tab pos="784860" algn="l"/>
              </a:tabLs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length() Method: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 use it to get a length of the string, in other words the number of the characters.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q"/>
              <a:tabLst>
                <a:tab pos="784860" algn="l"/>
              </a:tabLst>
            </a:pP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indexOf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Method: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returns the first character or sentences of the string. If we pass a character that doesn’t exists in the string, we’ll get -1.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59141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84A9-65AF-4DBE-8078-A45808F7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String Methods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7FD0-8974-4F11-8CC3-BDF04771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q"/>
              <a:tabLst>
                <a:tab pos="784860" algn="l"/>
              </a:tabLs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replace() Method: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this method gets two arguments: the first one is the target (old char), the second one is the replacement(new char). </a:t>
            </a:r>
            <a:endParaRPr lang="en-US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rtl="0">
              <a:lnSpc>
                <a:spcPct val="107000"/>
              </a:lnSpc>
              <a:buFont typeface="Wingdings" panose="05000000000000000000" pitchFamily="2" charset="2"/>
              <a:buChar char="q"/>
              <a:tabLst>
                <a:tab pos="784860" algn="l"/>
              </a:tabLst>
            </a:pPr>
            <a:r>
              <a:rPr lang="en-US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toLowerCase</a:t>
            </a:r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() Method: 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it returns a string in lower case. But does not change the original string.</a:t>
            </a:r>
            <a:endParaRPr lang="en-IL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q"/>
              <a:tabLst>
                <a:tab pos="784860" algn="l"/>
              </a:tabLst>
            </a:pPr>
            <a:r>
              <a:rPr lang="en-US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toUpperCase</a:t>
            </a:r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() Method: 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it returns a string in upper case. But does not change the original string.</a:t>
            </a:r>
            <a:endParaRPr lang="en-IL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78486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trim() Method: </a:t>
            </a:r>
            <a:r>
              <a:rPr lang="en-US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it ripped off the extra white spaces at the begging or at the end of the string.</a:t>
            </a:r>
            <a:endParaRPr lang="en-IL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Note: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replace method dose not modify our original string. It returns a new string.  In java strings are immutable, we cannot change them. So, keep in your minds any method that modify string will always returns a new string object.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91455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6E232D-7F61-482F-B2BF-B69C6FA9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45AF6-C23A-4C05-9477-0A5DF3D26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// Most common, short way</a:t>
            </a:r>
          </a:p>
          <a:p>
            <a:r>
              <a:rPr lang="en-US" dirty="0"/>
              <a:t>String str1 = "Hello World";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// Using the `new` keyword and passing text to the constructor</a:t>
            </a:r>
          </a:p>
          <a:p>
            <a:r>
              <a:rPr lang="en-US" dirty="0"/>
              <a:t>String str2 = new String("Hello World");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// Initializing an array of characters and assigning them to a String</a:t>
            </a:r>
          </a:p>
          <a:p>
            <a:r>
              <a:rPr lang="en-US" dirty="0"/>
              <a:t>char[] </a:t>
            </a:r>
            <a:r>
              <a:rPr lang="en-US" dirty="0" err="1"/>
              <a:t>charArray</a:t>
            </a:r>
            <a:r>
              <a:rPr lang="en-US" dirty="0"/>
              <a:t> = {'H', 'e', 'l', 'l', 'o', ' ', 'W', 'o', 'r', 'l', 'd'};</a:t>
            </a:r>
          </a:p>
          <a:p>
            <a:r>
              <a:rPr lang="en-US" dirty="0"/>
              <a:t>String str3 = new String(</a:t>
            </a:r>
            <a:r>
              <a:rPr lang="en-US" dirty="0" err="1"/>
              <a:t>charArray</a:t>
            </a:r>
            <a:r>
              <a:rPr lang="en-US" dirty="0"/>
              <a:t>);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2269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E6BC-05F8-4891-BA90-C9F42E0A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an exception-handling block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C511-448D-43FB-A42E-B3F0A240B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// block of code to monitor for errors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 (ExceptionType1 </a:t>
            </a:r>
            <a:r>
              <a:rPr lang="en-US" dirty="0" err="1"/>
              <a:t>exOb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// exception handler for ExceptionType1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 (ExceptionType2 </a:t>
            </a:r>
            <a:r>
              <a:rPr lang="en-US" dirty="0" err="1"/>
              <a:t>exOb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// exception handler for ExceptionType2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...</a:t>
            </a:r>
          </a:p>
          <a:p>
            <a:pPr marL="0" indent="0">
              <a:buNone/>
            </a:pPr>
            <a:r>
              <a:rPr lang="en-US" dirty="0"/>
              <a:t>finally {</a:t>
            </a:r>
          </a:p>
          <a:p>
            <a:pPr marL="0" indent="0">
              <a:buNone/>
            </a:pPr>
            <a:r>
              <a:rPr lang="en-US" dirty="0"/>
              <a:t>// block of code to be executed after try block ends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62385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C63E-5789-4993-9BDA-8784143F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B47C-D224-4942-961F-42599AEA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Relational operators such as &lt; and == fail on objects.</a:t>
            </a:r>
          </a:p>
          <a:p>
            <a:pPr marL="457200" lvl="1" indent="0">
              <a:buNone/>
            </a:pPr>
            <a:r>
              <a:rPr lang="en-US" dirty="0"/>
              <a:t>Scanner console = new Scanner(System.in);</a:t>
            </a:r>
          </a:p>
          <a:p>
            <a:pPr marL="457200" lvl="1" indent="0">
              <a:buNone/>
            </a:pPr>
            <a:r>
              <a:rPr lang="en-US" dirty="0" err="1"/>
              <a:t>System.out.print</a:t>
            </a:r>
            <a:r>
              <a:rPr lang="en-US" dirty="0"/>
              <a:t>("What is your name? ");</a:t>
            </a:r>
          </a:p>
          <a:p>
            <a:pPr marL="457200" lvl="1" indent="0">
              <a:buNone/>
            </a:pPr>
            <a:r>
              <a:rPr lang="en-US" dirty="0"/>
              <a:t>String name = </a:t>
            </a:r>
            <a:r>
              <a:rPr lang="en-US" dirty="0" err="1"/>
              <a:t>console.next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if (name == "Lance") {</a:t>
            </a:r>
          </a:p>
          <a:p>
            <a:pPr marL="45720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("Pain is temporary.");</a:t>
            </a:r>
          </a:p>
          <a:p>
            <a:pPr marL="45720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("Quitting lasts forever.");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This code will compile, but it will not print the quote.</a:t>
            </a:r>
          </a:p>
          <a:p>
            <a:r>
              <a:rPr lang="en-US" dirty="0"/>
              <a:t>== compares objects by references (seen later), so it often gives false even when two Strings have the same letters.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54162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6A13-FE8C-457A-8009-A514CF09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equals method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D91E1-2D69-4F3D-8451-267D79FF5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are compared using a method named equals.</a:t>
            </a:r>
          </a:p>
          <a:p>
            <a:pPr marL="457200" lvl="1" indent="0">
              <a:buNone/>
            </a:pPr>
            <a:r>
              <a:rPr lang="en-US" dirty="0"/>
              <a:t>Scanner console = new Scanner(System.in);</a:t>
            </a:r>
          </a:p>
          <a:p>
            <a:pPr marL="457200" lvl="1" indent="0">
              <a:buNone/>
            </a:pPr>
            <a:r>
              <a:rPr lang="en-US" dirty="0" err="1"/>
              <a:t>System.out.print</a:t>
            </a:r>
            <a:r>
              <a:rPr lang="en-US" dirty="0"/>
              <a:t>("What is your name? ");</a:t>
            </a:r>
          </a:p>
          <a:p>
            <a:pPr marL="457200" lvl="1" indent="0">
              <a:buNone/>
            </a:pPr>
            <a:r>
              <a:rPr lang="en-US" dirty="0"/>
              <a:t>String name = </a:t>
            </a:r>
            <a:r>
              <a:rPr lang="en-US" dirty="0" err="1"/>
              <a:t>console.next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if (</a:t>
            </a:r>
            <a:r>
              <a:rPr lang="en-US" dirty="0" err="1"/>
              <a:t>name.equals</a:t>
            </a:r>
            <a:r>
              <a:rPr lang="en-US" dirty="0"/>
              <a:t>("Lance")) {</a:t>
            </a:r>
          </a:p>
          <a:p>
            <a:pPr marL="45720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("Pain is temporary.");</a:t>
            </a:r>
          </a:p>
          <a:p>
            <a:pPr marL="45720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("Quitting lasts forever.");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Technically this is a method that returns a value of type </a:t>
            </a:r>
            <a:r>
              <a:rPr lang="en-US" dirty="0" err="1"/>
              <a:t>boolean</a:t>
            </a:r>
            <a:r>
              <a:rPr lang="en-US" dirty="0"/>
              <a:t>,</a:t>
            </a:r>
          </a:p>
          <a:p>
            <a:r>
              <a:rPr lang="en-US" dirty="0"/>
              <a:t>the type used in logical tests.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91070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483A-1B53-4572-B6E4-736C3B13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test methods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0A11-C56D-42BA-B180-630EF4E74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8306"/>
            <a:ext cx="10515600" cy="360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String name = </a:t>
            </a:r>
            <a:r>
              <a:rPr lang="en-US" sz="2000" dirty="0" err="1"/>
              <a:t>console.next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if(</a:t>
            </a:r>
            <a:r>
              <a:rPr lang="en-US" sz="2000" dirty="0" err="1"/>
              <a:t>name.endsWith</a:t>
            </a:r>
            <a:r>
              <a:rPr lang="en-US" sz="2000" dirty="0"/>
              <a:t>("</a:t>
            </a:r>
            <a:r>
              <a:rPr lang="en-US" sz="2000" dirty="0" err="1"/>
              <a:t>Kweli</a:t>
            </a:r>
            <a:r>
              <a:rPr lang="en-US" sz="2000" dirty="0"/>
              <a:t>")) {</a:t>
            </a:r>
          </a:p>
          <a:p>
            <a:pPr marL="0" indent="0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("Pay attention, you </a:t>
            </a:r>
            <a:r>
              <a:rPr lang="en-US" sz="2000" dirty="0" err="1"/>
              <a:t>gotta</a:t>
            </a:r>
            <a:r>
              <a:rPr lang="en-US" sz="2000" dirty="0"/>
              <a:t> listen to hear.");</a:t>
            </a:r>
          </a:p>
          <a:p>
            <a:pPr marL="0" indent="0">
              <a:buNone/>
            </a:pPr>
            <a:r>
              <a:rPr lang="en-US" sz="2000" dirty="0"/>
              <a:t>} else if(</a:t>
            </a:r>
            <a:r>
              <a:rPr lang="en-US" sz="2000" dirty="0" err="1"/>
              <a:t>name.equalsIgnoreCase</a:t>
            </a:r>
            <a:r>
              <a:rPr lang="en-US" sz="2000" dirty="0"/>
              <a:t>("</a:t>
            </a:r>
            <a:r>
              <a:rPr lang="en-US" sz="2000" dirty="0" err="1"/>
              <a:t>NaS</a:t>
            </a:r>
            <a:r>
              <a:rPr lang="en-US" sz="2000" dirty="0"/>
              <a:t>")) {</a:t>
            </a:r>
          </a:p>
          <a:p>
            <a:pPr marL="0" indent="0"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("I never sleep </a:t>
            </a:r>
            <a:r>
              <a:rPr lang="en-US" sz="2000" dirty="0" err="1"/>
              <a:t>'cause</a:t>
            </a:r>
            <a:r>
              <a:rPr lang="en-US" sz="2000" dirty="0"/>
              <a:t> sleep is the cousin of</a:t>
            </a:r>
          </a:p>
          <a:p>
            <a:pPr marL="0" indent="0">
              <a:buNone/>
            </a:pPr>
            <a:r>
              <a:rPr lang="en-US" sz="2000" dirty="0"/>
              <a:t>death.");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I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49488-5AF0-447D-8C66-E798A875E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75" y="1465972"/>
            <a:ext cx="8375358" cy="254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30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03A6-93C4-4134-9EDD-84A3FA6C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char values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FB2CD-090E-4131-9C14-9EFB0D12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compare char values with relational operators:</a:t>
            </a:r>
          </a:p>
          <a:p>
            <a:pPr marL="0" indent="0">
              <a:buNone/>
            </a:pPr>
            <a:r>
              <a:rPr lang="en-US" dirty="0"/>
              <a:t>	'a' &lt; 'b' and 'X' == 'X' and 'Q' != 'q’</a:t>
            </a:r>
          </a:p>
          <a:p>
            <a:endParaRPr lang="en-US" dirty="0"/>
          </a:p>
          <a:p>
            <a:r>
              <a:rPr lang="en-US" dirty="0"/>
              <a:t>An example that prints the alphabet:</a:t>
            </a:r>
          </a:p>
          <a:p>
            <a:pPr marL="457200" lvl="1" indent="0">
              <a:buNone/>
            </a:pPr>
            <a:r>
              <a:rPr lang="en-US" dirty="0"/>
              <a:t>for (char c = 'a'; c &lt;= 'z';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 err="1"/>
              <a:t>System.out.print</a:t>
            </a:r>
            <a:r>
              <a:rPr lang="en-US" dirty="0"/>
              <a:t>(c);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You can test the value of a string's character:</a:t>
            </a:r>
          </a:p>
          <a:p>
            <a:pPr marL="457200" lvl="1" indent="0">
              <a:buNone/>
            </a:pPr>
            <a:r>
              <a:rPr lang="en-US" dirty="0"/>
              <a:t>String word = </a:t>
            </a:r>
            <a:r>
              <a:rPr lang="en-US" dirty="0" err="1"/>
              <a:t>console.next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if (</a:t>
            </a:r>
            <a:r>
              <a:rPr lang="en-US" dirty="0" err="1"/>
              <a:t>word.charAt</a:t>
            </a:r>
            <a:r>
              <a:rPr lang="en-US" dirty="0"/>
              <a:t>(</a:t>
            </a:r>
            <a:r>
              <a:rPr lang="en-US" dirty="0" err="1"/>
              <a:t>word.length</a:t>
            </a:r>
            <a:r>
              <a:rPr lang="en-US" dirty="0"/>
              <a:t>() - 1) == 's') {</a:t>
            </a:r>
          </a:p>
          <a:p>
            <a:pPr marL="45720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(word + " is plural.");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94302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4C24-EC63-414D-A167-AD56C3AA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 with </a:t>
            </a:r>
            <a:r>
              <a:rPr lang="en-US" dirty="0" err="1"/>
              <a:t>Printf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79E6-8C8E-41B3-BC70-25CD7B596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System.out.printf</a:t>
            </a:r>
            <a:r>
              <a:rPr lang="en-US" dirty="0"/>
              <a:t>("format string", parameters);</a:t>
            </a:r>
          </a:p>
          <a:p>
            <a:r>
              <a:rPr lang="en-US" dirty="0"/>
              <a:t>A format string can contain placeholders to insert parameters:</a:t>
            </a:r>
          </a:p>
          <a:p>
            <a:r>
              <a:rPr lang="en-US" dirty="0"/>
              <a:t> %d integer</a:t>
            </a:r>
          </a:p>
          <a:p>
            <a:r>
              <a:rPr lang="en-US" dirty="0"/>
              <a:t>%f real number</a:t>
            </a:r>
          </a:p>
          <a:p>
            <a:r>
              <a:rPr lang="en-US" dirty="0"/>
              <a:t>%s string</a:t>
            </a:r>
          </a:p>
          <a:p>
            <a:r>
              <a:rPr lang="en-US" dirty="0"/>
              <a:t>these placeholders are used instead of + concatenation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int x = 3;</a:t>
            </a:r>
          </a:p>
          <a:p>
            <a:pPr marL="457200" lvl="1" indent="0">
              <a:buNone/>
            </a:pPr>
            <a:r>
              <a:rPr lang="en-US" dirty="0"/>
              <a:t>int y = -17;</a:t>
            </a:r>
          </a:p>
          <a:p>
            <a:pPr marL="457200" lvl="1" indent="0">
              <a:buNone/>
            </a:pPr>
            <a:r>
              <a:rPr lang="en-US" dirty="0" err="1"/>
              <a:t>System.out.printf</a:t>
            </a:r>
            <a:r>
              <a:rPr lang="en-US" dirty="0"/>
              <a:t>("x is %d and y is %d!\n", x, y);</a:t>
            </a:r>
          </a:p>
          <a:p>
            <a:pPr marL="457200" lvl="1" indent="0">
              <a:buNone/>
            </a:pPr>
            <a:r>
              <a:rPr lang="en-US" dirty="0"/>
              <a:t>// x is 3 and y is -17!</a:t>
            </a:r>
          </a:p>
          <a:p>
            <a:r>
              <a:rPr lang="en-US" dirty="0" err="1"/>
              <a:t>printf</a:t>
            </a:r>
            <a:r>
              <a:rPr lang="en-US" dirty="0"/>
              <a:t> does not drop to the next line unless you write \n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80147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2784-FEDF-48F6-BD06-54055053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width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5A0B-6C8C-4DBC-9BE8-DEC88474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%Wd integer, W characters wide, right-aligned</a:t>
            </a:r>
          </a:p>
          <a:p>
            <a:r>
              <a:rPr lang="en-US" dirty="0"/>
              <a:t>%-Wd integer, W characters wide, left-aligned</a:t>
            </a:r>
          </a:p>
          <a:p>
            <a:r>
              <a:rPr lang="en-US" dirty="0"/>
              <a:t>%</a:t>
            </a:r>
            <a:r>
              <a:rPr lang="en-US" dirty="0" err="1"/>
              <a:t>Wf</a:t>
            </a:r>
            <a:r>
              <a:rPr lang="en-US" dirty="0"/>
              <a:t> real number, W characters wide, right-aligned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3;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457200" lvl="1" indent="0">
              <a:buNone/>
            </a:pPr>
            <a:r>
              <a:rPr lang="en-US" dirty="0"/>
              <a:t>for (int j = 1; j &lt;= 10;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 err="1"/>
              <a:t>System.out.printf</a:t>
            </a:r>
            <a:r>
              <a:rPr lang="en-US" dirty="0"/>
              <a:t>("%4d", (</a:t>
            </a:r>
            <a:r>
              <a:rPr lang="en-US" dirty="0" err="1"/>
              <a:t>i</a:t>
            </a:r>
            <a:r>
              <a:rPr lang="en-US" dirty="0"/>
              <a:t> * j));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(); // to end the line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1 2 3 4 5 6 7 8 9 10</a:t>
            </a:r>
          </a:p>
          <a:p>
            <a:pPr lvl="1"/>
            <a:r>
              <a:rPr lang="en-US" dirty="0"/>
              <a:t>2 4 6 8 10 12 14 16 18 20</a:t>
            </a:r>
          </a:p>
          <a:p>
            <a:pPr lvl="1"/>
            <a:r>
              <a:rPr lang="en-US" dirty="0"/>
              <a:t>3 6 9 12 15 18 21 24 27 30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35093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E287-EC2E-4934-8338-ED78FE8D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precision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3A57-1B33-4589-AB67-A6E2FE1E6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%.Df real number, rounded to D digits after decimal</a:t>
            </a:r>
          </a:p>
          <a:p>
            <a:r>
              <a:rPr lang="en-US" dirty="0"/>
              <a:t>%</a:t>
            </a:r>
            <a:r>
              <a:rPr lang="en-US" dirty="0" err="1"/>
              <a:t>W.Df</a:t>
            </a:r>
            <a:r>
              <a:rPr lang="en-US" dirty="0"/>
              <a:t> real number, W chars wide, D digits after decimal</a:t>
            </a:r>
          </a:p>
          <a:p>
            <a:r>
              <a:rPr lang="en-US" dirty="0"/>
              <a:t>%-</a:t>
            </a:r>
            <a:r>
              <a:rPr lang="en-US" dirty="0" err="1"/>
              <a:t>W.Df</a:t>
            </a:r>
            <a:r>
              <a:rPr lang="en-US" dirty="0"/>
              <a:t> real number, W wide (left-align), D after decimal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double </a:t>
            </a:r>
            <a:r>
              <a:rPr lang="en-US" dirty="0" err="1"/>
              <a:t>gpa</a:t>
            </a:r>
            <a:r>
              <a:rPr lang="en-US" dirty="0"/>
              <a:t> = 3.253764;</a:t>
            </a:r>
          </a:p>
          <a:p>
            <a:pPr marL="457200" lvl="1" indent="0">
              <a:buNone/>
            </a:pPr>
            <a:r>
              <a:rPr lang="en-US" dirty="0" err="1"/>
              <a:t>System.out.printf</a:t>
            </a:r>
            <a:r>
              <a:rPr lang="en-US" dirty="0"/>
              <a:t>("your GPA is %.1f\n", </a:t>
            </a:r>
            <a:r>
              <a:rPr lang="en-US" dirty="0" err="1"/>
              <a:t>gpa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 err="1"/>
              <a:t>System.out.printf</a:t>
            </a:r>
            <a:r>
              <a:rPr lang="en-US" dirty="0"/>
              <a:t>("more precisely: %8.3f\n", </a:t>
            </a:r>
            <a:r>
              <a:rPr lang="en-US" dirty="0" err="1"/>
              <a:t>gpa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your GPA is 3.3</a:t>
            </a:r>
          </a:p>
          <a:p>
            <a:pPr lvl="1"/>
            <a:r>
              <a:rPr lang="en-US" dirty="0"/>
              <a:t>more precisely: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828C7-134E-42F5-911C-7F8590423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799" y="5242406"/>
            <a:ext cx="1020257" cy="12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68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960A-4B6A-47A0-93C8-14C1C678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question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C939-F6B0-4227-90AD-B875B663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Modify our Receipt program to better format its output.</a:t>
            </a:r>
          </a:p>
          <a:p>
            <a:r>
              <a:rPr lang="en-US" dirty="0"/>
              <a:t>Display results in the format below, with 2 digits after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log of execution: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How many people ate? 4</a:t>
            </a:r>
          </a:p>
          <a:p>
            <a:pPr marL="457200" lvl="1" indent="0">
              <a:buNone/>
            </a:pPr>
            <a:r>
              <a:rPr lang="en-US" dirty="0"/>
              <a:t>Person #1: How much did your dinner cost? 20.00</a:t>
            </a:r>
          </a:p>
          <a:p>
            <a:pPr marL="457200" lvl="1" indent="0">
              <a:buNone/>
            </a:pPr>
            <a:r>
              <a:rPr lang="en-US" dirty="0"/>
              <a:t>Person #2: How much did your dinner cost? 15</a:t>
            </a:r>
          </a:p>
          <a:p>
            <a:pPr marL="457200" lvl="1" indent="0">
              <a:buNone/>
            </a:pPr>
            <a:r>
              <a:rPr lang="en-US" dirty="0"/>
              <a:t>Person #3: How much did your dinner cost? 25.0</a:t>
            </a:r>
          </a:p>
          <a:p>
            <a:pPr marL="457200" lvl="1" indent="0">
              <a:buNone/>
            </a:pPr>
            <a:r>
              <a:rPr lang="en-US" dirty="0"/>
              <a:t>Person #4: How much did your dinner cost? 10.00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Subtotal: $70.00</a:t>
            </a:r>
          </a:p>
          <a:p>
            <a:pPr marL="457200" lvl="1" indent="0">
              <a:buNone/>
            </a:pPr>
            <a:r>
              <a:rPr lang="en-US" dirty="0"/>
              <a:t>Tax: $5.60</a:t>
            </a:r>
          </a:p>
          <a:p>
            <a:pPr marL="457200" lvl="1" indent="0">
              <a:buNone/>
            </a:pPr>
            <a:r>
              <a:rPr lang="en-US" dirty="0"/>
              <a:t>Tip: $10.50</a:t>
            </a:r>
          </a:p>
          <a:p>
            <a:pPr marL="457200" lvl="1" indent="0">
              <a:buNone/>
            </a:pPr>
            <a:r>
              <a:rPr lang="en-US" dirty="0"/>
              <a:t>Total: $86.10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97452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F09C-597D-43D9-9C7B-8D2D6B43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answer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79DF-9A76-48DD-AAB4-F84B0FEF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 Calculates total owed, assuming 8% tax and 15% tip</a:t>
            </a:r>
          </a:p>
          <a:p>
            <a:pPr marL="0" indent="0">
              <a:buNone/>
            </a:pPr>
            <a:r>
              <a:rPr lang="en-US" dirty="0"/>
              <a:t>public static void results(double subtotal) {</a:t>
            </a:r>
          </a:p>
          <a:p>
            <a:pPr marL="457200" lvl="1" indent="0">
              <a:buNone/>
            </a:pPr>
            <a:r>
              <a:rPr lang="en-US" dirty="0"/>
              <a:t>double tax = subtotal * .08;</a:t>
            </a:r>
          </a:p>
          <a:p>
            <a:pPr marL="457200" lvl="1" indent="0">
              <a:buNone/>
            </a:pPr>
            <a:r>
              <a:rPr lang="en-US" dirty="0"/>
              <a:t>double tip = subtotal * .15;</a:t>
            </a:r>
          </a:p>
          <a:p>
            <a:pPr marL="457200" lvl="1" indent="0">
              <a:buNone/>
            </a:pPr>
            <a:r>
              <a:rPr lang="en-US" dirty="0"/>
              <a:t>double total = subtotal + tax + tip;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System.out.println</a:t>
            </a:r>
            <a:r>
              <a:rPr lang="en-US" dirty="0">
                <a:solidFill>
                  <a:srgbClr val="00B050"/>
                </a:solidFill>
              </a:rPr>
              <a:t>("Subtotal: $" + subtotal);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System.out.println</a:t>
            </a:r>
            <a:r>
              <a:rPr lang="en-US" dirty="0">
                <a:solidFill>
                  <a:srgbClr val="00B050"/>
                </a:solidFill>
              </a:rPr>
              <a:t>("Tax: $" + tax);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System.out.println</a:t>
            </a:r>
            <a:r>
              <a:rPr lang="en-US" dirty="0">
                <a:solidFill>
                  <a:srgbClr val="00B050"/>
                </a:solidFill>
              </a:rPr>
              <a:t>("Tip: $" + tip);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System.out.println</a:t>
            </a:r>
            <a:r>
              <a:rPr lang="en-US" dirty="0">
                <a:solidFill>
                  <a:srgbClr val="00B050"/>
                </a:solidFill>
              </a:rPr>
              <a:t>("Total: $" + total);</a:t>
            </a:r>
          </a:p>
          <a:p>
            <a:pPr marL="457200" lvl="1" indent="0">
              <a:buNone/>
            </a:pPr>
            <a:r>
              <a:rPr lang="en-US" dirty="0" err="1"/>
              <a:t>System.out.printf</a:t>
            </a:r>
            <a:r>
              <a:rPr lang="en-US" dirty="0"/>
              <a:t>("Subtotal: $%.2f\n", subtotal);</a:t>
            </a:r>
          </a:p>
          <a:p>
            <a:pPr marL="457200" lvl="1" indent="0">
              <a:buNone/>
            </a:pPr>
            <a:r>
              <a:rPr lang="en-US" dirty="0" err="1"/>
              <a:t>System.out.printf</a:t>
            </a:r>
            <a:r>
              <a:rPr lang="en-US" dirty="0"/>
              <a:t>("Tax: $%.2f\n", tax);</a:t>
            </a:r>
          </a:p>
          <a:p>
            <a:pPr marL="457200" lvl="1" indent="0">
              <a:buNone/>
            </a:pPr>
            <a:r>
              <a:rPr lang="en-US" dirty="0" err="1"/>
              <a:t>System.out.printf</a:t>
            </a:r>
            <a:r>
              <a:rPr lang="en-US" dirty="0"/>
              <a:t>("Tip: $%.2f\n", tip);</a:t>
            </a:r>
          </a:p>
          <a:p>
            <a:pPr marL="457200" lvl="1" indent="0">
              <a:buNone/>
            </a:pPr>
            <a:r>
              <a:rPr lang="en-US" dirty="0" err="1"/>
              <a:t>System.out.printf</a:t>
            </a:r>
            <a:r>
              <a:rPr lang="en-US" dirty="0"/>
              <a:t>("Total: $%.2f\n", total);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081032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9F36-5E8B-40DD-9597-AE308089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StringBuffer</a:t>
            </a:r>
            <a:r>
              <a:rPr lang="en-US" dirty="0"/>
              <a:t> and StringBuilder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409C-4CE3-485F-845D-F7147C94B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StringBuffer</a:t>
            </a:r>
            <a:r>
              <a:rPr lang="en-US" dirty="0"/>
              <a:t> and StringBuilder objects basically hold the same value as a String object - a sequence of characters. </a:t>
            </a:r>
          </a:p>
          <a:p>
            <a:r>
              <a:rPr lang="en-US" dirty="0"/>
              <a:t>Both </a:t>
            </a:r>
            <a:r>
              <a:rPr lang="en-US" dirty="0" err="1"/>
              <a:t>StringBuffer</a:t>
            </a:r>
            <a:r>
              <a:rPr lang="en-US" dirty="0"/>
              <a:t> and StringBuilder are also mutable which means that once we assign a value to them, that value is processed as an attribute of a </a:t>
            </a:r>
            <a:r>
              <a:rPr lang="en-US" dirty="0" err="1"/>
              <a:t>StringBuffer</a:t>
            </a:r>
            <a:r>
              <a:rPr lang="en-US" dirty="0"/>
              <a:t> or StringBuilder object.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6138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509E-A4C7-4C58-9E08-D66A8E33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Types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905A7-8965-4F58-A3B5-3E45DC69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155" y="1942003"/>
            <a:ext cx="11297689" cy="4351338"/>
          </a:xfrm>
        </p:spPr>
        <p:txBody>
          <a:bodyPr>
            <a:normAutofit/>
          </a:bodyPr>
          <a:lstStyle/>
          <a:p>
            <a:r>
              <a:rPr lang="en-US" dirty="0"/>
              <a:t>All exception types are subclasses of the built-in class Throwable</a:t>
            </a:r>
          </a:p>
          <a:p>
            <a:r>
              <a:rPr lang="en-US" dirty="0"/>
              <a:t>Below Throwable are two subclasses that partition exceptions into two branches:</a:t>
            </a:r>
          </a:p>
          <a:p>
            <a:pPr marL="514350" indent="-514350">
              <a:buAutoNum type="arabicPeriod"/>
            </a:pPr>
            <a:r>
              <a:rPr lang="en-US" b="1" dirty="0"/>
              <a:t>Exception class: </a:t>
            </a:r>
            <a:r>
              <a:rPr lang="en-US" dirty="0"/>
              <a:t>used for exceptional conditions that user programs should catch</a:t>
            </a:r>
          </a:p>
          <a:p>
            <a:pPr lvl="1"/>
            <a:r>
              <a:rPr lang="en-US" dirty="0" err="1"/>
              <a:t>RuntimeException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are subclasses of Exception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Error class: </a:t>
            </a:r>
            <a:r>
              <a:rPr lang="en-US" dirty="0"/>
              <a:t>used by the Java runtime system to indicate errors having to 		do with the run-time environment (</a:t>
            </a:r>
            <a:r>
              <a:rPr lang="en-US" dirty="0" err="1"/>
              <a:t>eg</a:t>
            </a:r>
            <a:r>
              <a:rPr lang="en-US" dirty="0"/>
              <a:t> Stack overflow)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3571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CC7D-B670-4E80-886F-5019A4B1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StringBuilder vs </a:t>
            </a:r>
            <a:r>
              <a:rPr lang="en-US" dirty="0" err="1"/>
              <a:t>StringBuffer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D343-7D9B-456F-A075-E929FA6A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two classes are almost identical to one another - they use methods with the same names which return the same results.</a:t>
            </a:r>
          </a:p>
          <a:p>
            <a:endParaRPr lang="en-US" dirty="0"/>
          </a:p>
          <a:p>
            <a:r>
              <a:rPr lang="en-US" dirty="0"/>
              <a:t>Although there are two major differences between them: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Thread Safety.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Speed.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445418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41A4-5A1B-4494-8F7D-15EC1B06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872A-A969-4CE4-B96A-E8DAD48C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StringBuffer</a:t>
            </a:r>
            <a:r>
              <a:rPr lang="en-US" dirty="0"/>
              <a:t> methods are synchronized, which means that only one thread can call the methods of a </a:t>
            </a:r>
            <a:r>
              <a:rPr lang="en-US" dirty="0" err="1"/>
              <a:t>StringBuffer</a:t>
            </a:r>
            <a:r>
              <a:rPr lang="en-US" dirty="0"/>
              <a:t> instance at a time. </a:t>
            </a:r>
          </a:p>
          <a:p>
            <a:r>
              <a:rPr lang="en-US" dirty="0"/>
              <a:t>On the other hand StringBuilder methods are not synchronized, therefore multiple threads can call the methods in StringBuilder class without being blocked.</a:t>
            </a:r>
          </a:p>
          <a:p>
            <a:endParaRPr lang="en-US" dirty="0"/>
          </a:p>
          <a:p>
            <a:r>
              <a:rPr lang="en-US" dirty="0"/>
              <a:t>So we have come to a conclusion that </a:t>
            </a:r>
            <a:r>
              <a:rPr lang="en-US" dirty="0" err="1"/>
              <a:t>StringBuffer</a:t>
            </a:r>
            <a:r>
              <a:rPr lang="en-US" dirty="0"/>
              <a:t> is a thread-safe class while </a:t>
            </a:r>
            <a:r>
              <a:rPr lang="en-US" dirty="0" err="1"/>
              <a:t>StringBuffer</a:t>
            </a:r>
            <a:r>
              <a:rPr lang="en-US" dirty="0"/>
              <a:t> isn't.</a:t>
            </a:r>
          </a:p>
          <a:p>
            <a:endParaRPr lang="en-US" dirty="0"/>
          </a:p>
          <a:p>
            <a:r>
              <a:rPr lang="en-US" dirty="0"/>
              <a:t>Is that something you should worry about? Maybe. If you are working on application which uses multiple threads it can be potentially dangerous to work with StringBuilder.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759946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520F-B5A5-4C04-963F-B20F306B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AB95-9803-415C-824C-309D19FC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StringBuffer</a:t>
            </a:r>
            <a:r>
              <a:rPr lang="en-US" dirty="0"/>
              <a:t> is actually two to three times slower than StringBuilder. The reason behind this is </a:t>
            </a:r>
            <a:r>
              <a:rPr lang="en-US" dirty="0" err="1"/>
              <a:t>StringBuffer</a:t>
            </a:r>
            <a:r>
              <a:rPr lang="en-US" dirty="0"/>
              <a:t> synchronization - only allowing 1 thread to execute on an object at a time results in much slower code execution.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938848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0AAD-5BE2-45A5-AB85-77D04F0F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B559-239D-49BF-9646-63903FEB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</a:t>
            </a:r>
            <a:r>
              <a:rPr lang="en-US" dirty="0" err="1"/>
              <a:t>StringBuffer</a:t>
            </a:r>
            <a:r>
              <a:rPr lang="en-US" dirty="0"/>
              <a:t> and StringBuilder have the same methods (besides synchronized method declaration in the StringBuilder class). Let's go through some of the most common ones:</a:t>
            </a:r>
          </a:p>
          <a:p>
            <a:endParaRPr lang="en-US" dirty="0"/>
          </a:p>
          <a:p>
            <a:pPr lvl="1"/>
            <a:r>
              <a:rPr lang="en-US" dirty="0"/>
              <a:t>append()</a:t>
            </a:r>
          </a:p>
          <a:p>
            <a:pPr lvl="1"/>
            <a:r>
              <a:rPr lang="en-US" dirty="0"/>
              <a:t>insert()</a:t>
            </a:r>
          </a:p>
          <a:p>
            <a:pPr lvl="1"/>
            <a:r>
              <a:rPr lang="en-US" dirty="0"/>
              <a:t>replace()</a:t>
            </a:r>
          </a:p>
          <a:p>
            <a:pPr lvl="1"/>
            <a:r>
              <a:rPr lang="en-US" dirty="0"/>
              <a:t>delete()</a:t>
            </a:r>
          </a:p>
          <a:p>
            <a:pPr lvl="1"/>
            <a:r>
              <a:rPr lang="en-US" dirty="0"/>
              <a:t>reverse()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60758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5109-B1E5-425B-8AFC-5CF45C2E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016A-C670-4013-B66B-8DF493B2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StringBuffer</a:t>
            </a:r>
            <a:r>
              <a:rPr lang="en-US" dirty="0"/>
              <a:t> sb1 = new </a:t>
            </a:r>
            <a:r>
              <a:rPr lang="en-US" dirty="0" err="1"/>
              <a:t>StringBuffer</a:t>
            </a:r>
            <a:r>
              <a:rPr lang="en-US" dirty="0"/>
              <a:t>("Buffer no 1");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(sb1);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sb1.append(" - and this is appended!");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(sb1);</a:t>
            </a:r>
          </a:p>
          <a:p>
            <a:pPr marL="0" indent="0">
              <a:buNone/>
            </a:pPr>
            <a:r>
              <a:rPr lang="en-US" dirty="0"/>
              <a:t>sb1.insert(11, ", this is inserted"); 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(sb1);</a:t>
            </a:r>
          </a:p>
          <a:p>
            <a:pPr marL="0" indent="0">
              <a:buNone/>
            </a:pPr>
            <a:r>
              <a:rPr lang="en-US" dirty="0"/>
              <a:t>sb1.replace(7, 9, "Number"); 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(sb1);</a:t>
            </a:r>
          </a:p>
          <a:p>
            <a:pPr marL="0" indent="0">
              <a:buNone/>
            </a:pPr>
            <a:r>
              <a:rPr lang="en-US" dirty="0"/>
              <a:t>sb1.delete(7, 14);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(sb1);</a:t>
            </a:r>
          </a:p>
          <a:p>
            <a:pPr marL="0" indent="0">
              <a:buNone/>
            </a:pPr>
            <a:r>
              <a:rPr lang="en-US" dirty="0"/>
              <a:t>sb1.reverse();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(sb1);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723581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E72A-C59E-49BE-9931-ECD23F4B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vs StringBuilder vs </a:t>
            </a:r>
            <a:r>
              <a:rPr lang="en-US" dirty="0" err="1"/>
              <a:t>StringBuffer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B6AD8-026B-4864-A925-A4B872788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966" y="2434213"/>
            <a:ext cx="9974067" cy="3134162"/>
          </a:xfrm>
        </p:spPr>
      </p:pic>
    </p:spTree>
    <p:extLst>
      <p:ext uri="{BB962C8B-B14F-4D97-AF65-F5344CB8AC3E}">
        <p14:creationId xmlns:p14="http://schemas.microsoft.com/office/powerpoint/2010/main" val="15505620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B4F-C6E9-44C0-B747-6D111252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F012-962D-4FD7-A49A-11CB3C35A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can see from the table above, String is both less efficient in time and memory, but that doesn't mean we should never use it again.</a:t>
            </a:r>
          </a:p>
          <a:p>
            <a:endParaRPr lang="en-US" dirty="0"/>
          </a:p>
          <a:p>
            <a:r>
              <a:rPr lang="en-US" dirty="0"/>
              <a:t>In fact, String can be very handy to use because it can be written fast and if you ever develop an application which stores Strings that are not going to be manipulated/changed later, it's absolutely fine to use String.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879111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C387-7792-4EEC-BB9E-F165498C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67" y="12205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/>
              <a:t>In order to show how much efficient String, </a:t>
            </a:r>
            <a:r>
              <a:rPr lang="en-US" sz="2000" dirty="0" err="1"/>
              <a:t>StringBuffer</a:t>
            </a:r>
            <a:r>
              <a:rPr lang="en-US" sz="2000" dirty="0"/>
              <a:t>, and StringBuilder are we are going to perform a benchmark test:</a:t>
            </a:r>
            <a:endParaRPr lang="en-IL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C5333C-6CC6-4AAC-9C67-154B459DF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960" y="1577864"/>
            <a:ext cx="5158079" cy="5158079"/>
          </a:xfrm>
        </p:spPr>
      </p:pic>
    </p:spTree>
    <p:extLst>
      <p:ext uri="{BB962C8B-B14F-4D97-AF65-F5344CB8AC3E}">
        <p14:creationId xmlns:p14="http://schemas.microsoft.com/office/powerpoint/2010/main" val="83193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A0FC-9F4B-4900-84B6-0F2855A4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Types Diagram</a:t>
            </a:r>
            <a:endParaRPr lang="en-IL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5FC8857-37AB-496D-932A-4A4D603D66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1786600"/>
              </p:ext>
            </p:extLst>
          </p:nvPr>
        </p:nvGraphicFramePr>
        <p:xfrm>
          <a:off x="2597266" y="1690688"/>
          <a:ext cx="6679738" cy="4799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290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C674-1B60-4EA0-87BE-B51D9D1F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Uncaught Exception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54BB1-64F7-475F-9D7D-1EF8279C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Uncaught exception: caught by the default handler (provided by the Java run-time system) that: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– displays a string describing the exception</a:t>
            </a:r>
          </a:p>
          <a:p>
            <a:pPr marL="457200" lvl="1" indent="0">
              <a:buNone/>
            </a:pPr>
            <a:r>
              <a:rPr lang="en-US" dirty="0"/>
              <a:t>– prints a stack trace from the point at which the exception occurred</a:t>
            </a:r>
          </a:p>
          <a:p>
            <a:pPr marL="457200" lvl="1" indent="0">
              <a:buNone/>
            </a:pPr>
            <a:r>
              <a:rPr lang="en-US" dirty="0"/>
              <a:t>– terminates the program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java.lang.ArithmeticException</a:t>
            </a:r>
            <a:r>
              <a:rPr lang="en-US" dirty="0">
                <a:solidFill>
                  <a:srgbClr val="FF0000"/>
                </a:solidFill>
              </a:rPr>
              <a:t>: / by zero at Exc0.main(Exc0.java:4)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0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C733-A03C-4031-B433-FF36E08F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try and catch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AA38E-9823-4346-BF49-3B795BE98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Exception handling benefits</a:t>
            </a:r>
          </a:p>
          <a:p>
            <a:pPr marL="457200" lvl="1" indent="0">
              <a:buNone/>
            </a:pPr>
            <a:r>
              <a:rPr lang="en-US" dirty="0"/>
              <a:t>– allows you to fix the error</a:t>
            </a:r>
          </a:p>
          <a:p>
            <a:pPr marL="457200" lvl="1" indent="0">
              <a:buNone/>
            </a:pPr>
            <a:r>
              <a:rPr lang="en-US" dirty="0"/>
              <a:t>– prevents the program from automatically terminating</a:t>
            </a:r>
          </a:p>
          <a:p>
            <a:pPr marL="0" indent="0">
              <a:buNone/>
            </a:pPr>
            <a:r>
              <a:rPr lang="en-US" dirty="0"/>
              <a:t>class Exc2 {</a:t>
            </a:r>
          </a:p>
          <a:p>
            <a:pPr marL="0" indent="0">
              <a:buNone/>
            </a:pPr>
            <a:r>
              <a:rPr lang="en-US" dirty="0"/>
              <a:t>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457200" lvl="1" indent="0">
              <a:buNone/>
            </a:pPr>
            <a:r>
              <a:rPr lang="en-US" dirty="0"/>
              <a:t> int d, a;</a:t>
            </a:r>
          </a:p>
          <a:p>
            <a:pPr marL="457200" lvl="1" indent="0">
              <a:buNone/>
            </a:pPr>
            <a:r>
              <a:rPr lang="en-US" dirty="0"/>
              <a:t> try { // monitor a block of code.</a:t>
            </a:r>
          </a:p>
          <a:p>
            <a:pPr marL="914400" lvl="2" indent="0">
              <a:buNone/>
            </a:pPr>
            <a:r>
              <a:rPr lang="en-US" dirty="0"/>
              <a:t> d = 0;</a:t>
            </a:r>
          </a:p>
          <a:p>
            <a:pPr marL="914400" lvl="2" indent="0">
              <a:buNone/>
            </a:pPr>
            <a:r>
              <a:rPr lang="en-US" dirty="0"/>
              <a:t> a = 42 / d;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System.out.println</a:t>
            </a:r>
            <a:r>
              <a:rPr lang="en-US" dirty="0"/>
              <a:t>("This will not be printed.");</a:t>
            </a:r>
          </a:p>
          <a:p>
            <a:pPr marL="0" indent="0">
              <a:buNone/>
            </a:pPr>
            <a:r>
              <a:rPr lang="en-US" dirty="0"/>
              <a:t>            } </a:t>
            </a:r>
          </a:p>
          <a:p>
            <a:pPr marL="457200" lvl="1" indent="0">
              <a:buNone/>
            </a:pPr>
            <a:r>
              <a:rPr lang="en-US" dirty="0"/>
              <a:t>catch (</a:t>
            </a:r>
            <a:r>
              <a:rPr lang="en-US" dirty="0" err="1"/>
              <a:t>ArithmeticException</a:t>
            </a:r>
            <a:r>
              <a:rPr lang="en-US" dirty="0"/>
              <a:t> e) {</a:t>
            </a:r>
          </a:p>
          <a:p>
            <a:pPr marL="914400" lvl="2" indent="0">
              <a:buNone/>
            </a:pPr>
            <a:r>
              <a:rPr lang="en-US" dirty="0"/>
              <a:t> // catch divide-by-zero error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("Division by zero.");</a:t>
            </a:r>
          </a:p>
          <a:p>
            <a:pPr marL="457200" lvl="1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System.out.println</a:t>
            </a:r>
            <a:r>
              <a:rPr lang="en-US" dirty="0"/>
              <a:t>("After catch statement.");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827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CDA2-63F0-4DBE-BEC3-CCC458F5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0A81-4CEE-4032-89F6-AF635C30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// Handle an exception and move on.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java.util.Random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HandleError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0" indent="0">
              <a:buNone/>
            </a:pPr>
            <a:r>
              <a:rPr lang="en-US" dirty="0"/>
              <a:t>           int a=0, b=0, c=0;</a:t>
            </a:r>
          </a:p>
          <a:p>
            <a:pPr marL="0" indent="0">
              <a:buNone/>
            </a:pPr>
            <a:r>
              <a:rPr lang="en-US" dirty="0"/>
              <a:t>           Random r = new Random();</a:t>
            </a:r>
          </a:p>
          <a:p>
            <a:pPr marL="0" indent="0">
              <a:buNone/>
            </a:pPr>
            <a:r>
              <a:rPr lang="en-US" dirty="0"/>
              <a:t>           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&lt;32000;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        try {</a:t>
            </a:r>
          </a:p>
          <a:p>
            <a:pPr marL="914400" lvl="2" indent="0">
              <a:buNone/>
            </a:pPr>
            <a:r>
              <a:rPr lang="en-US" dirty="0"/>
              <a:t> b = </a:t>
            </a:r>
            <a:r>
              <a:rPr lang="en-US" dirty="0" err="1"/>
              <a:t>r.nextInt</a:t>
            </a:r>
            <a:r>
              <a:rPr lang="en-US" dirty="0"/>
              <a:t>();</a:t>
            </a:r>
          </a:p>
          <a:p>
            <a:pPr marL="914400" lvl="2" indent="0">
              <a:buNone/>
            </a:pPr>
            <a:r>
              <a:rPr lang="en-US" dirty="0"/>
              <a:t> c = </a:t>
            </a:r>
            <a:r>
              <a:rPr lang="en-US" dirty="0" err="1"/>
              <a:t>r.nextInt</a:t>
            </a:r>
            <a:r>
              <a:rPr lang="en-US" dirty="0"/>
              <a:t>();</a:t>
            </a:r>
          </a:p>
          <a:p>
            <a:pPr marL="914400" lvl="2" indent="0">
              <a:buNone/>
            </a:pPr>
            <a:r>
              <a:rPr lang="en-US" dirty="0"/>
              <a:t> a = 12345 / (b/c);</a:t>
            </a:r>
          </a:p>
          <a:p>
            <a:pPr marL="914400" lvl="2" indent="0">
              <a:buNone/>
            </a:pPr>
            <a:r>
              <a:rPr lang="en-US" dirty="0"/>
              <a:t> }</a:t>
            </a:r>
          </a:p>
          <a:p>
            <a:pPr marL="457200" lvl="1" indent="0">
              <a:buNone/>
            </a:pPr>
            <a:r>
              <a:rPr lang="en-US" dirty="0"/>
              <a:t>catch (</a:t>
            </a:r>
            <a:r>
              <a:rPr lang="en-US" dirty="0" err="1"/>
              <a:t>ArithmeticException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System.out.println</a:t>
            </a:r>
            <a:r>
              <a:rPr lang="en-US" dirty="0"/>
              <a:t>("Division by zero.");</a:t>
            </a:r>
          </a:p>
          <a:p>
            <a:pPr marL="0" indent="0">
              <a:buNone/>
            </a:pPr>
            <a:r>
              <a:rPr lang="en-US" dirty="0"/>
              <a:t>	a = 0; // set a to zero and continue</a:t>
            </a:r>
          </a:p>
          <a:p>
            <a:pPr marL="0" indent="0">
              <a:buNone/>
            </a:pPr>
            <a:r>
              <a:rPr lang="en-US" dirty="0"/>
              <a:t>                  }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System.out.println</a:t>
            </a:r>
            <a:r>
              <a:rPr lang="en-US" dirty="0"/>
              <a:t>("a: " + a);</a:t>
            </a:r>
          </a:p>
          <a:p>
            <a:pPr marL="0" indent="0">
              <a:buNone/>
            </a:pPr>
            <a:r>
              <a:rPr lang="en-US" dirty="0"/>
              <a:t>           }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0548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4407</Words>
  <Application>Microsoft Office PowerPoint</Application>
  <PresentationFormat>Widescreen</PresentationFormat>
  <Paragraphs>541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Wingdings</vt:lpstr>
      <vt:lpstr>Office Theme</vt:lpstr>
      <vt:lpstr>Exceptions and String Handlin</vt:lpstr>
      <vt:lpstr>Exception-Handling Fundamentals</vt:lpstr>
      <vt:lpstr>Keywords for exception handling</vt:lpstr>
      <vt:lpstr>General form of an exception-handling block</vt:lpstr>
      <vt:lpstr>Exception Types</vt:lpstr>
      <vt:lpstr>Exception Types Diagram</vt:lpstr>
      <vt:lpstr>Uncaught Exception</vt:lpstr>
      <vt:lpstr>Using try and catch</vt:lpstr>
      <vt:lpstr>Another Example</vt:lpstr>
      <vt:lpstr>Displaying a Description of an Exception</vt:lpstr>
      <vt:lpstr>Multiple catch Clauses</vt:lpstr>
      <vt:lpstr>Multiple catch Clauses (Example) </vt:lpstr>
      <vt:lpstr>Nested try Statements</vt:lpstr>
      <vt:lpstr>Nested try Statements (Example</vt:lpstr>
      <vt:lpstr>throw</vt:lpstr>
      <vt:lpstr>throw (example)</vt:lpstr>
      <vt:lpstr>throws</vt:lpstr>
      <vt:lpstr>throws (example)</vt:lpstr>
      <vt:lpstr>finally</vt:lpstr>
      <vt:lpstr>finally (example)</vt:lpstr>
      <vt:lpstr>Throw &amp; Throws </vt:lpstr>
      <vt:lpstr>PowerPoint Presentation</vt:lpstr>
      <vt:lpstr>Java’s Built-in Exceptions</vt:lpstr>
      <vt:lpstr>Java’s Built-in Exceptions</vt:lpstr>
      <vt:lpstr>Creating our Own Exception</vt:lpstr>
      <vt:lpstr>Creating our Own Exception (Example)</vt:lpstr>
      <vt:lpstr>Finally and Close() </vt:lpstr>
      <vt:lpstr>I/O Streams</vt:lpstr>
      <vt:lpstr>Reading information into a program.</vt:lpstr>
      <vt:lpstr>Writing information from a program.</vt:lpstr>
      <vt:lpstr>The Java IO API</vt:lpstr>
      <vt:lpstr>Types of Streams</vt:lpstr>
      <vt:lpstr>Finally block without catch</vt:lpstr>
      <vt:lpstr>Finally block and System.exit()</vt:lpstr>
      <vt:lpstr>String Handling</vt:lpstr>
      <vt:lpstr>Strings</vt:lpstr>
      <vt:lpstr>Useful String Methods</vt:lpstr>
      <vt:lpstr>Useful String Methods</vt:lpstr>
      <vt:lpstr>String</vt:lpstr>
      <vt:lpstr>Comparing Strings</vt:lpstr>
      <vt:lpstr>The equals method</vt:lpstr>
      <vt:lpstr>String test methods</vt:lpstr>
      <vt:lpstr>Comparing char values</vt:lpstr>
      <vt:lpstr>Formatting text with Printf</vt:lpstr>
      <vt:lpstr>printf width</vt:lpstr>
      <vt:lpstr>printf precision</vt:lpstr>
      <vt:lpstr>printf question</vt:lpstr>
      <vt:lpstr>printf answer</vt:lpstr>
      <vt:lpstr>StringBuffer and StringBuilder</vt:lpstr>
      <vt:lpstr>StringBuilder vs StringBuffer</vt:lpstr>
      <vt:lpstr>Thread Safety</vt:lpstr>
      <vt:lpstr>Speed</vt:lpstr>
      <vt:lpstr>Methods</vt:lpstr>
      <vt:lpstr>Example</vt:lpstr>
      <vt:lpstr>String vs StringBuilder vs StringBuffer</vt:lpstr>
      <vt:lpstr>Note</vt:lpstr>
      <vt:lpstr>Example In order to show how much efficient String, StringBuffer, and StringBuilder are we are going to perform a benchmark test: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 and String Handlin</dc:title>
  <dc:creator>Samar</dc:creator>
  <cp:lastModifiedBy>Samar</cp:lastModifiedBy>
  <cp:revision>33</cp:revision>
  <dcterms:created xsi:type="dcterms:W3CDTF">2021-09-04T14:24:11Z</dcterms:created>
  <dcterms:modified xsi:type="dcterms:W3CDTF">2021-09-13T04:51:38Z</dcterms:modified>
</cp:coreProperties>
</file>