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9" r:id="rId1"/>
  </p:sldMasterIdLst>
  <p:sldIdLst>
    <p:sldId id="259" r:id="rId2"/>
    <p:sldId id="258" r:id="rId3"/>
    <p:sldId id="260" r:id="rId4"/>
    <p:sldId id="261" r:id="rId5"/>
    <p:sldId id="266" r:id="rId6"/>
    <p:sldId id="262" r:id="rId7"/>
    <p:sldId id="268" r:id="rId8"/>
    <p:sldId id="263" r:id="rId9"/>
    <p:sldId id="265" r:id="rId10"/>
    <p:sldId id="267" r:id="rId11"/>
    <p:sldId id="269" r:id="rId12"/>
    <p:sldId id="270" r:id="rId13"/>
    <p:sldId id="264" r:id="rId14"/>
    <p:sldId id="277" r:id="rId15"/>
    <p:sldId id="278" r:id="rId16"/>
    <p:sldId id="271" r:id="rId17"/>
    <p:sldId id="272" r:id="rId18"/>
    <p:sldId id="273" r:id="rId19"/>
    <p:sldId id="274" r:id="rId20"/>
    <p:sldId id="275" r:id="rId21"/>
    <p:sldId id="276" r:id="rId22"/>
    <p:sldId id="279" r:id="rId23"/>
    <p:sldId id="280" r:id="rId24"/>
    <p:sldId id="281" r:id="rId25"/>
    <p:sldId id="282" r:id="rId26"/>
    <p:sldId id="283" r:id="rId27"/>
    <p:sldId id="284" r:id="rId28"/>
    <p:sldId id="285" r:id="rId29"/>
    <p:sldId id="286" r:id="rId30"/>
    <p:sldId id="287" r:id="rId31"/>
    <p:sldId id="288" r:id="rId32"/>
    <p:sldId id="290" r:id="rId33"/>
    <p:sldId id="291" r:id="rId34"/>
    <p:sldId id="289" r:id="rId35"/>
    <p:sldId id="292" r:id="rId36"/>
    <p:sldId id="293" r:id="rId37"/>
    <p:sldId id="294" r:id="rId38"/>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0" d="100"/>
          <a:sy n="50" d="100"/>
        </p:scale>
        <p:origin x="53" y="7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A94AB-4877-4A81-AA5E-537FFBCB01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1321512D-FC98-405A-A8BD-9F447FB09B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53B88C10-3539-493B-BF76-A7642135CFA0}"/>
              </a:ext>
            </a:extLst>
          </p:cNvPr>
          <p:cNvSpPr>
            <a:spLocks noGrp="1"/>
          </p:cNvSpPr>
          <p:nvPr>
            <p:ph type="dt" sz="half" idx="10"/>
          </p:nvPr>
        </p:nvSpPr>
        <p:spPr/>
        <p:txBody>
          <a:bodyPr/>
          <a:lstStyle/>
          <a:p>
            <a:fld id="{88D38747-4367-4BD2-8D51-C97E202738E2}" type="datetime1">
              <a:rPr lang="en-US" smtClean="0"/>
              <a:t>8/31/2021</a:t>
            </a:fld>
            <a:endParaRPr lang="en-US" dirty="0"/>
          </a:p>
        </p:txBody>
      </p:sp>
      <p:sp>
        <p:nvSpPr>
          <p:cNvPr id="5" name="Footer Placeholder 4">
            <a:extLst>
              <a:ext uri="{FF2B5EF4-FFF2-40B4-BE49-F238E27FC236}">
                <a16:creationId xmlns:a16="http://schemas.microsoft.com/office/drawing/2014/main" id="{B5D9B75C-3155-4FD8-8FE8-EB62E6AA02F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BCA8431-4411-4FB4-AB14-0A893E0075F5}"/>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73062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77293-82D9-4780-817C-EF9E923F6840}"/>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2E0623B9-D7D0-4907-B267-29C79AD8DD3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F1E57747-94E5-47D7-908C-4C3F6F222D05}"/>
              </a:ext>
            </a:extLst>
          </p:cNvPr>
          <p:cNvSpPr>
            <a:spLocks noGrp="1"/>
          </p:cNvSpPr>
          <p:nvPr>
            <p:ph type="dt" sz="half" idx="10"/>
          </p:nvPr>
        </p:nvSpPr>
        <p:spPr/>
        <p:txBody>
          <a:bodyPr/>
          <a:lstStyle/>
          <a:p>
            <a:fld id="{217E833E-1B6D-415F-AD29-75AE8C43BD0D}" type="datetime1">
              <a:rPr lang="en-US" smtClean="0"/>
              <a:t>8/31/2021</a:t>
            </a:fld>
            <a:endParaRPr lang="en-US" dirty="0"/>
          </a:p>
        </p:txBody>
      </p:sp>
      <p:sp>
        <p:nvSpPr>
          <p:cNvPr id="5" name="Footer Placeholder 4">
            <a:extLst>
              <a:ext uri="{FF2B5EF4-FFF2-40B4-BE49-F238E27FC236}">
                <a16:creationId xmlns:a16="http://schemas.microsoft.com/office/drawing/2014/main" id="{EB0A4856-3D33-43F6-9196-48075C78337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BDCCF2A-7AF1-4DE4-9C9B-AB59B4578FD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17654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5B187A-E789-4B6C-8B6B-DD70D220EBC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552A30ED-F178-43F7-8F4D-093842F57AD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7ED04309-054C-4925-8D36-2593D5DB24B3}"/>
              </a:ext>
            </a:extLst>
          </p:cNvPr>
          <p:cNvSpPr>
            <a:spLocks noGrp="1"/>
          </p:cNvSpPr>
          <p:nvPr>
            <p:ph type="dt" sz="half" idx="10"/>
          </p:nvPr>
        </p:nvSpPr>
        <p:spPr/>
        <p:txBody>
          <a:bodyPr/>
          <a:lstStyle/>
          <a:p>
            <a:fld id="{8452596F-08A7-4B70-989A-F2B1CF31E66B}" type="datetime1">
              <a:rPr lang="en-US" smtClean="0"/>
              <a:t>8/31/2021</a:t>
            </a:fld>
            <a:endParaRPr lang="en-US" dirty="0"/>
          </a:p>
        </p:txBody>
      </p:sp>
      <p:sp>
        <p:nvSpPr>
          <p:cNvPr id="5" name="Footer Placeholder 4">
            <a:extLst>
              <a:ext uri="{FF2B5EF4-FFF2-40B4-BE49-F238E27FC236}">
                <a16:creationId xmlns:a16="http://schemas.microsoft.com/office/drawing/2014/main" id="{FBAEE92B-6CCB-4F89-8D8E-D6244FC0921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C37F2C2-B431-41DB-BC94-31CC2A505F9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9047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4A2DA-0DB5-4490-B258-17FB50ADAA8B}"/>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718B1507-3ECC-43F3-BD82-9C0F5EF9112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4D61FB19-C47C-4405-A409-7767DDBDD7C8}"/>
              </a:ext>
            </a:extLst>
          </p:cNvPr>
          <p:cNvSpPr>
            <a:spLocks noGrp="1"/>
          </p:cNvSpPr>
          <p:nvPr>
            <p:ph type="dt" sz="half" idx="10"/>
          </p:nvPr>
        </p:nvSpPr>
        <p:spPr/>
        <p:txBody>
          <a:bodyPr/>
          <a:lstStyle/>
          <a:p>
            <a:fld id="{73C55A3C-5767-4844-A0A3-83778C2E5409}" type="datetime1">
              <a:rPr lang="en-US" smtClean="0"/>
              <a:t>8/31/2021</a:t>
            </a:fld>
            <a:endParaRPr lang="en-US" dirty="0"/>
          </a:p>
        </p:txBody>
      </p:sp>
      <p:sp>
        <p:nvSpPr>
          <p:cNvPr id="5" name="Footer Placeholder 4">
            <a:extLst>
              <a:ext uri="{FF2B5EF4-FFF2-40B4-BE49-F238E27FC236}">
                <a16:creationId xmlns:a16="http://schemas.microsoft.com/office/drawing/2014/main" id="{118B75D0-AA8C-47E4-961C-50660037E20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190C35C-D82B-442D-9FD3-28A8482DB47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5673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5174B-A1C4-45FC-876A-0A72C1387F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77CCDABC-1EC4-46FD-BB95-66304C12E0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247DB6-6C04-4FCE-BB53-00E9EF58DE46}"/>
              </a:ext>
            </a:extLst>
          </p:cNvPr>
          <p:cNvSpPr>
            <a:spLocks noGrp="1"/>
          </p:cNvSpPr>
          <p:nvPr>
            <p:ph type="dt" sz="half" idx="10"/>
          </p:nvPr>
        </p:nvSpPr>
        <p:spPr/>
        <p:txBody>
          <a:bodyPr/>
          <a:lstStyle/>
          <a:p>
            <a:fld id="{CAE507A8-A5CF-4D38-AB86-7EDDA87A85D4}" type="datetime1">
              <a:rPr lang="en-US" smtClean="0"/>
              <a:t>8/31/2021</a:t>
            </a:fld>
            <a:endParaRPr lang="en-US" dirty="0"/>
          </a:p>
        </p:txBody>
      </p:sp>
      <p:sp>
        <p:nvSpPr>
          <p:cNvPr id="5" name="Footer Placeholder 4">
            <a:extLst>
              <a:ext uri="{FF2B5EF4-FFF2-40B4-BE49-F238E27FC236}">
                <a16:creationId xmlns:a16="http://schemas.microsoft.com/office/drawing/2014/main" id="{466ADC18-A684-4F53-AFE1-0504D6F99B9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B8E7EC5-007C-43BF-9754-3BFFFBB5516F}"/>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801884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6F5C4-8B15-43E7-B297-37E0408D9F67}"/>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745C2D7B-C000-4304-8231-22152AC1C4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6B465B8F-F47A-4794-962D-3D86CF8204F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510551E3-9D90-4002-A22C-F872F2EE6C27}"/>
              </a:ext>
            </a:extLst>
          </p:cNvPr>
          <p:cNvSpPr>
            <a:spLocks noGrp="1"/>
          </p:cNvSpPr>
          <p:nvPr>
            <p:ph type="dt" sz="half" idx="10"/>
          </p:nvPr>
        </p:nvSpPr>
        <p:spPr/>
        <p:txBody>
          <a:bodyPr/>
          <a:lstStyle/>
          <a:p>
            <a:fld id="{BDFCD27C-8599-43EF-BA1D-14DDC1946E06}" type="datetime1">
              <a:rPr lang="en-US" smtClean="0"/>
              <a:t>8/31/2021</a:t>
            </a:fld>
            <a:endParaRPr lang="en-US" dirty="0"/>
          </a:p>
        </p:txBody>
      </p:sp>
      <p:sp>
        <p:nvSpPr>
          <p:cNvPr id="6" name="Footer Placeholder 5">
            <a:extLst>
              <a:ext uri="{FF2B5EF4-FFF2-40B4-BE49-F238E27FC236}">
                <a16:creationId xmlns:a16="http://schemas.microsoft.com/office/drawing/2014/main" id="{3920FCF1-5C3F-4CC5-A39D-E897314DECC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D04DB5A-5550-4AD5-896C-D591094AE67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6189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44942-0C64-4FA0-8562-CDF20653D862}"/>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A289DFEE-F723-4074-98B2-3FFD86F46F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FFDEAA-27A1-4279-BF1E-31480FFDBE2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6CCD97D0-9FEF-4A7A-8DEB-85D0C0DF52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D83834-933C-4FBA-8E2A-D42311383B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B8F7658B-D40E-4BC3-BED6-D56476569685}"/>
              </a:ext>
            </a:extLst>
          </p:cNvPr>
          <p:cNvSpPr>
            <a:spLocks noGrp="1"/>
          </p:cNvSpPr>
          <p:nvPr>
            <p:ph type="dt" sz="half" idx="10"/>
          </p:nvPr>
        </p:nvSpPr>
        <p:spPr/>
        <p:txBody>
          <a:bodyPr/>
          <a:lstStyle/>
          <a:p>
            <a:fld id="{49343D99-809A-49C0-96E5-4250D0B498EE}" type="datetime1">
              <a:rPr lang="en-US" smtClean="0"/>
              <a:t>8/31/2021</a:t>
            </a:fld>
            <a:endParaRPr lang="en-US" dirty="0"/>
          </a:p>
        </p:txBody>
      </p:sp>
      <p:sp>
        <p:nvSpPr>
          <p:cNvPr id="8" name="Footer Placeholder 7">
            <a:extLst>
              <a:ext uri="{FF2B5EF4-FFF2-40B4-BE49-F238E27FC236}">
                <a16:creationId xmlns:a16="http://schemas.microsoft.com/office/drawing/2014/main" id="{DADFBAA9-AC03-4FDA-8560-BFE506AB7F71}"/>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0FA12792-29E2-4FE8-802C-D04369590376}"/>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57628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1ECDE-FE45-42C3-89D0-580F933CA566}"/>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1D79A2F1-5A60-41DF-B6D0-82E3643CB330}"/>
              </a:ext>
            </a:extLst>
          </p:cNvPr>
          <p:cNvSpPr>
            <a:spLocks noGrp="1"/>
          </p:cNvSpPr>
          <p:nvPr>
            <p:ph type="dt" sz="half" idx="10"/>
          </p:nvPr>
        </p:nvSpPr>
        <p:spPr/>
        <p:txBody>
          <a:bodyPr/>
          <a:lstStyle/>
          <a:p>
            <a:fld id="{A143DE9B-B678-4EFB-BB7D-A4370204A0B0}" type="datetime1">
              <a:rPr lang="en-US" smtClean="0"/>
              <a:t>8/31/2021</a:t>
            </a:fld>
            <a:endParaRPr lang="en-US" dirty="0"/>
          </a:p>
        </p:txBody>
      </p:sp>
      <p:sp>
        <p:nvSpPr>
          <p:cNvPr id="4" name="Footer Placeholder 3">
            <a:extLst>
              <a:ext uri="{FF2B5EF4-FFF2-40B4-BE49-F238E27FC236}">
                <a16:creationId xmlns:a16="http://schemas.microsoft.com/office/drawing/2014/main" id="{630FB045-5C81-4F3F-B105-7DF9BB337BC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F7960548-CE10-4D6C-83F5-BD3DE2D30F7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10976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6B42E9-2D0A-4605-9063-3DDA20A3900F}"/>
              </a:ext>
            </a:extLst>
          </p:cNvPr>
          <p:cNvSpPr>
            <a:spLocks noGrp="1"/>
          </p:cNvSpPr>
          <p:nvPr>
            <p:ph type="dt" sz="half" idx="10"/>
          </p:nvPr>
        </p:nvSpPr>
        <p:spPr/>
        <p:txBody>
          <a:bodyPr/>
          <a:lstStyle/>
          <a:p>
            <a:fld id="{E68812DA-F765-4142-A6A3-A8ED7235E082}" type="datetime1">
              <a:rPr lang="en-US" smtClean="0"/>
              <a:t>8/31/2021</a:t>
            </a:fld>
            <a:endParaRPr lang="en-US" dirty="0"/>
          </a:p>
        </p:txBody>
      </p:sp>
      <p:sp>
        <p:nvSpPr>
          <p:cNvPr id="3" name="Footer Placeholder 2">
            <a:extLst>
              <a:ext uri="{FF2B5EF4-FFF2-40B4-BE49-F238E27FC236}">
                <a16:creationId xmlns:a16="http://schemas.microsoft.com/office/drawing/2014/main" id="{FD5EFC23-4190-4312-8E80-0CC2CBEEC09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0FEF54A-6C91-462E-989D-056092604606}"/>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81045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74CDF-03C3-46B7-A48A-0D7A0FD146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4B963510-0B26-43D8-AB43-8DBE72A79C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C5812FCF-66AE-40D7-81BD-38824436DF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A713E5-947A-4ABE-8DE7-D5BBD2CE5CB4}"/>
              </a:ext>
            </a:extLst>
          </p:cNvPr>
          <p:cNvSpPr>
            <a:spLocks noGrp="1"/>
          </p:cNvSpPr>
          <p:nvPr>
            <p:ph type="dt" sz="half" idx="10"/>
          </p:nvPr>
        </p:nvSpPr>
        <p:spPr/>
        <p:txBody>
          <a:bodyPr/>
          <a:lstStyle/>
          <a:p>
            <a:fld id="{3E0277FD-7DE6-41D4-930D-AC99F5AFE54E}" type="datetime1">
              <a:rPr lang="en-US" smtClean="0"/>
              <a:t>8/31/2021</a:t>
            </a:fld>
            <a:endParaRPr lang="en-US" dirty="0"/>
          </a:p>
        </p:txBody>
      </p:sp>
      <p:sp>
        <p:nvSpPr>
          <p:cNvPr id="6" name="Footer Placeholder 5">
            <a:extLst>
              <a:ext uri="{FF2B5EF4-FFF2-40B4-BE49-F238E27FC236}">
                <a16:creationId xmlns:a16="http://schemas.microsoft.com/office/drawing/2014/main" id="{721B3B34-B6CA-4733-88FB-B69137372F6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47828E1-4DED-4318-9DA0-D035769CCDDD}"/>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617371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51BCF-75B5-4B81-B586-316462E557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EC828791-630A-440D-BB64-BFF7C0965E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DCEC465E-EA17-4E3E-A87F-2C189F5214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BEE20A-2BD9-4DD5-AFD4-4CAFEC88B2C6}"/>
              </a:ext>
            </a:extLst>
          </p:cNvPr>
          <p:cNvSpPr>
            <a:spLocks noGrp="1"/>
          </p:cNvSpPr>
          <p:nvPr>
            <p:ph type="dt" sz="half" idx="10"/>
          </p:nvPr>
        </p:nvSpPr>
        <p:spPr/>
        <p:txBody>
          <a:bodyPr/>
          <a:lstStyle/>
          <a:p>
            <a:fld id="{9EA15526-7079-4B7B-987C-1B5FAE11A0FF}" type="datetime1">
              <a:rPr lang="en-US" smtClean="0"/>
              <a:t>8/31/2021</a:t>
            </a:fld>
            <a:endParaRPr lang="en-US" dirty="0"/>
          </a:p>
        </p:txBody>
      </p:sp>
      <p:sp>
        <p:nvSpPr>
          <p:cNvPr id="6" name="Footer Placeholder 5">
            <a:extLst>
              <a:ext uri="{FF2B5EF4-FFF2-40B4-BE49-F238E27FC236}">
                <a16:creationId xmlns:a16="http://schemas.microsoft.com/office/drawing/2014/main" id="{C94B0A00-2DAD-4AF3-9ED1-49C4C7CD1F35}"/>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D07E4067-D782-4BF4-94BD-419870F08572}"/>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75858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919633-F1AF-4924-9623-1C881ECEBF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EBFBA7A5-BD10-4B34-A467-8CF950F4A2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F94BD5E6-0220-45AF-B01C-83C344005D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3ED0CC-082F-4160-86E5-0D6041F12778}" type="datetime1">
              <a:rPr lang="en-US" smtClean="0"/>
              <a:t>8/31/2021</a:t>
            </a:fld>
            <a:endParaRPr lang="en-US" dirty="0"/>
          </a:p>
        </p:txBody>
      </p:sp>
      <p:sp>
        <p:nvSpPr>
          <p:cNvPr id="5" name="Footer Placeholder 4">
            <a:extLst>
              <a:ext uri="{FF2B5EF4-FFF2-40B4-BE49-F238E27FC236}">
                <a16:creationId xmlns:a16="http://schemas.microsoft.com/office/drawing/2014/main" id="{09F461FE-4D3B-426F-B209-11B0F8D3DC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0748D4-51E7-4FD9-B712-B282B57418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378634237"/>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www.geeksforgeeks.org/marker-interface-java/"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descr="A picture containing cup, coffee, food, beverage&#10;&#10;Description automatically generated">
            <a:extLst>
              <a:ext uri="{FF2B5EF4-FFF2-40B4-BE49-F238E27FC236}">
                <a16:creationId xmlns:a16="http://schemas.microsoft.com/office/drawing/2014/main" id="{91BC5572-FC33-4C1C-8DEE-C2CF75A75641}"/>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1370693" y="1087120"/>
            <a:ext cx="9440034" cy="2648381"/>
          </a:xfrm>
        </p:spPr>
        <p:txBody>
          <a:bodyPr>
            <a:normAutofit/>
          </a:bodyPr>
          <a:lstStyle/>
          <a:p>
            <a:r>
              <a:rPr lang="en-US" sz="7200" dirty="0"/>
              <a:t>Inheritance &amp; Interfaces</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1370693" y="3910649"/>
            <a:ext cx="9440034" cy="1397951"/>
          </a:xfrm>
        </p:spPr>
        <p:txBody>
          <a:bodyPr>
            <a:normAutofit fontScale="92500" lnSpcReduction="10000"/>
          </a:bodyPr>
          <a:lstStyle/>
          <a:p>
            <a:endParaRPr lang="en-US" sz="2800" dirty="0"/>
          </a:p>
          <a:p>
            <a:endParaRPr lang="en-US" sz="2800" dirty="0"/>
          </a:p>
          <a:p>
            <a:r>
              <a:rPr lang="en-US" sz="2800" dirty="0"/>
              <a:t>Samar Mansour</a:t>
            </a:r>
          </a:p>
        </p:txBody>
      </p:sp>
    </p:spTree>
    <p:extLst>
      <p:ext uri="{BB962C8B-B14F-4D97-AF65-F5344CB8AC3E}">
        <p14:creationId xmlns:p14="http://schemas.microsoft.com/office/powerpoint/2010/main" val="633738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FCDD7-BF78-4241-97D5-AB95F992CDB9}"/>
              </a:ext>
            </a:extLst>
          </p:cNvPr>
          <p:cNvSpPr>
            <a:spLocks noGrp="1"/>
          </p:cNvSpPr>
          <p:nvPr>
            <p:ph type="title"/>
          </p:nvPr>
        </p:nvSpPr>
        <p:spPr/>
        <p:txBody>
          <a:bodyPr/>
          <a:lstStyle/>
          <a:p>
            <a:r>
              <a:rPr lang="en-US" dirty="0"/>
              <a:t>Constructor and Inheritance</a:t>
            </a:r>
            <a:endParaRPr lang="en-IL" dirty="0"/>
          </a:p>
        </p:txBody>
      </p:sp>
      <p:sp>
        <p:nvSpPr>
          <p:cNvPr id="3" name="Content Placeholder 2">
            <a:extLst>
              <a:ext uri="{FF2B5EF4-FFF2-40B4-BE49-F238E27FC236}">
                <a16:creationId xmlns:a16="http://schemas.microsoft.com/office/drawing/2014/main" id="{F33B92CE-7CA6-4885-BF7E-B2F9AB491447}"/>
              </a:ext>
            </a:extLst>
          </p:cNvPr>
          <p:cNvSpPr>
            <a:spLocks noGrp="1"/>
          </p:cNvSpPr>
          <p:nvPr>
            <p:ph sz="half" idx="1"/>
          </p:nvPr>
        </p:nvSpPr>
        <p:spPr>
          <a:xfrm>
            <a:off x="838200" y="1825624"/>
            <a:ext cx="4053840" cy="5260975"/>
          </a:xfrm>
        </p:spPr>
        <p:txBody>
          <a:bodyPr>
            <a:noAutofit/>
          </a:bodyPr>
          <a:lstStyle/>
          <a:p>
            <a:pPr marL="0" indent="0">
              <a:buNone/>
            </a:pPr>
            <a:r>
              <a:rPr lang="en-US" sz="2400" dirty="0"/>
              <a:t>class Animal {</a:t>
            </a:r>
          </a:p>
          <a:p>
            <a:pPr marL="0" indent="0">
              <a:buNone/>
            </a:pPr>
            <a:r>
              <a:rPr lang="en-US" sz="2400" dirty="0"/>
              <a:t>   private String type;</a:t>
            </a:r>
          </a:p>
          <a:p>
            <a:pPr marL="0" indent="0">
              <a:buNone/>
            </a:pPr>
            <a:endParaRPr lang="en-US" sz="2400" dirty="0"/>
          </a:p>
          <a:p>
            <a:pPr marL="0" indent="0">
              <a:buNone/>
            </a:pPr>
            <a:r>
              <a:rPr lang="en-US" sz="2400" dirty="0"/>
              <a:t>  public Animal(String </a:t>
            </a:r>
            <a:r>
              <a:rPr lang="en-US" sz="2400" dirty="0" err="1"/>
              <a:t>aType</a:t>
            </a:r>
            <a:r>
              <a:rPr lang="en-US" sz="2400" dirty="0"/>
              <a:t>) {</a:t>
            </a:r>
          </a:p>
          <a:p>
            <a:pPr marL="0" indent="0">
              <a:buNone/>
            </a:pPr>
            <a:r>
              <a:rPr lang="en-US" sz="2400" dirty="0"/>
              <a:t>    type = new String(</a:t>
            </a:r>
            <a:r>
              <a:rPr lang="en-US" sz="2400" dirty="0" err="1"/>
              <a:t>aType</a:t>
            </a:r>
            <a:r>
              <a:rPr lang="en-US" sz="2400" dirty="0"/>
              <a:t>);</a:t>
            </a:r>
          </a:p>
          <a:p>
            <a:pPr marL="0" indent="0">
              <a:buNone/>
            </a:pPr>
            <a:r>
              <a:rPr lang="en-US" sz="2400" dirty="0"/>
              <a:t>  }</a:t>
            </a:r>
          </a:p>
          <a:p>
            <a:pPr marL="0" indent="0">
              <a:buNone/>
            </a:pPr>
            <a:r>
              <a:rPr lang="en-US" sz="2400" dirty="0"/>
              <a:t>  public String </a:t>
            </a:r>
            <a:r>
              <a:rPr lang="en-US" sz="2400" dirty="0" err="1"/>
              <a:t>toString</a:t>
            </a:r>
            <a:r>
              <a:rPr lang="en-US" sz="2400" dirty="0"/>
              <a:t>() {</a:t>
            </a:r>
          </a:p>
          <a:p>
            <a:pPr marL="0" indent="0">
              <a:buNone/>
            </a:pPr>
            <a:r>
              <a:rPr lang="en-US" sz="2400" dirty="0"/>
              <a:t>    return "This is a " + type;</a:t>
            </a:r>
          </a:p>
          <a:p>
            <a:pPr marL="0" indent="0">
              <a:buNone/>
            </a:pPr>
            <a:r>
              <a:rPr lang="en-US" sz="2400" dirty="0"/>
              <a:t>  }</a:t>
            </a:r>
          </a:p>
          <a:p>
            <a:pPr marL="0" indent="0">
              <a:buNone/>
            </a:pPr>
            <a:r>
              <a:rPr lang="en-US" sz="2400" dirty="0"/>
              <a:t>}</a:t>
            </a:r>
          </a:p>
        </p:txBody>
      </p:sp>
      <p:sp>
        <p:nvSpPr>
          <p:cNvPr id="4" name="Content Placeholder 3">
            <a:extLst>
              <a:ext uri="{FF2B5EF4-FFF2-40B4-BE49-F238E27FC236}">
                <a16:creationId xmlns:a16="http://schemas.microsoft.com/office/drawing/2014/main" id="{623F4E60-140C-40BD-A924-C3DFB3C89FEA}"/>
              </a:ext>
            </a:extLst>
          </p:cNvPr>
          <p:cNvSpPr>
            <a:spLocks noGrp="1"/>
          </p:cNvSpPr>
          <p:nvPr>
            <p:ph sz="half" idx="2"/>
          </p:nvPr>
        </p:nvSpPr>
        <p:spPr>
          <a:xfrm>
            <a:off x="5562600" y="1825625"/>
            <a:ext cx="5791200" cy="4351338"/>
          </a:xfrm>
        </p:spPr>
        <p:txBody>
          <a:bodyPr>
            <a:normAutofit fontScale="25000" lnSpcReduction="20000"/>
          </a:bodyPr>
          <a:lstStyle/>
          <a:p>
            <a:pPr marL="0" indent="0">
              <a:buNone/>
            </a:pPr>
            <a:r>
              <a:rPr lang="en-US" sz="7400" dirty="0"/>
              <a:t>class Dog extends Animal {</a:t>
            </a:r>
          </a:p>
          <a:p>
            <a:pPr marL="0" indent="0">
              <a:buNone/>
            </a:pPr>
            <a:r>
              <a:rPr lang="en-US" sz="7400" dirty="0"/>
              <a:t>  public Dog(String </a:t>
            </a:r>
            <a:r>
              <a:rPr lang="en-US" sz="7400" dirty="0" err="1"/>
              <a:t>aName</a:t>
            </a:r>
            <a:r>
              <a:rPr lang="en-US" sz="7400" dirty="0"/>
              <a:t>) {</a:t>
            </a:r>
          </a:p>
          <a:p>
            <a:pPr marL="0" indent="0">
              <a:buNone/>
            </a:pPr>
            <a:r>
              <a:rPr lang="en-US" sz="7400" dirty="0"/>
              <a:t>    super("Dog"); </a:t>
            </a:r>
          </a:p>
          <a:p>
            <a:pPr marL="0" indent="0">
              <a:buNone/>
            </a:pPr>
            <a:r>
              <a:rPr lang="en-US" sz="7400" dirty="0"/>
              <a:t>    name = </a:t>
            </a:r>
            <a:r>
              <a:rPr lang="en-US" sz="7400" dirty="0" err="1"/>
              <a:t>aName</a:t>
            </a:r>
            <a:r>
              <a:rPr lang="en-US" sz="7400" dirty="0"/>
              <a:t>; </a:t>
            </a:r>
          </a:p>
          <a:p>
            <a:pPr marL="0" indent="0">
              <a:buNone/>
            </a:pPr>
            <a:r>
              <a:rPr lang="en-US" sz="7400" dirty="0"/>
              <a:t>    breed = "Unknown"; </a:t>
            </a:r>
          </a:p>
          <a:p>
            <a:pPr marL="0" indent="0">
              <a:buNone/>
            </a:pPr>
            <a:r>
              <a:rPr lang="en-US" sz="7400" dirty="0"/>
              <a:t>  }</a:t>
            </a:r>
          </a:p>
          <a:p>
            <a:pPr marL="0" indent="0">
              <a:buNone/>
            </a:pPr>
            <a:r>
              <a:rPr lang="en-US" sz="7400" dirty="0"/>
              <a:t>  public Dog(String </a:t>
            </a:r>
            <a:r>
              <a:rPr lang="en-US" sz="7400" dirty="0" err="1"/>
              <a:t>aName</a:t>
            </a:r>
            <a:r>
              <a:rPr lang="en-US" sz="7400" dirty="0"/>
              <a:t>, String </a:t>
            </a:r>
            <a:r>
              <a:rPr lang="en-US" sz="7400" dirty="0" err="1"/>
              <a:t>aBreed</a:t>
            </a:r>
            <a:r>
              <a:rPr lang="en-US" sz="7400" dirty="0"/>
              <a:t>) {</a:t>
            </a:r>
          </a:p>
          <a:p>
            <a:pPr marL="0" indent="0">
              <a:buNone/>
            </a:pPr>
            <a:r>
              <a:rPr lang="en-US" sz="7400" dirty="0"/>
              <a:t>    super("Dog"); </a:t>
            </a:r>
          </a:p>
          <a:p>
            <a:pPr marL="0" indent="0">
              <a:buNone/>
            </a:pPr>
            <a:r>
              <a:rPr lang="en-US" sz="7400" dirty="0"/>
              <a:t>    name = </a:t>
            </a:r>
            <a:r>
              <a:rPr lang="en-US" sz="7400" dirty="0" err="1"/>
              <a:t>aName</a:t>
            </a:r>
            <a:r>
              <a:rPr lang="en-US" sz="7400" dirty="0"/>
              <a:t>;</a:t>
            </a:r>
          </a:p>
          <a:p>
            <a:pPr marL="0" indent="0">
              <a:buNone/>
            </a:pPr>
            <a:r>
              <a:rPr lang="en-US" sz="7400" dirty="0"/>
              <a:t>    breed = </a:t>
            </a:r>
            <a:r>
              <a:rPr lang="en-US" sz="7400" dirty="0" err="1"/>
              <a:t>aBreed</a:t>
            </a:r>
            <a:r>
              <a:rPr lang="en-US" sz="7400" dirty="0"/>
              <a:t>;</a:t>
            </a:r>
          </a:p>
          <a:p>
            <a:pPr marL="0" indent="0">
              <a:buNone/>
            </a:pPr>
            <a:r>
              <a:rPr lang="en-US" sz="7400" dirty="0"/>
              <a:t>  }</a:t>
            </a:r>
          </a:p>
          <a:p>
            <a:pPr marL="0" indent="0">
              <a:buNone/>
            </a:pPr>
            <a:r>
              <a:rPr lang="en-US" sz="7400" dirty="0"/>
              <a:t>  private String name; </a:t>
            </a:r>
          </a:p>
          <a:p>
            <a:pPr marL="0" indent="0">
              <a:buNone/>
            </a:pPr>
            <a:r>
              <a:rPr lang="en-US" sz="7400" dirty="0"/>
              <a:t>  private String breed;</a:t>
            </a:r>
          </a:p>
          <a:p>
            <a:pPr marL="0" indent="0">
              <a:buNone/>
            </a:pPr>
            <a:r>
              <a:rPr lang="en-US" sz="7400" dirty="0"/>
              <a:t>}</a:t>
            </a:r>
            <a:endParaRPr lang="en-IL" sz="7400" dirty="0"/>
          </a:p>
          <a:p>
            <a:pPr marL="0" indent="0">
              <a:buNone/>
            </a:pPr>
            <a:endParaRPr lang="en-IL" dirty="0"/>
          </a:p>
        </p:txBody>
      </p:sp>
    </p:spTree>
    <p:extLst>
      <p:ext uri="{BB962C8B-B14F-4D97-AF65-F5344CB8AC3E}">
        <p14:creationId xmlns:p14="http://schemas.microsoft.com/office/powerpoint/2010/main" val="1314960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B03BB42-6DB8-4152-B7F0-AECA87AFB2EB}"/>
              </a:ext>
            </a:extLst>
          </p:cNvPr>
          <p:cNvSpPr>
            <a:spLocks noGrp="1"/>
          </p:cNvSpPr>
          <p:nvPr>
            <p:ph type="title"/>
          </p:nvPr>
        </p:nvSpPr>
        <p:spPr/>
        <p:txBody>
          <a:bodyPr/>
          <a:lstStyle/>
          <a:p>
            <a:r>
              <a:rPr lang="en-US" b="0" i="0" dirty="0">
                <a:effectLst/>
                <a:latin typeface="Arial" panose="020B0604020202020204" pitchFamily="34" charset="0"/>
              </a:rPr>
              <a:t>Types of Inheritance</a:t>
            </a:r>
            <a:endParaRPr lang="en-IL" dirty="0"/>
          </a:p>
        </p:txBody>
      </p:sp>
      <p:pic>
        <p:nvPicPr>
          <p:cNvPr id="8" name="Content Placeholder 7">
            <a:extLst>
              <a:ext uri="{FF2B5EF4-FFF2-40B4-BE49-F238E27FC236}">
                <a16:creationId xmlns:a16="http://schemas.microsoft.com/office/drawing/2014/main" id="{CB0B6A17-2402-46D7-A0EE-2220690B9101}"/>
              </a:ext>
            </a:extLst>
          </p:cNvPr>
          <p:cNvPicPr>
            <a:picLocks noGrp="1" noChangeAspect="1"/>
          </p:cNvPicPr>
          <p:nvPr>
            <p:ph idx="1"/>
          </p:nvPr>
        </p:nvPicPr>
        <p:blipFill>
          <a:blip r:embed="rId2"/>
          <a:stretch>
            <a:fillRect/>
          </a:stretch>
        </p:blipFill>
        <p:spPr>
          <a:xfrm>
            <a:off x="2118360" y="1581785"/>
            <a:ext cx="6072381" cy="5056254"/>
          </a:xfrm>
        </p:spPr>
      </p:pic>
    </p:spTree>
    <p:extLst>
      <p:ext uri="{BB962C8B-B14F-4D97-AF65-F5344CB8AC3E}">
        <p14:creationId xmlns:p14="http://schemas.microsoft.com/office/powerpoint/2010/main" val="9906307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AE2B4-752E-40F1-A527-5818F25268D7}"/>
              </a:ext>
            </a:extLst>
          </p:cNvPr>
          <p:cNvSpPr>
            <a:spLocks noGrp="1"/>
          </p:cNvSpPr>
          <p:nvPr>
            <p:ph type="title"/>
          </p:nvPr>
        </p:nvSpPr>
        <p:spPr/>
        <p:txBody>
          <a:bodyPr>
            <a:normAutofit/>
          </a:bodyPr>
          <a:lstStyle/>
          <a:p>
            <a:r>
              <a:rPr lang="en-US" i="0" dirty="0">
                <a:effectLst/>
              </a:rPr>
              <a:t>Difference between Overloading and Overriding</a:t>
            </a:r>
            <a:endParaRPr lang="en-IL" dirty="0"/>
          </a:p>
        </p:txBody>
      </p:sp>
      <p:graphicFrame>
        <p:nvGraphicFramePr>
          <p:cNvPr id="4" name="Table 4">
            <a:extLst>
              <a:ext uri="{FF2B5EF4-FFF2-40B4-BE49-F238E27FC236}">
                <a16:creationId xmlns:a16="http://schemas.microsoft.com/office/drawing/2014/main" id="{26F646C3-12EE-40F5-B835-BF7693ADB247}"/>
              </a:ext>
            </a:extLst>
          </p:cNvPr>
          <p:cNvGraphicFramePr>
            <a:graphicFrameLocks noGrp="1"/>
          </p:cNvGraphicFramePr>
          <p:nvPr>
            <p:ph idx="1"/>
            <p:extLst>
              <p:ext uri="{D42A27DB-BD31-4B8C-83A1-F6EECF244321}">
                <p14:modId xmlns:p14="http://schemas.microsoft.com/office/powerpoint/2010/main" val="2122196707"/>
              </p:ext>
            </p:extLst>
          </p:nvPr>
        </p:nvGraphicFramePr>
        <p:xfrm>
          <a:off x="838200" y="1825625"/>
          <a:ext cx="10515600" cy="192024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288976317"/>
                    </a:ext>
                  </a:extLst>
                </a:gridCol>
                <a:gridCol w="5257800">
                  <a:extLst>
                    <a:ext uri="{9D8B030D-6E8A-4147-A177-3AD203B41FA5}">
                      <a16:colId xmlns:a16="http://schemas.microsoft.com/office/drawing/2014/main" val="342891994"/>
                    </a:ext>
                  </a:extLst>
                </a:gridCol>
              </a:tblGrid>
              <a:tr h="370840">
                <a:tc>
                  <a:txBody>
                    <a:bodyPr/>
                    <a:lstStyle/>
                    <a:p>
                      <a:pPr algn="l" fontAlgn="b"/>
                      <a:r>
                        <a:rPr lang="en-US" sz="2200" b="1">
                          <a:effectLst/>
                        </a:rPr>
                        <a:t>Method Overloading</a:t>
                      </a:r>
                    </a:p>
                  </a:txBody>
                  <a:tcPr marL="60960" marR="60960" marT="60960" marB="60960" anchor="b"/>
                </a:tc>
                <a:tc>
                  <a:txBody>
                    <a:bodyPr/>
                    <a:lstStyle/>
                    <a:p>
                      <a:pPr algn="l" fontAlgn="b"/>
                      <a:r>
                        <a:rPr lang="en-US" sz="2200" b="1">
                          <a:effectLst/>
                        </a:rPr>
                        <a:t>Method Overriding</a:t>
                      </a:r>
                    </a:p>
                  </a:txBody>
                  <a:tcPr marL="60960" marR="60960" marT="60960" marB="60960" anchor="b"/>
                </a:tc>
                <a:extLst>
                  <a:ext uri="{0D108BD9-81ED-4DB2-BD59-A6C34878D82A}">
                    <a16:rowId xmlns:a16="http://schemas.microsoft.com/office/drawing/2014/main" val="1883416487"/>
                  </a:ext>
                </a:extLst>
              </a:tr>
              <a:tr h="370840">
                <a:tc>
                  <a:txBody>
                    <a:bodyPr/>
                    <a:lstStyle/>
                    <a:p>
                      <a:pPr algn="l" fontAlgn="t"/>
                      <a:r>
                        <a:rPr lang="en-US" sz="2200" dirty="0">
                          <a:effectLst/>
                        </a:rPr>
                        <a:t>Method overloading is in the same class, where more than one method have the same name but different signatures.</a:t>
                      </a:r>
                    </a:p>
                  </a:txBody>
                  <a:tcPr marL="60960" marR="60960" marT="60960" marB="60960"/>
                </a:tc>
                <a:tc>
                  <a:txBody>
                    <a:bodyPr/>
                    <a:lstStyle/>
                    <a:p>
                      <a:pPr algn="l" fontAlgn="t"/>
                      <a:r>
                        <a:rPr lang="en-US" sz="2200" dirty="0">
                          <a:effectLst/>
                        </a:rPr>
                        <a:t>Method overriding is when one of the methods in the super class is redefined in the sub-class. In this case, the signature of the method remains the same.</a:t>
                      </a:r>
                    </a:p>
                  </a:txBody>
                  <a:tcPr marL="60960" marR="60960" marT="60960" marB="60960"/>
                </a:tc>
                <a:extLst>
                  <a:ext uri="{0D108BD9-81ED-4DB2-BD59-A6C34878D82A}">
                    <a16:rowId xmlns:a16="http://schemas.microsoft.com/office/drawing/2014/main" val="2424621596"/>
                  </a:ext>
                </a:extLst>
              </a:tr>
            </a:tbl>
          </a:graphicData>
        </a:graphic>
      </p:graphicFrame>
      <p:graphicFrame>
        <p:nvGraphicFramePr>
          <p:cNvPr id="5" name="Table 5">
            <a:extLst>
              <a:ext uri="{FF2B5EF4-FFF2-40B4-BE49-F238E27FC236}">
                <a16:creationId xmlns:a16="http://schemas.microsoft.com/office/drawing/2014/main" id="{E64C836A-21FC-454A-8721-44E49F3D972B}"/>
              </a:ext>
            </a:extLst>
          </p:cNvPr>
          <p:cNvGraphicFramePr>
            <a:graphicFrameLocks noGrp="1"/>
          </p:cNvGraphicFramePr>
          <p:nvPr>
            <p:extLst>
              <p:ext uri="{D42A27DB-BD31-4B8C-83A1-F6EECF244321}">
                <p14:modId xmlns:p14="http://schemas.microsoft.com/office/powerpoint/2010/main" val="520503224"/>
              </p:ext>
            </p:extLst>
          </p:nvPr>
        </p:nvGraphicFramePr>
        <p:xfrm>
          <a:off x="838200" y="3749040"/>
          <a:ext cx="10515600" cy="3108960"/>
        </p:xfrm>
        <a:graphic>
          <a:graphicData uri="http://schemas.openxmlformats.org/drawingml/2006/table">
            <a:tbl>
              <a:tblPr firstRow="1" bandRow="1">
                <a:tableStyleId>{5940675A-B579-460E-94D1-54222C63F5DA}</a:tableStyleId>
              </a:tblPr>
              <a:tblGrid>
                <a:gridCol w="5257800">
                  <a:extLst>
                    <a:ext uri="{9D8B030D-6E8A-4147-A177-3AD203B41FA5}">
                      <a16:colId xmlns:a16="http://schemas.microsoft.com/office/drawing/2014/main" val="2998528391"/>
                    </a:ext>
                  </a:extLst>
                </a:gridCol>
                <a:gridCol w="5257800">
                  <a:extLst>
                    <a:ext uri="{9D8B030D-6E8A-4147-A177-3AD203B41FA5}">
                      <a16:colId xmlns:a16="http://schemas.microsoft.com/office/drawing/2014/main" val="3145143058"/>
                    </a:ext>
                  </a:extLst>
                </a:gridCol>
              </a:tblGrid>
              <a:tr h="2794318">
                <a:tc>
                  <a:txBody>
                    <a:bodyPr/>
                    <a:lstStyle/>
                    <a:p>
                      <a:r>
                        <a:rPr lang="en-US" sz="2200" b="0" dirty="0">
                          <a:solidFill>
                            <a:schemeClr val="tx1"/>
                          </a:solidFill>
                        </a:rPr>
                        <a:t>void sum (int a , int b); </a:t>
                      </a:r>
                    </a:p>
                    <a:p>
                      <a:r>
                        <a:rPr lang="en-US" sz="2200" b="0" dirty="0">
                          <a:solidFill>
                            <a:schemeClr val="tx1"/>
                          </a:solidFill>
                        </a:rPr>
                        <a:t>void sum (int a , int b, int c); </a:t>
                      </a:r>
                    </a:p>
                    <a:p>
                      <a:r>
                        <a:rPr lang="en-US" sz="2200" b="0" dirty="0">
                          <a:solidFill>
                            <a:schemeClr val="tx1"/>
                          </a:solidFill>
                        </a:rPr>
                        <a:t>void sum (float a, double b);</a:t>
                      </a:r>
                      <a:endParaRPr lang="en-IL" sz="2200" b="0" dirty="0">
                        <a:solidFill>
                          <a:schemeClr val="tx1"/>
                        </a:solidFill>
                      </a:endParaRPr>
                    </a:p>
                  </a:txBody>
                  <a:tcPr/>
                </a:tc>
                <a:tc>
                  <a:txBody>
                    <a:bodyPr/>
                    <a:lstStyle/>
                    <a:p>
                      <a:r>
                        <a:rPr lang="en-US" sz="2200" b="0" dirty="0">
                          <a:solidFill>
                            <a:schemeClr val="tx1"/>
                          </a:solidFill>
                        </a:rPr>
                        <a:t>class X{ public int sum(){ </a:t>
                      </a:r>
                    </a:p>
                    <a:p>
                      <a:r>
                        <a:rPr lang="en-US" sz="2200" b="0" dirty="0">
                          <a:solidFill>
                            <a:schemeClr val="tx1"/>
                          </a:solidFill>
                        </a:rPr>
                        <a:t>// some code </a:t>
                      </a:r>
                    </a:p>
                    <a:p>
                      <a:r>
                        <a:rPr lang="en-US" sz="2200" b="0" dirty="0">
                          <a:solidFill>
                            <a:schemeClr val="tx1"/>
                          </a:solidFill>
                        </a:rPr>
                        <a:t>    } </a:t>
                      </a:r>
                    </a:p>
                    <a:p>
                      <a:r>
                        <a:rPr lang="en-US" sz="2200" b="0" dirty="0">
                          <a:solidFill>
                            <a:schemeClr val="tx1"/>
                          </a:solidFill>
                        </a:rPr>
                        <a:t>} </a:t>
                      </a:r>
                    </a:p>
                    <a:p>
                      <a:r>
                        <a:rPr lang="en-US" sz="2200" b="0" dirty="0">
                          <a:solidFill>
                            <a:schemeClr val="tx1"/>
                          </a:solidFill>
                        </a:rPr>
                        <a:t>class Y extends X{ </a:t>
                      </a:r>
                    </a:p>
                    <a:p>
                      <a:r>
                        <a:rPr lang="en-US" sz="2200" b="0" dirty="0">
                          <a:solidFill>
                            <a:schemeClr val="tx1"/>
                          </a:solidFill>
                        </a:rPr>
                        <a:t>public int sum(){ </a:t>
                      </a:r>
                    </a:p>
                    <a:p>
                      <a:r>
                        <a:rPr lang="en-US" sz="2200" b="1" dirty="0">
                          <a:solidFill>
                            <a:schemeClr val="tx1"/>
                          </a:solidFill>
                        </a:rPr>
                        <a:t>     </a:t>
                      </a:r>
                      <a:r>
                        <a:rPr lang="en-US" sz="2200" b="1" dirty="0">
                          <a:solidFill>
                            <a:srgbClr val="00B050"/>
                          </a:solidFill>
                        </a:rPr>
                        <a:t>//overridden method , signature is same </a:t>
                      </a:r>
                    </a:p>
                    <a:p>
                      <a:r>
                        <a:rPr lang="en-US" sz="2200" b="0" dirty="0">
                          <a:solidFill>
                            <a:schemeClr val="tx1"/>
                          </a:solidFill>
                        </a:rPr>
                        <a:t>    } </a:t>
                      </a:r>
                    </a:p>
                    <a:p>
                      <a:r>
                        <a:rPr lang="en-US" sz="2200" b="0" dirty="0">
                          <a:solidFill>
                            <a:schemeClr val="tx1"/>
                          </a:solidFill>
                        </a:rPr>
                        <a:t>}</a:t>
                      </a:r>
                      <a:endParaRPr lang="en-IL" sz="2200" b="0" dirty="0">
                        <a:solidFill>
                          <a:schemeClr val="tx1"/>
                        </a:solidFill>
                      </a:endParaRPr>
                    </a:p>
                  </a:txBody>
                  <a:tcPr/>
                </a:tc>
                <a:extLst>
                  <a:ext uri="{0D108BD9-81ED-4DB2-BD59-A6C34878D82A}">
                    <a16:rowId xmlns:a16="http://schemas.microsoft.com/office/drawing/2014/main" val="3506319191"/>
                  </a:ext>
                </a:extLst>
              </a:tr>
            </a:tbl>
          </a:graphicData>
        </a:graphic>
      </p:graphicFrame>
    </p:spTree>
    <p:extLst>
      <p:ext uri="{BB962C8B-B14F-4D97-AF65-F5344CB8AC3E}">
        <p14:creationId xmlns:p14="http://schemas.microsoft.com/office/powerpoint/2010/main" val="3910642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1BEBE-1954-4401-B745-716CC6314953}"/>
              </a:ext>
            </a:extLst>
          </p:cNvPr>
          <p:cNvSpPr>
            <a:spLocks noGrp="1"/>
          </p:cNvSpPr>
          <p:nvPr>
            <p:ph type="title"/>
          </p:nvPr>
        </p:nvSpPr>
        <p:spPr/>
        <p:txBody>
          <a:bodyPr/>
          <a:lstStyle/>
          <a:p>
            <a:r>
              <a:rPr lang="en-US" dirty="0"/>
              <a:t>Polymorphism</a:t>
            </a:r>
            <a:endParaRPr lang="en-IL" dirty="0"/>
          </a:p>
        </p:txBody>
      </p:sp>
      <p:sp>
        <p:nvSpPr>
          <p:cNvPr id="3" name="Content Placeholder 2">
            <a:extLst>
              <a:ext uri="{FF2B5EF4-FFF2-40B4-BE49-F238E27FC236}">
                <a16:creationId xmlns:a16="http://schemas.microsoft.com/office/drawing/2014/main" id="{037311B0-6BD9-4698-B4E7-8F247B24B47C}"/>
              </a:ext>
            </a:extLst>
          </p:cNvPr>
          <p:cNvSpPr>
            <a:spLocks noGrp="1"/>
          </p:cNvSpPr>
          <p:nvPr>
            <p:ph idx="1"/>
          </p:nvPr>
        </p:nvSpPr>
        <p:spPr/>
        <p:txBody>
          <a:bodyPr>
            <a:normAutofit lnSpcReduction="10000"/>
          </a:bodyPr>
          <a:lstStyle/>
          <a:p>
            <a:r>
              <a:rPr lang="en-US" b="0" i="0" dirty="0">
                <a:effectLst/>
              </a:rPr>
              <a:t>Polymorphism in Object Oriented Programming occurs when there are one or more classes or objects related to each other by inheritance. It is the ability of an object to take many forms.</a:t>
            </a:r>
          </a:p>
          <a:p>
            <a:pPr marL="0" indent="0">
              <a:buNone/>
            </a:pPr>
            <a:endParaRPr lang="en-US" b="0" i="0" dirty="0">
              <a:effectLst/>
            </a:endParaRPr>
          </a:p>
          <a:p>
            <a:pPr marL="0" indent="0">
              <a:buNone/>
            </a:pPr>
            <a:r>
              <a:rPr lang="en-US" dirty="0"/>
              <a:t>There are two types of Polymorphism:</a:t>
            </a:r>
          </a:p>
          <a:p>
            <a:pPr lvl="1"/>
            <a:r>
              <a:rPr lang="en-US" b="1" i="0" dirty="0">
                <a:effectLst/>
              </a:rPr>
              <a:t>Dynamic Polymorphism </a:t>
            </a:r>
            <a:r>
              <a:rPr lang="en-US" b="0" i="0" dirty="0">
                <a:effectLst/>
              </a:rPr>
              <a:t>in Java is the mechanism by which multiple methods can be defined with same name and signature in the superclass and subclass.</a:t>
            </a:r>
          </a:p>
          <a:p>
            <a:pPr marL="457200" lvl="1" indent="0">
              <a:buNone/>
            </a:pPr>
            <a:endParaRPr lang="en-US" b="0" i="0" dirty="0">
              <a:effectLst/>
            </a:endParaRPr>
          </a:p>
          <a:p>
            <a:pPr lvl="1"/>
            <a:r>
              <a:rPr lang="en-US" b="1" i="0" dirty="0">
                <a:effectLst/>
              </a:rPr>
              <a:t>Static Polymorphism </a:t>
            </a:r>
            <a:r>
              <a:rPr lang="en-US" b="0" i="0" dirty="0">
                <a:effectLst/>
              </a:rPr>
              <a:t>in Java is a type of polymorphism that collects the information for calling a method at compilation time, whereas Dynamic Polymorphism is a type of polymorphism that collects the information for calling a method at runtime.</a:t>
            </a:r>
          </a:p>
          <a:p>
            <a:pPr marL="0" indent="0">
              <a:buNone/>
            </a:pPr>
            <a:endParaRPr lang="en-IL" dirty="0"/>
          </a:p>
        </p:txBody>
      </p:sp>
    </p:spTree>
    <p:extLst>
      <p:ext uri="{BB962C8B-B14F-4D97-AF65-F5344CB8AC3E}">
        <p14:creationId xmlns:p14="http://schemas.microsoft.com/office/powerpoint/2010/main" val="18328719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5A7F7-39F4-42C1-B72D-E2B7061626AA}"/>
              </a:ext>
            </a:extLst>
          </p:cNvPr>
          <p:cNvSpPr>
            <a:spLocks noGrp="1"/>
          </p:cNvSpPr>
          <p:nvPr>
            <p:ph type="title"/>
          </p:nvPr>
        </p:nvSpPr>
        <p:spPr/>
        <p:txBody>
          <a:bodyPr/>
          <a:lstStyle/>
          <a:p>
            <a:r>
              <a:rPr lang="en-US" dirty="0"/>
              <a:t>Compile time Polymorphism</a:t>
            </a:r>
            <a:endParaRPr lang="en-IL" dirty="0"/>
          </a:p>
        </p:txBody>
      </p:sp>
      <p:sp>
        <p:nvSpPr>
          <p:cNvPr id="3" name="Content Placeholder 2">
            <a:extLst>
              <a:ext uri="{FF2B5EF4-FFF2-40B4-BE49-F238E27FC236}">
                <a16:creationId xmlns:a16="http://schemas.microsoft.com/office/drawing/2014/main" id="{8D068EF7-9B27-42B2-BAC8-3CCAC7778240}"/>
              </a:ext>
            </a:extLst>
          </p:cNvPr>
          <p:cNvSpPr>
            <a:spLocks noGrp="1"/>
          </p:cNvSpPr>
          <p:nvPr>
            <p:ph idx="1"/>
          </p:nvPr>
        </p:nvSpPr>
        <p:spPr/>
        <p:txBody>
          <a:bodyPr/>
          <a:lstStyle/>
          <a:p>
            <a:r>
              <a:rPr lang="en-US" dirty="0"/>
              <a:t>Compile time Polymorphism is nothing but method overloading in java. You can define various methods with same name but different method arguments.</a:t>
            </a:r>
          </a:p>
          <a:p>
            <a:endParaRPr lang="en-US" dirty="0"/>
          </a:p>
          <a:p>
            <a:r>
              <a:rPr lang="en-US" dirty="0"/>
              <a:t>Example:</a:t>
            </a:r>
          </a:p>
          <a:p>
            <a:pPr lvl="1"/>
            <a:r>
              <a:rPr lang="en-US" dirty="0" err="1"/>
              <a:t>MethodOverloading</a:t>
            </a:r>
            <a:r>
              <a:rPr lang="en-US" dirty="0"/>
              <a:t> code in IntelliJ </a:t>
            </a:r>
            <a:endParaRPr lang="en-IL" dirty="0"/>
          </a:p>
        </p:txBody>
      </p:sp>
    </p:spTree>
    <p:extLst>
      <p:ext uri="{BB962C8B-B14F-4D97-AF65-F5344CB8AC3E}">
        <p14:creationId xmlns:p14="http://schemas.microsoft.com/office/powerpoint/2010/main" val="23833663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4B48A-CFA2-4553-BA85-3F2A264B0549}"/>
              </a:ext>
            </a:extLst>
          </p:cNvPr>
          <p:cNvSpPr>
            <a:spLocks noGrp="1"/>
          </p:cNvSpPr>
          <p:nvPr>
            <p:ph type="title"/>
          </p:nvPr>
        </p:nvSpPr>
        <p:spPr/>
        <p:txBody>
          <a:bodyPr/>
          <a:lstStyle/>
          <a:p>
            <a:r>
              <a:rPr lang="en-US" dirty="0"/>
              <a:t>Runtime Polymorphism</a:t>
            </a:r>
            <a:endParaRPr lang="en-IL" dirty="0"/>
          </a:p>
        </p:txBody>
      </p:sp>
      <p:sp>
        <p:nvSpPr>
          <p:cNvPr id="3" name="Content Placeholder 2">
            <a:extLst>
              <a:ext uri="{FF2B5EF4-FFF2-40B4-BE49-F238E27FC236}">
                <a16:creationId xmlns:a16="http://schemas.microsoft.com/office/drawing/2014/main" id="{70184CB2-9795-4D73-AF4D-65828C85B227}"/>
              </a:ext>
            </a:extLst>
          </p:cNvPr>
          <p:cNvSpPr>
            <a:spLocks noGrp="1"/>
          </p:cNvSpPr>
          <p:nvPr>
            <p:ph idx="1"/>
          </p:nvPr>
        </p:nvSpPr>
        <p:spPr/>
        <p:txBody>
          <a:bodyPr/>
          <a:lstStyle/>
          <a:p>
            <a:pPr marL="0" indent="0">
              <a:buNone/>
            </a:pPr>
            <a:r>
              <a:rPr lang="en-US" dirty="0"/>
              <a:t>Runtime Polymorphism is nothing but method overriding in java.</a:t>
            </a:r>
          </a:p>
          <a:p>
            <a:pPr marL="0" indent="0">
              <a:buNone/>
            </a:pPr>
            <a:r>
              <a:rPr lang="en-US" dirty="0"/>
              <a:t>If subclass is having same method as base class then it is known as </a:t>
            </a:r>
            <a:r>
              <a:rPr lang="en-US" b="1" dirty="0">
                <a:solidFill>
                  <a:srgbClr val="FF0000"/>
                </a:solidFill>
              </a:rPr>
              <a:t>method overriding </a:t>
            </a:r>
            <a:r>
              <a:rPr lang="en-US" dirty="0"/>
              <a:t>Or in another word, If subclass provides specific implementation to any method which is present in its one of parents classes then it is known as method overriding.</a:t>
            </a:r>
          </a:p>
          <a:p>
            <a:pPr marL="0" indent="0">
              <a:buNone/>
            </a:pPr>
            <a:endParaRPr lang="en-US" dirty="0"/>
          </a:p>
          <a:p>
            <a:pPr marL="0" indent="0">
              <a:buNone/>
            </a:pPr>
            <a:r>
              <a:rPr lang="en-US" dirty="0"/>
              <a:t>Example:</a:t>
            </a:r>
          </a:p>
          <a:p>
            <a:pPr marL="0" indent="0">
              <a:buNone/>
            </a:pPr>
            <a:r>
              <a:rPr lang="en-US" dirty="0"/>
              <a:t>	Shape class </a:t>
            </a:r>
            <a:endParaRPr lang="en-IL" dirty="0"/>
          </a:p>
        </p:txBody>
      </p:sp>
    </p:spTree>
    <p:extLst>
      <p:ext uri="{BB962C8B-B14F-4D97-AF65-F5344CB8AC3E}">
        <p14:creationId xmlns:p14="http://schemas.microsoft.com/office/powerpoint/2010/main" val="26045185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36CD7-C49E-4E44-8294-E5647B448549}"/>
              </a:ext>
            </a:extLst>
          </p:cNvPr>
          <p:cNvSpPr>
            <a:spLocks noGrp="1"/>
          </p:cNvSpPr>
          <p:nvPr>
            <p:ph type="title"/>
          </p:nvPr>
        </p:nvSpPr>
        <p:spPr/>
        <p:txBody>
          <a:bodyPr/>
          <a:lstStyle/>
          <a:p>
            <a:r>
              <a:rPr lang="en-US" dirty="0"/>
              <a:t>Access modifiers</a:t>
            </a:r>
            <a:endParaRPr lang="en-IL" dirty="0"/>
          </a:p>
        </p:txBody>
      </p:sp>
      <p:sp>
        <p:nvSpPr>
          <p:cNvPr id="3" name="Content Placeholder 2">
            <a:extLst>
              <a:ext uri="{FF2B5EF4-FFF2-40B4-BE49-F238E27FC236}">
                <a16:creationId xmlns:a16="http://schemas.microsoft.com/office/drawing/2014/main" id="{5751A52F-7C75-40B1-B542-70AF765AD346}"/>
              </a:ext>
            </a:extLst>
          </p:cNvPr>
          <p:cNvSpPr>
            <a:spLocks noGrp="1"/>
          </p:cNvSpPr>
          <p:nvPr>
            <p:ph idx="1"/>
          </p:nvPr>
        </p:nvSpPr>
        <p:spPr/>
        <p:txBody>
          <a:bodyPr>
            <a:normAutofit fontScale="92500" lnSpcReduction="20000"/>
          </a:bodyPr>
          <a:lstStyle/>
          <a:p>
            <a:r>
              <a:rPr lang="en-US" dirty="0"/>
              <a:t>The access modifiers in java define accessibility of variables, methods, constructor or class.</a:t>
            </a:r>
          </a:p>
          <a:p>
            <a:endParaRPr lang="en-US" dirty="0"/>
          </a:p>
          <a:p>
            <a:r>
              <a:rPr lang="en-US" dirty="0"/>
              <a:t>There are four types of access modifiers in java:</a:t>
            </a:r>
          </a:p>
          <a:p>
            <a:pPr marL="971550" lvl="1" indent="-514350">
              <a:buFont typeface="+mj-lt"/>
              <a:buAutoNum type="arabicPeriod"/>
            </a:pPr>
            <a:r>
              <a:rPr lang="en-US" i="0" dirty="0">
                <a:effectLst/>
              </a:rPr>
              <a:t>Public access modifier</a:t>
            </a:r>
          </a:p>
          <a:p>
            <a:pPr marL="971550" lvl="1" indent="-514350">
              <a:buFont typeface="+mj-lt"/>
              <a:buAutoNum type="arabicPeriod"/>
            </a:pPr>
            <a:r>
              <a:rPr lang="en-US" i="0" dirty="0">
                <a:effectLst/>
              </a:rPr>
              <a:t>private access modifier</a:t>
            </a:r>
          </a:p>
          <a:p>
            <a:pPr marL="971550" lvl="1" indent="-514350">
              <a:buFont typeface="+mj-lt"/>
              <a:buAutoNum type="arabicPeriod"/>
            </a:pPr>
            <a:r>
              <a:rPr lang="en-US" i="0" dirty="0">
                <a:effectLst/>
              </a:rPr>
              <a:t>protected access modifier</a:t>
            </a:r>
          </a:p>
          <a:p>
            <a:pPr marL="971550" lvl="1" indent="-514350">
              <a:buFont typeface="+mj-lt"/>
              <a:buAutoNum type="arabicPeriod"/>
            </a:pPr>
            <a:r>
              <a:rPr lang="en-US" i="0" dirty="0">
                <a:effectLst/>
              </a:rPr>
              <a:t>Package-private access modifier</a:t>
            </a:r>
          </a:p>
          <a:p>
            <a:pPr marL="0" indent="0">
              <a:buNone/>
            </a:pPr>
            <a:endParaRPr lang="en-US" dirty="0">
              <a:solidFill>
                <a:srgbClr val="FF0000"/>
              </a:solidFill>
            </a:endParaRPr>
          </a:p>
          <a:p>
            <a:pPr marL="0" indent="0">
              <a:buNone/>
            </a:pPr>
            <a:r>
              <a:rPr lang="en-US" dirty="0">
                <a:solidFill>
                  <a:srgbClr val="FF0000"/>
                </a:solidFill>
              </a:rPr>
              <a:t>Note</a:t>
            </a:r>
            <a:r>
              <a:rPr lang="en-US" dirty="0"/>
              <a:t>:</a:t>
            </a:r>
          </a:p>
          <a:p>
            <a:pPr marL="457200" lvl="1" indent="0">
              <a:buNone/>
            </a:pPr>
            <a:r>
              <a:rPr lang="en-US" i="0" dirty="0">
                <a:effectLst/>
              </a:rPr>
              <a:t>We also have default access modifier, when we don’t modify the variable, method, and class.</a:t>
            </a:r>
          </a:p>
          <a:p>
            <a:pPr marL="457200" lvl="1" indent="0">
              <a:buNone/>
            </a:pPr>
            <a:endParaRPr lang="en-US" i="0" dirty="0">
              <a:effectLst/>
            </a:endParaRPr>
          </a:p>
          <a:p>
            <a:pPr marL="0" indent="0">
              <a:buNone/>
            </a:pPr>
            <a:endParaRPr lang="en-IL" dirty="0"/>
          </a:p>
        </p:txBody>
      </p:sp>
    </p:spTree>
    <p:extLst>
      <p:ext uri="{BB962C8B-B14F-4D97-AF65-F5344CB8AC3E}">
        <p14:creationId xmlns:p14="http://schemas.microsoft.com/office/powerpoint/2010/main" val="32999871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C5497-B8D2-4ED8-A4C2-EE239D9356BA}"/>
              </a:ext>
            </a:extLst>
          </p:cNvPr>
          <p:cNvSpPr>
            <a:spLocks noGrp="1"/>
          </p:cNvSpPr>
          <p:nvPr>
            <p:ph type="title"/>
          </p:nvPr>
        </p:nvSpPr>
        <p:spPr/>
        <p:txBody>
          <a:bodyPr/>
          <a:lstStyle/>
          <a:p>
            <a:r>
              <a:rPr lang="en-US" i="0" dirty="0">
                <a:effectLst/>
              </a:rPr>
              <a:t>Public access modifier</a:t>
            </a:r>
            <a:endParaRPr lang="en-IL" dirty="0"/>
          </a:p>
        </p:txBody>
      </p:sp>
      <p:sp>
        <p:nvSpPr>
          <p:cNvPr id="3" name="Content Placeholder 2">
            <a:extLst>
              <a:ext uri="{FF2B5EF4-FFF2-40B4-BE49-F238E27FC236}">
                <a16:creationId xmlns:a16="http://schemas.microsoft.com/office/drawing/2014/main" id="{D0F3A6EB-0D2B-47A7-A3FE-4B08CE111FA5}"/>
              </a:ext>
            </a:extLst>
          </p:cNvPr>
          <p:cNvSpPr>
            <a:spLocks noGrp="1"/>
          </p:cNvSpPr>
          <p:nvPr>
            <p:ph idx="1"/>
          </p:nvPr>
        </p:nvSpPr>
        <p:spPr/>
        <p:txBody>
          <a:bodyPr/>
          <a:lstStyle/>
          <a:p>
            <a:pPr marL="0" indent="0">
              <a:buNone/>
            </a:pPr>
            <a:r>
              <a:rPr lang="en-US" dirty="0"/>
              <a:t>Public modifier is accessible in the whole java world. If you put class as the public that means that class is available everywhere.</a:t>
            </a:r>
            <a:endParaRPr lang="en-IL" dirty="0"/>
          </a:p>
        </p:txBody>
      </p:sp>
    </p:spTree>
    <p:extLst>
      <p:ext uri="{BB962C8B-B14F-4D97-AF65-F5344CB8AC3E}">
        <p14:creationId xmlns:p14="http://schemas.microsoft.com/office/powerpoint/2010/main" val="22722781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29A87-A9F5-4BE2-9BA7-B0ED038ECADD}"/>
              </a:ext>
            </a:extLst>
          </p:cNvPr>
          <p:cNvSpPr>
            <a:spLocks noGrp="1"/>
          </p:cNvSpPr>
          <p:nvPr>
            <p:ph type="title"/>
          </p:nvPr>
        </p:nvSpPr>
        <p:spPr/>
        <p:txBody>
          <a:bodyPr/>
          <a:lstStyle/>
          <a:p>
            <a:r>
              <a:rPr lang="en-US" i="0" dirty="0">
                <a:effectLst/>
              </a:rPr>
              <a:t>private access modifier</a:t>
            </a:r>
            <a:endParaRPr lang="en-IL" dirty="0"/>
          </a:p>
        </p:txBody>
      </p:sp>
      <p:sp>
        <p:nvSpPr>
          <p:cNvPr id="3" name="Content Placeholder 2">
            <a:extLst>
              <a:ext uri="{FF2B5EF4-FFF2-40B4-BE49-F238E27FC236}">
                <a16:creationId xmlns:a16="http://schemas.microsoft.com/office/drawing/2014/main" id="{E33E3BA4-879C-4B6B-99D7-2270A79E8BBB}"/>
              </a:ext>
            </a:extLst>
          </p:cNvPr>
          <p:cNvSpPr>
            <a:spLocks noGrp="1"/>
          </p:cNvSpPr>
          <p:nvPr>
            <p:ph idx="1"/>
          </p:nvPr>
        </p:nvSpPr>
        <p:spPr/>
        <p:txBody>
          <a:bodyPr/>
          <a:lstStyle/>
          <a:p>
            <a:pPr marL="0" indent="0">
              <a:buNone/>
            </a:pPr>
            <a:r>
              <a:rPr lang="en-US" dirty="0"/>
              <a:t>The private access modifier is accessible only within class.</a:t>
            </a:r>
          </a:p>
          <a:p>
            <a:pPr marL="0" indent="0">
              <a:buNone/>
            </a:pPr>
            <a:r>
              <a:rPr lang="en-US" dirty="0"/>
              <a:t>You can not use private and protected with class unless and until it is nested class.</a:t>
            </a:r>
            <a:endParaRPr lang="en-IL" dirty="0"/>
          </a:p>
        </p:txBody>
      </p:sp>
    </p:spTree>
    <p:extLst>
      <p:ext uri="{BB962C8B-B14F-4D97-AF65-F5344CB8AC3E}">
        <p14:creationId xmlns:p14="http://schemas.microsoft.com/office/powerpoint/2010/main" val="40810931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854A5-0F18-4373-8C57-A389DAEA2130}"/>
              </a:ext>
            </a:extLst>
          </p:cNvPr>
          <p:cNvSpPr>
            <a:spLocks noGrp="1"/>
          </p:cNvSpPr>
          <p:nvPr>
            <p:ph type="title"/>
          </p:nvPr>
        </p:nvSpPr>
        <p:spPr/>
        <p:txBody>
          <a:bodyPr/>
          <a:lstStyle/>
          <a:p>
            <a:r>
              <a:rPr lang="en-US" i="0" dirty="0">
                <a:effectLst/>
              </a:rPr>
              <a:t>protected access modifier</a:t>
            </a:r>
            <a:endParaRPr lang="en-IL" dirty="0"/>
          </a:p>
        </p:txBody>
      </p:sp>
      <p:sp>
        <p:nvSpPr>
          <p:cNvPr id="3" name="Content Placeholder 2">
            <a:extLst>
              <a:ext uri="{FF2B5EF4-FFF2-40B4-BE49-F238E27FC236}">
                <a16:creationId xmlns:a16="http://schemas.microsoft.com/office/drawing/2014/main" id="{5DBC80D3-2A55-4F9D-9A39-3AEB03BA9111}"/>
              </a:ext>
            </a:extLst>
          </p:cNvPr>
          <p:cNvSpPr>
            <a:spLocks noGrp="1"/>
          </p:cNvSpPr>
          <p:nvPr>
            <p:ph idx="1"/>
          </p:nvPr>
        </p:nvSpPr>
        <p:spPr/>
        <p:txBody>
          <a:bodyPr/>
          <a:lstStyle/>
          <a:p>
            <a:pPr marL="0" indent="0">
              <a:buNone/>
            </a:pPr>
            <a:r>
              <a:rPr lang="en-US" b="0" i="0" dirty="0">
                <a:solidFill>
                  <a:srgbClr val="4B4B4B"/>
                </a:solidFill>
                <a:effectLst/>
                <a:latin typeface="DM Sans"/>
              </a:rPr>
              <a:t>Protected access modifiers can be accessed within the same package or outside the package by inheritance only.</a:t>
            </a:r>
            <a:endParaRPr lang="en-IL" dirty="0"/>
          </a:p>
        </p:txBody>
      </p:sp>
    </p:spTree>
    <p:extLst>
      <p:ext uri="{BB962C8B-B14F-4D97-AF65-F5344CB8AC3E}">
        <p14:creationId xmlns:p14="http://schemas.microsoft.com/office/powerpoint/2010/main" val="1928083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A748D-BEEC-43A4-BFF3-B31C0275A5D9}"/>
              </a:ext>
            </a:extLst>
          </p:cNvPr>
          <p:cNvSpPr>
            <a:spLocks noGrp="1"/>
          </p:cNvSpPr>
          <p:nvPr>
            <p:ph type="title"/>
          </p:nvPr>
        </p:nvSpPr>
        <p:spPr>
          <a:xfrm>
            <a:off x="838200" y="338492"/>
            <a:ext cx="10515600" cy="1325563"/>
          </a:xfrm>
        </p:spPr>
        <p:txBody>
          <a:bodyPr>
            <a:normAutofit/>
          </a:bodyPr>
          <a:lstStyle/>
          <a:p>
            <a:r>
              <a:rPr lang="en-US" dirty="0"/>
              <a:t>Inheritance</a:t>
            </a:r>
          </a:p>
        </p:txBody>
      </p:sp>
      <p:sp>
        <p:nvSpPr>
          <p:cNvPr id="5" name="Content Placeholder 4">
            <a:extLst>
              <a:ext uri="{FF2B5EF4-FFF2-40B4-BE49-F238E27FC236}">
                <a16:creationId xmlns:a16="http://schemas.microsoft.com/office/drawing/2014/main" id="{77CC9118-EE73-41B0-9F4E-72306CF6A1AC}"/>
              </a:ext>
            </a:extLst>
          </p:cNvPr>
          <p:cNvSpPr>
            <a:spLocks noGrp="1"/>
          </p:cNvSpPr>
          <p:nvPr>
            <p:ph idx="1"/>
          </p:nvPr>
        </p:nvSpPr>
        <p:spPr/>
        <p:txBody>
          <a:bodyPr/>
          <a:lstStyle/>
          <a:p>
            <a:pPr marL="0" indent="0">
              <a:buNone/>
            </a:pPr>
            <a:endParaRPr lang="en-US" dirty="0"/>
          </a:p>
          <a:p>
            <a:endParaRPr lang="en-US" dirty="0"/>
          </a:p>
          <a:p>
            <a:endParaRPr lang="en-IL" dirty="0"/>
          </a:p>
        </p:txBody>
      </p:sp>
      <p:sp>
        <p:nvSpPr>
          <p:cNvPr id="9" name="Content Placeholder 4">
            <a:extLst>
              <a:ext uri="{FF2B5EF4-FFF2-40B4-BE49-F238E27FC236}">
                <a16:creationId xmlns:a16="http://schemas.microsoft.com/office/drawing/2014/main" id="{CEC31862-ABF1-4D3C-81A4-60E8179DE074}"/>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What is inherit? </a:t>
            </a:r>
          </a:p>
          <a:p>
            <a:r>
              <a:rPr lang="en-US" dirty="0"/>
              <a:t>It is a procedure in which one class inherit attributes and methods from another classes.</a:t>
            </a:r>
          </a:p>
          <a:p>
            <a:pPr marL="0" indent="0">
              <a:buNone/>
            </a:pPr>
            <a:endParaRPr lang="en-US" dirty="0"/>
          </a:p>
          <a:p>
            <a:r>
              <a:rPr lang="en-US" dirty="0"/>
              <a:t>Inheritance concept have two categories:</a:t>
            </a:r>
          </a:p>
          <a:p>
            <a:pPr marL="971550" lvl="1" indent="-514350">
              <a:buAutoNum type="arabicPeriod"/>
            </a:pPr>
            <a:r>
              <a:rPr lang="en-US" dirty="0"/>
              <a:t>Subclass (child): the class that inherit from another class.</a:t>
            </a:r>
          </a:p>
          <a:p>
            <a:pPr marL="971550" lvl="1" indent="-514350">
              <a:buAutoNum type="arabicPeriod"/>
            </a:pPr>
            <a:r>
              <a:rPr lang="en-US" dirty="0"/>
              <a:t>Superclass (parent): the class being inherited from.</a:t>
            </a:r>
          </a:p>
          <a:p>
            <a:pPr marL="514350" indent="-514350">
              <a:buAutoNum type="arabicPeriod"/>
            </a:pPr>
            <a:endParaRPr lang="en-US" dirty="0"/>
          </a:p>
          <a:p>
            <a:r>
              <a:rPr lang="en-US" dirty="0"/>
              <a:t>To inherit from a class, use the </a:t>
            </a:r>
            <a:r>
              <a:rPr lang="en-US" b="1" u="sng" dirty="0">
                <a:solidFill>
                  <a:srgbClr val="FF0000"/>
                </a:solidFill>
              </a:rPr>
              <a:t>extends</a:t>
            </a:r>
            <a:r>
              <a:rPr lang="en-US" dirty="0"/>
              <a:t> keyword.</a:t>
            </a:r>
          </a:p>
          <a:p>
            <a:endParaRPr lang="en-US" dirty="0"/>
          </a:p>
          <a:p>
            <a:endParaRPr lang="en-IL" dirty="0"/>
          </a:p>
        </p:txBody>
      </p:sp>
    </p:spTree>
    <p:extLst>
      <p:ext uri="{BB962C8B-B14F-4D97-AF65-F5344CB8AC3E}">
        <p14:creationId xmlns:p14="http://schemas.microsoft.com/office/powerpoint/2010/main" val="26890897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3DA41-8E6E-4DBA-BB53-B5581E0681D7}"/>
              </a:ext>
            </a:extLst>
          </p:cNvPr>
          <p:cNvSpPr>
            <a:spLocks noGrp="1"/>
          </p:cNvSpPr>
          <p:nvPr>
            <p:ph type="title"/>
          </p:nvPr>
        </p:nvSpPr>
        <p:spPr/>
        <p:txBody>
          <a:bodyPr/>
          <a:lstStyle/>
          <a:p>
            <a:r>
              <a:rPr lang="en-US" i="0" dirty="0">
                <a:effectLst/>
              </a:rPr>
              <a:t>Package-private access modifier</a:t>
            </a:r>
            <a:endParaRPr lang="en-IL" dirty="0"/>
          </a:p>
        </p:txBody>
      </p:sp>
      <p:sp>
        <p:nvSpPr>
          <p:cNvPr id="3" name="Content Placeholder 2">
            <a:extLst>
              <a:ext uri="{FF2B5EF4-FFF2-40B4-BE49-F238E27FC236}">
                <a16:creationId xmlns:a16="http://schemas.microsoft.com/office/drawing/2014/main" id="{D4595389-8C63-4045-8893-A792DE5758C3}"/>
              </a:ext>
            </a:extLst>
          </p:cNvPr>
          <p:cNvSpPr>
            <a:spLocks noGrp="1"/>
          </p:cNvSpPr>
          <p:nvPr>
            <p:ph idx="1"/>
          </p:nvPr>
        </p:nvSpPr>
        <p:spPr/>
        <p:txBody>
          <a:bodyPr/>
          <a:lstStyle/>
          <a:p>
            <a:pPr marL="0" indent="0">
              <a:buNone/>
            </a:pPr>
            <a:r>
              <a:rPr lang="en-US" dirty="0"/>
              <a:t>If you do not provide any access, JVM considers it as default access. In the case of default access modifier, you can not access method, variable or class outside of the package.</a:t>
            </a:r>
            <a:endParaRPr lang="en-IL" dirty="0"/>
          </a:p>
        </p:txBody>
      </p:sp>
    </p:spTree>
    <p:extLst>
      <p:ext uri="{BB962C8B-B14F-4D97-AF65-F5344CB8AC3E}">
        <p14:creationId xmlns:p14="http://schemas.microsoft.com/office/powerpoint/2010/main" val="32675615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5BF6E-A17C-43E8-A1BC-539E2551B652}"/>
              </a:ext>
            </a:extLst>
          </p:cNvPr>
          <p:cNvSpPr>
            <a:spLocks noGrp="1"/>
          </p:cNvSpPr>
          <p:nvPr>
            <p:ph type="title"/>
          </p:nvPr>
        </p:nvSpPr>
        <p:spPr/>
        <p:txBody>
          <a:bodyPr/>
          <a:lstStyle/>
          <a:p>
            <a:r>
              <a:rPr lang="en-US" dirty="0"/>
              <a:t>Summary Access Modifier Level</a:t>
            </a:r>
            <a:endParaRPr lang="en-IL" dirty="0"/>
          </a:p>
        </p:txBody>
      </p:sp>
      <p:pic>
        <p:nvPicPr>
          <p:cNvPr id="8" name="Picture 7">
            <a:extLst>
              <a:ext uri="{FF2B5EF4-FFF2-40B4-BE49-F238E27FC236}">
                <a16:creationId xmlns:a16="http://schemas.microsoft.com/office/drawing/2014/main" id="{D3A18A18-2CCC-494D-8305-120B7209901E}"/>
              </a:ext>
            </a:extLst>
          </p:cNvPr>
          <p:cNvPicPr>
            <a:picLocks noChangeAspect="1"/>
          </p:cNvPicPr>
          <p:nvPr/>
        </p:nvPicPr>
        <p:blipFill>
          <a:blip r:embed="rId2"/>
          <a:stretch>
            <a:fillRect/>
          </a:stretch>
        </p:blipFill>
        <p:spPr>
          <a:xfrm>
            <a:off x="1157227" y="1506417"/>
            <a:ext cx="9877545" cy="4986458"/>
          </a:xfrm>
          <a:prstGeom prst="rect">
            <a:avLst/>
          </a:prstGeom>
        </p:spPr>
      </p:pic>
    </p:spTree>
    <p:extLst>
      <p:ext uri="{BB962C8B-B14F-4D97-AF65-F5344CB8AC3E}">
        <p14:creationId xmlns:p14="http://schemas.microsoft.com/office/powerpoint/2010/main" val="6613357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FE8404-832B-4562-AC48-E241C31D48C5}"/>
              </a:ext>
            </a:extLst>
          </p:cNvPr>
          <p:cNvSpPr>
            <a:spLocks noGrp="1"/>
          </p:cNvSpPr>
          <p:nvPr>
            <p:ph type="title"/>
          </p:nvPr>
        </p:nvSpPr>
        <p:spPr>
          <a:xfrm>
            <a:off x="838200" y="2766218"/>
            <a:ext cx="10515600" cy="1325563"/>
          </a:xfrm>
        </p:spPr>
        <p:txBody>
          <a:bodyPr>
            <a:normAutofit/>
          </a:bodyPr>
          <a:lstStyle/>
          <a:p>
            <a:pPr algn="ctr"/>
            <a:r>
              <a:rPr lang="en-US" sz="6600" b="1" dirty="0"/>
              <a:t>Interface</a:t>
            </a:r>
            <a:endParaRPr lang="en-IL" sz="6600" b="1" dirty="0"/>
          </a:p>
        </p:txBody>
      </p:sp>
    </p:spTree>
    <p:extLst>
      <p:ext uri="{BB962C8B-B14F-4D97-AF65-F5344CB8AC3E}">
        <p14:creationId xmlns:p14="http://schemas.microsoft.com/office/powerpoint/2010/main" val="24991032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58353C8-D58C-4C9D-9940-68B4B78DE56C}"/>
              </a:ext>
            </a:extLst>
          </p:cNvPr>
          <p:cNvSpPr>
            <a:spLocks noGrp="1"/>
          </p:cNvSpPr>
          <p:nvPr>
            <p:ph type="title"/>
          </p:nvPr>
        </p:nvSpPr>
        <p:spPr/>
        <p:txBody>
          <a:bodyPr/>
          <a:lstStyle/>
          <a:p>
            <a:r>
              <a:rPr lang="en-US" dirty="0"/>
              <a:t>Interface</a:t>
            </a:r>
            <a:endParaRPr lang="en-IL" dirty="0"/>
          </a:p>
        </p:txBody>
      </p:sp>
      <p:sp>
        <p:nvSpPr>
          <p:cNvPr id="4" name="Content Placeholder 3">
            <a:extLst>
              <a:ext uri="{FF2B5EF4-FFF2-40B4-BE49-F238E27FC236}">
                <a16:creationId xmlns:a16="http://schemas.microsoft.com/office/drawing/2014/main" id="{A27AFBF9-AAFD-4479-9BED-BC6323845721}"/>
              </a:ext>
            </a:extLst>
          </p:cNvPr>
          <p:cNvSpPr>
            <a:spLocks noGrp="1"/>
          </p:cNvSpPr>
          <p:nvPr>
            <p:ph idx="1"/>
          </p:nvPr>
        </p:nvSpPr>
        <p:spPr/>
        <p:txBody>
          <a:bodyPr>
            <a:normAutofit fontScale="92500" lnSpcReduction="20000"/>
          </a:bodyPr>
          <a:lstStyle/>
          <a:p>
            <a:r>
              <a:rPr lang="en-US" b="0" i="0" dirty="0">
                <a:solidFill>
                  <a:srgbClr val="4B4B4B"/>
                </a:solidFill>
                <a:effectLst/>
              </a:rPr>
              <a:t> </a:t>
            </a:r>
            <a:r>
              <a:rPr lang="en-US" b="0" i="0" dirty="0">
                <a:effectLst/>
              </a:rPr>
              <a:t>Interface is one of the core part of java and is used to achieve full abstraction.</a:t>
            </a:r>
          </a:p>
          <a:p>
            <a:r>
              <a:rPr lang="en-US" b="0" i="0" dirty="0">
                <a:effectLst/>
              </a:rPr>
              <a:t>Interface is generally used to provide contract for class to implement. Interface do not have implementation of any method.</a:t>
            </a:r>
          </a:p>
          <a:p>
            <a:r>
              <a:rPr lang="en-US" b="0" i="0" dirty="0">
                <a:effectLst/>
              </a:rPr>
              <a:t>A class implements an interface, thereby inheriting the abstract methods of the interface. So it is kind of signing a contract, you agree that if you implement this interface, then you have to use its methods. It is just a pattern, it can not do anything itself.</a:t>
            </a:r>
          </a:p>
          <a:p>
            <a:endParaRPr lang="en-US" dirty="0">
              <a:solidFill>
                <a:srgbClr val="4B4B4B"/>
              </a:solidFill>
            </a:endParaRPr>
          </a:p>
          <a:p>
            <a:pPr marL="0" indent="0">
              <a:buNone/>
            </a:pPr>
            <a:r>
              <a:rPr lang="en-US" b="1" dirty="0">
                <a:solidFill>
                  <a:srgbClr val="FF0000"/>
                </a:solidFill>
              </a:rPr>
              <a:t>Note:</a:t>
            </a:r>
          </a:p>
          <a:p>
            <a:pPr marL="0" indent="0">
              <a:buNone/>
            </a:pPr>
            <a:r>
              <a:rPr lang="en-US" dirty="0"/>
              <a:t>All the methods in the interface are by default public and abstract, all variables are public static final.</a:t>
            </a:r>
            <a:endParaRPr lang="en-IL" dirty="0"/>
          </a:p>
        </p:txBody>
      </p:sp>
    </p:spTree>
    <p:extLst>
      <p:ext uri="{BB962C8B-B14F-4D97-AF65-F5344CB8AC3E}">
        <p14:creationId xmlns:p14="http://schemas.microsoft.com/office/powerpoint/2010/main" val="21180545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3B1F2-A1C1-4830-81F7-FA9C571370BA}"/>
              </a:ext>
            </a:extLst>
          </p:cNvPr>
          <p:cNvSpPr>
            <a:spLocks noGrp="1"/>
          </p:cNvSpPr>
          <p:nvPr>
            <p:ph type="title"/>
          </p:nvPr>
        </p:nvSpPr>
        <p:spPr/>
        <p:txBody>
          <a:bodyPr/>
          <a:lstStyle/>
          <a:p>
            <a:r>
              <a:rPr lang="en-US" dirty="0"/>
              <a:t>Interface and Inheritance</a:t>
            </a:r>
            <a:endParaRPr lang="en-IL" dirty="0"/>
          </a:p>
        </p:txBody>
      </p:sp>
      <p:sp>
        <p:nvSpPr>
          <p:cNvPr id="3" name="Content Placeholder 2">
            <a:extLst>
              <a:ext uri="{FF2B5EF4-FFF2-40B4-BE49-F238E27FC236}">
                <a16:creationId xmlns:a16="http://schemas.microsoft.com/office/drawing/2014/main" id="{D4691A6D-306E-4CA2-9866-A56A3EC5B599}"/>
              </a:ext>
            </a:extLst>
          </p:cNvPr>
          <p:cNvSpPr>
            <a:spLocks noGrp="1"/>
          </p:cNvSpPr>
          <p:nvPr>
            <p:ph idx="1"/>
          </p:nvPr>
        </p:nvSpPr>
        <p:spPr/>
        <p:txBody>
          <a:bodyPr/>
          <a:lstStyle/>
          <a:p>
            <a:r>
              <a:rPr lang="en-US" dirty="0"/>
              <a:t>You can create inheritance in terms of interface too. An interface can only extend(extends) another interface.</a:t>
            </a:r>
            <a:endParaRPr lang="en-IL" dirty="0"/>
          </a:p>
        </p:txBody>
      </p:sp>
    </p:spTree>
    <p:extLst>
      <p:ext uri="{BB962C8B-B14F-4D97-AF65-F5344CB8AC3E}">
        <p14:creationId xmlns:p14="http://schemas.microsoft.com/office/powerpoint/2010/main" val="34829337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191AD-940E-4E23-B649-7CB11BA7F87C}"/>
              </a:ext>
            </a:extLst>
          </p:cNvPr>
          <p:cNvSpPr>
            <a:spLocks noGrp="1"/>
          </p:cNvSpPr>
          <p:nvPr>
            <p:ph type="title"/>
          </p:nvPr>
        </p:nvSpPr>
        <p:spPr/>
        <p:txBody>
          <a:bodyPr/>
          <a:lstStyle/>
          <a:p>
            <a:r>
              <a:rPr lang="en-US" dirty="0"/>
              <a:t>Extending Interfaces</a:t>
            </a:r>
            <a:endParaRPr lang="en-IL" dirty="0"/>
          </a:p>
        </p:txBody>
      </p:sp>
      <p:sp>
        <p:nvSpPr>
          <p:cNvPr id="3" name="Content Placeholder 2">
            <a:extLst>
              <a:ext uri="{FF2B5EF4-FFF2-40B4-BE49-F238E27FC236}">
                <a16:creationId xmlns:a16="http://schemas.microsoft.com/office/drawing/2014/main" id="{EFC6D4BB-AF0C-4A75-857A-966EC987BB29}"/>
              </a:ext>
            </a:extLst>
          </p:cNvPr>
          <p:cNvSpPr>
            <a:spLocks noGrp="1"/>
          </p:cNvSpPr>
          <p:nvPr>
            <p:ph idx="1"/>
          </p:nvPr>
        </p:nvSpPr>
        <p:spPr>
          <a:xfrm>
            <a:off x="838200" y="1690688"/>
            <a:ext cx="5364479" cy="5020376"/>
          </a:xfrm>
        </p:spPr>
        <p:txBody>
          <a:bodyPr/>
          <a:lstStyle/>
          <a:p>
            <a:r>
              <a:rPr lang="en-US" dirty="0"/>
              <a:t>An interface can extend another interface in the same way that a class can extend another class. The extends keyword is used to extend an interface, and the child interface inherits the methods of the parent interface.</a:t>
            </a:r>
          </a:p>
          <a:p>
            <a:pPr marL="0" indent="0">
              <a:buNone/>
            </a:pPr>
            <a:endParaRPr lang="en-US" dirty="0"/>
          </a:p>
        </p:txBody>
      </p:sp>
      <p:pic>
        <p:nvPicPr>
          <p:cNvPr id="5" name="Picture 4">
            <a:extLst>
              <a:ext uri="{FF2B5EF4-FFF2-40B4-BE49-F238E27FC236}">
                <a16:creationId xmlns:a16="http://schemas.microsoft.com/office/drawing/2014/main" id="{38F2F776-8070-4117-8F9F-3EC060F5B656}"/>
              </a:ext>
            </a:extLst>
          </p:cNvPr>
          <p:cNvPicPr>
            <a:picLocks noChangeAspect="1"/>
          </p:cNvPicPr>
          <p:nvPr/>
        </p:nvPicPr>
        <p:blipFill>
          <a:blip r:embed="rId2"/>
          <a:stretch>
            <a:fillRect/>
          </a:stretch>
        </p:blipFill>
        <p:spPr>
          <a:xfrm>
            <a:off x="6472868" y="1396495"/>
            <a:ext cx="4880932" cy="5314569"/>
          </a:xfrm>
          <a:prstGeom prst="rect">
            <a:avLst/>
          </a:prstGeom>
        </p:spPr>
      </p:pic>
    </p:spTree>
    <p:extLst>
      <p:ext uri="{BB962C8B-B14F-4D97-AF65-F5344CB8AC3E}">
        <p14:creationId xmlns:p14="http://schemas.microsoft.com/office/powerpoint/2010/main" val="33961483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314AF-B55F-42CD-BE31-23C3E3FCC5BE}"/>
              </a:ext>
            </a:extLst>
          </p:cNvPr>
          <p:cNvSpPr>
            <a:spLocks noGrp="1"/>
          </p:cNvSpPr>
          <p:nvPr>
            <p:ph type="title"/>
          </p:nvPr>
        </p:nvSpPr>
        <p:spPr/>
        <p:txBody>
          <a:bodyPr/>
          <a:lstStyle/>
          <a:p>
            <a:r>
              <a:rPr lang="en-US" dirty="0"/>
              <a:t>Classes Extending Interfaces</a:t>
            </a:r>
            <a:endParaRPr lang="en-IL" dirty="0"/>
          </a:p>
        </p:txBody>
      </p:sp>
      <p:sp>
        <p:nvSpPr>
          <p:cNvPr id="3" name="Content Placeholder 2">
            <a:extLst>
              <a:ext uri="{FF2B5EF4-FFF2-40B4-BE49-F238E27FC236}">
                <a16:creationId xmlns:a16="http://schemas.microsoft.com/office/drawing/2014/main" id="{A7D7C66D-A502-42BA-8762-88E261EB2936}"/>
              </a:ext>
            </a:extLst>
          </p:cNvPr>
          <p:cNvSpPr>
            <a:spLocks noGrp="1"/>
          </p:cNvSpPr>
          <p:nvPr>
            <p:ph idx="1"/>
          </p:nvPr>
        </p:nvSpPr>
        <p:spPr/>
        <p:txBody>
          <a:bodyPr/>
          <a:lstStyle/>
          <a:p>
            <a:r>
              <a:rPr lang="en-US" dirty="0"/>
              <a:t>A Java class can only extend one parent class. Multiple inheritance is not allowed. Interfaces are not classes, however, and an interface can extend more than one parent interface.</a:t>
            </a:r>
          </a:p>
          <a:p>
            <a:endParaRPr lang="en-US" dirty="0"/>
          </a:p>
          <a:p>
            <a:endParaRPr lang="en-US" dirty="0"/>
          </a:p>
          <a:p>
            <a:r>
              <a:rPr lang="en-US" dirty="0"/>
              <a:t>Example:</a:t>
            </a:r>
          </a:p>
          <a:p>
            <a:pPr lvl="1"/>
            <a:r>
              <a:rPr lang="en-US" dirty="0"/>
              <a:t>public interface Hockey extends Sports, Event</a:t>
            </a:r>
            <a:endParaRPr lang="en-IL" dirty="0"/>
          </a:p>
        </p:txBody>
      </p:sp>
    </p:spTree>
    <p:extLst>
      <p:ext uri="{BB962C8B-B14F-4D97-AF65-F5344CB8AC3E}">
        <p14:creationId xmlns:p14="http://schemas.microsoft.com/office/powerpoint/2010/main" val="4308054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14B90-2AAC-4D3C-B99B-135D39B57EFA}"/>
              </a:ext>
            </a:extLst>
          </p:cNvPr>
          <p:cNvSpPr>
            <a:spLocks noGrp="1"/>
          </p:cNvSpPr>
          <p:nvPr>
            <p:ph type="title"/>
          </p:nvPr>
        </p:nvSpPr>
        <p:spPr/>
        <p:txBody>
          <a:bodyPr/>
          <a:lstStyle/>
          <a:p>
            <a:r>
              <a:rPr lang="en-US" dirty="0"/>
              <a:t>Importing points about Interfaces</a:t>
            </a:r>
            <a:endParaRPr lang="en-IL" dirty="0"/>
          </a:p>
        </p:txBody>
      </p:sp>
      <p:sp>
        <p:nvSpPr>
          <p:cNvPr id="3" name="Content Placeholder 2">
            <a:extLst>
              <a:ext uri="{FF2B5EF4-FFF2-40B4-BE49-F238E27FC236}">
                <a16:creationId xmlns:a16="http://schemas.microsoft.com/office/drawing/2014/main" id="{80496C0E-4930-40D2-A88C-8F2545D568CC}"/>
              </a:ext>
            </a:extLst>
          </p:cNvPr>
          <p:cNvSpPr>
            <a:spLocks noGrp="1"/>
          </p:cNvSpPr>
          <p:nvPr>
            <p:ph idx="1"/>
          </p:nvPr>
        </p:nvSpPr>
        <p:spPr/>
        <p:txBody>
          <a:bodyPr/>
          <a:lstStyle/>
          <a:p>
            <a:pPr algn="l">
              <a:buFont typeface="Arial" panose="020B0604020202020204" pitchFamily="34" charset="0"/>
              <a:buChar char="•"/>
            </a:pPr>
            <a:r>
              <a:rPr lang="en-US" b="0" i="0" dirty="0">
                <a:effectLst/>
              </a:rPr>
              <a:t>You need to use “Interface” keyword to declare an interface.</a:t>
            </a:r>
          </a:p>
          <a:p>
            <a:pPr algn="l">
              <a:buFont typeface="Arial" panose="020B0604020202020204" pitchFamily="34" charset="0"/>
              <a:buChar char="•"/>
            </a:pPr>
            <a:r>
              <a:rPr lang="en-US" b="0" i="0" dirty="0">
                <a:effectLst/>
              </a:rPr>
              <a:t>An interface can not have any method implementation.</a:t>
            </a:r>
          </a:p>
          <a:p>
            <a:pPr algn="l">
              <a:buFont typeface="Arial" panose="020B0604020202020204" pitchFamily="34" charset="0"/>
              <a:buChar char="•"/>
            </a:pPr>
            <a:r>
              <a:rPr lang="en-US" b="0" i="0" dirty="0">
                <a:effectLst/>
              </a:rPr>
              <a:t>Interface methods are by default public abstract.</a:t>
            </a:r>
          </a:p>
          <a:p>
            <a:pPr algn="l">
              <a:buFont typeface="Arial" panose="020B0604020202020204" pitchFamily="34" charset="0"/>
              <a:buChar char="•"/>
            </a:pPr>
            <a:r>
              <a:rPr lang="en-US" b="0" i="0" dirty="0">
                <a:effectLst/>
              </a:rPr>
              <a:t>Interface variables are by default public static final.</a:t>
            </a:r>
          </a:p>
          <a:p>
            <a:pPr algn="l">
              <a:buFont typeface="Arial" panose="020B0604020202020204" pitchFamily="34" charset="0"/>
              <a:buChar char="•"/>
            </a:pPr>
            <a:r>
              <a:rPr lang="en-US" b="0" i="0" dirty="0">
                <a:effectLst/>
              </a:rPr>
              <a:t>implements keyword is used by class to use interface.</a:t>
            </a:r>
          </a:p>
          <a:p>
            <a:pPr algn="l">
              <a:buFont typeface="Arial" panose="020B0604020202020204" pitchFamily="34" charset="0"/>
              <a:buChar char="•"/>
            </a:pPr>
            <a:r>
              <a:rPr lang="en-US" b="0" i="0" dirty="0">
                <a:effectLst/>
              </a:rPr>
              <a:t>One interface can not extend another class bit can extend another interface using extends keyword.</a:t>
            </a:r>
          </a:p>
          <a:p>
            <a:pPr algn="l">
              <a:buFont typeface="Arial" panose="020B0604020202020204" pitchFamily="34" charset="0"/>
              <a:buChar char="•"/>
            </a:pPr>
            <a:r>
              <a:rPr lang="en-US" b="0" i="0" dirty="0">
                <a:effectLst/>
              </a:rPr>
              <a:t>A class needs to override all methods of interface unless it is abstract class, otherwise, you will get compilation errors.</a:t>
            </a:r>
          </a:p>
          <a:p>
            <a:pPr marL="0" indent="0">
              <a:buNone/>
            </a:pPr>
            <a:endParaRPr lang="en-IL" dirty="0"/>
          </a:p>
        </p:txBody>
      </p:sp>
    </p:spTree>
    <p:extLst>
      <p:ext uri="{BB962C8B-B14F-4D97-AF65-F5344CB8AC3E}">
        <p14:creationId xmlns:p14="http://schemas.microsoft.com/office/powerpoint/2010/main" val="34892552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F4F2E-60CE-4315-BE68-40B6A9DA3E36}"/>
              </a:ext>
            </a:extLst>
          </p:cNvPr>
          <p:cNvSpPr>
            <a:spLocks noGrp="1"/>
          </p:cNvSpPr>
          <p:nvPr>
            <p:ph type="title"/>
          </p:nvPr>
        </p:nvSpPr>
        <p:spPr/>
        <p:txBody>
          <a:bodyPr/>
          <a:lstStyle/>
          <a:p>
            <a:r>
              <a:rPr lang="en-US" dirty="0"/>
              <a:t>Marker Interface</a:t>
            </a:r>
            <a:endParaRPr lang="en-IL" dirty="0"/>
          </a:p>
        </p:txBody>
      </p:sp>
      <p:sp>
        <p:nvSpPr>
          <p:cNvPr id="3" name="Content Placeholder 2">
            <a:extLst>
              <a:ext uri="{FF2B5EF4-FFF2-40B4-BE49-F238E27FC236}">
                <a16:creationId xmlns:a16="http://schemas.microsoft.com/office/drawing/2014/main" id="{EB9CCEC5-22B4-4F17-B757-AF8D5F3F7E9A}"/>
              </a:ext>
            </a:extLst>
          </p:cNvPr>
          <p:cNvSpPr>
            <a:spLocks noGrp="1"/>
          </p:cNvSpPr>
          <p:nvPr>
            <p:ph idx="1"/>
          </p:nvPr>
        </p:nvSpPr>
        <p:spPr/>
        <p:txBody>
          <a:bodyPr>
            <a:normAutofit lnSpcReduction="10000"/>
          </a:bodyPr>
          <a:lstStyle/>
          <a:p>
            <a:r>
              <a:rPr lang="en-US" dirty="0"/>
              <a:t>An interface that </a:t>
            </a:r>
            <a:r>
              <a:rPr lang="en-US" b="1" u="sng" dirty="0"/>
              <a:t>does not contain methods, fields, and constants </a:t>
            </a:r>
            <a:r>
              <a:rPr lang="en-US" dirty="0"/>
              <a:t>is known as marker interface. In other words, an empty interface is known as marker interface or tag interface.</a:t>
            </a:r>
          </a:p>
          <a:p>
            <a:endParaRPr lang="en-US" dirty="0"/>
          </a:p>
          <a:p>
            <a:r>
              <a:rPr lang="en-US" b="0" i="0" dirty="0">
                <a:solidFill>
                  <a:srgbClr val="000000"/>
                </a:solidFill>
                <a:effectLst/>
              </a:rPr>
              <a:t>It provides </a:t>
            </a:r>
            <a:r>
              <a:rPr lang="en-US" b="1" i="0" dirty="0">
                <a:solidFill>
                  <a:srgbClr val="000000"/>
                </a:solidFill>
                <a:effectLst/>
              </a:rPr>
              <a:t>run-time type information about objects</a:t>
            </a:r>
            <a:r>
              <a:rPr lang="en-US" b="0" i="0" dirty="0">
                <a:solidFill>
                  <a:srgbClr val="000000"/>
                </a:solidFill>
                <a:effectLst/>
              </a:rPr>
              <a:t>, so the compiler and JVM have </a:t>
            </a:r>
            <a:r>
              <a:rPr lang="en-US" b="1" i="0" dirty="0">
                <a:solidFill>
                  <a:srgbClr val="000000"/>
                </a:solidFill>
                <a:effectLst/>
              </a:rPr>
              <a:t>additional information about the object</a:t>
            </a:r>
            <a:r>
              <a:rPr lang="en-US" b="0" i="0" dirty="0">
                <a:solidFill>
                  <a:srgbClr val="000000"/>
                </a:solidFill>
                <a:effectLst/>
              </a:rPr>
              <a:t>.</a:t>
            </a:r>
            <a:endParaRPr lang="en-US" dirty="0"/>
          </a:p>
          <a:p>
            <a:pPr marL="0" indent="0">
              <a:buNone/>
            </a:pPr>
            <a:endParaRPr lang="en-US" b="1" dirty="0">
              <a:solidFill>
                <a:srgbClr val="FF0000"/>
              </a:solidFill>
            </a:endParaRPr>
          </a:p>
          <a:p>
            <a:pPr marL="0" indent="0">
              <a:buNone/>
            </a:pPr>
            <a:r>
              <a:rPr lang="en-US" b="1" dirty="0">
                <a:solidFill>
                  <a:srgbClr val="FF0000"/>
                </a:solidFill>
              </a:rPr>
              <a:t>Note:</a:t>
            </a:r>
          </a:p>
          <a:p>
            <a:pPr marL="0" indent="0">
              <a:buNone/>
            </a:pPr>
            <a:r>
              <a:rPr lang="en-US" b="0" i="0" dirty="0">
                <a:solidFill>
                  <a:srgbClr val="000000"/>
                </a:solidFill>
                <a:effectLst/>
              </a:rPr>
              <a:t>Java has many built-in marker interfaces, such as </a:t>
            </a:r>
          </a:p>
          <a:p>
            <a:pPr marL="0" indent="0">
              <a:buNone/>
            </a:pPr>
            <a:r>
              <a:rPr lang="en-US" b="0" i="1" dirty="0">
                <a:solidFill>
                  <a:srgbClr val="000000"/>
                </a:solidFill>
                <a:effectLst/>
              </a:rPr>
              <a:t>Serializable</a:t>
            </a:r>
            <a:r>
              <a:rPr lang="en-US" b="0" i="0" dirty="0">
                <a:solidFill>
                  <a:srgbClr val="000000"/>
                </a:solidFill>
                <a:effectLst/>
              </a:rPr>
              <a:t>, </a:t>
            </a:r>
            <a:r>
              <a:rPr lang="en-US" b="0" i="1" dirty="0">
                <a:solidFill>
                  <a:srgbClr val="000000"/>
                </a:solidFill>
                <a:effectLst/>
              </a:rPr>
              <a:t>Cloneable</a:t>
            </a:r>
            <a:r>
              <a:rPr lang="en-US" b="0" i="0" dirty="0">
                <a:solidFill>
                  <a:srgbClr val="000000"/>
                </a:solidFill>
                <a:effectLst/>
              </a:rPr>
              <a:t>, and </a:t>
            </a:r>
            <a:r>
              <a:rPr lang="en-US" b="0" i="1" dirty="0">
                <a:solidFill>
                  <a:srgbClr val="000000"/>
                </a:solidFill>
                <a:effectLst/>
              </a:rPr>
              <a:t>Remote.</a:t>
            </a:r>
            <a:endParaRPr lang="en-IL" dirty="0"/>
          </a:p>
        </p:txBody>
      </p:sp>
    </p:spTree>
    <p:extLst>
      <p:ext uri="{BB962C8B-B14F-4D97-AF65-F5344CB8AC3E}">
        <p14:creationId xmlns:p14="http://schemas.microsoft.com/office/powerpoint/2010/main" val="22211286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67FD9-BF66-4281-B0D9-D9D09ECAE172}"/>
              </a:ext>
            </a:extLst>
          </p:cNvPr>
          <p:cNvSpPr>
            <a:spLocks noGrp="1"/>
          </p:cNvSpPr>
          <p:nvPr>
            <p:ph type="title"/>
          </p:nvPr>
        </p:nvSpPr>
        <p:spPr/>
        <p:txBody>
          <a:bodyPr/>
          <a:lstStyle/>
          <a:p>
            <a:r>
              <a:rPr lang="en-US" dirty="0"/>
              <a:t>Cloneable Interface</a:t>
            </a:r>
            <a:endParaRPr lang="en-IL" dirty="0"/>
          </a:p>
        </p:txBody>
      </p:sp>
      <p:sp>
        <p:nvSpPr>
          <p:cNvPr id="3" name="Content Placeholder 2">
            <a:extLst>
              <a:ext uri="{FF2B5EF4-FFF2-40B4-BE49-F238E27FC236}">
                <a16:creationId xmlns:a16="http://schemas.microsoft.com/office/drawing/2014/main" id="{D7FAA480-74FB-4F55-B9F8-D92CB3319620}"/>
              </a:ext>
            </a:extLst>
          </p:cNvPr>
          <p:cNvSpPr>
            <a:spLocks noGrp="1"/>
          </p:cNvSpPr>
          <p:nvPr>
            <p:ph idx="1"/>
          </p:nvPr>
        </p:nvSpPr>
        <p:spPr/>
        <p:txBody>
          <a:bodyPr/>
          <a:lstStyle/>
          <a:p>
            <a:r>
              <a:rPr lang="en-US" i="0" dirty="0">
                <a:effectLst/>
                <a:latin typeface="urw-din"/>
              </a:rPr>
              <a:t>Cloneable interface is present in </a:t>
            </a:r>
            <a:r>
              <a:rPr lang="en-US" i="0" dirty="0" err="1">
                <a:effectLst/>
                <a:latin typeface="urw-din"/>
              </a:rPr>
              <a:t>java.lang</a:t>
            </a:r>
            <a:r>
              <a:rPr lang="en-US" i="0" dirty="0">
                <a:effectLst/>
                <a:latin typeface="urw-din"/>
              </a:rPr>
              <a:t> package.</a:t>
            </a:r>
          </a:p>
          <a:p>
            <a:r>
              <a:rPr lang="en-US" i="0" dirty="0">
                <a:effectLst/>
                <a:latin typeface="urw-din"/>
              </a:rPr>
              <a:t>There is a method clone() in </a:t>
            </a:r>
            <a:r>
              <a:rPr lang="en-US" dirty="0">
                <a:effectLst/>
                <a:latin typeface="urw-din"/>
              </a:rPr>
              <a:t>Object</a:t>
            </a:r>
            <a:r>
              <a:rPr lang="en-US" i="0" dirty="0">
                <a:effectLst/>
                <a:latin typeface="urw-din"/>
              </a:rPr>
              <a:t> class.</a:t>
            </a:r>
          </a:p>
          <a:p>
            <a:r>
              <a:rPr lang="en-US" b="0" i="0" dirty="0">
                <a:solidFill>
                  <a:srgbClr val="273239"/>
                </a:solidFill>
                <a:effectLst/>
                <a:latin typeface="urw-din"/>
              </a:rPr>
              <a:t>A class that implements the Cloneable interface indicates that it is legal for clone() method to make a field-for-field copy of instances of that class.</a:t>
            </a:r>
          </a:p>
          <a:p>
            <a:endParaRPr lang="en-US" dirty="0">
              <a:solidFill>
                <a:srgbClr val="273239"/>
              </a:solidFill>
              <a:latin typeface="urw-din"/>
            </a:endParaRPr>
          </a:p>
          <a:p>
            <a:pPr marL="0" indent="0">
              <a:buNone/>
            </a:pPr>
            <a:endParaRPr lang="en-US" b="0" i="0" dirty="0">
              <a:solidFill>
                <a:srgbClr val="273239"/>
              </a:solidFill>
              <a:effectLst/>
              <a:latin typeface="urw-din"/>
            </a:endParaRPr>
          </a:p>
        </p:txBody>
      </p:sp>
    </p:spTree>
    <p:extLst>
      <p:ext uri="{BB962C8B-B14F-4D97-AF65-F5344CB8AC3E}">
        <p14:creationId xmlns:p14="http://schemas.microsoft.com/office/powerpoint/2010/main" val="1303785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58673-A24E-4F38-99E3-2ACB4AC58FB0}"/>
              </a:ext>
            </a:extLst>
          </p:cNvPr>
          <p:cNvSpPr>
            <a:spLocks noGrp="1"/>
          </p:cNvSpPr>
          <p:nvPr>
            <p:ph type="title"/>
          </p:nvPr>
        </p:nvSpPr>
        <p:spPr/>
        <p:txBody>
          <a:bodyPr/>
          <a:lstStyle/>
          <a:p>
            <a:r>
              <a:rPr lang="en-US" dirty="0"/>
              <a:t>Inheritance Example</a:t>
            </a:r>
            <a:endParaRPr lang="en-IL" dirty="0"/>
          </a:p>
        </p:txBody>
      </p:sp>
      <p:sp>
        <p:nvSpPr>
          <p:cNvPr id="4" name="Rectangle 3">
            <a:extLst>
              <a:ext uri="{FF2B5EF4-FFF2-40B4-BE49-F238E27FC236}">
                <a16:creationId xmlns:a16="http://schemas.microsoft.com/office/drawing/2014/main" id="{C1575EDD-9666-4E64-B2A5-360A89905594}"/>
              </a:ext>
            </a:extLst>
          </p:cNvPr>
          <p:cNvSpPr/>
          <p:nvPr/>
        </p:nvSpPr>
        <p:spPr>
          <a:xfrm>
            <a:off x="4225771" y="1867523"/>
            <a:ext cx="4279037" cy="11363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Vehicle</a:t>
            </a:r>
            <a:endParaRPr lang="en-IL" sz="4400" dirty="0"/>
          </a:p>
        </p:txBody>
      </p:sp>
      <p:sp>
        <p:nvSpPr>
          <p:cNvPr id="7" name="Rectangle 6">
            <a:extLst>
              <a:ext uri="{FF2B5EF4-FFF2-40B4-BE49-F238E27FC236}">
                <a16:creationId xmlns:a16="http://schemas.microsoft.com/office/drawing/2014/main" id="{70825AE1-4241-4FA2-A3EE-994FDB25B9BD}"/>
              </a:ext>
            </a:extLst>
          </p:cNvPr>
          <p:cNvSpPr/>
          <p:nvPr/>
        </p:nvSpPr>
        <p:spPr>
          <a:xfrm>
            <a:off x="6929021" y="3854136"/>
            <a:ext cx="3151573" cy="113634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a:t>Truck</a:t>
            </a:r>
            <a:endParaRPr lang="en-IL" sz="4400" dirty="0"/>
          </a:p>
        </p:txBody>
      </p:sp>
      <p:sp>
        <p:nvSpPr>
          <p:cNvPr id="8" name="Rectangle 7">
            <a:extLst>
              <a:ext uri="{FF2B5EF4-FFF2-40B4-BE49-F238E27FC236}">
                <a16:creationId xmlns:a16="http://schemas.microsoft.com/office/drawing/2014/main" id="{24757FD8-64E1-46AA-954F-7A0648A70736}"/>
              </a:ext>
            </a:extLst>
          </p:cNvPr>
          <p:cNvSpPr/>
          <p:nvPr/>
        </p:nvSpPr>
        <p:spPr>
          <a:xfrm>
            <a:off x="2752078" y="3854136"/>
            <a:ext cx="3151573" cy="113634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a:t>Car</a:t>
            </a:r>
            <a:endParaRPr lang="en-IL" sz="4400" dirty="0"/>
          </a:p>
        </p:txBody>
      </p:sp>
      <p:sp>
        <p:nvSpPr>
          <p:cNvPr id="17" name="Arrow: Up 16">
            <a:extLst>
              <a:ext uri="{FF2B5EF4-FFF2-40B4-BE49-F238E27FC236}">
                <a16:creationId xmlns:a16="http://schemas.microsoft.com/office/drawing/2014/main" id="{031109E4-FC69-4075-B495-C9937BFBF43A}"/>
              </a:ext>
            </a:extLst>
          </p:cNvPr>
          <p:cNvSpPr/>
          <p:nvPr/>
        </p:nvSpPr>
        <p:spPr>
          <a:xfrm>
            <a:off x="4643021" y="3003864"/>
            <a:ext cx="461639" cy="850272"/>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L"/>
          </a:p>
        </p:txBody>
      </p:sp>
      <p:sp>
        <p:nvSpPr>
          <p:cNvPr id="18" name="Arrow: Up 17">
            <a:extLst>
              <a:ext uri="{FF2B5EF4-FFF2-40B4-BE49-F238E27FC236}">
                <a16:creationId xmlns:a16="http://schemas.microsoft.com/office/drawing/2014/main" id="{DDD38878-2CA7-472E-8C55-C0A109E57414}"/>
              </a:ext>
            </a:extLst>
          </p:cNvPr>
          <p:cNvSpPr/>
          <p:nvPr/>
        </p:nvSpPr>
        <p:spPr>
          <a:xfrm>
            <a:off x="7332955" y="3003864"/>
            <a:ext cx="461639" cy="850272"/>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L"/>
          </a:p>
        </p:txBody>
      </p:sp>
      <p:sp>
        <p:nvSpPr>
          <p:cNvPr id="19" name="Arrow: Up 18">
            <a:extLst>
              <a:ext uri="{FF2B5EF4-FFF2-40B4-BE49-F238E27FC236}">
                <a16:creationId xmlns:a16="http://schemas.microsoft.com/office/drawing/2014/main" id="{12A6A41B-D7A9-4877-9290-78E9793DC76D}"/>
              </a:ext>
            </a:extLst>
          </p:cNvPr>
          <p:cNvSpPr/>
          <p:nvPr/>
        </p:nvSpPr>
        <p:spPr>
          <a:xfrm>
            <a:off x="5353234" y="4949788"/>
            <a:ext cx="461639" cy="850272"/>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L"/>
          </a:p>
        </p:txBody>
      </p:sp>
      <p:sp>
        <p:nvSpPr>
          <p:cNvPr id="20" name="Arrow: Up 19">
            <a:extLst>
              <a:ext uri="{FF2B5EF4-FFF2-40B4-BE49-F238E27FC236}">
                <a16:creationId xmlns:a16="http://schemas.microsoft.com/office/drawing/2014/main" id="{8F8D74CF-1052-486A-8AA3-B001A65B13E7}"/>
              </a:ext>
            </a:extLst>
          </p:cNvPr>
          <p:cNvSpPr/>
          <p:nvPr/>
        </p:nvSpPr>
        <p:spPr>
          <a:xfrm>
            <a:off x="4097044" y="4990477"/>
            <a:ext cx="461639" cy="850272"/>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L"/>
          </a:p>
        </p:txBody>
      </p:sp>
      <p:sp>
        <p:nvSpPr>
          <p:cNvPr id="21" name="Arrow: Up 20">
            <a:extLst>
              <a:ext uri="{FF2B5EF4-FFF2-40B4-BE49-F238E27FC236}">
                <a16:creationId xmlns:a16="http://schemas.microsoft.com/office/drawing/2014/main" id="{44D0A026-3A21-410B-91A1-A48B1F1A6C2D}"/>
              </a:ext>
            </a:extLst>
          </p:cNvPr>
          <p:cNvSpPr/>
          <p:nvPr/>
        </p:nvSpPr>
        <p:spPr>
          <a:xfrm>
            <a:off x="2770942" y="4990477"/>
            <a:ext cx="461639" cy="850272"/>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L"/>
          </a:p>
        </p:txBody>
      </p:sp>
      <p:sp>
        <p:nvSpPr>
          <p:cNvPr id="22" name="Rectangle 21">
            <a:extLst>
              <a:ext uri="{FF2B5EF4-FFF2-40B4-BE49-F238E27FC236}">
                <a16:creationId xmlns:a16="http://schemas.microsoft.com/office/drawing/2014/main" id="{F7C588C3-C632-4837-970C-BDEC9B9116B4}"/>
              </a:ext>
            </a:extLst>
          </p:cNvPr>
          <p:cNvSpPr/>
          <p:nvPr/>
        </p:nvSpPr>
        <p:spPr>
          <a:xfrm>
            <a:off x="5388742" y="5800060"/>
            <a:ext cx="1717830" cy="50923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00" dirty="0"/>
              <a:t>Audi</a:t>
            </a:r>
            <a:endParaRPr lang="en-IL" sz="2000" dirty="0"/>
          </a:p>
        </p:txBody>
      </p:sp>
      <p:sp>
        <p:nvSpPr>
          <p:cNvPr id="23" name="Rectangle 22">
            <a:extLst>
              <a:ext uri="{FF2B5EF4-FFF2-40B4-BE49-F238E27FC236}">
                <a16:creationId xmlns:a16="http://schemas.microsoft.com/office/drawing/2014/main" id="{C47B0497-E018-4845-A3CA-EF82F9D188FE}"/>
              </a:ext>
            </a:extLst>
          </p:cNvPr>
          <p:cNvSpPr/>
          <p:nvPr/>
        </p:nvSpPr>
        <p:spPr>
          <a:xfrm>
            <a:off x="3523694" y="5840749"/>
            <a:ext cx="1717830" cy="50923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00" dirty="0"/>
              <a:t>Lamborghini</a:t>
            </a:r>
            <a:endParaRPr lang="en-IL" sz="2000" dirty="0"/>
          </a:p>
        </p:txBody>
      </p:sp>
      <p:sp>
        <p:nvSpPr>
          <p:cNvPr id="24" name="Rectangle 23">
            <a:extLst>
              <a:ext uri="{FF2B5EF4-FFF2-40B4-BE49-F238E27FC236}">
                <a16:creationId xmlns:a16="http://schemas.microsoft.com/office/drawing/2014/main" id="{E5CAFB8B-4C40-4015-9BBD-115FBF42C456}"/>
              </a:ext>
            </a:extLst>
          </p:cNvPr>
          <p:cNvSpPr/>
          <p:nvPr/>
        </p:nvSpPr>
        <p:spPr>
          <a:xfrm>
            <a:off x="1514751" y="5840749"/>
            <a:ext cx="1717830" cy="50923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00" dirty="0"/>
              <a:t>Maclaren</a:t>
            </a:r>
            <a:endParaRPr lang="en-IL" sz="2000" dirty="0"/>
          </a:p>
        </p:txBody>
      </p:sp>
    </p:spTree>
    <p:extLst>
      <p:ext uri="{BB962C8B-B14F-4D97-AF65-F5344CB8AC3E}">
        <p14:creationId xmlns:p14="http://schemas.microsoft.com/office/powerpoint/2010/main" val="30703806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FADCD-E492-4013-83CD-A1809C1513DA}"/>
              </a:ext>
            </a:extLst>
          </p:cNvPr>
          <p:cNvSpPr>
            <a:spLocks noGrp="1"/>
          </p:cNvSpPr>
          <p:nvPr>
            <p:ph type="title"/>
          </p:nvPr>
        </p:nvSpPr>
        <p:spPr/>
        <p:txBody>
          <a:bodyPr/>
          <a:lstStyle/>
          <a:p>
            <a:r>
              <a:rPr lang="en-US" dirty="0"/>
              <a:t>Clone() Method</a:t>
            </a:r>
            <a:endParaRPr lang="en-IL" dirty="0"/>
          </a:p>
        </p:txBody>
      </p:sp>
      <p:sp>
        <p:nvSpPr>
          <p:cNvPr id="3" name="Content Placeholder 2">
            <a:extLst>
              <a:ext uri="{FF2B5EF4-FFF2-40B4-BE49-F238E27FC236}">
                <a16:creationId xmlns:a16="http://schemas.microsoft.com/office/drawing/2014/main" id="{4A027DC0-0ECA-4843-AE9C-CCB619582907}"/>
              </a:ext>
            </a:extLst>
          </p:cNvPr>
          <p:cNvSpPr>
            <a:spLocks noGrp="1"/>
          </p:cNvSpPr>
          <p:nvPr>
            <p:ph idx="1"/>
          </p:nvPr>
        </p:nvSpPr>
        <p:spPr/>
        <p:txBody>
          <a:bodyPr/>
          <a:lstStyle/>
          <a:p>
            <a:r>
              <a:rPr lang="en-US" dirty="0"/>
              <a:t>Object cloning refers to the creation of an exact copy of an object. </a:t>
            </a:r>
          </a:p>
          <a:p>
            <a:r>
              <a:rPr lang="en-US" dirty="0"/>
              <a:t>It creates a new instance of the class of the current object and initializes all its fields with exactly the contents of the corresponding fields of this object.</a:t>
            </a:r>
          </a:p>
          <a:p>
            <a:endParaRPr lang="en-US" dirty="0"/>
          </a:p>
          <a:p>
            <a:pPr marL="457200" lvl="1" indent="0">
              <a:buNone/>
            </a:pPr>
            <a:endParaRPr lang="en-IL" dirty="0"/>
          </a:p>
        </p:txBody>
      </p:sp>
    </p:spTree>
    <p:extLst>
      <p:ext uri="{BB962C8B-B14F-4D97-AF65-F5344CB8AC3E}">
        <p14:creationId xmlns:p14="http://schemas.microsoft.com/office/powerpoint/2010/main" val="4572921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F0605-842F-4C26-9379-DAB20D4878C0}"/>
              </a:ext>
            </a:extLst>
          </p:cNvPr>
          <p:cNvSpPr>
            <a:spLocks noGrp="1"/>
          </p:cNvSpPr>
          <p:nvPr>
            <p:ph type="title"/>
          </p:nvPr>
        </p:nvSpPr>
        <p:spPr/>
        <p:txBody>
          <a:bodyPr/>
          <a:lstStyle/>
          <a:p>
            <a:r>
              <a:rPr lang="en-US" dirty="0"/>
              <a:t>Shallow Copy and Deep Copy</a:t>
            </a:r>
            <a:endParaRPr lang="en-IL" dirty="0"/>
          </a:p>
        </p:txBody>
      </p:sp>
      <p:sp>
        <p:nvSpPr>
          <p:cNvPr id="3" name="Content Placeholder 2">
            <a:extLst>
              <a:ext uri="{FF2B5EF4-FFF2-40B4-BE49-F238E27FC236}">
                <a16:creationId xmlns:a16="http://schemas.microsoft.com/office/drawing/2014/main" id="{6077B4C6-809C-4AD8-909C-B65A0DEA20E5}"/>
              </a:ext>
            </a:extLst>
          </p:cNvPr>
          <p:cNvSpPr>
            <a:spLocks noGrp="1"/>
          </p:cNvSpPr>
          <p:nvPr>
            <p:ph idx="1"/>
          </p:nvPr>
        </p:nvSpPr>
        <p:spPr/>
        <p:txBody>
          <a:bodyPr/>
          <a:lstStyle/>
          <a:p>
            <a:r>
              <a:rPr lang="en-US" b="1" i="0" u="sng" dirty="0">
                <a:solidFill>
                  <a:srgbClr val="273239"/>
                </a:solidFill>
                <a:effectLst/>
              </a:rPr>
              <a:t>Shallow Copy:</a:t>
            </a:r>
            <a:r>
              <a:rPr lang="en-US" b="0" i="0" u="sng" dirty="0">
                <a:solidFill>
                  <a:srgbClr val="273239"/>
                </a:solidFill>
                <a:effectLst/>
              </a:rPr>
              <a:t> </a:t>
            </a:r>
            <a:r>
              <a:rPr lang="en-US" b="0" i="0" dirty="0">
                <a:solidFill>
                  <a:srgbClr val="273239"/>
                </a:solidFill>
                <a:effectLst/>
              </a:rPr>
              <a:t>is the method of copying an object and is followed by default in cloning.</a:t>
            </a:r>
          </a:p>
          <a:p>
            <a:r>
              <a:rPr lang="en-US" b="0" i="1" dirty="0">
                <a:solidFill>
                  <a:srgbClr val="273239"/>
                </a:solidFill>
                <a:effectLst/>
              </a:rPr>
              <a:t>Shallow copies are cheap and simple to make.</a:t>
            </a:r>
            <a:endParaRPr lang="en-US" dirty="0">
              <a:solidFill>
                <a:srgbClr val="273239"/>
              </a:solidFill>
            </a:endParaRPr>
          </a:p>
          <a:p>
            <a:endParaRPr lang="en-US" dirty="0">
              <a:solidFill>
                <a:srgbClr val="273239"/>
              </a:solidFill>
            </a:endParaRPr>
          </a:p>
          <a:p>
            <a:r>
              <a:rPr lang="en-US" b="1" i="0" u="sng" dirty="0">
                <a:solidFill>
                  <a:srgbClr val="273239"/>
                </a:solidFill>
                <a:effectLst/>
              </a:rPr>
              <a:t>Deep Copy:</a:t>
            </a:r>
            <a:r>
              <a:rPr lang="en-US" b="1" i="0" dirty="0">
                <a:solidFill>
                  <a:srgbClr val="273239"/>
                </a:solidFill>
                <a:effectLst/>
              </a:rPr>
              <a:t> </a:t>
            </a:r>
            <a:r>
              <a:rPr lang="en-US" b="0" i="0" dirty="0">
                <a:solidFill>
                  <a:srgbClr val="273239"/>
                </a:solidFill>
                <a:effectLst/>
              </a:rPr>
              <a:t>Deep repetition truly clones the underlying data. It is not shared between the first and therefore the copy.</a:t>
            </a:r>
            <a:endParaRPr lang="en-IL" dirty="0"/>
          </a:p>
        </p:txBody>
      </p:sp>
    </p:spTree>
    <p:extLst>
      <p:ext uri="{BB962C8B-B14F-4D97-AF65-F5344CB8AC3E}">
        <p14:creationId xmlns:p14="http://schemas.microsoft.com/office/powerpoint/2010/main" val="26578805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21151-4B38-4BC2-AC9A-5055AD39B624}"/>
              </a:ext>
            </a:extLst>
          </p:cNvPr>
          <p:cNvSpPr>
            <a:spLocks noGrp="1"/>
          </p:cNvSpPr>
          <p:nvPr>
            <p:ph type="title"/>
          </p:nvPr>
        </p:nvSpPr>
        <p:spPr>
          <a:xfrm>
            <a:off x="0" y="13881"/>
            <a:ext cx="10515600" cy="1325563"/>
          </a:xfrm>
        </p:spPr>
        <p:txBody>
          <a:bodyPr/>
          <a:lstStyle/>
          <a:p>
            <a:r>
              <a:rPr lang="en-US" dirty="0"/>
              <a:t>Shallow copy example</a:t>
            </a:r>
            <a:endParaRPr lang="en-IL" dirty="0"/>
          </a:p>
        </p:txBody>
      </p:sp>
      <p:pic>
        <p:nvPicPr>
          <p:cNvPr id="5" name="Content Placeholder 4">
            <a:extLst>
              <a:ext uri="{FF2B5EF4-FFF2-40B4-BE49-F238E27FC236}">
                <a16:creationId xmlns:a16="http://schemas.microsoft.com/office/drawing/2014/main" id="{FB2A3C45-2579-49D5-BD98-C5F80E6BB307}"/>
              </a:ext>
            </a:extLst>
          </p:cNvPr>
          <p:cNvPicPr>
            <a:picLocks noGrp="1" noChangeAspect="1"/>
          </p:cNvPicPr>
          <p:nvPr>
            <p:ph idx="1"/>
          </p:nvPr>
        </p:nvPicPr>
        <p:blipFill>
          <a:blip r:embed="rId2"/>
          <a:stretch>
            <a:fillRect/>
          </a:stretch>
        </p:blipFill>
        <p:spPr>
          <a:xfrm>
            <a:off x="198120" y="1339444"/>
            <a:ext cx="6776788" cy="4390072"/>
          </a:xfrm>
        </p:spPr>
      </p:pic>
      <p:pic>
        <p:nvPicPr>
          <p:cNvPr id="9" name="Picture 8">
            <a:extLst>
              <a:ext uri="{FF2B5EF4-FFF2-40B4-BE49-F238E27FC236}">
                <a16:creationId xmlns:a16="http://schemas.microsoft.com/office/drawing/2014/main" id="{7E628A9B-477D-4909-8B97-6256A511986A}"/>
              </a:ext>
            </a:extLst>
          </p:cNvPr>
          <p:cNvPicPr>
            <a:picLocks noChangeAspect="1"/>
          </p:cNvPicPr>
          <p:nvPr/>
        </p:nvPicPr>
        <p:blipFill>
          <a:blip r:embed="rId3"/>
          <a:stretch>
            <a:fillRect/>
          </a:stretch>
        </p:blipFill>
        <p:spPr>
          <a:xfrm>
            <a:off x="6839925" y="993755"/>
            <a:ext cx="4725059" cy="3381847"/>
          </a:xfrm>
          <a:prstGeom prst="rect">
            <a:avLst/>
          </a:prstGeom>
        </p:spPr>
      </p:pic>
      <p:pic>
        <p:nvPicPr>
          <p:cNvPr id="6146" name="Picture 2">
            <a:extLst>
              <a:ext uri="{FF2B5EF4-FFF2-40B4-BE49-F238E27FC236}">
                <a16:creationId xmlns:a16="http://schemas.microsoft.com/office/drawing/2014/main" id="{5C6C8563-88C9-455B-A50D-6140AFC6CB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68923" y="4029912"/>
            <a:ext cx="2136963" cy="227098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B9BFD023-932A-4181-AF78-468A1E7A314B}"/>
              </a:ext>
            </a:extLst>
          </p:cNvPr>
          <p:cNvSpPr txBox="1"/>
          <p:nvPr/>
        </p:nvSpPr>
        <p:spPr>
          <a:xfrm>
            <a:off x="6096000" y="6300901"/>
            <a:ext cx="6096000" cy="430887"/>
          </a:xfrm>
          <a:prstGeom prst="rect">
            <a:avLst/>
          </a:prstGeom>
          <a:noFill/>
        </p:spPr>
        <p:txBody>
          <a:bodyPr wrap="square">
            <a:spAutoFit/>
          </a:bodyPr>
          <a:lstStyle/>
          <a:p>
            <a:r>
              <a:rPr lang="en-US" sz="2200" b="1" dirty="0">
                <a:solidFill>
                  <a:srgbClr val="FF0000"/>
                </a:solidFill>
              </a:rPr>
              <a:t>data simply refers to the same array as values.</a:t>
            </a:r>
            <a:endParaRPr lang="en-IL" sz="2200" b="1" dirty="0">
              <a:solidFill>
                <a:srgbClr val="FF0000"/>
              </a:solidFill>
            </a:endParaRPr>
          </a:p>
        </p:txBody>
      </p:sp>
    </p:spTree>
    <p:extLst>
      <p:ext uri="{BB962C8B-B14F-4D97-AF65-F5344CB8AC3E}">
        <p14:creationId xmlns:p14="http://schemas.microsoft.com/office/powerpoint/2010/main" val="8598950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B1B75-098E-42A5-803E-736309905FEA}"/>
              </a:ext>
            </a:extLst>
          </p:cNvPr>
          <p:cNvSpPr>
            <a:spLocks noGrp="1"/>
          </p:cNvSpPr>
          <p:nvPr>
            <p:ph type="title"/>
          </p:nvPr>
        </p:nvSpPr>
        <p:spPr/>
        <p:txBody>
          <a:bodyPr/>
          <a:lstStyle/>
          <a:p>
            <a:r>
              <a:rPr lang="en-US" dirty="0"/>
              <a:t>Deep Copy Example</a:t>
            </a:r>
            <a:endParaRPr lang="en-IL" dirty="0"/>
          </a:p>
        </p:txBody>
      </p:sp>
      <p:pic>
        <p:nvPicPr>
          <p:cNvPr id="5" name="Content Placeholder 4">
            <a:extLst>
              <a:ext uri="{FF2B5EF4-FFF2-40B4-BE49-F238E27FC236}">
                <a16:creationId xmlns:a16="http://schemas.microsoft.com/office/drawing/2014/main" id="{38953782-5A3C-407D-B2EE-7B51F4525C19}"/>
              </a:ext>
            </a:extLst>
          </p:cNvPr>
          <p:cNvPicPr>
            <a:picLocks noGrp="1" noChangeAspect="1"/>
          </p:cNvPicPr>
          <p:nvPr>
            <p:ph idx="1"/>
          </p:nvPr>
        </p:nvPicPr>
        <p:blipFill>
          <a:blip r:embed="rId2"/>
          <a:stretch>
            <a:fillRect/>
          </a:stretch>
        </p:blipFill>
        <p:spPr>
          <a:xfrm>
            <a:off x="281794" y="1579748"/>
            <a:ext cx="6042806" cy="5080132"/>
          </a:xfrm>
        </p:spPr>
      </p:pic>
      <p:pic>
        <p:nvPicPr>
          <p:cNvPr id="7" name="Picture 6">
            <a:extLst>
              <a:ext uri="{FF2B5EF4-FFF2-40B4-BE49-F238E27FC236}">
                <a16:creationId xmlns:a16="http://schemas.microsoft.com/office/drawing/2014/main" id="{F409AC47-19F9-4D19-A9D4-F39EDF9A558C}"/>
              </a:ext>
            </a:extLst>
          </p:cNvPr>
          <p:cNvPicPr>
            <a:picLocks noChangeAspect="1"/>
          </p:cNvPicPr>
          <p:nvPr/>
        </p:nvPicPr>
        <p:blipFill>
          <a:blip r:embed="rId3"/>
          <a:stretch>
            <a:fillRect/>
          </a:stretch>
        </p:blipFill>
        <p:spPr>
          <a:xfrm>
            <a:off x="6324600" y="1190971"/>
            <a:ext cx="4929994" cy="3428679"/>
          </a:xfrm>
          <a:prstGeom prst="rect">
            <a:avLst/>
          </a:prstGeom>
        </p:spPr>
      </p:pic>
      <p:pic>
        <p:nvPicPr>
          <p:cNvPr id="7170" name="Picture 2">
            <a:extLst>
              <a:ext uri="{FF2B5EF4-FFF2-40B4-BE49-F238E27FC236}">
                <a16:creationId xmlns:a16="http://schemas.microsoft.com/office/drawing/2014/main" id="{B418A9D3-A24E-4D49-8F0A-B9531039639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12905" y="4046829"/>
            <a:ext cx="2140893" cy="27973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08221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84443-AD4D-47CD-8C93-741EADBB5CB0}"/>
              </a:ext>
            </a:extLst>
          </p:cNvPr>
          <p:cNvSpPr>
            <a:spLocks noGrp="1"/>
          </p:cNvSpPr>
          <p:nvPr>
            <p:ph type="title"/>
          </p:nvPr>
        </p:nvSpPr>
        <p:spPr/>
        <p:txBody>
          <a:bodyPr/>
          <a:lstStyle/>
          <a:p>
            <a:r>
              <a:rPr lang="en-US" dirty="0"/>
              <a:t>Shallow Copy vs. Deep Copy</a:t>
            </a:r>
            <a:endParaRPr lang="en-IL" dirty="0"/>
          </a:p>
        </p:txBody>
      </p:sp>
      <p:graphicFrame>
        <p:nvGraphicFramePr>
          <p:cNvPr id="4" name="Table 4">
            <a:extLst>
              <a:ext uri="{FF2B5EF4-FFF2-40B4-BE49-F238E27FC236}">
                <a16:creationId xmlns:a16="http://schemas.microsoft.com/office/drawing/2014/main" id="{5CD2297C-B0FC-4AB0-A975-FA9861C1595E}"/>
              </a:ext>
            </a:extLst>
          </p:cNvPr>
          <p:cNvGraphicFramePr>
            <a:graphicFrameLocks noGrp="1"/>
          </p:cNvGraphicFramePr>
          <p:nvPr>
            <p:ph idx="1"/>
            <p:extLst>
              <p:ext uri="{D42A27DB-BD31-4B8C-83A1-F6EECF244321}">
                <p14:modId xmlns:p14="http://schemas.microsoft.com/office/powerpoint/2010/main" val="585597702"/>
              </p:ext>
            </p:extLst>
          </p:nvPr>
        </p:nvGraphicFramePr>
        <p:xfrm>
          <a:off x="457200" y="1993265"/>
          <a:ext cx="11353800" cy="4358640"/>
        </p:xfrm>
        <a:graphic>
          <a:graphicData uri="http://schemas.openxmlformats.org/drawingml/2006/table">
            <a:tbl>
              <a:tblPr firstRow="1" bandRow="1">
                <a:tableStyleId>{5C22544A-7EE6-4342-B048-85BDC9FD1C3A}</a:tableStyleId>
              </a:tblPr>
              <a:tblGrid>
                <a:gridCol w="5676900">
                  <a:extLst>
                    <a:ext uri="{9D8B030D-6E8A-4147-A177-3AD203B41FA5}">
                      <a16:colId xmlns:a16="http://schemas.microsoft.com/office/drawing/2014/main" val="360435894"/>
                    </a:ext>
                  </a:extLst>
                </a:gridCol>
                <a:gridCol w="5676900">
                  <a:extLst>
                    <a:ext uri="{9D8B030D-6E8A-4147-A177-3AD203B41FA5}">
                      <a16:colId xmlns:a16="http://schemas.microsoft.com/office/drawing/2014/main" val="380806984"/>
                    </a:ext>
                  </a:extLst>
                </a:gridCol>
              </a:tblGrid>
              <a:tr h="370840">
                <a:tc>
                  <a:txBody>
                    <a:bodyPr/>
                    <a:lstStyle/>
                    <a:p>
                      <a:pPr algn="l" fontAlgn="base"/>
                      <a:r>
                        <a:rPr lang="en-US" sz="2800" b="1" dirty="0">
                          <a:effectLst/>
                        </a:rPr>
                        <a:t>Shallow Copy</a:t>
                      </a:r>
                    </a:p>
                  </a:txBody>
                  <a:tcPr marL="76200" marR="76200" marT="76200" marB="76200" anchor="ctr"/>
                </a:tc>
                <a:tc>
                  <a:txBody>
                    <a:bodyPr/>
                    <a:lstStyle/>
                    <a:p>
                      <a:pPr algn="l" fontAlgn="base"/>
                      <a:r>
                        <a:rPr lang="en-US" sz="2800" b="1" dirty="0">
                          <a:effectLst/>
                        </a:rPr>
                        <a:t>Deep Copy</a:t>
                      </a:r>
                    </a:p>
                  </a:txBody>
                  <a:tcPr marL="76200" marR="76200" marT="76200" marB="76200" anchor="ctr"/>
                </a:tc>
                <a:extLst>
                  <a:ext uri="{0D108BD9-81ED-4DB2-BD59-A6C34878D82A}">
                    <a16:rowId xmlns:a16="http://schemas.microsoft.com/office/drawing/2014/main" val="3921176244"/>
                  </a:ext>
                </a:extLst>
              </a:tr>
              <a:tr h="370840">
                <a:tc>
                  <a:txBody>
                    <a:bodyPr/>
                    <a:lstStyle/>
                    <a:p>
                      <a:pPr algn="l" fontAlgn="base"/>
                      <a:r>
                        <a:rPr lang="en-US" sz="2400" b="0" dirty="0">
                          <a:effectLst/>
                        </a:rPr>
                        <a:t>Shallow Copy stores the references of objects to the original memory address.   </a:t>
                      </a:r>
                    </a:p>
                  </a:txBody>
                  <a:tcPr marL="76200" marR="76200" marT="106680" marB="106680" anchor="ctr"/>
                </a:tc>
                <a:tc>
                  <a:txBody>
                    <a:bodyPr/>
                    <a:lstStyle/>
                    <a:p>
                      <a:pPr algn="l" fontAlgn="base"/>
                      <a:r>
                        <a:rPr lang="en-US" sz="2400" b="0" dirty="0">
                          <a:effectLst/>
                        </a:rPr>
                        <a:t>Deep copy stores copies of the object’s value.</a:t>
                      </a:r>
                    </a:p>
                  </a:txBody>
                  <a:tcPr marL="76200" marR="76200" marT="106680" marB="106680" anchor="ctr"/>
                </a:tc>
                <a:extLst>
                  <a:ext uri="{0D108BD9-81ED-4DB2-BD59-A6C34878D82A}">
                    <a16:rowId xmlns:a16="http://schemas.microsoft.com/office/drawing/2014/main" val="3503733911"/>
                  </a:ext>
                </a:extLst>
              </a:tr>
              <a:tr h="370840">
                <a:tc>
                  <a:txBody>
                    <a:bodyPr/>
                    <a:lstStyle/>
                    <a:p>
                      <a:pPr algn="l" fontAlgn="base"/>
                      <a:r>
                        <a:rPr lang="en-US" sz="2400" b="0">
                          <a:effectLst/>
                        </a:rPr>
                        <a:t>Shallow Copy reflects changes made to the new/copied object in the original object.</a:t>
                      </a:r>
                    </a:p>
                  </a:txBody>
                  <a:tcPr marL="76200" marR="76200" marT="106680" marB="106680" anchor="ctr"/>
                </a:tc>
                <a:tc>
                  <a:txBody>
                    <a:bodyPr/>
                    <a:lstStyle/>
                    <a:p>
                      <a:pPr algn="l" fontAlgn="base"/>
                      <a:r>
                        <a:rPr lang="en-US" sz="2400" b="0" dirty="0">
                          <a:effectLst/>
                        </a:rPr>
                        <a:t>Deep copy doesn’t reflect changes made to the new/copied object in the original object.</a:t>
                      </a:r>
                    </a:p>
                  </a:txBody>
                  <a:tcPr marL="76200" marR="76200" marT="106680" marB="106680" anchor="ctr"/>
                </a:tc>
                <a:extLst>
                  <a:ext uri="{0D108BD9-81ED-4DB2-BD59-A6C34878D82A}">
                    <a16:rowId xmlns:a16="http://schemas.microsoft.com/office/drawing/2014/main" val="3438955189"/>
                  </a:ext>
                </a:extLst>
              </a:tr>
              <a:tr h="370840">
                <a:tc>
                  <a:txBody>
                    <a:bodyPr/>
                    <a:lstStyle/>
                    <a:p>
                      <a:pPr algn="l" fontAlgn="base"/>
                      <a:r>
                        <a:rPr lang="en-US" sz="2400" b="0">
                          <a:effectLst/>
                        </a:rPr>
                        <a:t>Shallow Copy stores the copy of the original object and points the references to the objects.</a:t>
                      </a:r>
                    </a:p>
                  </a:txBody>
                  <a:tcPr marL="76200" marR="76200" marT="106680" marB="106680" anchor="ctr"/>
                </a:tc>
                <a:tc>
                  <a:txBody>
                    <a:bodyPr/>
                    <a:lstStyle/>
                    <a:p>
                      <a:pPr algn="l" fontAlgn="base"/>
                      <a:r>
                        <a:rPr lang="en-US" sz="2400" b="0" dirty="0">
                          <a:effectLst/>
                        </a:rPr>
                        <a:t>Deep copy stores the copy of the original object and recursively copies the objects as well.</a:t>
                      </a:r>
                    </a:p>
                  </a:txBody>
                  <a:tcPr marL="76200" marR="76200" marT="106680" marB="106680" anchor="ctr"/>
                </a:tc>
                <a:extLst>
                  <a:ext uri="{0D108BD9-81ED-4DB2-BD59-A6C34878D82A}">
                    <a16:rowId xmlns:a16="http://schemas.microsoft.com/office/drawing/2014/main" val="3658893658"/>
                  </a:ext>
                </a:extLst>
              </a:tr>
              <a:tr h="370840">
                <a:tc>
                  <a:txBody>
                    <a:bodyPr/>
                    <a:lstStyle/>
                    <a:p>
                      <a:pPr algn="l" fontAlgn="base"/>
                      <a:r>
                        <a:rPr lang="en-US" sz="2400" b="0">
                          <a:effectLst/>
                        </a:rPr>
                        <a:t>Shallow copy is faster.</a:t>
                      </a:r>
                    </a:p>
                  </a:txBody>
                  <a:tcPr marL="76200" marR="76200" marT="106680" marB="106680" anchor="ctr"/>
                </a:tc>
                <a:tc>
                  <a:txBody>
                    <a:bodyPr/>
                    <a:lstStyle/>
                    <a:p>
                      <a:pPr algn="l" fontAlgn="base"/>
                      <a:r>
                        <a:rPr lang="en-US" sz="2400" b="0" dirty="0">
                          <a:effectLst/>
                        </a:rPr>
                        <a:t>Deep copy is comparatively slower.</a:t>
                      </a:r>
                    </a:p>
                  </a:txBody>
                  <a:tcPr marL="76200" marR="76200" marT="106680" marB="106680" anchor="ctr"/>
                </a:tc>
                <a:extLst>
                  <a:ext uri="{0D108BD9-81ED-4DB2-BD59-A6C34878D82A}">
                    <a16:rowId xmlns:a16="http://schemas.microsoft.com/office/drawing/2014/main" val="2114829294"/>
                  </a:ext>
                </a:extLst>
              </a:tr>
            </a:tbl>
          </a:graphicData>
        </a:graphic>
      </p:graphicFrame>
    </p:spTree>
    <p:extLst>
      <p:ext uri="{BB962C8B-B14F-4D97-AF65-F5344CB8AC3E}">
        <p14:creationId xmlns:p14="http://schemas.microsoft.com/office/powerpoint/2010/main" val="15229960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BD9FF-29CB-4BFD-A537-9A033F0B9718}"/>
              </a:ext>
            </a:extLst>
          </p:cNvPr>
          <p:cNvSpPr>
            <a:spLocks noGrp="1"/>
          </p:cNvSpPr>
          <p:nvPr>
            <p:ph type="title"/>
          </p:nvPr>
        </p:nvSpPr>
        <p:spPr/>
        <p:txBody>
          <a:bodyPr/>
          <a:lstStyle/>
          <a:p>
            <a:r>
              <a:rPr lang="en-US" i="0" dirty="0">
                <a:solidFill>
                  <a:srgbClr val="273239"/>
                </a:solidFill>
                <a:effectLst/>
              </a:rPr>
              <a:t>Serializable interface</a:t>
            </a:r>
            <a:endParaRPr lang="en-IL" dirty="0"/>
          </a:p>
        </p:txBody>
      </p:sp>
      <p:sp>
        <p:nvSpPr>
          <p:cNvPr id="3" name="Content Placeholder 2">
            <a:extLst>
              <a:ext uri="{FF2B5EF4-FFF2-40B4-BE49-F238E27FC236}">
                <a16:creationId xmlns:a16="http://schemas.microsoft.com/office/drawing/2014/main" id="{C8E7E9BF-FDB9-432F-95E4-33EB7EE05BBA}"/>
              </a:ext>
            </a:extLst>
          </p:cNvPr>
          <p:cNvSpPr>
            <a:spLocks noGrp="1"/>
          </p:cNvSpPr>
          <p:nvPr>
            <p:ph idx="1"/>
          </p:nvPr>
        </p:nvSpPr>
        <p:spPr/>
        <p:txBody>
          <a:bodyPr/>
          <a:lstStyle/>
          <a:p>
            <a:r>
              <a:rPr lang="en-US" b="0" i="0" dirty="0">
                <a:solidFill>
                  <a:srgbClr val="273239"/>
                </a:solidFill>
                <a:effectLst/>
                <a:latin typeface="urw-din"/>
              </a:rPr>
              <a:t>Serializable interface is present in java.io package. It is used to make an object eligible for saving its state into a file. This is called </a:t>
            </a:r>
            <a:r>
              <a:rPr lang="en-US" i="0" dirty="0">
                <a:solidFill>
                  <a:srgbClr val="273239"/>
                </a:solidFill>
                <a:effectLst/>
              </a:rPr>
              <a:t>Serialization</a:t>
            </a:r>
            <a:r>
              <a:rPr lang="en-US" b="0" i="0" dirty="0">
                <a:solidFill>
                  <a:srgbClr val="273239"/>
                </a:solidFill>
                <a:effectLst/>
                <a:latin typeface="urw-din"/>
              </a:rPr>
              <a:t>. </a:t>
            </a:r>
          </a:p>
          <a:p>
            <a:r>
              <a:rPr lang="en-US" b="0" i="0" dirty="0">
                <a:solidFill>
                  <a:srgbClr val="273239"/>
                </a:solidFill>
                <a:effectLst/>
                <a:latin typeface="urw-din"/>
              </a:rPr>
              <a:t>Classes that do not implement this interface will not have any of their state serialized or deserialized. </a:t>
            </a:r>
          </a:p>
          <a:p>
            <a:r>
              <a:rPr lang="en-US" b="0" i="0" dirty="0">
                <a:solidFill>
                  <a:srgbClr val="273239"/>
                </a:solidFill>
                <a:effectLst/>
                <a:latin typeface="urw-din"/>
              </a:rPr>
              <a:t>All subtypes of a serializable class are themselves serializable.</a:t>
            </a:r>
          </a:p>
          <a:p>
            <a:endParaRPr lang="en-US" dirty="0">
              <a:solidFill>
                <a:srgbClr val="273239"/>
              </a:solidFill>
              <a:latin typeface="urw-din"/>
            </a:endParaRPr>
          </a:p>
          <a:p>
            <a:r>
              <a:rPr lang="en-US" dirty="0">
                <a:solidFill>
                  <a:srgbClr val="273239"/>
                </a:solidFill>
                <a:latin typeface="urw-din"/>
              </a:rPr>
              <a:t>Example:</a:t>
            </a:r>
          </a:p>
          <a:p>
            <a:pPr lvl="1"/>
            <a:r>
              <a:rPr lang="en-US" dirty="0">
                <a:hlinkClick r:id="rId2"/>
              </a:rPr>
              <a:t>https://www.geeksforgeeks.org/marker-interface-java/</a:t>
            </a:r>
            <a:endParaRPr lang="en-US" dirty="0"/>
          </a:p>
          <a:p>
            <a:pPr marL="457200" lvl="1" indent="0">
              <a:buNone/>
            </a:pPr>
            <a:endParaRPr lang="en-IL" dirty="0"/>
          </a:p>
        </p:txBody>
      </p:sp>
    </p:spTree>
    <p:extLst>
      <p:ext uri="{BB962C8B-B14F-4D97-AF65-F5344CB8AC3E}">
        <p14:creationId xmlns:p14="http://schemas.microsoft.com/office/powerpoint/2010/main" val="24462631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857AC-73C0-403A-9D56-4FE110F83477}"/>
              </a:ext>
            </a:extLst>
          </p:cNvPr>
          <p:cNvSpPr>
            <a:spLocks noGrp="1"/>
          </p:cNvSpPr>
          <p:nvPr>
            <p:ph type="title"/>
          </p:nvPr>
        </p:nvSpPr>
        <p:spPr/>
        <p:txBody>
          <a:bodyPr/>
          <a:lstStyle/>
          <a:p>
            <a:r>
              <a:rPr lang="en-US" dirty="0"/>
              <a:t>The Object Class</a:t>
            </a:r>
            <a:endParaRPr lang="en-IL" dirty="0"/>
          </a:p>
        </p:txBody>
      </p:sp>
      <p:sp>
        <p:nvSpPr>
          <p:cNvPr id="3" name="Content Placeholder 2">
            <a:extLst>
              <a:ext uri="{FF2B5EF4-FFF2-40B4-BE49-F238E27FC236}">
                <a16:creationId xmlns:a16="http://schemas.microsoft.com/office/drawing/2014/main" id="{D44F7DBD-AB16-49A8-9A07-81DFDCD66925}"/>
              </a:ext>
            </a:extLst>
          </p:cNvPr>
          <p:cNvSpPr>
            <a:spLocks noGrp="1"/>
          </p:cNvSpPr>
          <p:nvPr>
            <p:ph idx="1"/>
          </p:nvPr>
        </p:nvSpPr>
        <p:spPr/>
        <p:txBody>
          <a:bodyPr/>
          <a:lstStyle/>
          <a:p>
            <a:r>
              <a:rPr lang="en-US" dirty="0"/>
              <a:t>As we talked before, every class in java inherent from object class. The object class have a 11 methods.</a:t>
            </a:r>
          </a:p>
          <a:p>
            <a:pPr marL="0" indent="0">
              <a:buNone/>
            </a:pPr>
            <a:endParaRPr lang="en-US" dirty="0"/>
          </a:p>
          <a:p>
            <a:r>
              <a:rPr lang="en-US" dirty="0"/>
              <a:t>The important methods that we’ll look about it:</a:t>
            </a:r>
          </a:p>
          <a:p>
            <a:pPr lvl="1"/>
            <a:r>
              <a:rPr lang="en-US" dirty="0" err="1"/>
              <a:t>hashCode</a:t>
            </a:r>
            <a:r>
              <a:rPr lang="en-US" dirty="0"/>
              <a:t>(): returns the hash code number for this object.</a:t>
            </a:r>
          </a:p>
          <a:p>
            <a:pPr lvl="1"/>
            <a:r>
              <a:rPr lang="en-US" dirty="0" err="1"/>
              <a:t>toString</a:t>
            </a:r>
            <a:r>
              <a:rPr lang="en-US" dirty="0"/>
              <a:t>(): returns the string </a:t>
            </a:r>
            <a:r>
              <a:rPr lang="en-US" b="0" i="0" dirty="0">
                <a:solidFill>
                  <a:srgbClr val="333333"/>
                </a:solidFill>
                <a:effectLst/>
                <a:latin typeface="inter-regular"/>
              </a:rPr>
              <a:t>representation of this object.</a:t>
            </a:r>
            <a:endParaRPr lang="en-US" dirty="0"/>
          </a:p>
          <a:p>
            <a:pPr lvl="1"/>
            <a:r>
              <a:rPr lang="en-US" dirty="0"/>
              <a:t>equals(Object):  compares the given object to this object.</a:t>
            </a:r>
          </a:p>
        </p:txBody>
      </p:sp>
    </p:spTree>
    <p:extLst>
      <p:ext uri="{BB962C8B-B14F-4D97-AF65-F5344CB8AC3E}">
        <p14:creationId xmlns:p14="http://schemas.microsoft.com/office/powerpoint/2010/main" val="28317940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6" name="Picture 4" descr="Inheritance (The Java™ Tutorials &amp;gt; Learning the Java Language &amp;gt; Interfaces  and Inheritance)">
            <a:extLst>
              <a:ext uri="{FF2B5EF4-FFF2-40B4-BE49-F238E27FC236}">
                <a16:creationId xmlns:a16="http://schemas.microsoft.com/office/drawing/2014/main" id="{38600364-B0A0-4701-8D7F-B47889C0B2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610" y="452405"/>
            <a:ext cx="11470779" cy="59531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3886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05B2A-8473-46C5-B555-1CEC22702B9D}"/>
              </a:ext>
            </a:extLst>
          </p:cNvPr>
          <p:cNvSpPr>
            <a:spLocks noGrp="1"/>
          </p:cNvSpPr>
          <p:nvPr>
            <p:ph type="title"/>
          </p:nvPr>
        </p:nvSpPr>
        <p:spPr/>
        <p:txBody>
          <a:bodyPr/>
          <a:lstStyle/>
          <a:p>
            <a:r>
              <a:rPr lang="en-US" dirty="0"/>
              <a:t>Super keyword</a:t>
            </a:r>
            <a:endParaRPr lang="en-IL" dirty="0"/>
          </a:p>
        </p:txBody>
      </p:sp>
      <p:sp>
        <p:nvSpPr>
          <p:cNvPr id="3" name="Content Placeholder 2">
            <a:extLst>
              <a:ext uri="{FF2B5EF4-FFF2-40B4-BE49-F238E27FC236}">
                <a16:creationId xmlns:a16="http://schemas.microsoft.com/office/drawing/2014/main" id="{27366A6A-2C63-4543-98AC-9A047828558B}"/>
              </a:ext>
            </a:extLst>
          </p:cNvPr>
          <p:cNvSpPr>
            <a:spLocks noGrp="1"/>
          </p:cNvSpPr>
          <p:nvPr>
            <p:ph idx="1"/>
          </p:nvPr>
        </p:nvSpPr>
        <p:spPr/>
        <p:txBody>
          <a:bodyPr>
            <a:normAutofit fontScale="77500" lnSpcReduction="20000"/>
          </a:bodyPr>
          <a:lstStyle/>
          <a:p>
            <a:r>
              <a:rPr lang="en-US" dirty="0"/>
              <a:t>When to use super keyword?</a:t>
            </a:r>
          </a:p>
          <a:p>
            <a:pPr lvl="1"/>
            <a:r>
              <a:rPr lang="en-US" dirty="0"/>
              <a:t>Super is essentially called from a child class that allows us to read and access features from the parent class regardless of their value in the current child class.</a:t>
            </a:r>
          </a:p>
          <a:p>
            <a:pPr lvl="1"/>
            <a:endParaRPr lang="en-US" dirty="0"/>
          </a:p>
          <a:p>
            <a:r>
              <a:rPr lang="en-US" dirty="0"/>
              <a:t>Super keyword used to:</a:t>
            </a:r>
          </a:p>
          <a:p>
            <a:r>
              <a:rPr lang="en-US" b="1" dirty="0"/>
              <a:t>Access parent class fields</a:t>
            </a:r>
            <a:r>
              <a:rPr lang="en-US" dirty="0"/>
              <a:t>: </a:t>
            </a:r>
            <a:r>
              <a:rPr lang="en-US" dirty="0" err="1">
                <a:solidFill>
                  <a:srgbClr val="FF0000"/>
                </a:solidFill>
              </a:rPr>
              <a:t>super.var</a:t>
            </a:r>
            <a:r>
              <a:rPr lang="en-US" dirty="0"/>
              <a:t> reads the value of</a:t>
            </a:r>
            <a:r>
              <a:rPr lang="en-US" dirty="0">
                <a:solidFill>
                  <a:srgbClr val="FF0000"/>
                </a:solidFill>
              </a:rPr>
              <a:t> var </a:t>
            </a:r>
            <a:r>
              <a:rPr lang="en-US" dirty="0"/>
              <a:t>set in the parent class, while var alone reads the modified value from the child.</a:t>
            </a:r>
          </a:p>
          <a:p>
            <a:pPr marL="0" indent="0">
              <a:buNone/>
            </a:pPr>
            <a:endParaRPr lang="en-US" dirty="0"/>
          </a:p>
          <a:p>
            <a:r>
              <a:rPr lang="en-US" b="1" dirty="0"/>
              <a:t>Calling a parent class method: </a:t>
            </a:r>
            <a:r>
              <a:rPr lang="en-US" dirty="0" err="1">
                <a:solidFill>
                  <a:srgbClr val="FF0000"/>
                </a:solidFill>
              </a:rPr>
              <a:t>super.method</a:t>
            </a:r>
            <a:r>
              <a:rPr lang="en-US" dirty="0">
                <a:solidFill>
                  <a:srgbClr val="FF0000"/>
                </a:solidFill>
              </a:rPr>
              <a:t>()</a:t>
            </a:r>
            <a:r>
              <a:rPr lang="en-US" dirty="0"/>
              <a:t> allows the child to access the parent class implementation of method(). This is only required if the child class also has a method with the same name.</a:t>
            </a:r>
          </a:p>
          <a:p>
            <a:pPr marL="0" indent="0">
              <a:buNone/>
            </a:pPr>
            <a:endParaRPr lang="en-US" dirty="0"/>
          </a:p>
          <a:p>
            <a:r>
              <a:rPr lang="en-US" b="1" dirty="0"/>
              <a:t>Using constructors: </a:t>
            </a:r>
            <a:r>
              <a:rPr lang="en-US" dirty="0"/>
              <a:t>This allows you to create new instances of the parent class from within a child class.</a:t>
            </a:r>
            <a:endParaRPr lang="en-IL" dirty="0"/>
          </a:p>
        </p:txBody>
      </p:sp>
    </p:spTree>
    <p:extLst>
      <p:ext uri="{BB962C8B-B14F-4D97-AF65-F5344CB8AC3E}">
        <p14:creationId xmlns:p14="http://schemas.microsoft.com/office/powerpoint/2010/main" val="3248715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5803C-4A55-4020-AA73-B77C097D3436}"/>
              </a:ext>
            </a:extLst>
          </p:cNvPr>
          <p:cNvSpPr>
            <a:spLocks noGrp="1"/>
          </p:cNvSpPr>
          <p:nvPr>
            <p:ph type="title"/>
          </p:nvPr>
        </p:nvSpPr>
        <p:spPr/>
        <p:txBody>
          <a:bodyPr/>
          <a:lstStyle/>
          <a:p>
            <a:r>
              <a:rPr lang="en-US" dirty="0"/>
              <a:t>Example Super keyword</a:t>
            </a:r>
            <a:endParaRPr lang="en-IL" dirty="0"/>
          </a:p>
        </p:txBody>
      </p:sp>
      <p:sp>
        <p:nvSpPr>
          <p:cNvPr id="3" name="Content Placeholder 2">
            <a:extLst>
              <a:ext uri="{FF2B5EF4-FFF2-40B4-BE49-F238E27FC236}">
                <a16:creationId xmlns:a16="http://schemas.microsoft.com/office/drawing/2014/main" id="{B3000864-A71C-4788-AD3D-CA4D9AB613B0}"/>
              </a:ext>
            </a:extLst>
          </p:cNvPr>
          <p:cNvSpPr>
            <a:spLocks noGrp="1"/>
          </p:cNvSpPr>
          <p:nvPr>
            <p:ph idx="1"/>
          </p:nvPr>
        </p:nvSpPr>
        <p:spPr/>
        <p:txBody>
          <a:bodyPr>
            <a:normAutofit fontScale="85000" lnSpcReduction="20000"/>
          </a:bodyPr>
          <a:lstStyle/>
          <a:p>
            <a:pPr marL="0" indent="0">
              <a:buNone/>
            </a:pPr>
            <a:r>
              <a:rPr lang="en-US" dirty="0"/>
              <a:t>class Parent {</a:t>
            </a:r>
          </a:p>
          <a:p>
            <a:pPr marL="0" indent="0">
              <a:buNone/>
            </a:pPr>
            <a:r>
              <a:rPr lang="en-US" dirty="0"/>
              <a:t>       public Parent(){</a:t>
            </a:r>
          </a:p>
          <a:p>
            <a:pPr marL="0" indent="0">
              <a:buNone/>
            </a:pPr>
            <a:r>
              <a:rPr lang="en-US" dirty="0"/>
              <a:t>       </a:t>
            </a:r>
          </a:p>
          <a:p>
            <a:pPr marL="0" indent="0">
              <a:buNone/>
            </a:pPr>
            <a:r>
              <a:rPr lang="en-US" dirty="0"/>
              <a:t>       }</a:t>
            </a:r>
          </a:p>
          <a:p>
            <a:pPr marL="0" indent="0">
              <a:buNone/>
            </a:pPr>
            <a:r>
              <a:rPr lang="en-US" dirty="0"/>
              <a:t>     }</a:t>
            </a:r>
          </a:p>
          <a:p>
            <a:pPr marL="0" indent="0">
              <a:buNone/>
            </a:pPr>
            <a:endParaRPr lang="en-US" dirty="0"/>
          </a:p>
          <a:p>
            <a:pPr marL="0" indent="0">
              <a:buNone/>
            </a:pPr>
            <a:r>
              <a:rPr lang="en-US" dirty="0"/>
              <a:t>     public class Child extends Parent {</a:t>
            </a:r>
          </a:p>
          <a:p>
            <a:pPr marL="0" indent="0">
              <a:buNone/>
            </a:pPr>
            <a:r>
              <a:rPr lang="en-US" dirty="0"/>
              <a:t>         public Child () {</a:t>
            </a:r>
          </a:p>
          <a:p>
            <a:pPr marL="0" indent="0">
              <a:buNone/>
            </a:pPr>
            <a:r>
              <a:rPr lang="en-US" dirty="0"/>
              <a:t>           super();</a:t>
            </a:r>
          </a:p>
          <a:p>
            <a:pPr marL="0" indent="0">
              <a:buNone/>
            </a:pPr>
            <a:r>
              <a:rPr lang="en-US" dirty="0"/>
              <a:t>         }</a:t>
            </a:r>
          </a:p>
          <a:p>
            <a:pPr marL="0" indent="0">
              <a:buNone/>
            </a:pPr>
            <a:r>
              <a:rPr lang="en-US" dirty="0"/>
              <a:t>     }</a:t>
            </a:r>
            <a:endParaRPr lang="en-IL" dirty="0"/>
          </a:p>
        </p:txBody>
      </p:sp>
    </p:spTree>
    <p:extLst>
      <p:ext uri="{BB962C8B-B14F-4D97-AF65-F5344CB8AC3E}">
        <p14:creationId xmlns:p14="http://schemas.microsoft.com/office/powerpoint/2010/main" val="4242694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CABD4-0337-4F92-9E72-CB1368A03B07}"/>
              </a:ext>
            </a:extLst>
          </p:cNvPr>
          <p:cNvSpPr>
            <a:spLocks noGrp="1"/>
          </p:cNvSpPr>
          <p:nvPr>
            <p:ph type="title"/>
          </p:nvPr>
        </p:nvSpPr>
        <p:spPr/>
        <p:txBody>
          <a:bodyPr/>
          <a:lstStyle/>
          <a:p>
            <a:r>
              <a:rPr lang="en-US" dirty="0"/>
              <a:t>Typecasting </a:t>
            </a:r>
            <a:endParaRPr lang="en-IL" dirty="0"/>
          </a:p>
        </p:txBody>
      </p:sp>
      <p:sp>
        <p:nvSpPr>
          <p:cNvPr id="3" name="Content Placeholder 2">
            <a:extLst>
              <a:ext uri="{FF2B5EF4-FFF2-40B4-BE49-F238E27FC236}">
                <a16:creationId xmlns:a16="http://schemas.microsoft.com/office/drawing/2014/main" id="{56FFA921-F5DA-4509-9E4E-259C80810DED}"/>
              </a:ext>
            </a:extLst>
          </p:cNvPr>
          <p:cNvSpPr>
            <a:spLocks noGrp="1"/>
          </p:cNvSpPr>
          <p:nvPr>
            <p:ph idx="1"/>
          </p:nvPr>
        </p:nvSpPr>
        <p:spPr>
          <a:xfrm>
            <a:off x="838200" y="1825625"/>
            <a:ext cx="10515600" cy="4808258"/>
          </a:xfrm>
        </p:spPr>
        <p:txBody>
          <a:bodyPr>
            <a:normAutofit fontScale="92500" lnSpcReduction="20000"/>
          </a:bodyPr>
          <a:lstStyle/>
          <a:p>
            <a:r>
              <a:rPr lang="en-US" b="0" i="0" dirty="0">
                <a:solidFill>
                  <a:srgbClr val="3D3D4E"/>
                </a:solidFill>
                <a:effectLst/>
                <a:latin typeface="Droid Serif"/>
              </a:rPr>
              <a:t>Java also allows you to reference a subclass as an instance of its superclass, essentially treating the subclass as if it were of the superclass type. </a:t>
            </a:r>
            <a:endParaRPr lang="en-US" dirty="0">
              <a:solidFill>
                <a:srgbClr val="3D3D4E"/>
              </a:solidFill>
              <a:latin typeface="Droid Serif"/>
            </a:endParaRPr>
          </a:p>
          <a:p>
            <a:r>
              <a:rPr lang="en-US" b="0" i="0" dirty="0">
                <a:solidFill>
                  <a:srgbClr val="3D3D4E"/>
                </a:solidFill>
                <a:effectLst/>
                <a:latin typeface="Droid Serif"/>
              </a:rPr>
              <a:t>It is a great way to create modular code as you can write code that will work for any subclass of the same parent.</a:t>
            </a:r>
          </a:p>
          <a:p>
            <a:endParaRPr lang="en-US" dirty="0">
              <a:solidFill>
                <a:srgbClr val="3D3D4E"/>
              </a:solidFill>
              <a:latin typeface="Droid Serif"/>
            </a:endParaRPr>
          </a:p>
          <a:p>
            <a:r>
              <a:rPr lang="en-US" b="0" i="0" dirty="0">
                <a:solidFill>
                  <a:srgbClr val="3D3D4E"/>
                </a:solidFill>
                <a:effectLst/>
                <a:latin typeface="Droid Serif"/>
              </a:rPr>
              <a:t>The two types of typecasting are:</a:t>
            </a:r>
          </a:p>
          <a:p>
            <a:pPr lvl="1"/>
            <a:r>
              <a:rPr lang="en-US" b="1" i="0" dirty="0">
                <a:solidFill>
                  <a:srgbClr val="3D3D4E"/>
                </a:solidFill>
                <a:effectLst/>
                <a:latin typeface="Droid Serif"/>
              </a:rPr>
              <a:t>Upcasting</a:t>
            </a:r>
            <a:r>
              <a:rPr lang="en-US" b="0" i="0" dirty="0">
                <a:solidFill>
                  <a:srgbClr val="3D3D4E"/>
                </a:solidFill>
                <a:effectLst/>
                <a:latin typeface="Droid Serif"/>
              </a:rPr>
              <a:t> is when you treat a child class as if it were an instance of the parent class. Such as:</a:t>
            </a:r>
          </a:p>
          <a:p>
            <a:pPr marL="914400" lvl="2" indent="0">
              <a:buNone/>
            </a:pPr>
            <a:r>
              <a:rPr lang="en-US" dirty="0"/>
              <a:t>Car </a:t>
            </a:r>
            <a:r>
              <a:rPr lang="en-US" dirty="0" err="1"/>
              <a:t>car</a:t>
            </a:r>
            <a:r>
              <a:rPr lang="en-US" dirty="0"/>
              <a:t>     = new Car();</a:t>
            </a:r>
          </a:p>
          <a:p>
            <a:pPr marL="914400" lvl="2" indent="0">
              <a:buNone/>
            </a:pPr>
            <a:r>
              <a:rPr lang="en-US" dirty="0"/>
              <a:t>Vehicle </a:t>
            </a:r>
            <a:r>
              <a:rPr lang="en-US" dirty="0" err="1"/>
              <a:t>vehicle</a:t>
            </a:r>
            <a:r>
              <a:rPr lang="en-US" dirty="0"/>
              <a:t> = car;</a:t>
            </a:r>
          </a:p>
          <a:p>
            <a:pPr marL="457200" lvl="1" indent="0">
              <a:buNone/>
            </a:pPr>
            <a:r>
              <a:rPr lang="en-US" b="0" i="0" dirty="0">
                <a:solidFill>
                  <a:srgbClr val="3D3D4E"/>
                </a:solidFill>
                <a:effectLst/>
                <a:latin typeface="Droid Serif"/>
              </a:rPr>
              <a:t>Any fields unique to the child class will be hidden to let them fit the mold of the parent class.</a:t>
            </a:r>
          </a:p>
          <a:p>
            <a:pPr marL="457200" lvl="1" indent="0">
              <a:buNone/>
            </a:pPr>
            <a:endParaRPr lang="en-US" dirty="0">
              <a:solidFill>
                <a:srgbClr val="3D3D4E"/>
              </a:solidFill>
              <a:latin typeface="Droid Serif"/>
            </a:endParaRPr>
          </a:p>
          <a:p>
            <a:pPr lvl="1"/>
            <a:r>
              <a:rPr lang="en-US" b="1" i="0" dirty="0" err="1">
                <a:solidFill>
                  <a:srgbClr val="3D3D4E"/>
                </a:solidFill>
                <a:effectLst/>
                <a:latin typeface="Droid Serif"/>
              </a:rPr>
              <a:t>Downcasting</a:t>
            </a:r>
            <a:r>
              <a:rPr lang="en-US" b="0" i="0" dirty="0">
                <a:solidFill>
                  <a:srgbClr val="3D3D4E"/>
                </a:solidFill>
                <a:effectLst/>
                <a:latin typeface="Droid Serif"/>
              </a:rPr>
              <a:t> is when an object can be downcast if the object was originally of the subclass type but was later upcast to the parent class.</a:t>
            </a:r>
            <a:endParaRPr lang="en-US" dirty="0">
              <a:solidFill>
                <a:srgbClr val="3D3D4E"/>
              </a:solidFill>
              <a:latin typeface="Droid Serif"/>
            </a:endParaRPr>
          </a:p>
          <a:p>
            <a:pPr marL="457200" lvl="1" indent="0">
              <a:buNone/>
            </a:pPr>
            <a:endParaRPr lang="en-IL" dirty="0"/>
          </a:p>
        </p:txBody>
      </p:sp>
    </p:spTree>
    <p:extLst>
      <p:ext uri="{BB962C8B-B14F-4D97-AF65-F5344CB8AC3E}">
        <p14:creationId xmlns:p14="http://schemas.microsoft.com/office/powerpoint/2010/main" val="2370411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9A0FE-9859-4CC7-9454-0AE996D65AF9}"/>
              </a:ext>
            </a:extLst>
          </p:cNvPr>
          <p:cNvSpPr>
            <a:spLocks noGrp="1"/>
          </p:cNvSpPr>
          <p:nvPr>
            <p:ph type="title"/>
          </p:nvPr>
        </p:nvSpPr>
        <p:spPr/>
        <p:txBody>
          <a:bodyPr/>
          <a:lstStyle/>
          <a:p>
            <a:r>
              <a:rPr lang="en-US" dirty="0"/>
              <a:t>Upcasting and </a:t>
            </a:r>
            <a:r>
              <a:rPr lang="en-US" dirty="0" err="1"/>
              <a:t>Downcasting</a:t>
            </a:r>
            <a:r>
              <a:rPr lang="en-US" dirty="0"/>
              <a:t> Example</a:t>
            </a:r>
            <a:endParaRPr lang="en-IL" dirty="0"/>
          </a:p>
        </p:txBody>
      </p:sp>
      <p:pic>
        <p:nvPicPr>
          <p:cNvPr id="10" name="Content Placeholder 9">
            <a:extLst>
              <a:ext uri="{FF2B5EF4-FFF2-40B4-BE49-F238E27FC236}">
                <a16:creationId xmlns:a16="http://schemas.microsoft.com/office/drawing/2014/main" id="{4010074C-F323-4B83-A21A-FFA73BD03F9C}"/>
              </a:ext>
            </a:extLst>
          </p:cNvPr>
          <p:cNvPicPr>
            <a:picLocks noGrp="1" noChangeAspect="1"/>
          </p:cNvPicPr>
          <p:nvPr>
            <p:ph idx="1"/>
          </p:nvPr>
        </p:nvPicPr>
        <p:blipFill>
          <a:blip r:embed="rId2"/>
          <a:stretch>
            <a:fillRect/>
          </a:stretch>
        </p:blipFill>
        <p:spPr>
          <a:xfrm>
            <a:off x="838200" y="1851092"/>
            <a:ext cx="6077584" cy="3867553"/>
          </a:xfrm>
        </p:spPr>
      </p:pic>
      <p:sp>
        <p:nvSpPr>
          <p:cNvPr id="11" name="TextBox 10">
            <a:extLst>
              <a:ext uri="{FF2B5EF4-FFF2-40B4-BE49-F238E27FC236}">
                <a16:creationId xmlns:a16="http://schemas.microsoft.com/office/drawing/2014/main" id="{63BC038F-82E8-468C-B269-34CA47F273E6}"/>
              </a:ext>
            </a:extLst>
          </p:cNvPr>
          <p:cNvSpPr txBox="1"/>
          <p:nvPr/>
        </p:nvSpPr>
        <p:spPr>
          <a:xfrm>
            <a:off x="7254240" y="1557887"/>
            <a:ext cx="4785360" cy="3170099"/>
          </a:xfrm>
          <a:prstGeom prst="rect">
            <a:avLst/>
          </a:prstGeom>
          <a:noFill/>
        </p:spPr>
        <p:txBody>
          <a:bodyPr wrap="square" rtlCol="0">
            <a:spAutoFit/>
          </a:bodyPr>
          <a:lstStyle/>
          <a:p>
            <a:pPr algn="l"/>
            <a:r>
              <a:rPr lang="en-US" sz="2000" b="1" i="0" u="sng" dirty="0">
                <a:solidFill>
                  <a:srgbClr val="000000"/>
                </a:solidFill>
                <a:effectLst/>
              </a:rPr>
              <a:t>Up Casting :</a:t>
            </a:r>
          </a:p>
          <a:p>
            <a:pPr algn="l"/>
            <a:r>
              <a:rPr lang="en-US" b="0" i="0" dirty="0">
                <a:solidFill>
                  <a:srgbClr val="000000"/>
                </a:solidFill>
                <a:effectLst/>
              </a:rPr>
              <a:t>You can cast an instance of a child class to its parent class. Casting an object of child class to a parent class is called </a:t>
            </a:r>
            <a:r>
              <a:rPr lang="en-US" b="1" i="0" dirty="0">
                <a:solidFill>
                  <a:srgbClr val="000000"/>
                </a:solidFill>
                <a:effectLst/>
              </a:rPr>
              <a:t>upcasting</a:t>
            </a:r>
            <a:r>
              <a:rPr lang="en-US" b="0" i="0" dirty="0">
                <a:solidFill>
                  <a:srgbClr val="000000"/>
                </a:solidFill>
                <a:effectLst/>
              </a:rPr>
              <a:t>.</a:t>
            </a:r>
          </a:p>
          <a:p>
            <a:pPr algn="l"/>
            <a:r>
              <a:rPr lang="en-US" b="0" i="0" dirty="0">
                <a:solidFill>
                  <a:srgbClr val="000000"/>
                </a:solidFill>
                <a:effectLst/>
              </a:rPr>
              <a:t>Consider the following example, Assuming that </a:t>
            </a:r>
            <a:r>
              <a:rPr lang="en-US" b="0" i="0" dirty="0" err="1">
                <a:solidFill>
                  <a:srgbClr val="000000"/>
                </a:solidFill>
                <a:effectLst/>
              </a:rPr>
              <a:t>TwoWheeler</a:t>
            </a:r>
            <a:r>
              <a:rPr lang="en-US" b="0" i="0" dirty="0">
                <a:solidFill>
                  <a:srgbClr val="000000"/>
                </a:solidFill>
                <a:effectLst/>
              </a:rPr>
              <a:t> is a subclass of Vehicle.</a:t>
            </a:r>
          </a:p>
          <a:p>
            <a:endParaRPr lang="en-US" dirty="0"/>
          </a:p>
          <a:p>
            <a:r>
              <a:rPr lang="en-US" sz="2000" b="1" dirty="0">
                <a:highlight>
                  <a:srgbClr val="FFFF00"/>
                </a:highlight>
              </a:rPr>
              <a:t>Vehicle    v2 = new  </a:t>
            </a:r>
            <a:r>
              <a:rPr lang="en-US" sz="2000" b="1" dirty="0" err="1">
                <a:highlight>
                  <a:srgbClr val="FFFF00"/>
                </a:highlight>
              </a:rPr>
              <a:t>TwoWheeler</a:t>
            </a:r>
            <a:r>
              <a:rPr lang="en-US" sz="2000" b="1" dirty="0">
                <a:highlight>
                  <a:srgbClr val="FFFF00"/>
                </a:highlight>
              </a:rPr>
              <a:t>();</a:t>
            </a:r>
          </a:p>
          <a:p>
            <a:endParaRPr lang="en-US" dirty="0"/>
          </a:p>
          <a:p>
            <a:endParaRPr lang="en-US" dirty="0"/>
          </a:p>
          <a:p>
            <a:endParaRPr lang="en-IL" dirty="0"/>
          </a:p>
        </p:txBody>
      </p:sp>
      <p:sp>
        <p:nvSpPr>
          <p:cNvPr id="12" name="TextBox 11">
            <a:extLst>
              <a:ext uri="{FF2B5EF4-FFF2-40B4-BE49-F238E27FC236}">
                <a16:creationId xmlns:a16="http://schemas.microsoft.com/office/drawing/2014/main" id="{BA0B7DC2-D0E5-4B17-9468-A3FD1F88A84C}"/>
              </a:ext>
            </a:extLst>
          </p:cNvPr>
          <p:cNvSpPr txBox="1"/>
          <p:nvPr/>
        </p:nvSpPr>
        <p:spPr>
          <a:xfrm>
            <a:off x="7002780" y="4118207"/>
            <a:ext cx="5288280" cy="3200876"/>
          </a:xfrm>
          <a:prstGeom prst="rect">
            <a:avLst/>
          </a:prstGeom>
          <a:noFill/>
        </p:spPr>
        <p:txBody>
          <a:bodyPr wrap="square" rtlCol="0">
            <a:spAutoFit/>
          </a:bodyPr>
          <a:lstStyle/>
          <a:p>
            <a:pPr algn="l"/>
            <a:r>
              <a:rPr lang="en-US" sz="2000" b="1" i="0" u="sng" dirty="0">
                <a:solidFill>
                  <a:srgbClr val="000000"/>
                </a:solidFill>
                <a:effectLst/>
              </a:rPr>
              <a:t>Down Casting :</a:t>
            </a:r>
          </a:p>
          <a:p>
            <a:pPr algn="l"/>
            <a:r>
              <a:rPr lang="en-US" b="0" i="0" dirty="0">
                <a:solidFill>
                  <a:srgbClr val="000000"/>
                </a:solidFill>
                <a:effectLst/>
              </a:rPr>
              <a:t>Casting an object of a parent class to its child class is called </a:t>
            </a:r>
            <a:r>
              <a:rPr lang="en-US" b="1" i="0" dirty="0" err="1">
                <a:solidFill>
                  <a:srgbClr val="000000"/>
                </a:solidFill>
                <a:effectLst/>
              </a:rPr>
              <a:t>downcasting</a:t>
            </a:r>
            <a:r>
              <a:rPr lang="en-US" b="0" i="0" dirty="0">
                <a:solidFill>
                  <a:srgbClr val="000000"/>
                </a:solidFill>
                <a:effectLst/>
              </a:rPr>
              <a:t>.</a:t>
            </a:r>
          </a:p>
          <a:p>
            <a:pPr algn="l"/>
            <a:r>
              <a:rPr lang="en-US" b="0" i="0" dirty="0">
                <a:solidFill>
                  <a:srgbClr val="000000"/>
                </a:solidFill>
                <a:effectLst/>
              </a:rPr>
              <a:t>Consider the following example, Assuming that </a:t>
            </a:r>
            <a:r>
              <a:rPr lang="en-US" b="0" i="0" dirty="0" err="1">
                <a:solidFill>
                  <a:srgbClr val="000000"/>
                </a:solidFill>
                <a:effectLst/>
              </a:rPr>
              <a:t>TwoWheeler</a:t>
            </a:r>
            <a:r>
              <a:rPr lang="en-US" b="0" i="0" dirty="0">
                <a:solidFill>
                  <a:srgbClr val="000000"/>
                </a:solidFill>
                <a:effectLst/>
              </a:rPr>
              <a:t> is a subclass of Vehicle. Following is an example of the down casting:</a:t>
            </a:r>
          </a:p>
          <a:p>
            <a:pPr algn="l"/>
            <a:endParaRPr lang="en-US" b="0" i="0" dirty="0">
              <a:solidFill>
                <a:srgbClr val="000000"/>
              </a:solidFill>
              <a:effectLst/>
            </a:endParaRPr>
          </a:p>
          <a:p>
            <a:r>
              <a:rPr lang="en-US" sz="2000" b="1" dirty="0" err="1">
                <a:highlight>
                  <a:srgbClr val="00FF00"/>
                </a:highlight>
              </a:rPr>
              <a:t>TwoWheeler</a:t>
            </a:r>
            <a:r>
              <a:rPr lang="en-US" sz="2000" b="1" dirty="0">
                <a:highlight>
                  <a:srgbClr val="00FF00"/>
                </a:highlight>
              </a:rPr>
              <a:t> v3 = (</a:t>
            </a:r>
            <a:r>
              <a:rPr lang="en-US" sz="2000" b="1" dirty="0" err="1">
                <a:highlight>
                  <a:srgbClr val="00FF00"/>
                </a:highlight>
              </a:rPr>
              <a:t>TwoWheeler</a:t>
            </a:r>
            <a:r>
              <a:rPr lang="en-US" sz="2000" b="1" dirty="0">
                <a:highlight>
                  <a:srgbClr val="00FF00"/>
                </a:highlight>
              </a:rPr>
              <a:t>) new  Vehicle();</a:t>
            </a:r>
          </a:p>
          <a:p>
            <a:endParaRPr lang="en-US" dirty="0"/>
          </a:p>
          <a:p>
            <a:endParaRPr lang="en-US" dirty="0"/>
          </a:p>
          <a:p>
            <a:endParaRPr lang="en-IL" dirty="0"/>
          </a:p>
        </p:txBody>
      </p:sp>
    </p:spTree>
    <p:extLst>
      <p:ext uri="{BB962C8B-B14F-4D97-AF65-F5344CB8AC3E}">
        <p14:creationId xmlns:p14="http://schemas.microsoft.com/office/powerpoint/2010/main" val="194118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617F4-E593-48D6-A522-C47C5C3B545E}"/>
              </a:ext>
            </a:extLst>
          </p:cNvPr>
          <p:cNvSpPr>
            <a:spLocks noGrp="1"/>
          </p:cNvSpPr>
          <p:nvPr>
            <p:ph type="title"/>
          </p:nvPr>
        </p:nvSpPr>
        <p:spPr/>
        <p:txBody>
          <a:bodyPr/>
          <a:lstStyle/>
          <a:p>
            <a:r>
              <a:rPr lang="en-US" dirty="0"/>
              <a:t>Final keyword</a:t>
            </a:r>
            <a:endParaRPr lang="en-IL" dirty="0"/>
          </a:p>
        </p:txBody>
      </p:sp>
      <p:sp>
        <p:nvSpPr>
          <p:cNvPr id="3" name="Content Placeholder 2">
            <a:extLst>
              <a:ext uri="{FF2B5EF4-FFF2-40B4-BE49-F238E27FC236}">
                <a16:creationId xmlns:a16="http://schemas.microsoft.com/office/drawing/2014/main" id="{0258D684-0B83-4A52-AFCF-78E1EAFCA331}"/>
              </a:ext>
            </a:extLst>
          </p:cNvPr>
          <p:cNvSpPr>
            <a:spLocks noGrp="1"/>
          </p:cNvSpPr>
          <p:nvPr>
            <p:ph idx="1"/>
          </p:nvPr>
        </p:nvSpPr>
        <p:spPr/>
        <p:txBody>
          <a:bodyPr>
            <a:normAutofit fontScale="92500" lnSpcReduction="10000"/>
          </a:bodyPr>
          <a:lstStyle/>
          <a:p>
            <a:r>
              <a:rPr lang="en-US" dirty="0"/>
              <a:t>The final keyword can be used while declaring a variable, class, or method to make the value unchangeable.</a:t>
            </a:r>
          </a:p>
          <a:p>
            <a:endParaRPr lang="en-US" dirty="0"/>
          </a:p>
          <a:p>
            <a:r>
              <a:rPr lang="en-US" dirty="0"/>
              <a:t>The value of the entity is decided at initialization and will remain immutable throughout the program. Attempting to change the value of anything declared as final will throw a compiler error.</a:t>
            </a:r>
          </a:p>
          <a:p>
            <a:endParaRPr lang="en-US" dirty="0"/>
          </a:p>
          <a:p>
            <a:r>
              <a:rPr lang="en-US" dirty="0"/>
              <a:t>The exact behavior of final depend on the type of entity:</a:t>
            </a:r>
          </a:p>
          <a:p>
            <a:pPr lvl="1"/>
            <a:r>
              <a:rPr lang="en-US" b="1" dirty="0">
                <a:solidFill>
                  <a:srgbClr val="FF0000"/>
                </a:solidFill>
              </a:rPr>
              <a:t>final</a:t>
            </a:r>
            <a:r>
              <a:rPr lang="en-US" dirty="0"/>
              <a:t> Parameter cannot be changed anywhere in the function.</a:t>
            </a:r>
          </a:p>
          <a:p>
            <a:pPr lvl="1"/>
            <a:r>
              <a:rPr lang="en-US" b="1" dirty="0">
                <a:solidFill>
                  <a:srgbClr val="FF0000"/>
                </a:solidFill>
              </a:rPr>
              <a:t>final</a:t>
            </a:r>
            <a:r>
              <a:rPr lang="en-US" dirty="0"/>
              <a:t> Method cannot be overridden or hidden by any subclass.</a:t>
            </a:r>
          </a:p>
          <a:p>
            <a:pPr lvl="1"/>
            <a:r>
              <a:rPr lang="en-US" b="1" dirty="0">
                <a:solidFill>
                  <a:srgbClr val="FF0000"/>
                </a:solidFill>
              </a:rPr>
              <a:t>final</a:t>
            </a:r>
            <a:r>
              <a:rPr lang="en-US" dirty="0"/>
              <a:t> Class cannot be a parent class for any subclass.</a:t>
            </a:r>
            <a:endParaRPr lang="en-IL" dirty="0"/>
          </a:p>
        </p:txBody>
      </p:sp>
    </p:spTree>
    <p:extLst>
      <p:ext uri="{BB962C8B-B14F-4D97-AF65-F5344CB8AC3E}">
        <p14:creationId xmlns:p14="http://schemas.microsoft.com/office/powerpoint/2010/main" val="714282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1A9CA-C574-4318-8842-4230AEF2EB42}"/>
              </a:ext>
            </a:extLst>
          </p:cNvPr>
          <p:cNvSpPr>
            <a:spLocks noGrp="1"/>
          </p:cNvSpPr>
          <p:nvPr>
            <p:ph type="title"/>
          </p:nvPr>
        </p:nvSpPr>
        <p:spPr/>
        <p:txBody>
          <a:bodyPr/>
          <a:lstStyle/>
          <a:p>
            <a:r>
              <a:rPr lang="en-US" dirty="0"/>
              <a:t>Inheritance and overriding</a:t>
            </a:r>
            <a:endParaRPr lang="en-IL" dirty="0"/>
          </a:p>
        </p:txBody>
      </p:sp>
      <p:sp>
        <p:nvSpPr>
          <p:cNvPr id="3" name="Content Placeholder 2">
            <a:extLst>
              <a:ext uri="{FF2B5EF4-FFF2-40B4-BE49-F238E27FC236}">
                <a16:creationId xmlns:a16="http://schemas.microsoft.com/office/drawing/2014/main" id="{DD63C54D-3786-4386-BFF8-98A84B57AC60}"/>
              </a:ext>
            </a:extLst>
          </p:cNvPr>
          <p:cNvSpPr>
            <a:spLocks noGrp="1"/>
          </p:cNvSpPr>
          <p:nvPr>
            <p:ph idx="1"/>
          </p:nvPr>
        </p:nvSpPr>
        <p:spPr/>
        <p:txBody>
          <a:bodyPr>
            <a:normAutofit lnSpcReduction="10000"/>
          </a:bodyPr>
          <a:lstStyle/>
          <a:p>
            <a:pPr marL="514350" indent="-514350" algn="l">
              <a:buFont typeface="+mj-lt"/>
              <a:buAutoNum type="arabicPeriod"/>
            </a:pPr>
            <a:r>
              <a:rPr lang="en-US" b="0" i="0" dirty="0">
                <a:solidFill>
                  <a:srgbClr val="333333"/>
                </a:solidFill>
                <a:effectLst/>
                <a:latin typeface="Helvetica Neue"/>
              </a:rPr>
              <a:t>When you extends a class, you can change the behavior of a method in the parent class.</a:t>
            </a:r>
          </a:p>
          <a:p>
            <a:pPr marL="514350" indent="-514350" algn="l">
              <a:buFont typeface="+mj-lt"/>
              <a:buAutoNum type="arabicPeriod"/>
            </a:pPr>
            <a:endParaRPr lang="en-US" b="0" i="0" dirty="0">
              <a:solidFill>
                <a:srgbClr val="333333"/>
              </a:solidFill>
              <a:effectLst/>
              <a:latin typeface="Helvetica Neue"/>
            </a:endParaRPr>
          </a:p>
          <a:p>
            <a:pPr marL="514350" indent="-514350" algn="l">
              <a:buFont typeface="+mj-lt"/>
              <a:buAutoNum type="arabicPeriod"/>
            </a:pPr>
            <a:r>
              <a:rPr lang="en-US" b="0" i="0" dirty="0">
                <a:solidFill>
                  <a:srgbClr val="333333"/>
                </a:solidFill>
                <a:effectLst/>
                <a:latin typeface="Helvetica Neue"/>
              </a:rPr>
              <a:t>This is called method overriding.</a:t>
            </a:r>
          </a:p>
          <a:p>
            <a:pPr marL="514350" indent="-514350" algn="l">
              <a:buFont typeface="+mj-lt"/>
              <a:buAutoNum type="arabicPeriod"/>
            </a:pPr>
            <a:endParaRPr lang="en-US" b="0" i="0" dirty="0">
              <a:solidFill>
                <a:srgbClr val="333333"/>
              </a:solidFill>
              <a:effectLst/>
              <a:latin typeface="Helvetica Neue"/>
            </a:endParaRPr>
          </a:p>
          <a:p>
            <a:pPr marL="514350" indent="-514350" algn="l">
              <a:buFont typeface="+mj-lt"/>
              <a:buAutoNum type="arabicPeriod"/>
            </a:pPr>
            <a:r>
              <a:rPr lang="en-US" b="0" i="0" dirty="0">
                <a:solidFill>
                  <a:srgbClr val="333333"/>
                </a:solidFill>
                <a:effectLst/>
                <a:latin typeface="Helvetica Neue"/>
              </a:rPr>
              <a:t>This happens when you write in a subclass a method that has the same signature as a method in the parent class.</a:t>
            </a:r>
          </a:p>
          <a:p>
            <a:pPr marL="514350" indent="-514350" algn="l">
              <a:buFont typeface="+mj-lt"/>
              <a:buAutoNum type="arabicPeriod"/>
            </a:pPr>
            <a:endParaRPr lang="en-US" b="0" i="0" dirty="0">
              <a:solidFill>
                <a:srgbClr val="333333"/>
              </a:solidFill>
              <a:effectLst/>
              <a:latin typeface="Helvetica Neue"/>
            </a:endParaRPr>
          </a:p>
          <a:p>
            <a:pPr marL="514350" indent="-514350" algn="l">
              <a:buFont typeface="+mj-lt"/>
              <a:buAutoNum type="arabicPeriod"/>
            </a:pPr>
            <a:r>
              <a:rPr lang="en-US" b="0" i="0" dirty="0">
                <a:solidFill>
                  <a:srgbClr val="333333"/>
                </a:solidFill>
                <a:effectLst/>
                <a:latin typeface="Helvetica Neue"/>
              </a:rPr>
              <a:t>If only the name is the same but the list of arguments is not, then it is method overloading.</a:t>
            </a:r>
          </a:p>
          <a:p>
            <a:pPr marL="0" indent="0">
              <a:buNone/>
            </a:pPr>
            <a:endParaRPr lang="en-IL" dirty="0"/>
          </a:p>
        </p:txBody>
      </p:sp>
    </p:spTree>
    <p:extLst>
      <p:ext uri="{BB962C8B-B14F-4D97-AF65-F5344CB8AC3E}">
        <p14:creationId xmlns:p14="http://schemas.microsoft.com/office/powerpoint/2010/main" val="38896735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2468</TotalTime>
  <Words>2100</Words>
  <Application>Microsoft Office PowerPoint</Application>
  <PresentationFormat>Widescreen</PresentationFormat>
  <Paragraphs>240</Paragraphs>
  <Slides>37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37</vt:i4>
      </vt:variant>
    </vt:vector>
  </HeadingPairs>
  <TitlesOfParts>
    <vt:vector size="46" baseType="lpstr">
      <vt:lpstr>Arial</vt:lpstr>
      <vt:lpstr>Calibri</vt:lpstr>
      <vt:lpstr>Calibri Light</vt:lpstr>
      <vt:lpstr>DM Sans</vt:lpstr>
      <vt:lpstr>Droid Serif</vt:lpstr>
      <vt:lpstr>Helvetica Neue</vt:lpstr>
      <vt:lpstr>inter-regular</vt:lpstr>
      <vt:lpstr>urw-din</vt:lpstr>
      <vt:lpstr>Office Theme</vt:lpstr>
      <vt:lpstr>Inheritance &amp; Interfaces</vt:lpstr>
      <vt:lpstr>Inheritance</vt:lpstr>
      <vt:lpstr>Inheritance Example</vt:lpstr>
      <vt:lpstr>Super keyword</vt:lpstr>
      <vt:lpstr>Example Super keyword</vt:lpstr>
      <vt:lpstr>Typecasting </vt:lpstr>
      <vt:lpstr>Upcasting and Downcasting Example</vt:lpstr>
      <vt:lpstr>Final keyword</vt:lpstr>
      <vt:lpstr>Inheritance and overriding</vt:lpstr>
      <vt:lpstr>Constructor and Inheritance</vt:lpstr>
      <vt:lpstr>Types of Inheritance</vt:lpstr>
      <vt:lpstr>Difference between Overloading and Overriding</vt:lpstr>
      <vt:lpstr>Polymorphism</vt:lpstr>
      <vt:lpstr>Compile time Polymorphism</vt:lpstr>
      <vt:lpstr>Runtime Polymorphism</vt:lpstr>
      <vt:lpstr>Access modifiers</vt:lpstr>
      <vt:lpstr>Public access modifier</vt:lpstr>
      <vt:lpstr>private access modifier</vt:lpstr>
      <vt:lpstr>protected access modifier</vt:lpstr>
      <vt:lpstr>Package-private access modifier</vt:lpstr>
      <vt:lpstr>Summary Access Modifier Level</vt:lpstr>
      <vt:lpstr>Interface</vt:lpstr>
      <vt:lpstr>Interface</vt:lpstr>
      <vt:lpstr>Interface and Inheritance</vt:lpstr>
      <vt:lpstr>Extending Interfaces</vt:lpstr>
      <vt:lpstr>Classes Extending Interfaces</vt:lpstr>
      <vt:lpstr>Importing points about Interfaces</vt:lpstr>
      <vt:lpstr>Marker Interface</vt:lpstr>
      <vt:lpstr>Cloneable Interface</vt:lpstr>
      <vt:lpstr>Clone() Method</vt:lpstr>
      <vt:lpstr>Shallow Copy and Deep Copy</vt:lpstr>
      <vt:lpstr>Shallow copy example</vt:lpstr>
      <vt:lpstr>Deep Copy Example</vt:lpstr>
      <vt:lpstr>Shallow Copy vs. Deep Copy</vt:lpstr>
      <vt:lpstr>Serializable interface</vt:lpstr>
      <vt:lpstr>The Object Class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Inheritance &amp; Interfaces</dc:title>
  <dc:creator>Samar</dc:creator>
  <cp:lastModifiedBy>Samar</cp:lastModifiedBy>
  <cp:revision>49</cp:revision>
  <dcterms:created xsi:type="dcterms:W3CDTF">2021-08-22T11:13:50Z</dcterms:created>
  <dcterms:modified xsi:type="dcterms:W3CDTF">2021-08-30T23:53:25Z</dcterms:modified>
</cp:coreProperties>
</file>