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66" r:id="rId8"/>
    <p:sldId id="267" r:id="rId9"/>
    <p:sldId id="268" r:id="rId10"/>
    <p:sldId id="269" r:id="rId11"/>
    <p:sldId id="270" r:id="rId12"/>
    <p:sldId id="258"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59" r:id="rId26"/>
    <p:sldId id="283" r:id="rId27"/>
    <p:sldId id="284" r:id="rId28"/>
    <p:sldId id="260" r:id="rId29"/>
    <p:sldId id="261" r:id="rId30"/>
    <p:sldId id="285" r:id="rId31"/>
    <p:sldId id="286" r:id="rId32"/>
    <p:sldId id="287" r:id="rId33"/>
    <p:sldId id="288" r:id="rId34"/>
    <p:sldId id="298" r:id="rId35"/>
    <p:sldId id="299" r:id="rId36"/>
    <p:sldId id="300" r:id="rId37"/>
    <p:sldId id="301" r:id="rId38"/>
    <p:sldId id="289" r:id="rId39"/>
    <p:sldId id="291" r:id="rId40"/>
    <p:sldId id="290" r:id="rId41"/>
    <p:sldId id="292" r:id="rId42"/>
    <p:sldId id="293" r:id="rId43"/>
    <p:sldId id="296" r:id="rId44"/>
    <p:sldId id="297" r:id="rId45"/>
    <p:sldId id="294" r:id="rId46"/>
    <p:sldId id="295" r:id="rId4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48" d="100"/>
          <a:sy n="48" d="100"/>
        </p:scale>
        <p:origin x="82"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7F96-7D04-4419-A19D-15E7B3BB9E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246B084-ABFA-461C-B45F-4ED627B8D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FED462C-3D86-48A5-A871-094C60860C59}"/>
              </a:ext>
            </a:extLst>
          </p:cNvPr>
          <p:cNvSpPr>
            <a:spLocks noGrp="1"/>
          </p:cNvSpPr>
          <p:nvPr>
            <p:ph type="dt" sz="half" idx="10"/>
          </p:nvPr>
        </p:nvSpPr>
        <p:spPr/>
        <p:txBody>
          <a:bodyPr/>
          <a:lstStyle/>
          <a:p>
            <a:fld id="{0E894E3E-F584-43B0-91A2-CA35E5FEBAC7}" type="datetimeFigureOut">
              <a:rPr lang="en-IL" smtClean="0"/>
              <a:t>22/11/2021</a:t>
            </a:fld>
            <a:endParaRPr lang="en-IL"/>
          </a:p>
        </p:txBody>
      </p:sp>
      <p:sp>
        <p:nvSpPr>
          <p:cNvPr id="5" name="Footer Placeholder 4">
            <a:extLst>
              <a:ext uri="{FF2B5EF4-FFF2-40B4-BE49-F238E27FC236}">
                <a16:creationId xmlns:a16="http://schemas.microsoft.com/office/drawing/2014/main" id="{604BE5F2-DF17-46D5-BC30-99BD67C0D75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A042CF2-50DD-452E-9C90-6A083FE35AED}"/>
              </a:ext>
            </a:extLst>
          </p:cNvPr>
          <p:cNvSpPr>
            <a:spLocks noGrp="1"/>
          </p:cNvSpPr>
          <p:nvPr>
            <p:ph type="sldNum" sz="quarter" idx="12"/>
          </p:nvPr>
        </p:nvSpPr>
        <p:spPr/>
        <p:txBody>
          <a:bodyPr/>
          <a:lstStyle/>
          <a:p>
            <a:fld id="{5157C7E1-8C2D-4AA4-B167-399614D8358C}" type="slidenum">
              <a:rPr lang="en-IL" smtClean="0"/>
              <a:t>‹#›</a:t>
            </a:fld>
            <a:endParaRPr lang="en-IL"/>
          </a:p>
        </p:txBody>
      </p:sp>
    </p:spTree>
    <p:extLst>
      <p:ext uri="{BB962C8B-B14F-4D97-AF65-F5344CB8AC3E}">
        <p14:creationId xmlns:p14="http://schemas.microsoft.com/office/powerpoint/2010/main" val="2234330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0D81-96F7-4811-82AD-381FBA5AA6C4}"/>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DC8D726-B91F-4356-BF25-0D7FEB5513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FF67355-60CC-41F1-AE42-7DDA3EFB4FEA}"/>
              </a:ext>
            </a:extLst>
          </p:cNvPr>
          <p:cNvSpPr>
            <a:spLocks noGrp="1"/>
          </p:cNvSpPr>
          <p:nvPr>
            <p:ph type="dt" sz="half" idx="10"/>
          </p:nvPr>
        </p:nvSpPr>
        <p:spPr/>
        <p:txBody>
          <a:bodyPr/>
          <a:lstStyle/>
          <a:p>
            <a:fld id="{0E894E3E-F584-43B0-91A2-CA35E5FEBAC7}" type="datetimeFigureOut">
              <a:rPr lang="en-IL" smtClean="0"/>
              <a:t>22/11/2021</a:t>
            </a:fld>
            <a:endParaRPr lang="en-IL"/>
          </a:p>
        </p:txBody>
      </p:sp>
      <p:sp>
        <p:nvSpPr>
          <p:cNvPr id="5" name="Footer Placeholder 4">
            <a:extLst>
              <a:ext uri="{FF2B5EF4-FFF2-40B4-BE49-F238E27FC236}">
                <a16:creationId xmlns:a16="http://schemas.microsoft.com/office/drawing/2014/main" id="{55284FD9-0201-4447-A5FE-AD3C160B5E5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AC0741C-D6FB-448B-84A8-C10D849FCB2A}"/>
              </a:ext>
            </a:extLst>
          </p:cNvPr>
          <p:cNvSpPr>
            <a:spLocks noGrp="1"/>
          </p:cNvSpPr>
          <p:nvPr>
            <p:ph type="sldNum" sz="quarter" idx="12"/>
          </p:nvPr>
        </p:nvSpPr>
        <p:spPr/>
        <p:txBody>
          <a:bodyPr/>
          <a:lstStyle/>
          <a:p>
            <a:fld id="{5157C7E1-8C2D-4AA4-B167-399614D8358C}" type="slidenum">
              <a:rPr lang="en-IL" smtClean="0"/>
              <a:t>‹#›</a:t>
            </a:fld>
            <a:endParaRPr lang="en-IL"/>
          </a:p>
        </p:txBody>
      </p:sp>
    </p:spTree>
    <p:extLst>
      <p:ext uri="{BB962C8B-B14F-4D97-AF65-F5344CB8AC3E}">
        <p14:creationId xmlns:p14="http://schemas.microsoft.com/office/powerpoint/2010/main" val="307590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43C468-417A-4DBE-AE11-C89710A665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AFB9FE48-DB5E-40BA-A43C-51F6184B6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F534735-D0FA-49EA-BA7F-890C59B2DB9A}"/>
              </a:ext>
            </a:extLst>
          </p:cNvPr>
          <p:cNvSpPr>
            <a:spLocks noGrp="1"/>
          </p:cNvSpPr>
          <p:nvPr>
            <p:ph type="dt" sz="half" idx="10"/>
          </p:nvPr>
        </p:nvSpPr>
        <p:spPr/>
        <p:txBody>
          <a:bodyPr/>
          <a:lstStyle/>
          <a:p>
            <a:fld id="{0E894E3E-F584-43B0-91A2-CA35E5FEBAC7}" type="datetimeFigureOut">
              <a:rPr lang="en-IL" smtClean="0"/>
              <a:t>22/11/2021</a:t>
            </a:fld>
            <a:endParaRPr lang="en-IL"/>
          </a:p>
        </p:txBody>
      </p:sp>
      <p:sp>
        <p:nvSpPr>
          <p:cNvPr id="5" name="Footer Placeholder 4">
            <a:extLst>
              <a:ext uri="{FF2B5EF4-FFF2-40B4-BE49-F238E27FC236}">
                <a16:creationId xmlns:a16="http://schemas.microsoft.com/office/drawing/2014/main" id="{F441B27C-742F-4552-8816-B02CDABF8A8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47F2C2F-9D26-4BE9-B5D0-9A177AE2AC42}"/>
              </a:ext>
            </a:extLst>
          </p:cNvPr>
          <p:cNvSpPr>
            <a:spLocks noGrp="1"/>
          </p:cNvSpPr>
          <p:nvPr>
            <p:ph type="sldNum" sz="quarter" idx="12"/>
          </p:nvPr>
        </p:nvSpPr>
        <p:spPr/>
        <p:txBody>
          <a:bodyPr/>
          <a:lstStyle/>
          <a:p>
            <a:fld id="{5157C7E1-8C2D-4AA4-B167-399614D8358C}" type="slidenum">
              <a:rPr lang="en-IL" smtClean="0"/>
              <a:t>‹#›</a:t>
            </a:fld>
            <a:endParaRPr lang="en-IL"/>
          </a:p>
        </p:txBody>
      </p:sp>
    </p:spTree>
    <p:extLst>
      <p:ext uri="{BB962C8B-B14F-4D97-AF65-F5344CB8AC3E}">
        <p14:creationId xmlns:p14="http://schemas.microsoft.com/office/powerpoint/2010/main" val="384845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355-65BD-4A46-AEE7-ABCE90F15E6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0414C72-8F22-4C28-8EB6-29F833ED1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1333189A-B947-4595-B637-1D3602E8A7DD}"/>
              </a:ext>
            </a:extLst>
          </p:cNvPr>
          <p:cNvSpPr>
            <a:spLocks noGrp="1"/>
          </p:cNvSpPr>
          <p:nvPr>
            <p:ph type="dt" sz="half" idx="10"/>
          </p:nvPr>
        </p:nvSpPr>
        <p:spPr/>
        <p:txBody>
          <a:bodyPr/>
          <a:lstStyle/>
          <a:p>
            <a:fld id="{0E894E3E-F584-43B0-91A2-CA35E5FEBAC7}" type="datetimeFigureOut">
              <a:rPr lang="en-IL" smtClean="0"/>
              <a:t>22/11/2021</a:t>
            </a:fld>
            <a:endParaRPr lang="en-IL"/>
          </a:p>
        </p:txBody>
      </p:sp>
      <p:sp>
        <p:nvSpPr>
          <p:cNvPr id="5" name="Footer Placeholder 4">
            <a:extLst>
              <a:ext uri="{FF2B5EF4-FFF2-40B4-BE49-F238E27FC236}">
                <a16:creationId xmlns:a16="http://schemas.microsoft.com/office/drawing/2014/main" id="{8E9099C4-E534-4A2F-8616-611D1C55164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67F53D9-D373-40F1-A336-8A73D64EA6A8}"/>
              </a:ext>
            </a:extLst>
          </p:cNvPr>
          <p:cNvSpPr>
            <a:spLocks noGrp="1"/>
          </p:cNvSpPr>
          <p:nvPr>
            <p:ph type="sldNum" sz="quarter" idx="12"/>
          </p:nvPr>
        </p:nvSpPr>
        <p:spPr/>
        <p:txBody>
          <a:bodyPr/>
          <a:lstStyle/>
          <a:p>
            <a:fld id="{5157C7E1-8C2D-4AA4-B167-399614D8358C}" type="slidenum">
              <a:rPr lang="en-IL" smtClean="0"/>
              <a:t>‹#›</a:t>
            </a:fld>
            <a:endParaRPr lang="en-IL"/>
          </a:p>
        </p:txBody>
      </p:sp>
    </p:spTree>
    <p:extLst>
      <p:ext uri="{BB962C8B-B14F-4D97-AF65-F5344CB8AC3E}">
        <p14:creationId xmlns:p14="http://schemas.microsoft.com/office/powerpoint/2010/main" val="3902586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D66C-9D7E-4806-A191-890E2FBEE9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DF1B4286-7363-426D-A864-1044DB201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CC658-382A-4A6E-85E9-84B302CA9447}"/>
              </a:ext>
            </a:extLst>
          </p:cNvPr>
          <p:cNvSpPr>
            <a:spLocks noGrp="1"/>
          </p:cNvSpPr>
          <p:nvPr>
            <p:ph type="dt" sz="half" idx="10"/>
          </p:nvPr>
        </p:nvSpPr>
        <p:spPr/>
        <p:txBody>
          <a:bodyPr/>
          <a:lstStyle/>
          <a:p>
            <a:fld id="{0E894E3E-F584-43B0-91A2-CA35E5FEBAC7}" type="datetimeFigureOut">
              <a:rPr lang="en-IL" smtClean="0"/>
              <a:t>22/11/2021</a:t>
            </a:fld>
            <a:endParaRPr lang="en-IL"/>
          </a:p>
        </p:txBody>
      </p:sp>
      <p:sp>
        <p:nvSpPr>
          <p:cNvPr id="5" name="Footer Placeholder 4">
            <a:extLst>
              <a:ext uri="{FF2B5EF4-FFF2-40B4-BE49-F238E27FC236}">
                <a16:creationId xmlns:a16="http://schemas.microsoft.com/office/drawing/2014/main" id="{C796EB06-FA20-441D-84A4-849FCCEEF1E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66D1B06-96BA-4059-B1B7-F5F025A42515}"/>
              </a:ext>
            </a:extLst>
          </p:cNvPr>
          <p:cNvSpPr>
            <a:spLocks noGrp="1"/>
          </p:cNvSpPr>
          <p:nvPr>
            <p:ph type="sldNum" sz="quarter" idx="12"/>
          </p:nvPr>
        </p:nvSpPr>
        <p:spPr/>
        <p:txBody>
          <a:bodyPr/>
          <a:lstStyle/>
          <a:p>
            <a:fld id="{5157C7E1-8C2D-4AA4-B167-399614D8358C}" type="slidenum">
              <a:rPr lang="en-IL" smtClean="0"/>
              <a:t>‹#›</a:t>
            </a:fld>
            <a:endParaRPr lang="en-IL"/>
          </a:p>
        </p:txBody>
      </p:sp>
    </p:spTree>
    <p:extLst>
      <p:ext uri="{BB962C8B-B14F-4D97-AF65-F5344CB8AC3E}">
        <p14:creationId xmlns:p14="http://schemas.microsoft.com/office/powerpoint/2010/main" val="328698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7EAA-5E67-4E37-9D7F-F73B47D6ACD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049C36A1-E022-49D8-B322-BC08DC624C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FC0AB078-A342-4DEB-BF59-98626CF68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D4A9AEB6-450B-4139-BA25-A5BF39E0FC73}"/>
              </a:ext>
            </a:extLst>
          </p:cNvPr>
          <p:cNvSpPr>
            <a:spLocks noGrp="1"/>
          </p:cNvSpPr>
          <p:nvPr>
            <p:ph type="dt" sz="half" idx="10"/>
          </p:nvPr>
        </p:nvSpPr>
        <p:spPr/>
        <p:txBody>
          <a:bodyPr/>
          <a:lstStyle/>
          <a:p>
            <a:fld id="{0E894E3E-F584-43B0-91A2-CA35E5FEBAC7}" type="datetimeFigureOut">
              <a:rPr lang="en-IL" smtClean="0"/>
              <a:t>22/11/2021</a:t>
            </a:fld>
            <a:endParaRPr lang="en-IL"/>
          </a:p>
        </p:txBody>
      </p:sp>
      <p:sp>
        <p:nvSpPr>
          <p:cNvPr id="6" name="Footer Placeholder 5">
            <a:extLst>
              <a:ext uri="{FF2B5EF4-FFF2-40B4-BE49-F238E27FC236}">
                <a16:creationId xmlns:a16="http://schemas.microsoft.com/office/drawing/2014/main" id="{3860C8FC-AEBC-4CA2-8069-441908983E3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D4AB107-80E6-4D48-826E-071E47842BFA}"/>
              </a:ext>
            </a:extLst>
          </p:cNvPr>
          <p:cNvSpPr>
            <a:spLocks noGrp="1"/>
          </p:cNvSpPr>
          <p:nvPr>
            <p:ph type="sldNum" sz="quarter" idx="12"/>
          </p:nvPr>
        </p:nvSpPr>
        <p:spPr/>
        <p:txBody>
          <a:bodyPr/>
          <a:lstStyle/>
          <a:p>
            <a:fld id="{5157C7E1-8C2D-4AA4-B167-399614D8358C}" type="slidenum">
              <a:rPr lang="en-IL" smtClean="0"/>
              <a:t>‹#›</a:t>
            </a:fld>
            <a:endParaRPr lang="en-IL"/>
          </a:p>
        </p:txBody>
      </p:sp>
    </p:spTree>
    <p:extLst>
      <p:ext uri="{BB962C8B-B14F-4D97-AF65-F5344CB8AC3E}">
        <p14:creationId xmlns:p14="http://schemas.microsoft.com/office/powerpoint/2010/main" val="2818854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A7A4-85E5-475E-BF79-03DD0176EAAD}"/>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FA0D787-E905-4045-AD9B-18A8646A1D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E55D77-18D2-4F97-A238-1B9F092D2B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9DA79664-83EB-4857-9117-755FF78482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BE27BD-A507-457F-B7FC-F269F0C376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DEE41258-1658-4685-90E4-42C61E6EB651}"/>
              </a:ext>
            </a:extLst>
          </p:cNvPr>
          <p:cNvSpPr>
            <a:spLocks noGrp="1"/>
          </p:cNvSpPr>
          <p:nvPr>
            <p:ph type="dt" sz="half" idx="10"/>
          </p:nvPr>
        </p:nvSpPr>
        <p:spPr/>
        <p:txBody>
          <a:bodyPr/>
          <a:lstStyle/>
          <a:p>
            <a:fld id="{0E894E3E-F584-43B0-91A2-CA35E5FEBAC7}" type="datetimeFigureOut">
              <a:rPr lang="en-IL" smtClean="0"/>
              <a:t>22/11/2021</a:t>
            </a:fld>
            <a:endParaRPr lang="en-IL"/>
          </a:p>
        </p:txBody>
      </p:sp>
      <p:sp>
        <p:nvSpPr>
          <p:cNvPr id="8" name="Footer Placeholder 7">
            <a:extLst>
              <a:ext uri="{FF2B5EF4-FFF2-40B4-BE49-F238E27FC236}">
                <a16:creationId xmlns:a16="http://schemas.microsoft.com/office/drawing/2014/main" id="{F136DE7A-9662-4403-9ACC-334E24F8F290}"/>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A7D07ED-8BCA-4952-9810-1EF03E75A021}"/>
              </a:ext>
            </a:extLst>
          </p:cNvPr>
          <p:cNvSpPr>
            <a:spLocks noGrp="1"/>
          </p:cNvSpPr>
          <p:nvPr>
            <p:ph type="sldNum" sz="quarter" idx="12"/>
          </p:nvPr>
        </p:nvSpPr>
        <p:spPr/>
        <p:txBody>
          <a:bodyPr/>
          <a:lstStyle/>
          <a:p>
            <a:fld id="{5157C7E1-8C2D-4AA4-B167-399614D8358C}" type="slidenum">
              <a:rPr lang="en-IL" smtClean="0"/>
              <a:t>‹#›</a:t>
            </a:fld>
            <a:endParaRPr lang="en-IL"/>
          </a:p>
        </p:txBody>
      </p:sp>
    </p:spTree>
    <p:extLst>
      <p:ext uri="{BB962C8B-B14F-4D97-AF65-F5344CB8AC3E}">
        <p14:creationId xmlns:p14="http://schemas.microsoft.com/office/powerpoint/2010/main" val="566403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7D9C-3F01-4E14-9E09-D6CFC564C60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C33A9DDD-4086-4B37-8398-B62C588D0170}"/>
              </a:ext>
            </a:extLst>
          </p:cNvPr>
          <p:cNvSpPr>
            <a:spLocks noGrp="1"/>
          </p:cNvSpPr>
          <p:nvPr>
            <p:ph type="dt" sz="half" idx="10"/>
          </p:nvPr>
        </p:nvSpPr>
        <p:spPr/>
        <p:txBody>
          <a:bodyPr/>
          <a:lstStyle/>
          <a:p>
            <a:fld id="{0E894E3E-F584-43B0-91A2-CA35E5FEBAC7}" type="datetimeFigureOut">
              <a:rPr lang="en-IL" smtClean="0"/>
              <a:t>22/11/2021</a:t>
            </a:fld>
            <a:endParaRPr lang="en-IL"/>
          </a:p>
        </p:txBody>
      </p:sp>
      <p:sp>
        <p:nvSpPr>
          <p:cNvPr id="4" name="Footer Placeholder 3">
            <a:extLst>
              <a:ext uri="{FF2B5EF4-FFF2-40B4-BE49-F238E27FC236}">
                <a16:creationId xmlns:a16="http://schemas.microsoft.com/office/drawing/2014/main" id="{26C496FE-4F5A-414C-A44F-F3B2C0A377A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43AED7C3-029F-4A92-A3D6-F0651312E5CE}"/>
              </a:ext>
            </a:extLst>
          </p:cNvPr>
          <p:cNvSpPr>
            <a:spLocks noGrp="1"/>
          </p:cNvSpPr>
          <p:nvPr>
            <p:ph type="sldNum" sz="quarter" idx="12"/>
          </p:nvPr>
        </p:nvSpPr>
        <p:spPr/>
        <p:txBody>
          <a:bodyPr/>
          <a:lstStyle/>
          <a:p>
            <a:fld id="{5157C7E1-8C2D-4AA4-B167-399614D8358C}" type="slidenum">
              <a:rPr lang="en-IL" smtClean="0"/>
              <a:t>‹#›</a:t>
            </a:fld>
            <a:endParaRPr lang="en-IL"/>
          </a:p>
        </p:txBody>
      </p:sp>
    </p:spTree>
    <p:extLst>
      <p:ext uri="{BB962C8B-B14F-4D97-AF65-F5344CB8AC3E}">
        <p14:creationId xmlns:p14="http://schemas.microsoft.com/office/powerpoint/2010/main" val="1680281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2B070D-B603-432A-8116-242D3FB0E3B2}"/>
              </a:ext>
            </a:extLst>
          </p:cNvPr>
          <p:cNvSpPr>
            <a:spLocks noGrp="1"/>
          </p:cNvSpPr>
          <p:nvPr>
            <p:ph type="dt" sz="half" idx="10"/>
          </p:nvPr>
        </p:nvSpPr>
        <p:spPr/>
        <p:txBody>
          <a:bodyPr/>
          <a:lstStyle/>
          <a:p>
            <a:fld id="{0E894E3E-F584-43B0-91A2-CA35E5FEBAC7}" type="datetimeFigureOut">
              <a:rPr lang="en-IL" smtClean="0"/>
              <a:t>22/11/2021</a:t>
            </a:fld>
            <a:endParaRPr lang="en-IL"/>
          </a:p>
        </p:txBody>
      </p:sp>
      <p:sp>
        <p:nvSpPr>
          <p:cNvPr id="3" name="Footer Placeholder 2">
            <a:extLst>
              <a:ext uri="{FF2B5EF4-FFF2-40B4-BE49-F238E27FC236}">
                <a16:creationId xmlns:a16="http://schemas.microsoft.com/office/drawing/2014/main" id="{702ECC71-8E02-42AA-BAC9-6106930C461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205BEDC-F468-435D-AB40-158468B7E2A8}"/>
              </a:ext>
            </a:extLst>
          </p:cNvPr>
          <p:cNvSpPr>
            <a:spLocks noGrp="1"/>
          </p:cNvSpPr>
          <p:nvPr>
            <p:ph type="sldNum" sz="quarter" idx="12"/>
          </p:nvPr>
        </p:nvSpPr>
        <p:spPr/>
        <p:txBody>
          <a:bodyPr/>
          <a:lstStyle/>
          <a:p>
            <a:fld id="{5157C7E1-8C2D-4AA4-B167-399614D8358C}" type="slidenum">
              <a:rPr lang="en-IL" smtClean="0"/>
              <a:t>‹#›</a:t>
            </a:fld>
            <a:endParaRPr lang="en-IL"/>
          </a:p>
        </p:txBody>
      </p:sp>
    </p:spTree>
    <p:extLst>
      <p:ext uri="{BB962C8B-B14F-4D97-AF65-F5344CB8AC3E}">
        <p14:creationId xmlns:p14="http://schemas.microsoft.com/office/powerpoint/2010/main" val="55171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63DD-B7A1-4BDC-AAB9-DC2A75A5F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22F1828F-B5B4-4066-8F78-05D1AB3227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CC6BF0E6-9B45-45F8-80BB-ACD6B4B5F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81FB8-8627-4B9D-8506-F349C32D7138}"/>
              </a:ext>
            </a:extLst>
          </p:cNvPr>
          <p:cNvSpPr>
            <a:spLocks noGrp="1"/>
          </p:cNvSpPr>
          <p:nvPr>
            <p:ph type="dt" sz="half" idx="10"/>
          </p:nvPr>
        </p:nvSpPr>
        <p:spPr/>
        <p:txBody>
          <a:bodyPr/>
          <a:lstStyle/>
          <a:p>
            <a:fld id="{0E894E3E-F584-43B0-91A2-CA35E5FEBAC7}" type="datetimeFigureOut">
              <a:rPr lang="en-IL" smtClean="0"/>
              <a:t>22/11/2021</a:t>
            </a:fld>
            <a:endParaRPr lang="en-IL"/>
          </a:p>
        </p:txBody>
      </p:sp>
      <p:sp>
        <p:nvSpPr>
          <p:cNvPr id="6" name="Footer Placeholder 5">
            <a:extLst>
              <a:ext uri="{FF2B5EF4-FFF2-40B4-BE49-F238E27FC236}">
                <a16:creationId xmlns:a16="http://schemas.microsoft.com/office/drawing/2014/main" id="{399327A6-588F-4719-BFD5-57D95048500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87A3278-0A02-4E0B-A26C-3AEDA6ACF832}"/>
              </a:ext>
            </a:extLst>
          </p:cNvPr>
          <p:cNvSpPr>
            <a:spLocks noGrp="1"/>
          </p:cNvSpPr>
          <p:nvPr>
            <p:ph type="sldNum" sz="quarter" idx="12"/>
          </p:nvPr>
        </p:nvSpPr>
        <p:spPr/>
        <p:txBody>
          <a:bodyPr/>
          <a:lstStyle/>
          <a:p>
            <a:fld id="{5157C7E1-8C2D-4AA4-B167-399614D8358C}" type="slidenum">
              <a:rPr lang="en-IL" smtClean="0"/>
              <a:t>‹#›</a:t>
            </a:fld>
            <a:endParaRPr lang="en-IL"/>
          </a:p>
        </p:txBody>
      </p:sp>
    </p:spTree>
    <p:extLst>
      <p:ext uri="{BB962C8B-B14F-4D97-AF65-F5344CB8AC3E}">
        <p14:creationId xmlns:p14="http://schemas.microsoft.com/office/powerpoint/2010/main" val="269054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972F-6052-41D5-B62B-34726DA63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5A8B796-F85B-4B84-9C0B-20B9B128F4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7B768BFC-85C5-4411-A63A-C207FC326E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1FCB9-3B25-47E9-837B-432FCEEF20BB}"/>
              </a:ext>
            </a:extLst>
          </p:cNvPr>
          <p:cNvSpPr>
            <a:spLocks noGrp="1"/>
          </p:cNvSpPr>
          <p:nvPr>
            <p:ph type="dt" sz="half" idx="10"/>
          </p:nvPr>
        </p:nvSpPr>
        <p:spPr/>
        <p:txBody>
          <a:bodyPr/>
          <a:lstStyle/>
          <a:p>
            <a:fld id="{0E894E3E-F584-43B0-91A2-CA35E5FEBAC7}" type="datetimeFigureOut">
              <a:rPr lang="en-IL" smtClean="0"/>
              <a:t>22/11/2021</a:t>
            </a:fld>
            <a:endParaRPr lang="en-IL"/>
          </a:p>
        </p:txBody>
      </p:sp>
      <p:sp>
        <p:nvSpPr>
          <p:cNvPr id="6" name="Footer Placeholder 5">
            <a:extLst>
              <a:ext uri="{FF2B5EF4-FFF2-40B4-BE49-F238E27FC236}">
                <a16:creationId xmlns:a16="http://schemas.microsoft.com/office/drawing/2014/main" id="{7BD4E003-7CA2-4FD5-B35A-2C4E91FA6CDF}"/>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62520B5-C82B-4F7D-8A34-561C1E80E696}"/>
              </a:ext>
            </a:extLst>
          </p:cNvPr>
          <p:cNvSpPr>
            <a:spLocks noGrp="1"/>
          </p:cNvSpPr>
          <p:nvPr>
            <p:ph type="sldNum" sz="quarter" idx="12"/>
          </p:nvPr>
        </p:nvSpPr>
        <p:spPr/>
        <p:txBody>
          <a:bodyPr/>
          <a:lstStyle/>
          <a:p>
            <a:fld id="{5157C7E1-8C2D-4AA4-B167-399614D8358C}" type="slidenum">
              <a:rPr lang="en-IL" smtClean="0"/>
              <a:t>‹#›</a:t>
            </a:fld>
            <a:endParaRPr lang="en-IL"/>
          </a:p>
        </p:txBody>
      </p:sp>
    </p:spTree>
    <p:extLst>
      <p:ext uri="{BB962C8B-B14F-4D97-AF65-F5344CB8AC3E}">
        <p14:creationId xmlns:p14="http://schemas.microsoft.com/office/powerpoint/2010/main" val="1220346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13FF5E-CC33-44BB-8D42-65808EA610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5545C5A-6E5E-40E7-B902-732D6B687F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57B8397-0A27-4032-8D8D-E5CCE43E0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94E3E-F584-43B0-91A2-CA35E5FEBAC7}" type="datetimeFigureOut">
              <a:rPr lang="en-IL" smtClean="0"/>
              <a:t>22/11/2021</a:t>
            </a:fld>
            <a:endParaRPr lang="en-IL"/>
          </a:p>
        </p:txBody>
      </p:sp>
      <p:sp>
        <p:nvSpPr>
          <p:cNvPr id="5" name="Footer Placeholder 4">
            <a:extLst>
              <a:ext uri="{FF2B5EF4-FFF2-40B4-BE49-F238E27FC236}">
                <a16:creationId xmlns:a16="http://schemas.microsoft.com/office/drawing/2014/main" id="{AAB96BA6-CEEB-4E16-BF08-B908FF466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B4DA4BD6-958F-487A-A7F3-CCC96365E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7C7E1-8C2D-4AA4-B167-399614D8358C}" type="slidenum">
              <a:rPr lang="en-IL" smtClean="0"/>
              <a:t>‹#›</a:t>
            </a:fld>
            <a:endParaRPr lang="en-IL"/>
          </a:p>
        </p:txBody>
      </p:sp>
    </p:spTree>
    <p:extLst>
      <p:ext uri="{BB962C8B-B14F-4D97-AF65-F5344CB8AC3E}">
        <p14:creationId xmlns:p14="http://schemas.microsoft.com/office/powerpoint/2010/main" val="592571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829D-4788-4D32-80D1-0F6C03689127}"/>
              </a:ext>
            </a:extLst>
          </p:cNvPr>
          <p:cNvSpPr>
            <a:spLocks noGrp="1"/>
          </p:cNvSpPr>
          <p:nvPr>
            <p:ph type="ctrTitle"/>
          </p:nvPr>
        </p:nvSpPr>
        <p:spPr/>
        <p:txBody>
          <a:bodyPr/>
          <a:lstStyle/>
          <a:p>
            <a:r>
              <a:rPr lang="en-US" dirty="0"/>
              <a:t>JAVA Advanced</a:t>
            </a:r>
            <a:endParaRPr lang="en-IL" dirty="0"/>
          </a:p>
        </p:txBody>
      </p:sp>
      <p:sp>
        <p:nvSpPr>
          <p:cNvPr id="3" name="Subtitle 2">
            <a:extLst>
              <a:ext uri="{FF2B5EF4-FFF2-40B4-BE49-F238E27FC236}">
                <a16:creationId xmlns:a16="http://schemas.microsoft.com/office/drawing/2014/main" id="{49A088D4-121F-4CA8-8B1E-07D7EA16DCED}"/>
              </a:ext>
            </a:extLst>
          </p:cNvPr>
          <p:cNvSpPr>
            <a:spLocks noGrp="1"/>
          </p:cNvSpPr>
          <p:nvPr>
            <p:ph type="subTitle" idx="1"/>
          </p:nvPr>
        </p:nvSpPr>
        <p:spPr/>
        <p:txBody>
          <a:bodyPr/>
          <a:lstStyle/>
          <a:p>
            <a:endParaRPr lang="en-US" dirty="0"/>
          </a:p>
          <a:p>
            <a:endParaRPr lang="en-US" dirty="0"/>
          </a:p>
          <a:p>
            <a:r>
              <a:rPr lang="en-US" dirty="0"/>
              <a:t>SAMAR MANSOUR</a:t>
            </a:r>
            <a:endParaRPr lang="en-IL" dirty="0"/>
          </a:p>
        </p:txBody>
      </p:sp>
    </p:spTree>
    <p:extLst>
      <p:ext uri="{BB962C8B-B14F-4D97-AF65-F5344CB8AC3E}">
        <p14:creationId xmlns:p14="http://schemas.microsoft.com/office/powerpoint/2010/main" val="35998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0B1CDC-371D-4D97-98DB-6B53562A97EF}"/>
              </a:ext>
            </a:extLst>
          </p:cNvPr>
          <p:cNvPicPr>
            <a:picLocks noChangeAspect="1"/>
          </p:cNvPicPr>
          <p:nvPr/>
        </p:nvPicPr>
        <p:blipFill>
          <a:blip r:embed="rId2"/>
          <a:stretch>
            <a:fillRect/>
          </a:stretch>
        </p:blipFill>
        <p:spPr>
          <a:xfrm>
            <a:off x="2550695" y="311873"/>
            <a:ext cx="6732045" cy="6234253"/>
          </a:xfrm>
          <a:prstGeom prst="rect">
            <a:avLst/>
          </a:prstGeom>
        </p:spPr>
      </p:pic>
    </p:spTree>
    <p:extLst>
      <p:ext uri="{BB962C8B-B14F-4D97-AF65-F5344CB8AC3E}">
        <p14:creationId xmlns:p14="http://schemas.microsoft.com/office/powerpoint/2010/main" val="1372486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E3C0FE-4F8B-4F02-BD7D-FE62C3401014}"/>
              </a:ext>
            </a:extLst>
          </p:cNvPr>
          <p:cNvPicPr>
            <a:picLocks noChangeAspect="1"/>
          </p:cNvPicPr>
          <p:nvPr/>
        </p:nvPicPr>
        <p:blipFill>
          <a:blip r:embed="rId2"/>
          <a:stretch>
            <a:fillRect/>
          </a:stretch>
        </p:blipFill>
        <p:spPr>
          <a:xfrm>
            <a:off x="254915" y="613610"/>
            <a:ext cx="10490219" cy="5630779"/>
          </a:xfrm>
          <a:prstGeom prst="rect">
            <a:avLst/>
          </a:prstGeom>
        </p:spPr>
      </p:pic>
    </p:spTree>
    <p:extLst>
      <p:ext uri="{BB962C8B-B14F-4D97-AF65-F5344CB8AC3E}">
        <p14:creationId xmlns:p14="http://schemas.microsoft.com/office/powerpoint/2010/main" val="2695358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427C-5EE8-444C-8851-1D7C35E0E058}"/>
              </a:ext>
            </a:extLst>
          </p:cNvPr>
          <p:cNvSpPr>
            <a:spLocks noGrp="1"/>
          </p:cNvSpPr>
          <p:nvPr>
            <p:ph type="title"/>
          </p:nvPr>
        </p:nvSpPr>
        <p:spPr/>
        <p:txBody>
          <a:bodyPr>
            <a:normAutofit fontScale="90000"/>
          </a:bodyPr>
          <a:lstStyle/>
          <a:p>
            <a:br>
              <a:rPr lang="en-US" dirty="0"/>
            </a:br>
            <a:r>
              <a:rPr lang="en-US" dirty="0"/>
              <a:t>Servlet Filter</a:t>
            </a:r>
            <a:br>
              <a:rPr lang="en-US" dirty="0"/>
            </a:br>
            <a:br>
              <a:rPr lang="en-IL" dirty="0"/>
            </a:br>
            <a:endParaRPr lang="en-IL" dirty="0"/>
          </a:p>
        </p:txBody>
      </p:sp>
      <p:sp>
        <p:nvSpPr>
          <p:cNvPr id="3" name="Content Placeholder 2">
            <a:extLst>
              <a:ext uri="{FF2B5EF4-FFF2-40B4-BE49-F238E27FC236}">
                <a16:creationId xmlns:a16="http://schemas.microsoft.com/office/drawing/2014/main" id="{0B20B616-A9BF-4D9F-A8D2-AE84069C635A}"/>
              </a:ext>
            </a:extLst>
          </p:cNvPr>
          <p:cNvSpPr>
            <a:spLocks noGrp="1"/>
          </p:cNvSpPr>
          <p:nvPr>
            <p:ph idx="1"/>
          </p:nvPr>
        </p:nvSpPr>
        <p:spPr/>
        <p:txBody>
          <a:bodyPr/>
          <a:lstStyle/>
          <a:p>
            <a:r>
              <a:rPr lang="en-US" dirty="0"/>
              <a:t>Filter are classes in servlet. Before the client request is processed and after its processing object of Filter is invoked. Filter as the name suggests it is used to filter tasks such as conversion, logging, validation in servlet. The Entry of the filter is defined in the web.xml file. If any changes are applied we can change in web.xml file we don’t need to change the servlet.</a:t>
            </a:r>
            <a:endParaRPr lang="en-IL" dirty="0"/>
          </a:p>
        </p:txBody>
      </p:sp>
    </p:spTree>
    <p:extLst>
      <p:ext uri="{BB962C8B-B14F-4D97-AF65-F5344CB8AC3E}">
        <p14:creationId xmlns:p14="http://schemas.microsoft.com/office/powerpoint/2010/main" val="252431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CE3DED-5EC4-473D-BC26-1077C1FD45CB}"/>
              </a:ext>
            </a:extLst>
          </p:cNvPr>
          <p:cNvPicPr>
            <a:picLocks noChangeAspect="1"/>
          </p:cNvPicPr>
          <p:nvPr/>
        </p:nvPicPr>
        <p:blipFill>
          <a:blip r:embed="rId2"/>
          <a:stretch>
            <a:fillRect/>
          </a:stretch>
        </p:blipFill>
        <p:spPr>
          <a:xfrm>
            <a:off x="1261924" y="397042"/>
            <a:ext cx="9404916" cy="6063915"/>
          </a:xfrm>
          <a:prstGeom prst="rect">
            <a:avLst/>
          </a:prstGeom>
        </p:spPr>
      </p:pic>
    </p:spTree>
    <p:extLst>
      <p:ext uri="{BB962C8B-B14F-4D97-AF65-F5344CB8AC3E}">
        <p14:creationId xmlns:p14="http://schemas.microsoft.com/office/powerpoint/2010/main" val="3325642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E763-C8D9-4704-BD35-489A95C58BCC}"/>
              </a:ext>
            </a:extLst>
          </p:cNvPr>
          <p:cNvSpPr>
            <a:spLocks noGrp="1"/>
          </p:cNvSpPr>
          <p:nvPr>
            <p:ph type="title"/>
          </p:nvPr>
        </p:nvSpPr>
        <p:spPr/>
        <p:txBody>
          <a:bodyPr/>
          <a:lstStyle/>
          <a:p>
            <a:r>
              <a:rPr lang="en-US" dirty="0"/>
              <a:t>Why we need Filter?</a:t>
            </a:r>
            <a:endParaRPr lang="en-IL" dirty="0"/>
          </a:p>
        </p:txBody>
      </p:sp>
      <p:sp>
        <p:nvSpPr>
          <p:cNvPr id="3" name="Content Placeholder 2">
            <a:extLst>
              <a:ext uri="{FF2B5EF4-FFF2-40B4-BE49-F238E27FC236}">
                <a16:creationId xmlns:a16="http://schemas.microsoft.com/office/drawing/2014/main" id="{8FF21110-57BB-4FC3-BA33-157B6692134C}"/>
              </a:ext>
            </a:extLst>
          </p:cNvPr>
          <p:cNvSpPr>
            <a:spLocks noGrp="1"/>
          </p:cNvSpPr>
          <p:nvPr>
            <p:ph idx="1"/>
          </p:nvPr>
        </p:nvSpPr>
        <p:spPr/>
        <p:txBody>
          <a:bodyPr>
            <a:normAutofit fontScale="92500" lnSpcReduction="20000"/>
          </a:bodyPr>
          <a:lstStyle/>
          <a:p>
            <a:r>
              <a:rPr lang="en-US" b="1" dirty="0"/>
              <a:t>Uses of Filter</a:t>
            </a:r>
          </a:p>
          <a:p>
            <a:pPr lvl="1"/>
            <a:r>
              <a:rPr lang="en-US" dirty="0"/>
              <a:t>A filter is used for validation.</a:t>
            </a:r>
          </a:p>
          <a:p>
            <a:pPr lvl="1"/>
            <a:r>
              <a:rPr lang="en-US" dirty="0"/>
              <a:t>A filter is used for encryption and decryption.</a:t>
            </a:r>
          </a:p>
          <a:p>
            <a:pPr lvl="1"/>
            <a:r>
              <a:rPr lang="en-US" dirty="0"/>
              <a:t>A filter is used for the recording of the incoming requests.</a:t>
            </a:r>
          </a:p>
          <a:p>
            <a:pPr lvl="1"/>
            <a:r>
              <a:rPr lang="en-US" dirty="0"/>
              <a:t>A filter class can be used to count the number of visitors to a site.</a:t>
            </a:r>
          </a:p>
          <a:p>
            <a:pPr marL="0" indent="0">
              <a:buNone/>
            </a:pPr>
            <a:endParaRPr lang="en-US" dirty="0"/>
          </a:p>
          <a:p>
            <a:pPr marL="0" indent="0">
              <a:buNone/>
            </a:pPr>
            <a:endParaRPr lang="en-US" dirty="0"/>
          </a:p>
          <a:p>
            <a:pPr marL="0" indent="0">
              <a:buNone/>
            </a:pPr>
            <a:r>
              <a:rPr lang="en-US" b="1" dirty="0"/>
              <a:t>Filter API</a:t>
            </a:r>
          </a:p>
          <a:p>
            <a:r>
              <a:rPr lang="en-US" dirty="0"/>
              <a:t>The </a:t>
            </a:r>
            <a:r>
              <a:rPr lang="en-US" dirty="0" err="1"/>
              <a:t>javax.servlet</a:t>
            </a:r>
            <a:r>
              <a:rPr lang="en-US" dirty="0"/>
              <a:t> package contains three interfaces of Filter API.</a:t>
            </a:r>
          </a:p>
          <a:p>
            <a:pPr lvl="1"/>
            <a:r>
              <a:rPr lang="en-US" dirty="0"/>
              <a:t>Filter</a:t>
            </a:r>
          </a:p>
          <a:p>
            <a:pPr lvl="1"/>
            <a:r>
              <a:rPr lang="en-US" dirty="0" err="1"/>
              <a:t>FilterChain</a:t>
            </a:r>
            <a:endParaRPr lang="en-US" dirty="0"/>
          </a:p>
          <a:p>
            <a:pPr lvl="1"/>
            <a:r>
              <a:rPr lang="en-US" dirty="0" err="1"/>
              <a:t>FilterConfig</a:t>
            </a:r>
            <a:endParaRPr lang="en-IL" dirty="0"/>
          </a:p>
        </p:txBody>
      </p:sp>
    </p:spTree>
    <p:extLst>
      <p:ext uri="{BB962C8B-B14F-4D97-AF65-F5344CB8AC3E}">
        <p14:creationId xmlns:p14="http://schemas.microsoft.com/office/powerpoint/2010/main" val="1907478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0996-56E0-4E7D-988A-EEADC981374E}"/>
              </a:ext>
            </a:extLst>
          </p:cNvPr>
          <p:cNvSpPr>
            <a:spLocks noGrp="1"/>
          </p:cNvSpPr>
          <p:nvPr>
            <p:ph type="title"/>
          </p:nvPr>
        </p:nvSpPr>
        <p:spPr/>
        <p:txBody>
          <a:bodyPr/>
          <a:lstStyle/>
          <a:p>
            <a:r>
              <a:rPr lang="en-US" dirty="0"/>
              <a:t>Filter Interface</a:t>
            </a:r>
            <a:endParaRPr lang="en-IL" dirty="0"/>
          </a:p>
        </p:txBody>
      </p:sp>
      <p:sp>
        <p:nvSpPr>
          <p:cNvPr id="3" name="Content Placeholder 2">
            <a:extLst>
              <a:ext uri="{FF2B5EF4-FFF2-40B4-BE49-F238E27FC236}">
                <a16:creationId xmlns:a16="http://schemas.microsoft.com/office/drawing/2014/main" id="{EC4E002E-934E-41A2-A3A2-9576F78D44BC}"/>
              </a:ext>
            </a:extLst>
          </p:cNvPr>
          <p:cNvSpPr>
            <a:spLocks noGrp="1"/>
          </p:cNvSpPr>
          <p:nvPr>
            <p:ph idx="1"/>
          </p:nvPr>
        </p:nvSpPr>
        <p:spPr>
          <a:xfrm>
            <a:off x="483268" y="1825625"/>
            <a:ext cx="11225463" cy="4351338"/>
          </a:xfrm>
        </p:spPr>
        <p:txBody>
          <a:bodyPr>
            <a:normAutofit fontScale="92500" lnSpcReduction="10000"/>
          </a:bodyPr>
          <a:lstStyle/>
          <a:p>
            <a:r>
              <a:rPr lang="en-US" dirty="0"/>
              <a:t>Filter Interface is used to create a filter. It has all the life cycle methods for the filter. The following are the methods in a filter.</a:t>
            </a:r>
          </a:p>
          <a:p>
            <a:endParaRPr lang="en-US" dirty="0"/>
          </a:p>
          <a:p>
            <a:r>
              <a:rPr lang="en-US" dirty="0">
                <a:solidFill>
                  <a:srgbClr val="FF0000"/>
                </a:solidFill>
              </a:rPr>
              <a:t>public void </a:t>
            </a:r>
            <a:r>
              <a:rPr lang="en-US" dirty="0" err="1">
                <a:solidFill>
                  <a:srgbClr val="FF0000"/>
                </a:solidFill>
              </a:rPr>
              <a:t>init</a:t>
            </a:r>
            <a:r>
              <a:rPr lang="en-US" dirty="0">
                <a:solidFill>
                  <a:srgbClr val="FF0000"/>
                </a:solidFill>
              </a:rPr>
              <a:t>(): </a:t>
            </a:r>
            <a:r>
              <a:rPr lang="en-US" dirty="0"/>
              <a:t>This method is used to initialize the filter. it is invoked only once.</a:t>
            </a:r>
          </a:p>
          <a:p>
            <a:endParaRPr lang="en-US" dirty="0"/>
          </a:p>
          <a:p>
            <a:r>
              <a:rPr lang="en-US" dirty="0">
                <a:solidFill>
                  <a:srgbClr val="FF0000"/>
                </a:solidFill>
              </a:rPr>
              <a:t>public void </a:t>
            </a:r>
            <a:r>
              <a:rPr lang="en-US" dirty="0" err="1">
                <a:solidFill>
                  <a:srgbClr val="FF0000"/>
                </a:solidFill>
              </a:rPr>
              <a:t>doFilter</a:t>
            </a:r>
            <a:r>
              <a:rPr lang="en-US" dirty="0">
                <a:solidFill>
                  <a:srgbClr val="FF0000"/>
                </a:solidFill>
              </a:rPr>
              <a:t>(</a:t>
            </a:r>
            <a:r>
              <a:rPr lang="en-US" dirty="0" err="1">
                <a:solidFill>
                  <a:srgbClr val="FF0000"/>
                </a:solidFill>
              </a:rPr>
              <a:t>HttpServletRequest</a:t>
            </a:r>
            <a:r>
              <a:rPr lang="en-US" dirty="0">
                <a:solidFill>
                  <a:srgbClr val="FF0000"/>
                </a:solidFill>
              </a:rPr>
              <a:t> </a:t>
            </a:r>
            <a:r>
              <a:rPr lang="en-US" dirty="0" err="1">
                <a:solidFill>
                  <a:srgbClr val="FF0000"/>
                </a:solidFill>
              </a:rPr>
              <a:t>request,HttpServletResponse</a:t>
            </a:r>
            <a:r>
              <a:rPr lang="en-US" dirty="0">
                <a:solidFill>
                  <a:srgbClr val="FF0000"/>
                </a:solidFill>
              </a:rPr>
              <a:t> response): </a:t>
            </a:r>
            <a:r>
              <a:rPr lang="en-US" dirty="0"/>
              <a:t>This method is used to perform filtering task. It is invoked for every request.</a:t>
            </a:r>
          </a:p>
          <a:p>
            <a:endParaRPr lang="en-US" dirty="0"/>
          </a:p>
          <a:p>
            <a:r>
              <a:rPr lang="en-US" dirty="0">
                <a:solidFill>
                  <a:srgbClr val="FF0000"/>
                </a:solidFill>
              </a:rPr>
              <a:t>public void destroys(): </a:t>
            </a:r>
            <a:r>
              <a:rPr lang="en-US" dirty="0"/>
              <a:t>This method is invoked when the filter is destroyed. It is also invoked only once.</a:t>
            </a:r>
            <a:endParaRPr lang="en-IL" dirty="0"/>
          </a:p>
        </p:txBody>
      </p:sp>
    </p:spTree>
    <p:extLst>
      <p:ext uri="{BB962C8B-B14F-4D97-AF65-F5344CB8AC3E}">
        <p14:creationId xmlns:p14="http://schemas.microsoft.com/office/powerpoint/2010/main" val="2106181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6051-30C2-4526-8075-E04995A8E4C3}"/>
              </a:ext>
            </a:extLst>
          </p:cNvPr>
          <p:cNvSpPr>
            <a:spLocks noGrp="1"/>
          </p:cNvSpPr>
          <p:nvPr>
            <p:ph type="title"/>
          </p:nvPr>
        </p:nvSpPr>
        <p:spPr/>
        <p:txBody>
          <a:bodyPr/>
          <a:lstStyle/>
          <a:p>
            <a:r>
              <a:rPr lang="en-US" dirty="0" err="1"/>
              <a:t>FilterChain</a:t>
            </a:r>
            <a:r>
              <a:rPr lang="en-US" dirty="0"/>
              <a:t> Interface</a:t>
            </a:r>
            <a:endParaRPr lang="en-IL" dirty="0"/>
          </a:p>
        </p:txBody>
      </p:sp>
      <p:sp>
        <p:nvSpPr>
          <p:cNvPr id="3" name="Content Placeholder 2">
            <a:extLst>
              <a:ext uri="{FF2B5EF4-FFF2-40B4-BE49-F238E27FC236}">
                <a16:creationId xmlns:a16="http://schemas.microsoft.com/office/drawing/2014/main" id="{1C461462-C8A7-4F36-B4AB-BFBF0557747B}"/>
              </a:ext>
            </a:extLst>
          </p:cNvPr>
          <p:cNvSpPr>
            <a:spLocks noGrp="1"/>
          </p:cNvSpPr>
          <p:nvPr>
            <p:ph idx="1"/>
          </p:nvPr>
        </p:nvSpPr>
        <p:spPr>
          <a:xfrm>
            <a:off x="242636" y="1889793"/>
            <a:ext cx="11706727" cy="4351338"/>
          </a:xfrm>
        </p:spPr>
        <p:txBody>
          <a:bodyPr>
            <a:normAutofit/>
          </a:bodyPr>
          <a:lstStyle/>
          <a:p>
            <a:r>
              <a:rPr lang="en-US" sz="2600" dirty="0"/>
              <a:t>The next filter or any resource is invoked by the </a:t>
            </a:r>
            <a:r>
              <a:rPr lang="en-US" sz="2600" dirty="0" err="1"/>
              <a:t>FilterChain</a:t>
            </a:r>
            <a:r>
              <a:rPr lang="en-US" sz="2600" dirty="0"/>
              <a:t> object. It contains only one method.</a:t>
            </a:r>
          </a:p>
          <a:p>
            <a:endParaRPr lang="en-US" sz="2600" dirty="0"/>
          </a:p>
          <a:p>
            <a:r>
              <a:rPr lang="en-US" sz="2600" dirty="0">
                <a:solidFill>
                  <a:srgbClr val="FF0000"/>
                </a:solidFill>
              </a:rPr>
              <a:t>public void </a:t>
            </a:r>
            <a:r>
              <a:rPr lang="en-US" sz="2600" dirty="0" err="1">
                <a:solidFill>
                  <a:srgbClr val="FF0000"/>
                </a:solidFill>
              </a:rPr>
              <a:t>doFilter</a:t>
            </a:r>
            <a:r>
              <a:rPr lang="en-US" sz="2600" dirty="0">
                <a:solidFill>
                  <a:srgbClr val="FF0000"/>
                </a:solidFill>
              </a:rPr>
              <a:t>(</a:t>
            </a:r>
            <a:r>
              <a:rPr lang="en-US" sz="2600" dirty="0" err="1">
                <a:solidFill>
                  <a:srgbClr val="FF0000"/>
                </a:solidFill>
              </a:rPr>
              <a:t>HttpServletRequest</a:t>
            </a:r>
            <a:r>
              <a:rPr lang="en-US" sz="2600" dirty="0">
                <a:solidFill>
                  <a:srgbClr val="FF0000"/>
                </a:solidFill>
              </a:rPr>
              <a:t> </a:t>
            </a:r>
            <a:r>
              <a:rPr lang="en-US" sz="2600" dirty="0" err="1">
                <a:solidFill>
                  <a:srgbClr val="FF0000"/>
                </a:solidFill>
              </a:rPr>
              <a:t>request,HttpServletResponse</a:t>
            </a:r>
            <a:r>
              <a:rPr lang="en-US" sz="2600" dirty="0">
                <a:solidFill>
                  <a:srgbClr val="FF0000"/>
                </a:solidFill>
              </a:rPr>
              <a:t> response):</a:t>
            </a:r>
            <a:r>
              <a:rPr lang="en-US" sz="2600" dirty="0"/>
              <a:t>This method passes the control to next filter or any resource such as </a:t>
            </a:r>
            <a:r>
              <a:rPr lang="en-US" sz="2600" dirty="0" err="1"/>
              <a:t>servlet,etc</a:t>
            </a:r>
            <a:r>
              <a:rPr lang="en-US" sz="2600" dirty="0"/>
              <a:t>.</a:t>
            </a:r>
          </a:p>
          <a:p>
            <a:endParaRPr lang="en-US" sz="2600" dirty="0"/>
          </a:p>
        </p:txBody>
      </p:sp>
    </p:spTree>
    <p:extLst>
      <p:ext uri="{BB962C8B-B14F-4D97-AF65-F5344CB8AC3E}">
        <p14:creationId xmlns:p14="http://schemas.microsoft.com/office/powerpoint/2010/main" val="60367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B2B0-CB31-45E3-9BD6-8A09819B3B8D}"/>
              </a:ext>
            </a:extLst>
          </p:cNvPr>
          <p:cNvSpPr>
            <a:spLocks noGrp="1"/>
          </p:cNvSpPr>
          <p:nvPr>
            <p:ph type="title"/>
          </p:nvPr>
        </p:nvSpPr>
        <p:spPr/>
        <p:txBody>
          <a:bodyPr/>
          <a:lstStyle/>
          <a:p>
            <a:r>
              <a:rPr lang="en-US" dirty="0" err="1"/>
              <a:t>FilterConfig</a:t>
            </a:r>
            <a:r>
              <a:rPr lang="en-US" dirty="0"/>
              <a:t> Interface</a:t>
            </a:r>
            <a:endParaRPr lang="en-IL" dirty="0"/>
          </a:p>
        </p:txBody>
      </p:sp>
      <p:sp>
        <p:nvSpPr>
          <p:cNvPr id="3" name="Content Placeholder 2">
            <a:extLst>
              <a:ext uri="{FF2B5EF4-FFF2-40B4-BE49-F238E27FC236}">
                <a16:creationId xmlns:a16="http://schemas.microsoft.com/office/drawing/2014/main" id="{726B86B3-72A9-499D-8DC5-FFCD2135BBD1}"/>
              </a:ext>
            </a:extLst>
          </p:cNvPr>
          <p:cNvSpPr>
            <a:spLocks noGrp="1"/>
          </p:cNvSpPr>
          <p:nvPr>
            <p:ph idx="1"/>
          </p:nvPr>
        </p:nvSpPr>
        <p:spPr/>
        <p:txBody>
          <a:bodyPr>
            <a:normAutofit lnSpcReduction="10000"/>
          </a:bodyPr>
          <a:lstStyle/>
          <a:p>
            <a:r>
              <a:rPr lang="en-US" dirty="0"/>
              <a:t>The web container creates the object of </a:t>
            </a:r>
            <a:r>
              <a:rPr lang="en-US" dirty="0" err="1"/>
              <a:t>FilterConfig</a:t>
            </a:r>
            <a:r>
              <a:rPr lang="en-US" dirty="0"/>
              <a:t>. It is used to get the configuration information from the web.xml file. The following are the methods of </a:t>
            </a:r>
            <a:r>
              <a:rPr lang="en-US" dirty="0" err="1"/>
              <a:t>FilterConfig</a:t>
            </a:r>
            <a:r>
              <a:rPr lang="en-US" dirty="0"/>
              <a:t> Interface.</a:t>
            </a:r>
          </a:p>
          <a:p>
            <a:endParaRPr lang="en-US" dirty="0"/>
          </a:p>
          <a:p>
            <a:pPr lvl="1"/>
            <a:r>
              <a:rPr lang="en-US" dirty="0"/>
              <a:t>public void </a:t>
            </a:r>
            <a:r>
              <a:rPr lang="en-US" dirty="0" err="1"/>
              <a:t>init</a:t>
            </a:r>
            <a:r>
              <a:rPr lang="en-US" dirty="0"/>
              <a:t>(</a:t>
            </a:r>
            <a:r>
              <a:rPr lang="en-US" dirty="0" err="1"/>
              <a:t>FilterConfig</a:t>
            </a:r>
            <a:r>
              <a:rPr lang="en-US" dirty="0"/>
              <a:t> config): This method is used to initialize the filter. It is invoked only once.</a:t>
            </a:r>
          </a:p>
          <a:p>
            <a:pPr lvl="1"/>
            <a:r>
              <a:rPr lang="en-US" dirty="0"/>
              <a:t>public String </a:t>
            </a:r>
            <a:r>
              <a:rPr lang="en-US" dirty="0" err="1"/>
              <a:t>getInitParameter</a:t>
            </a:r>
            <a:r>
              <a:rPr lang="en-US" dirty="0"/>
              <a:t>(String </a:t>
            </a:r>
            <a:r>
              <a:rPr lang="en-US" dirty="0" err="1"/>
              <a:t>parameterName</a:t>
            </a:r>
            <a:r>
              <a:rPr lang="en-US" dirty="0"/>
              <a:t>): This method returns the parameter value for the specified parameter name.</a:t>
            </a:r>
          </a:p>
          <a:p>
            <a:pPr lvl="1"/>
            <a:r>
              <a:rPr lang="en-US" dirty="0"/>
              <a:t>public Enumeration </a:t>
            </a:r>
            <a:r>
              <a:rPr lang="en-US" dirty="0" err="1"/>
              <a:t>getInitParameterNames</a:t>
            </a:r>
            <a:r>
              <a:rPr lang="en-US" dirty="0"/>
              <a:t>():This method returns all the parameter names.</a:t>
            </a:r>
          </a:p>
          <a:p>
            <a:pPr lvl="1"/>
            <a:r>
              <a:rPr lang="en-US" dirty="0"/>
              <a:t>public </a:t>
            </a:r>
            <a:r>
              <a:rPr lang="en-US" dirty="0" err="1"/>
              <a:t>ServletContext</a:t>
            </a:r>
            <a:r>
              <a:rPr lang="en-US" dirty="0"/>
              <a:t> </a:t>
            </a:r>
            <a:r>
              <a:rPr lang="en-US" dirty="0" err="1"/>
              <a:t>getServletContext</a:t>
            </a:r>
            <a:r>
              <a:rPr lang="en-US" dirty="0"/>
              <a:t>():This method returns the </a:t>
            </a:r>
            <a:r>
              <a:rPr lang="en-US" dirty="0" err="1"/>
              <a:t>ServletContext</a:t>
            </a:r>
            <a:r>
              <a:rPr lang="en-US" dirty="0"/>
              <a:t> object.</a:t>
            </a:r>
            <a:endParaRPr lang="en-IL" dirty="0"/>
          </a:p>
          <a:p>
            <a:endParaRPr lang="en-IL" dirty="0"/>
          </a:p>
        </p:txBody>
      </p:sp>
    </p:spTree>
    <p:extLst>
      <p:ext uri="{BB962C8B-B14F-4D97-AF65-F5344CB8AC3E}">
        <p14:creationId xmlns:p14="http://schemas.microsoft.com/office/powerpoint/2010/main" val="3741898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B15057-9488-4377-AC56-D90A739339BC}"/>
              </a:ext>
            </a:extLst>
          </p:cNvPr>
          <p:cNvPicPr>
            <a:picLocks noChangeAspect="1"/>
          </p:cNvPicPr>
          <p:nvPr/>
        </p:nvPicPr>
        <p:blipFill>
          <a:blip r:embed="rId2"/>
          <a:stretch>
            <a:fillRect/>
          </a:stretch>
        </p:blipFill>
        <p:spPr>
          <a:xfrm>
            <a:off x="1251284" y="346694"/>
            <a:ext cx="9625263" cy="6205986"/>
          </a:xfrm>
          <a:prstGeom prst="rect">
            <a:avLst/>
          </a:prstGeom>
        </p:spPr>
      </p:pic>
    </p:spTree>
    <p:extLst>
      <p:ext uri="{BB962C8B-B14F-4D97-AF65-F5344CB8AC3E}">
        <p14:creationId xmlns:p14="http://schemas.microsoft.com/office/powerpoint/2010/main" val="123368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2FA7A2-7CF3-42E1-885D-134A9B02762E}"/>
              </a:ext>
            </a:extLst>
          </p:cNvPr>
          <p:cNvPicPr>
            <a:picLocks noChangeAspect="1"/>
          </p:cNvPicPr>
          <p:nvPr/>
        </p:nvPicPr>
        <p:blipFill>
          <a:blip r:embed="rId2"/>
          <a:stretch>
            <a:fillRect/>
          </a:stretch>
        </p:blipFill>
        <p:spPr>
          <a:xfrm>
            <a:off x="595173" y="946483"/>
            <a:ext cx="11161611" cy="5037221"/>
          </a:xfrm>
          <a:prstGeom prst="rect">
            <a:avLst/>
          </a:prstGeom>
        </p:spPr>
      </p:pic>
    </p:spTree>
    <p:extLst>
      <p:ext uri="{BB962C8B-B14F-4D97-AF65-F5344CB8AC3E}">
        <p14:creationId xmlns:p14="http://schemas.microsoft.com/office/powerpoint/2010/main" val="269254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BB06-91E2-4B61-9645-9353109A3ED2}"/>
              </a:ext>
            </a:extLst>
          </p:cNvPr>
          <p:cNvSpPr>
            <a:spLocks noGrp="1"/>
          </p:cNvSpPr>
          <p:nvPr>
            <p:ph type="title"/>
          </p:nvPr>
        </p:nvSpPr>
        <p:spPr/>
        <p:txBody>
          <a:bodyPr/>
          <a:lstStyle/>
          <a:p>
            <a:r>
              <a:rPr lang="en-US" dirty="0"/>
              <a:t>Concepts</a:t>
            </a:r>
            <a:endParaRPr lang="en-IL" dirty="0"/>
          </a:p>
        </p:txBody>
      </p:sp>
      <p:sp>
        <p:nvSpPr>
          <p:cNvPr id="3" name="Content Placeholder 2">
            <a:extLst>
              <a:ext uri="{FF2B5EF4-FFF2-40B4-BE49-F238E27FC236}">
                <a16:creationId xmlns:a16="http://schemas.microsoft.com/office/drawing/2014/main" id="{A9245D51-53BF-466B-8390-4BE8D095549D}"/>
              </a:ext>
            </a:extLst>
          </p:cNvPr>
          <p:cNvSpPr>
            <a:spLocks noGrp="1"/>
          </p:cNvSpPr>
          <p:nvPr>
            <p:ph idx="1"/>
          </p:nvPr>
        </p:nvSpPr>
        <p:spPr/>
        <p:txBody>
          <a:bodyPr/>
          <a:lstStyle/>
          <a:p>
            <a:r>
              <a:rPr lang="en-US" dirty="0"/>
              <a:t>Cookies</a:t>
            </a:r>
          </a:p>
          <a:p>
            <a:r>
              <a:rPr lang="en-US" dirty="0"/>
              <a:t>Servlet Filter</a:t>
            </a:r>
          </a:p>
          <a:p>
            <a:r>
              <a:rPr lang="en-US" dirty="0"/>
              <a:t>Servlet Listeners</a:t>
            </a:r>
          </a:p>
          <a:p>
            <a:r>
              <a:rPr lang="en-US" dirty="0"/>
              <a:t>Problem with servlet</a:t>
            </a:r>
          </a:p>
          <a:p>
            <a:r>
              <a:rPr lang="en-US" dirty="0"/>
              <a:t>What is JSP?</a:t>
            </a:r>
            <a:endParaRPr lang="en-IL" dirty="0"/>
          </a:p>
        </p:txBody>
      </p:sp>
    </p:spTree>
    <p:extLst>
      <p:ext uri="{BB962C8B-B14F-4D97-AF65-F5344CB8AC3E}">
        <p14:creationId xmlns:p14="http://schemas.microsoft.com/office/powerpoint/2010/main" val="2931822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A29EF-8F15-446A-BC57-324E87E85E3C}"/>
              </a:ext>
            </a:extLst>
          </p:cNvPr>
          <p:cNvPicPr>
            <a:picLocks noChangeAspect="1"/>
          </p:cNvPicPr>
          <p:nvPr/>
        </p:nvPicPr>
        <p:blipFill>
          <a:blip r:embed="rId2"/>
          <a:stretch>
            <a:fillRect/>
          </a:stretch>
        </p:blipFill>
        <p:spPr>
          <a:xfrm>
            <a:off x="3517720" y="0"/>
            <a:ext cx="5156559" cy="6858000"/>
          </a:xfrm>
          <a:prstGeom prst="rect">
            <a:avLst/>
          </a:prstGeom>
        </p:spPr>
      </p:pic>
    </p:spTree>
    <p:extLst>
      <p:ext uri="{BB962C8B-B14F-4D97-AF65-F5344CB8AC3E}">
        <p14:creationId xmlns:p14="http://schemas.microsoft.com/office/powerpoint/2010/main" val="297080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6C0223-9A6C-43E2-81B5-60CA9CA496AD}"/>
              </a:ext>
            </a:extLst>
          </p:cNvPr>
          <p:cNvPicPr>
            <a:picLocks noChangeAspect="1"/>
          </p:cNvPicPr>
          <p:nvPr/>
        </p:nvPicPr>
        <p:blipFill>
          <a:blip r:embed="rId2"/>
          <a:stretch>
            <a:fillRect/>
          </a:stretch>
        </p:blipFill>
        <p:spPr>
          <a:xfrm>
            <a:off x="2495458" y="80210"/>
            <a:ext cx="7201083" cy="6671754"/>
          </a:xfrm>
          <a:prstGeom prst="rect">
            <a:avLst/>
          </a:prstGeom>
        </p:spPr>
      </p:pic>
    </p:spTree>
    <p:extLst>
      <p:ext uri="{BB962C8B-B14F-4D97-AF65-F5344CB8AC3E}">
        <p14:creationId xmlns:p14="http://schemas.microsoft.com/office/powerpoint/2010/main" val="1935609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A01282-82DC-4E1D-93BE-FD4CAEDC7A4F}"/>
              </a:ext>
            </a:extLst>
          </p:cNvPr>
          <p:cNvPicPr>
            <a:picLocks noChangeAspect="1"/>
          </p:cNvPicPr>
          <p:nvPr/>
        </p:nvPicPr>
        <p:blipFill>
          <a:blip r:embed="rId2"/>
          <a:stretch>
            <a:fillRect/>
          </a:stretch>
        </p:blipFill>
        <p:spPr>
          <a:xfrm>
            <a:off x="1796716" y="177441"/>
            <a:ext cx="8566484" cy="6478853"/>
          </a:xfrm>
          <a:prstGeom prst="rect">
            <a:avLst/>
          </a:prstGeom>
        </p:spPr>
      </p:pic>
    </p:spTree>
    <p:extLst>
      <p:ext uri="{BB962C8B-B14F-4D97-AF65-F5344CB8AC3E}">
        <p14:creationId xmlns:p14="http://schemas.microsoft.com/office/powerpoint/2010/main" val="54808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F641FD-9E49-43C6-B307-8123F9431726}"/>
              </a:ext>
            </a:extLst>
          </p:cNvPr>
          <p:cNvPicPr>
            <a:picLocks noChangeAspect="1"/>
          </p:cNvPicPr>
          <p:nvPr/>
        </p:nvPicPr>
        <p:blipFill>
          <a:blip r:embed="rId2"/>
          <a:stretch>
            <a:fillRect/>
          </a:stretch>
        </p:blipFill>
        <p:spPr>
          <a:xfrm>
            <a:off x="1490399" y="1026695"/>
            <a:ext cx="9380358" cy="4892841"/>
          </a:xfrm>
          <a:prstGeom prst="rect">
            <a:avLst/>
          </a:prstGeom>
        </p:spPr>
      </p:pic>
    </p:spTree>
    <p:extLst>
      <p:ext uri="{BB962C8B-B14F-4D97-AF65-F5344CB8AC3E}">
        <p14:creationId xmlns:p14="http://schemas.microsoft.com/office/powerpoint/2010/main" val="4288785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EE8B-D49B-49EB-9C4D-A1DBF4EFC0A0}"/>
              </a:ext>
            </a:extLst>
          </p:cNvPr>
          <p:cNvSpPr>
            <a:spLocks noGrp="1"/>
          </p:cNvSpPr>
          <p:nvPr>
            <p:ph type="title"/>
          </p:nvPr>
        </p:nvSpPr>
        <p:spPr/>
        <p:txBody>
          <a:bodyPr/>
          <a:lstStyle/>
          <a:p>
            <a:r>
              <a:rPr lang="en-US" dirty="0"/>
              <a:t>Advantages of Filter in Servlet</a:t>
            </a:r>
            <a:endParaRPr lang="en-IL" dirty="0"/>
          </a:p>
        </p:txBody>
      </p:sp>
      <p:sp>
        <p:nvSpPr>
          <p:cNvPr id="3" name="Content Placeholder 2">
            <a:extLst>
              <a:ext uri="{FF2B5EF4-FFF2-40B4-BE49-F238E27FC236}">
                <a16:creationId xmlns:a16="http://schemas.microsoft.com/office/drawing/2014/main" id="{79EA3238-5A45-42CE-8716-3E5A0836984B}"/>
              </a:ext>
            </a:extLst>
          </p:cNvPr>
          <p:cNvSpPr>
            <a:spLocks noGrp="1"/>
          </p:cNvSpPr>
          <p:nvPr>
            <p:ph idx="1"/>
          </p:nvPr>
        </p:nvSpPr>
        <p:spPr/>
        <p:txBody>
          <a:bodyPr/>
          <a:lstStyle/>
          <a:p>
            <a:r>
              <a:rPr lang="en-US" dirty="0"/>
              <a:t>The filter analyses the user request before the servlet is called.</a:t>
            </a:r>
          </a:p>
          <a:p>
            <a:r>
              <a:rPr lang="en-US" dirty="0"/>
              <a:t>The filer can give an altered response.</a:t>
            </a:r>
          </a:p>
          <a:p>
            <a:r>
              <a:rPr lang="en-US" dirty="0"/>
              <a:t>The filter is pluggable.</a:t>
            </a:r>
          </a:p>
          <a:p>
            <a:r>
              <a:rPr lang="en-US" dirty="0"/>
              <a:t>The filter can help in interacting with external resources.</a:t>
            </a:r>
            <a:endParaRPr lang="en-IL" dirty="0"/>
          </a:p>
        </p:txBody>
      </p:sp>
    </p:spTree>
    <p:extLst>
      <p:ext uri="{BB962C8B-B14F-4D97-AF65-F5344CB8AC3E}">
        <p14:creationId xmlns:p14="http://schemas.microsoft.com/office/powerpoint/2010/main" val="3248725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4343-B8D9-4BC8-A23E-F3E91B9431A7}"/>
              </a:ext>
            </a:extLst>
          </p:cNvPr>
          <p:cNvSpPr>
            <a:spLocks noGrp="1"/>
          </p:cNvSpPr>
          <p:nvPr>
            <p:ph type="title"/>
          </p:nvPr>
        </p:nvSpPr>
        <p:spPr/>
        <p:txBody>
          <a:bodyPr/>
          <a:lstStyle/>
          <a:p>
            <a:r>
              <a:rPr lang="en-US" dirty="0"/>
              <a:t>Servlet Listeners</a:t>
            </a:r>
            <a:endParaRPr lang="en-IL" dirty="0"/>
          </a:p>
        </p:txBody>
      </p:sp>
      <p:sp>
        <p:nvSpPr>
          <p:cNvPr id="3" name="Content Placeholder 2">
            <a:extLst>
              <a:ext uri="{FF2B5EF4-FFF2-40B4-BE49-F238E27FC236}">
                <a16:creationId xmlns:a16="http://schemas.microsoft.com/office/drawing/2014/main" id="{6ECB80CD-FDD9-46E9-9EB9-230EABD92CE3}"/>
              </a:ext>
            </a:extLst>
          </p:cNvPr>
          <p:cNvSpPr>
            <a:spLocks noGrp="1"/>
          </p:cNvSpPr>
          <p:nvPr>
            <p:ph idx="1"/>
          </p:nvPr>
        </p:nvSpPr>
        <p:spPr/>
        <p:txBody>
          <a:bodyPr/>
          <a:lstStyle/>
          <a:p>
            <a:r>
              <a:rPr lang="en-US" dirty="0"/>
              <a:t>Servlet Filter is used for monitoring request and response from client to the servlet, or to modify the request and response, or to audit and log.</a:t>
            </a:r>
          </a:p>
          <a:p>
            <a:endParaRPr lang="en-US" dirty="0"/>
          </a:p>
          <a:p>
            <a:r>
              <a:rPr lang="en-US" dirty="0"/>
              <a:t>Servlet Listener is used for listening to events in a web containers, such as when you create a session, or place an attribute in an session or if you passivate and activate in another container, to subscribe to these events you can configure listener in web.xml, for example </a:t>
            </a:r>
            <a:r>
              <a:rPr lang="en-US" dirty="0" err="1"/>
              <a:t>HttpSessionListener</a:t>
            </a:r>
            <a:r>
              <a:rPr lang="en-US" dirty="0"/>
              <a:t>.</a:t>
            </a:r>
            <a:endParaRPr lang="en-IL" dirty="0"/>
          </a:p>
        </p:txBody>
      </p:sp>
    </p:spTree>
    <p:extLst>
      <p:ext uri="{BB962C8B-B14F-4D97-AF65-F5344CB8AC3E}">
        <p14:creationId xmlns:p14="http://schemas.microsoft.com/office/powerpoint/2010/main" val="3045306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45D2-248B-4806-A5E7-B9F97C303C89}"/>
              </a:ext>
            </a:extLst>
          </p:cNvPr>
          <p:cNvSpPr>
            <a:spLocks noGrp="1"/>
          </p:cNvSpPr>
          <p:nvPr>
            <p:ph type="title"/>
          </p:nvPr>
        </p:nvSpPr>
        <p:spPr/>
        <p:txBody>
          <a:bodyPr/>
          <a:lstStyle/>
          <a:p>
            <a:r>
              <a:rPr lang="en-US" dirty="0"/>
              <a:t>What is the difference between servlet listener and filter?</a:t>
            </a:r>
            <a:endParaRPr lang="en-IL" dirty="0"/>
          </a:p>
        </p:txBody>
      </p:sp>
      <p:sp>
        <p:nvSpPr>
          <p:cNvPr id="3" name="Content Placeholder 2">
            <a:extLst>
              <a:ext uri="{FF2B5EF4-FFF2-40B4-BE49-F238E27FC236}">
                <a16:creationId xmlns:a16="http://schemas.microsoft.com/office/drawing/2014/main" id="{EE0598F2-D95A-4EAB-A392-7A0FC730BA24}"/>
              </a:ext>
            </a:extLst>
          </p:cNvPr>
          <p:cNvSpPr>
            <a:spLocks noGrp="1"/>
          </p:cNvSpPr>
          <p:nvPr>
            <p:ph idx="1"/>
          </p:nvPr>
        </p:nvSpPr>
        <p:spPr/>
        <p:txBody>
          <a:bodyPr>
            <a:normAutofit/>
          </a:bodyPr>
          <a:lstStyle/>
          <a:p>
            <a:r>
              <a:rPr lang="en-US" dirty="0"/>
              <a:t>Filter is just like a water filter, where incoming (request) and outgoing (response) values will be filtered.</a:t>
            </a:r>
          </a:p>
          <a:p>
            <a:endParaRPr lang="en-US" dirty="0"/>
          </a:p>
          <a:p>
            <a:r>
              <a:rPr lang="en-US" dirty="0"/>
              <a:t>Listener is like listening (trigger) - whenever required, I will be performed.</a:t>
            </a:r>
          </a:p>
          <a:p>
            <a:endParaRPr lang="en-US" dirty="0"/>
          </a:p>
        </p:txBody>
      </p:sp>
    </p:spTree>
    <p:extLst>
      <p:ext uri="{BB962C8B-B14F-4D97-AF65-F5344CB8AC3E}">
        <p14:creationId xmlns:p14="http://schemas.microsoft.com/office/powerpoint/2010/main" val="502437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steners vs Filters">
            <a:extLst>
              <a:ext uri="{FF2B5EF4-FFF2-40B4-BE49-F238E27FC236}">
                <a16:creationId xmlns:a16="http://schemas.microsoft.com/office/drawing/2014/main" id="{599A61C7-B4A2-46C5-AB25-909681211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053" y="224588"/>
            <a:ext cx="7722268" cy="647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15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828D-83B6-44ED-A072-467CAE3DC88A}"/>
              </a:ext>
            </a:extLst>
          </p:cNvPr>
          <p:cNvSpPr>
            <a:spLocks noGrp="1"/>
          </p:cNvSpPr>
          <p:nvPr>
            <p:ph type="title"/>
          </p:nvPr>
        </p:nvSpPr>
        <p:spPr/>
        <p:txBody>
          <a:bodyPr/>
          <a:lstStyle/>
          <a:p>
            <a:r>
              <a:rPr lang="en-US" dirty="0"/>
              <a:t>Problem with servlet</a:t>
            </a:r>
            <a:br>
              <a:rPr lang="en-IL" dirty="0"/>
            </a:br>
            <a:endParaRPr lang="en-IL" dirty="0"/>
          </a:p>
        </p:txBody>
      </p:sp>
      <p:sp>
        <p:nvSpPr>
          <p:cNvPr id="3" name="Content Placeholder 2">
            <a:extLst>
              <a:ext uri="{FF2B5EF4-FFF2-40B4-BE49-F238E27FC236}">
                <a16:creationId xmlns:a16="http://schemas.microsoft.com/office/drawing/2014/main" id="{ABC5BCAE-B0C8-4645-8261-CD6EDD27AEB2}"/>
              </a:ext>
            </a:extLst>
          </p:cNvPr>
          <p:cNvSpPr>
            <a:spLocks noGrp="1"/>
          </p:cNvSpPr>
          <p:nvPr>
            <p:ph idx="1"/>
          </p:nvPr>
        </p:nvSpPr>
        <p:spPr>
          <a:xfrm>
            <a:off x="393032" y="1440614"/>
            <a:ext cx="11405936" cy="5200818"/>
          </a:xfrm>
        </p:spPr>
        <p:txBody>
          <a:bodyPr>
            <a:normAutofit fontScale="85000" lnSpcReduction="20000"/>
          </a:bodyPr>
          <a:lstStyle/>
          <a:p>
            <a:r>
              <a:rPr lang="en-US" dirty="0"/>
              <a:t>One servlet is loaded into JVM. It does matter numbers of requests.</a:t>
            </a:r>
          </a:p>
          <a:p>
            <a:r>
              <a:rPr lang="en-US" dirty="0"/>
              <a:t>When there is a request, there is a thread, not a process.</a:t>
            </a:r>
          </a:p>
          <a:p>
            <a:r>
              <a:rPr lang="en-US" dirty="0"/>
              <a:t>Servlet is persistent until it destroys.</a:t>
            </a:r>
          </a:p>
          <a:p>
            <a:r>
              <a:rPr lang="en-US" dirty="0"/>
              <a:t>Designing in a servlet is difficult and slows down the application.</a:t>
            </a:r>
          </a:p>
          <a:p>
            <a:r>
              <a:rPr lang="en-US" dirty="0"/>
              <a:t>You need a JRE(Java Runtime Environment) on the server to run servlets.</a:t>
            </a:r>
          </a:p>
          <a:p>
            <a:r>
              <a:rPr lang="en-US" dirty="0"/>
              <a:t>For non-java developers, servlet is not suitable as they required to have a broad knowledge of Java servlet.</a:t>
            </a:r>
          </a:p>
          <a:p>
            <a:r>
              <a:rPr lang="en-US" dirty="0"/>
              <a:t>HTML code is mixed up with Java code therefore, changes done in one code can affect another code.</a:t>
            </a:r>
          </a:p>
          <a:p>
            <a:r>
              <a:rPr lang="en-US" dirty="0"/>
              <a:t>Writing HTML code in servlet programming is very difficult. It also makes servlet looks bulky.</a:t>
            </a:r>
          </a:p>
          <a:p>
            <a:r>
              <a:rPr lang="en-US" dirty="0"/>
              <a:t>In servlet programming, if you want to use implicit objects, you need to write some additional code in order to access them.</a:t>
            </a:r>
          </a:p>
          <a:p>
            <a:r>
              <a:rPr lang="en-US" dirty="0"/>
              <a:t>Developers must take care of exception handling because servlet programming is not thread-safe by default.</a:t>
            </a:r>
            <a:endParaRPr lang="en-IL" dirty="0"/>
          </a:p>
        </p:txBody>
      </p:sp>
    </p:spTree>
    <p:extLst>
      <p:ext uri="{BB962C8B-B14F-4D97-AF65-F5344CB8AC3E}">
        <p14:creationId xmlns:p14="http://schemas.microsoft.com/office/powerpoint/2010/main" val="3161452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FC18-F397-4A34-8C85-8C14F0F8B8C3}"/>
              </a:ext>
            </a:extLst>
          </p:cNvPr>
          <p:cNvSpPr>
            <a:spLocks noGrp="1"/>
          </p:cNvSpPr>
          <p:nvPr>
            <p:ph type="title"/>
          </p:nvPr>
        </p:nvSpPr>
        <p:spPr/>
        <p:txBody>
          <a:bodyPr/>
          <a:lstStyle/>
          <a:p>
            <a:r>
              <a:rPr lang="en-US" dirty="0"/>
              <a:t>What is Java Server Pages (JSP)?</a:t>
            </a:r>
            <a:br>
              <a:rPr lang="en-IL" dirty="0"/>
            </a:br>
            <a:endParaRPr lang="en-IL" dirty="0"/>
          </a:p>
        </p:txBody>
      </p:sp>
      <p:sp>
        <p:nvSpPr>
          <p:cNvPr id="3" name="Content Placeholder 2">
            <a:extLst>
              <a:ext uri="{FF2B5EF4-FFF2-40B4-BE49-F238E27FC236}">
                <a16:creationId xmlns:a16="http://schemas.microsoft.com/office/drawing/2014/main" id="{B6CCC43C-EE18-4D0E-B5A3-7F8178C9CD7B}"/>
              </a:ext>
            </a:extLst>
          </p:cNvPr>
          <p:cNvSpPr>
            <a:spLocks noGrp="1"/>
          </p:cNvSpPr>
          <p:nvPr>
            <p:ph idx="1"/>
          </p:nvPr>
        </p:nvSpPr>
        <p:spPr/>
        <p:txBody>
          <a:bodyPr/>
          <a:lstStyle/>
          <a:p>
            <a:r>
              <a:rPr lang="en-US" dirty="0"/>
              <a:t>A JSP file is a Java document used to dynamically generate a webpage using Jakarta Server Pages (JSP) functions. </a:t>
            </a:r>
          </a:p>
          <a:p>
            <a:r>
              <a:rPr lang="en-US" dirty="0"/>
              <a:t>It is similar to an .ASP or .PHP file, except it contains Java code instead of ActiveX or PHP. </a:t>
            </a:r>
          </a:p>
          <a:p>
            <a:r>
              <a:rPr lang="en-US" dirty="0"/>
              <a:t>Web servers parse JSP files and use them to generate HTML, which is sent to a user's web browser.</a:t>
            </a:r>
            <a:endParaRPr lang="en-IL" dirty="0"/>
          </a:p>
        </p:txBody>
      </p:sp>
    </p:spTree>
    <p:extLst>
      <p:ext uri="{BB962C8B-B14F-4D97-AF65-F5344CB8AC3E}">
        <p14:creationId xmlns:p14="http://schemas.microsoft.com/office/powerpoint/2010/main" val="3201561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F9CF-8D55-4755-823D-3ED1DB06CCA6}"/>
              </a:ext>
            </a:extLst>
          </p:cNvPr>
          <p:cNvSpPr>
            <a:spLocks noGrp="1"/>
          </p:cNvSpPr>
          <p:nvPr>
            <p:ph type="title"/>
          </p:nvPr>
        </p:nvSpPr>
        <p:spPr/>
        <p:txBody>
          <a:bodyPr/>
          <a:lstStyle/>
          <a:p>
            <a:r>
              <a:rPr lang="en-US" dirty="0"/>
              <a:t>What are cookies?</a:t>
            </a:r>
            <a:endParaRPr lang="en-IL" dirty="0"/>
          </a:p>
        </p:txBody>
      </p:sp>
      <p:sp>
        <p:nvSpPr>
          <p:cNvPr id="3" name="Content Placeholder 2">
            <a:extLst>
              <a:ext uri="{FF2B5EF4-FFF2-40B4-BE49-F238E27FC236}">
                <a16:creationId xmlns:a16="http://schemas.microsoft.com/office/drawing/2014/main" id="{0E755DC5-6F72-49A1-9F10-29534BB0BE2C}"/>
              </a:ext>
            </a:extLst>
          </p:cNvPr>
          <p:cNvSpPr>
            <a:spLocks noGrp="1"/>
          </p:cNvSpPr>
          <p:nvPr>
            <p:ph idx="1"/>
          </p:nvPr>
        </p:nvSpPr>
        <p:spPr/>
        <p:txBody>
          <a:bodyPr/>
          <a:lstStyle/>
          <a:p>
            <a:r>
              <a:rPr lang="en-US" dirty="0"/>
              <a:t>Cookies are data packets that the computer receives, then sends back without altering it.</a:t>
            </a:r>
            <a:endParaRPr lang="en-IL" dirty="0"/>
          </a:p>
        </p:txBody>
      </p:sp>
      <p:pic>
        <p:nvPicPr>
          <p:cNvPr id="4" name="Picture 3">
            <a:extLst>
              <a:ext uri="{FF2B5EF4-FFF2-40B4-BE49-F238E27FC236}">
                <a16:creationId xmlns:a16="http://schemas.microsoft.com/office/drawing/2014/main" id="{268645FB-87D7-4907-9374-93EFBC45F4FC}"/>
              </a:ext>
            </a:extLst>
          </p:cNvPr>
          <p:cNvPicPr>
            <a:picLocks noChangeAspect="1"/>
          </p:cNvPicPr>
          <p:nvPr/>
        </p:nvPicPr>
        <p:blipFill>
          <a:blip r:embed="rId2"/>
          <a:stretch>
            <a:fillRect/>
          </a:stretch>
        </p:blipFill>
        <p:spPr>
          <a:xfrm>
            <a:off x="2195512" y="2963528"/>
            <a:ext cx="7348734" cy="3693946"/>
          </a:xfrm>
          <a:prstGeom prst="rect">
            <a:avLst/>
          </a:prstGeom>
        </p:spPr>
      </p:pic>
    </p:spTree>
    <p:extLst>
      <p:ext uri="{BB962C8B-B14F-4D97-AF65-F5344CB8AC3E}">
        <p14:creationId xmlns:p14="http://schemas.microsoft.com/office/powerpoint/2010/main" val="547115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FA66-87C2-4406-A95D-A645F625DE0B}"/>
              </a:ext>
            </a:extLst>
          </p:cNvPr>
          <p:cNvSpPr>
            <a:spLocks noGrp="1"/>
          </p:cNvSpPr>
          <p:nvPr>
            <p:ph type="title"/>
          </p:nvPr>
        </p:nvSpPr>
        <p:spPr/>
        <p:txBody>
          <a:bodyPr/>
          <a:lstStyle/>
          <a:p>
            <a:r>
              <a:rPr lang="en-US" dirty="0"/>
              <a:t>JSP architecture</a:t>
            </a:r>
            <a:endParaRPr lang="en-IL" dirty="0"/>
          </a:p>
        </p:txBody>
      </p:sp>
      <p:pic>
        <p:nvPicPr>
          <p:cNvPr id="4" name="Content Placeholder 3">
            <a:extLst>
              <a:ext uri="{FF2B5EF4-FFF2-40B4-BE49-F238E27FC236}">
                <a16:creationId xmlns:a16="http://schemas.microsoft.com/office/drawing/2014/main" id="{C7540050-CBBA-4AAC-9EFD-9E10F29FB25B}"/>
              </a:ext>
            </a:extLst>
          </p:cNvPr>
          <p:cNvPicPr>
            <a:picLocks noGrp="1" noChangeAspect="1"/>
          </p:cNvPicPr>
          <p:nvPr>
            <p:ph idx="1"/>
          </p:nvPr>
        </p:nvPicPr>
        <p:blipFill>
          <a:blip r:embed="rId2"/>
          <a:stretch>
            <a:fillRect/>
          </a:stretch>
        </p:blipFill>
        <p:spPr>
          <a:xfrm>
            <a:off x="583768" y="2614864"/>
            <a:ext cx="10770032" cy="3006683"/>
          </a:xfrm>
          <a:prstGeom prst="rect">
            <a:avLst/>
          </a:prstGeom>
        </p:spPr>
      </p:pic>
    </p:spTree>
    <p:extLst>
      <p:ext uri="{BB962C8B-B14F-4D97-AF65-F5344CB8AC3E}">
        <p14:creationId xmlns:p14="http://schemas.microsoft.com/office/powerpoint/2010/main" val="1975925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56CB-9222-4A90-875A-6B824E0C64AE}"/>
              </a:ext>
            </a:extLst>
          </p:cNvPr>
          <p:cNvSpPr>
            <a:spLocks noGrp="1"/>
          </p:cNvSpPr>
          <p:nvPr>
            <p:ph type="title"/>
          </p:nvPr>
        </p:nvSpPr>
        <p:spPr/>
        <p:txBody>
          <a:bodyPr/>
          <a:lstStyle/>
          <a:p>
            <a:r>
              <a:rPr lang="en-US" dirty="0"/>
              <a:t>JSP Architecture Flow</a:t>
            </a:r>
            <a:endParaRPr lang="en-IL" dirty="0"/>
          </a:p>
        </p:txBody>
      </p:sp>
      <p:sp>
        <p:nvSpPr>
          <p:cNvPr id="3" name="Content Placeholder 2">
            <a:extLst>
              <a:ext uri="{FF2B5EF4-FFF2-40B4-BE49-F238E27FC236}">
                <a16:creationId xmlns:a16="http://schemas.microsoft.com/office/drawing/2014/main" id="{4A143C4C-20C3-41ED-81B7-40341C445930}"/>
              </a:ext>
            </a:extLst>
          </p:cNvPr>
          <p:cNvSpPr>
            <a:spLocks noGrp="1"/>
          </p:cNvSpPr>
          <p:nvPr>
            <p:ph idx="1"/>
          </p:nvPr>
        </p:nvSpPr>
        <p:spPr/>
        <p:txBody>
          <a:bodyPr>
            <a:normAutofit fontScale="92500"/>
          </a:bodyPr>
          <a:lstStyle/>
          <a:p>
            <a:pPr marL="514350" indent="-514350">
              <a:buFont typeface="+mj-lt"/>
              <a:buAutoNum type="arabicPeriod"/>
            </a:pPr>
            <a:r>
              <a:rPr lang="en-US" dirty="0"/>
              <a:t>The user goes to a JSP page and makes the request via internet in user’s web browser.</a:t>
            </a:r>
          </a:p>
          <a:p>
            <a:pPr marL="514350" indent="-514350">
              <a:buFont typeface="+mj-lt"/>
              <a:buAutoNum type="arabicPeriod"/>
            </a:pPr>
            <a:r>
              <a:rPr lang="en-US" dirty="0"/>
              <a:t>The JSP request is sent to the Web Server.</a:t>
            </a:r>
          </a:p>
          <a:p>
            <a:pPr marL="514350" indent="-514350">
              <a:buFont typeface="+mj-lt"/>
              <a:buAutoNum type="arabicPeriod"/>
            </a:pPr>
            <a:r>
              <a:rPr lang="en-US" dirty="0"/>
              <a:t>Web server accepts the requested .</a:t>
            </a:r>
            <a:r>
              <a:rPr lang="en-US" dirty="0" err="1"/>
              <a:t>jsp</a:t>
            </a:r>
            <a:r>
              <a:rPr lang="en-US" dirty="0"/>
              <a:t> file and passes the JSP file to the JSP Servlet Engine.</a:t>
            </a:r>
          </a:p>
          <a:p>
            <a:pPr marL="514350" indent="-514350">
              <a:buFont typeface="+mj-lt"/>
              <a:buAutoNum type="arabicPeriod"/>
            </a:pPr>
            <a:r>
              <a:rPr lang="en-US" dirty="0"/>
              <a:t>If the JSP file has been called the first time then the JSP file is parsed otherwise servlet is instantiated. The next step is to generate a servlet from the JSP file. The generated servlet output is sent via the Internet form web server to users web browser.</a:t>
            </a:r>
          </a:p>
          <a:p>
            <a:pPr marL="514350" indent="-514350">
              <a:buFont typeface="+mj-lt"/>
              <a:buAutoNum type="arabicPeriod"/>
            </a:pPr>
            <a:r>
              <a:rPr lang="en-US" dirty="0"/>
              <a:t>Now in last step, HTML results are displayed on the users web browser.</a:t>
            </a:r>
            <a:endParaRPr lang="en-IL" dirty="0"/>
          </a:p>
        </p:txBody>
      </p:sp>
    </p:spTree>
    <p:extLst>
      <p:ext uri="{BB962C8B-B14F-4D97-AF65-F5344CB8AC3E}">
        <p14:creationId xmlns:p14="http://schemas.microsoft.com/office/powerpoint/2010/main" val="27409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CEE8-0D70-46C8-8ED3-441FA9C2EE93}"/>
              </a:ext>
            </a:extLst>
          </p:cNvPr>
          <p:cNvSpPr>
            <a:spLocks noGrp="1"/>
          </p:cNvSpPr>
          <p:nvPr>
            <p:ph type="title"/>
          </p:nvPr>
        </p:nvSpPr>
        <p:spPr/>
        <p:txBody>
          <a:bodyPr/>
          <a:lstStyle/>
          <a:p>
            <a:r>
              <a:rPr lang="en-US" dirty="0"/>
              <a:t>JSP Lifecycle</a:t>
            </a:r>
            <a:endParaRPr lang="en-IL" dirty="0"/>
          </a:p>
        </p:txBody>
      </p:sp>
      <p:pic>
        <p:nvPicPr>
          <p:cNvPr id="2050" name="Picture 2" descr="JSP LifeCycle">
            <a:extLst>
              <a:ext uri="{FF2B5EF4-FFF2-40B4-BE49-F238E27FC236}">
                <a16:creationId xmlns:a16="http://schemas.microsoft.com/office/drawing/2014/main" id="{F220E320-19D4-414F-B803-C1B76EE16D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5979" y="1623691"/>
            <a:ext cx="9160042" cy="5234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597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FE73DA2-3F60-47DB-B306-AE08ED688266}"/>
              </a:ext>
            </a:extLst>
          </p:cNvPr>
          <p:cNvGraphicFramePr>
            <a:graphicFrameLocks noGrp="1"/>
          </p:cNvGraphicFramePr>
          <p:nvPr>
            <p:ph idx="1"/>
            <p:extLst>
              <p:ext uri="{D42A27DB-BD31-4B8C-83A1-F6EECF244321}">
                <p14:modId xmlns:p14="http://schemas.microsoft.com/office/powerpoint/2010/main" val="3426817792"/>
              </p:ext>
            </p:extLst>
          </p:nvPr>
        </p:nvGraphicFramePr>
        <p:xfrm>
          <a:off x="513347" y="331044"/>
          <a:ext cx="11101138" cy="6342470"/>
        </p:xfrm>
        <a:graphic>
          <a:graphicData uri="http://schemas.openxmlformats.org/drawingml/2006/table">
            <a:tbl>
              <a:tblPr/>
              <a:tblGrid>
                <a:gridCol w="5550569">
                  <a:extLst>
                    <a:ext uri="{9D8B030D-6E8A-4147-A177-3AD203B41FA5}">
                      <a16:colId xmlns:a16="http://schemas.microsoft.com/office/drawing/2014/main" val="2787902847"/>
                    </a:ext>
                  </a:extLst>
                </a:gridCol>
                <a:gridCol w="5550569">
                  <a:extLst>
                    <a:ext uri="{9D8B030D-6E8A-4147-A177-3AD203B41FA5}">
                      <a16:colId xmlns:a16="http://schemas.microsoft.com/office/drawing/2014/main" val="51383348"/>
                    </a:ext>
                  </a:extLst>
                </a:gridCol>
              </a:tblGrid>
              <a:tr h="331446">
                <a:tc>
                  <a:txBody>
                    <a:bodyPr/>
                    <a:lstStyle/>
                    <a:p>
                      <a:pPr algn="l"/>
                      <a:r>
                        <a:rPr lang="en-US" sz="1800" b="1" cap="all">
                          <a:effectLst/>
                        </a:rPr>
                        <a:t>PHASE</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tc>
                  <a:txBody>
                    <a:bodyPr/>
                    <a:lstStyle/>
                    <a:p>
                      <a:pPr algn="l"/>
                      <a:r>
                        <a:rPr lang="en-US" sz="1800" b="1" cap="all">
                          <a:effectLst/>
                        </a:rPr>
                        <a:t>DESCRIPTION</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452747436"/>
                  </a:ext>
                </a:extLst>
              </a:tr>
              <a:tr h="1183982">
                <a:tc>
                  <a:txBody>
                    <a:bodyPr/>
                    <a:lstStyle/>
                    <a:p>
                      <a:pPr algn="l"/>
                      <a:r>
                        <a:rPr lang="en-US" sz="1800">
                          <a:effectLst/>
                        </a:rPr>
                        <a:t>Translation</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tc>
                  <a:txBody>
                    <a:bodyPr/>
                    <a:lstStyle/>
                    <a:p>
                      <a:pPr algn="l"/>
                      <a:r>
                        <a:rPr lang="en-US" sz="1800">
                          <a:effectLst/>
                        </a:rPr>
                        <a:t>JSP container parses the JSP pages. It then translate the JSP pages to generate corresponding servlet source code. If JSP file name is hello.jsp, usually it is named as hello_jsp.java by the container.</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876822352"/>
                  </a:ext>
                </a:extLst>
              </a:tr>
              <a:tr h="615625">
                <a:tc>
                  <a:txBody>
                    <a:bodyPr/>
                    <a:lstStyle/>
                    <a:p>
                      <a:pPr algn="l"/>
                      <a:r>
                        <a:rPr lang="en-US" sz="1800">
                          <a:effectLst/>
                        </a:rPr>
                        <a:t>Page Compilation</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tc>
                  <a:txBody>
                    <a:bodyPr/>
                    <a:lstStyle/>
                    <a:p>
                      <a:pPr algn="l"/>
                      <a:r>
                        <a:rPr lang="en-US" sz="1800">
                          <a:effectLst/>
                        </a:rPr>
                        <a:t>If the translation is successful, the generated java file is then compiled by the container.</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756221130"/>
                  </a:ext>
                </a:extLst>
              </a:tr>
              <a:tr h="899804">
                <a:tc>
                  <a:txBody>
                    <a:bodyPr/>
                    <a:lstStyle/>
                    <a:p>
                      <a:pPr algn="l"/>
                      <a:r>
                        <a:rPr lang="en-US" sz="1800">
                          <a:effectLst/>
                        </a:rPr>
                        <a:t>Class Loading</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tc>
                  <a:txBody>
                    <a:bodyPr/>
                    <a:lstStyle/>
                    <a:p>
                      <a:pPr algn="l"/>
                      <a:r>
                        <a:rPr lang="en-US" sz="1800">
                          <a:effectLst/>
                        </a:rPr>
                        <a:t>Once JSP is compiled as servlet class, its lifecycle is similar to servlet. The compiled class is then loaded into the memory.</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887140856"/>
                  </a:ext>
                </a:extLst>
              </a:tr>
              <a:tr h="615625">
                <a:tc>
                  <a:txBody>
                    <a:bodyPr/>
                    <a:lstStyle/>
                    <a:p>
                      <a:pPr algn="l"/>
                      <a:r>
                        <a:rPr lang="en-US" sz="1800">
                          <a:effectLst/>
                        </a:rPr>
                        <a:t>Instance Creation</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tc>
                  <a:txBody>
                    <a:bodyPr/>
                    <a:lstStyle/>
                    <a:p>
                      <a:pPr algn="l"/>
                      <a:r>
                        <a:rPr lang="en-US" sz="1800">
                          <a:effectLst/>
                        </a:rPr>
                        <a:t>Once JSP class is loaded into memory, its object is instantiated by the container.</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139273610"/>
                  </a:ext>
                </a:extLst>
              </a:tr>
              <a:tr h="1748917">
                <a:tc>
                  <a:txBody>
                    <a:bodyPr/>
                    <a:lstStyle/>
                    <a:p>
                      <a:pPr algn="l"/>
                      <a:r>
                        <a:rPr lang="en-US" sz="1800">
                          <a:effectLst/>
                        </a:rPr>
                        <a:t>Call jspInit() or Initialization</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tc>
                  <a:txBody>
                    <a:bodyPr/>
                    <a:lstStyle/>
                    <a:p>
                      <a:pPr algn="l"/>
                      <a:r>
                        <a:rPr lang="en-US" sz="1800">
                          <a:effectLst/>
                        </a:rPr>
                        <a:t>During this phase the JSP class is initialized transformed from a normal class to servlet. Once initialization is over, ServletConfig and ServletContext objects become accessible to JSP class. Method jspInit() is called only once in JSP lifecycle. It initializes config params.</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476238985"/>
                  </a:ext>
                </a:extLst>
              </a:tr>
              <a:tr h="331446">
                <a:tc>
                  <a:txBody>
                    <a:bodyPr/>
                    <a:lstStyle/>
                    <a:p>
                      <a:pPr algn="l"/>
                      <a:r>
                        <a:rPr lang="en-US" sz="1800">
                          <a:effectLst/>
                        </a:rPr>
                        <a:t>Call _jspService or Request Processing</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tc>
                  <a:txBody>
                    <a:bodyPr/>
                    <a:lstStyle/>
                    <a:p>
                      <a:pPr algn="l"/>
                      <a:r>
                        <a:rPr lang="en-US" sz="1800">
                          <a:effectLst/>
                        </a:rPr>
                        <a:t>This method is called for each client request.</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148169183"/>
                  </a:ext>
                </a:extLst>
              </a:tr>
              <a:tr h="615625">
                <a:tc>
                  <a:txBody>
                    <a:bodyPr/>
                    <a:lstStyle/>
                    <a:p>
                      <a:pPr algn="l"/>
                      <a:r>
                        <a:rPr lang="en-US" sz="1800">
                          <a:effectLst/>
                        </a:rPr>
                        <a:t>Call jspDestroy or Destroy</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tc>
                  <a:txBody>
                    <a:bodyPr/>
                    <a:lstStyle/>
                    <a:p>
                      <a:pPr algn="l"/>
                      <a:r>
                        <a:rPr lang="en-US" sz="1800" dirty="0">
                          <a:effectLst/>
                        </a:rPr>
                        <a:t>This is the last phase and this method is called when the container decides to unload JSP from memory.</a:t>
                      </a:r>
                    </a:p>
                  </a:txBody>
                  <a:tcPr marL="45628" marR="45628" marT="22814" marB="22814" anchor="ctr">
                    <a:lnL w="7620" cap="flat" cmpd="sng" algn="ctr">
                      <a:solidFill>
                        <a:srgbClr val="D6D6D6"/>
                      </a:solidFill>
                      <a:prstDash val="solid"/>
                      <a:round/>
                      <a:headEnd type="none" w="med" len="med"/>
                      <a:tailEnd type="none" w="med" len="med"/>
                    </a:lnL>
                    <a:lnR w="7620" cap="flat" cmpd="sng" algn="ctr">
                      <a:solidFill>
                        <a:srgbClr val="D6D6D6"/>
                      </a:solidFill>
                      <a:prstDash val="solid"/>
                      <a:round/>
                      <a:headEnd type="none" w="med" len="med"/>
                      <a:tailEnd type="none" w="med" len="med"/>
                    </a:lnR>
                    <a:lnT w="7620" cap="flat" cmpd="sng" algn="ctr">
                      <a:solidFill>
                        <a:srgbClr val="D6D6D6"/>
                      </a:solidFill>
                      <a:prstDash val="solid"/>
                      <a:round/>
                      <a:headEnd type="none" w="med" len="med"/>
                      <a:tailEnd type="none" w="med" len="med"/>
                    </a:lnT>
                    <a:lnB w="7620" cap="flat" cmpd="sng" algn="ctr">
                      <a:solidFill>
                        <a:srgbClr val="D6D6D6"/>
                      </a:solidFill>
                      <a:prstDash val="solid"/>
                      <a:round/>
                      <a:headEnd type="none" w="med" len="med"/>
                      <a:tailEnd type="none" w="med" len="med"/>
                    </a:lnB>
                    <a:solidFill>
                      <a:srgbClr val="FFFFFF"/>
                    </a:solidFill>
                  </a:tcPr>
                </a:tc>
                <a:extLst>
                  <a:ext uri="{0D108BD9-81ED-4DB2-BD59-A6C34878D82A}">
                    <a16:rowId xmlns:a16="http://schemas.microsoft.com/office/drawing/2014/main" val="3345362100"/>
                  </a:ext>
                </a:extLst>
              </a:tr>
            </a:tbl>
          </a:graphicData>
        </a:graphic>
      </p:graphicFrame>
    </p:spTree>
    <p:extLst>
      <p:ext uri="{BB962C8B-B14F-4D97-AF65-F5344CB8AC3E}">
        <p14:creationId xmlns:p14="http://schemas.microsoft.com/office/powerpoint/2010/main" val="3301792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F10A-77D7-4D8A-93AE-7A94AE40C234}"/>
              </a:ext>
            </a:extLst>
          </p:cNvPr>
          <p:cNvSpPr>
            <a:spLocks noGrp="1"/>
          </p:cNvSpPr>
          <p:nvPr>
            <p:ph type="title"/>
          </p:nvPr>
        </p:nvSpPr>
        <p:spPr/>
        <p:txBody>
          <a:bodyPr/>
          <a:lstStyle/>
          <a:p>
            <a:r>
              <a:rPr lang="en-US" dirty="0"/>
              <a:t>JSP </a:t>
            </a:r>
            <a:r>
              <a:rPr lang="en-US" dirty="0" err="1"/>
              <a:t>Scriptlet</a:t>
            </a:r>
            <a:r>
              <a:rPr lang="en-US" dirty="0"/>
              <a:t> tag (Scripting elements)</a:t>
            </a:r>
            <a:endParaRPr lang="en-IL" dirty="0"/>
          </a:p>
        </p:txBody>
      </p:sp>
      <p:sp>
        <p:nvSpPr>
          <p:cNvPr id="3" name="Content Placeholder 2">
            <a:extLst>
              <a:ext uri="{FF2B5EF4-FFF2-40B4-BE49-F238E27FC236}">
                <a16:creationId xmlns:a16="http://schemas.microsoft.com/office/drawing/2014/main" id="{717D4699-5A03-42BE-8D2F-88F3FF5F0013}"/>
              </a:ext>
            </a:extLst>
          </p:cNvPr>
          <p:cNvSpPr>
            <a:spLocks noGrp="1"/>
          </p:cNvSpPr>
          <p:nvPr>
            <p:ph idx="1"/>
          </p:nvPr>
        </p:nvSpPr>
        <p:spPr/>
        <p:txBody>
          <a:bodyPr>
            <a:normAutofit/>
          </a:bodyPr>
          <a:lstStyle/>
          <a:p>
            <a:r>
              <a:rPr lang="en-US" sz="2400" dirty="0"/>
              <a:t>In JSP, java code can be written inside the </a:t>
            </a:r>
            <a:r>
              <a:rPr lang="en-US" sz="2400" dirty="0" err="1"/>
              <a:t>jsp</a:t>
            </a:r>
            <a:r>
              <a:rPr lang="en-US" sz="2400" dirty="0"/>
              <a:t> page using the </a:t>
            </a:r>
            <a:r>
              <a:rPr lang="en-US" sz="2400" dirty="0" err="1"/>
              <a:t>scriptlet</a:t>
            </a:r>
            <a:r>
              <a:rPr lang="en-US" sz="2400" dirty="0"/>
              <a:t> tag. </a:t>
            </a:r>
          </a:p>
          <a:p>
            <a:endParaRPr lang="en-US" sz="2400" dirty="0"/>
          </a:p>
          <a:p>
            <a:r>
              <a:rPr lang="en-US" sz="2400" b="1" dirty="0"/>
              <a:t>JSP Scripting elements</a:t>
            </a:r>
          </a:p>
          <a:p>
            <a:pPr lvl="1"/>
            <a:endParaRPr lang="en-US" dirty="0"/>
          </a:p>
          <a:p>
            <a:pPr lvl="1"/>
            <a:r>
              <a:rPr lang="en-US" dirty="0"/>
              <a:t>The scripting elements provides the ability to insert java code inside the </a:t>
            </a:r>
            <a:r>
              <a:rPr lang="en-US" dirty="0" err="1"/>
              <a:t>jsp</a:t>
            </a:r>
            <a:r>
              <a:rPr lang="en-US" dirty="0"/>
              <a:t>. There are three types of scripting elements:</a:t>
            </a:r>
          </a:p>
          <a:p>
            <a:pPr lvl="2"/>
            <a:r>
              <a:rPr lang="en-US" sz="2400" b="1" dirty="0" err="1">
                <a:solidFill>
                  <a:srgbClr val="FF0000"/>
                </a:solidFill>
              </a:rPr>
              <a:t>scriptlet</a:t>
            </a:r>
            <a:r>
              <a:rPr lang="en-US" sz="2400" dirty="0"/>
              <a:t> tag: A </a:t>
            </a:r>
            <a:r>
              <a:rPr lang="en-US" sz="2400" dirty="0" err="1"/>
              <a:t>scriptlet</a:t>
            </a:r>
            <a:r>
              <a:rPr lang="en-US" sz="2400" dirty="0"/>
              <a:t> tag is used to execute java source code in JSP.</a:t>
            </a:r>
          </a:p>
          <a:p>
            <a:pPr lvl="2"/>
            <a:r>
              <a:rPr lang="en-US" sz="2400" dirty="0"/>
              <a:t>expression tag</a:t>
            </a:r>
          </a:p>
          <a:p>
            <a:pPr lvl="2"/>
            <a:r>
              <a:rPr lang="en-US" sz="2400" dirty="0"/>
              <a:t>declaration tag</a:t>
            </a:r>
            <a:endParaRPr lang="en-IL" sz="2400" dirty="0"/>
          </a:p>
        </p:txBody>
      </p:sp>
    </p:spTree>
    <p:extLst>
      <p:ext uri="{BB962C8B-B14F-4D97-AF65-F5344CB8AC3E}">
        <p14:creationId xmlns:p14="http://schemas.microsoft.com/office/powerpoint/2010/main" val="4172503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5480D-8E26-42BA-8F94-A5FF8FE0F74B}"/>
              </a:ext>
            </a:extLst>
          </p:cNvPr>
          <p:cNvSpPr>
            <a:spLocks noGrp="1"/>
          </p:cNvSpPr>
          <p:nvPr>
            <p:ph idx="1"/>
          </p:nvPr>
        </p:nvSpPr>
        <p:spPr>
          <a:xfrm>
            <a:off x="338888" y="0"/>
            <a:ext cx="11514223" cy="7010400"/>
          </a:xfrm>
        </p:spPr>
        <p:txBody>
          <a:bodyPr>
            <a:noAutofit/>
          </a:bodyPr>
          <a:lstStyle/>
          <a:p>
            <a:r>
              <a:rPr lang="en-US" sz="1800" b="1" dirty="0"/>
              <a:t>File: index.html</a:t>
            </a:r>
            <a:endParaRPr lang="en-US" sz="1800" dirty="0"/>
          </a:p>
          <a:p>
            <a:pPr marL="0" indent="0">
              <a:buNone/>
            </a:pPr>
            <a:r>
              <a:rPr lang="en-US" sz="1800" dirty="0"/>
              <a:t>&lt;html&gt;  </a:t>
            </a:r>
          </a:p>
          <a:p>
            <a:pPr marL="457200" lvl="1" indent="0">
              <a:buNone/>
            </a:pPr>
            <a:r>
              <a:rPr lang="en-US" sz="1800" dirty="0"/>
              <a:t>&lt;body&gt;  </a:t>
            </a:r>
          </a:p>
          <a:p>
            <a:pPr marL="914400" lvl="2" indent="0">
              <a:buNone/>
            </a:pPr>
            <a:r>
              <a:rPr lang="en-US" sz="1800" dirty="0"/>
              <a:t>&lt;form action="</a:t>
            </a:r>
            <a:r>
              <a:rPr lang="en-US" sz="1800" dirty="0" err="1"/>
              <a:t>welcome.jsp</a:t>
            </a:r>
            <a:r>
              <a:rPr lang="en-US" sz="1800" dirty="0"/>
              <a:t>"&gt;  </a:t>
            </a:r>
          </a:p>
          <a:p>
            <a:pPr marL="1371600" lvl="3" indent="0">
              <a:buNone/>
            </a:pPr>
            <a:r>
              <a:rPr lang="en-US" dirty="0"/>
              <a:t>&lt;input type="text" name="</a:t>
            </a:r>
            <a:r>
              <a:rPr lang="en-US" dirty="0" err="1"/>
              <a:t>uname</a:t>
            </a:r>
            <a:r>
              <a:rPr lang="en-US" dirty="0"/>
              <a:t>"&gt;  </a:t>
            </a:r>
          </a:p>
          <a:p>
            <a:pPr marL="1371600" lvl="3" indent="0">
              <a:buNone/>
            </a:pPr>
            <a:r>
              <a:rPr lang="en-US" dirty="0"/>
              <a:t>&lt;input type="submit" value="go"&gt;&lt;</a:t>
            </a:r>
            <a:r>
              <a:rPr lang="en-US" dirty="0" err="1"/>
              <a:t>br</a:t>
            </a:r>
            <a:r>
              <a:rPr lang="en-US" dirty="0"/>
              <a:t>/&gt;  </a:t>
            </a:r>
          </a:p>
          <a:p>
            <a:pPr marL="914400" lvl="2" indent="0">
              <a:buNone/>
            </a:pPr>
            <a:r>
              <a:rPr lang="en-US" sz="1800" dirty="0"/>
              <a:t>&lt;/form&gt;  </a:t>
            </a:r>
          </a:p>
          <a:p>
            <a:pPr marL="457200" lvl="1" indent="0">
              <a:buNone/>
            </a:pPr>
            <a:r>
              <a:rPr lang="en-US" sz="1800" dirty="0"/>
              <a:t>&lt;/body&gt;  </a:t>
            </a:r>
          </a:p>
          <a:p>
            <a:pPr marL="0" indent="0">
              <a:buNone/>
            </a:pPr>
            <a:r>
              <a:rPr lang="en-US" sz="1800" dirty="0"/>
              <a:t>&lt;/html&gt;  </a:t>
            </a:r>
          </a:p>
          <a:p>
            <a:endParaRPr lang="en-US" sz="1800" dirty="0"/>
          </a:p>
          <a:p>
            <a:endParaRPr lang="en-US" sz="1800" dirty="0"/>
          </a:p>
          <a:p>
            <a:r>
              <a:rPr lang="en-US" sz="1800" b="1" dirty="0"/>
              <a:t>File: </a:t>
            </a:r>
            <a:r>
              <a:rPr lang="en-US" sz="1800" b="1" dirty="0" err="1"/>
              <a:t>welcome.jsp</a:t>
            </a:r>
            <a:endParaRPr lang="en-US" sz="1800" b="1" dirty="0"/>
          </a:p>
          <a:p>
            <a:pPr marL="0" indent="0">
              <a:buNone/>
            </a:pPr>
            <a:r>
              <a:rPr lang="en-US" sz="1800" dirty="0"/>
              <a:t>&lt;html&gt;  </a:t>
            </a:r>
          </a:p>
          <a:p>
            <a:pPr marL="457200" lvl="1" indent="0">
              <a:buNone/>
            </a:pPr>
            <a:r>
              <a:rPr lang="en-US" sz="1800" dirty="0"/>
              <a:t>&lt;body&gt;  </a:t>
            </a:r>
          </a:p>
          <a:p>
            <a:pPr marL="914400" lvl="2" indent="0">
              <a:buNone/>
            </a:pPr>
            <a:r>
              <a:rPr lang="en-US" sz="1800" dirty="0"/>
              <a:t>&lt;form&gt;  </a:t>
            </a:r>
          </a:p>
          <a:p>
            <a:pPr marL="914400" lvl="2" indent="0">
              <a:buNone/>
            </a:pPr>
            <a:r>
              <a:rPr lang="en-US" sz="1800" dirty="0"/>
              <a:t>&lt;%  String name=</a:t>
            </a:r>
            <a:r>
              <a:rPr lang="en-US" sz="1800" dirty="0" err="1"/>
              <a:t>request.getParameter</a:t>
            </a:r>
            <a:r>
              <a:rPr lang="en-US" sz="1800" dirty="0"/>
              <a:t>("</a:t>
            </a:r>
            <a:r>
              <a:rPr lang="en-US" sz="1800" dirty="0" err="1"/>
              <a:t>uname</a:t>
            </a:r>
            <a:r>
              <a:rPr lang="en-US" sz="1800" dirty="0"/>
              <a:t>");  </a:t>
            </a:r>
          </a:p>
          <a:p>
            <a:pPr marL="914400" lvl="2" indent="0">
              <a:buNone/>
            </a:pPr>
            <a:r>
              <a:rPr lang="en-US" sz="1800" dirty="0"/>
              <a:t>       </a:t>
            </a:r>
            <a:r>
              <a:rPr lang="en-US" sz="1800" dirty="0" err="1"/>
              <a:t>out.print</a:t>
            </a:r>
            <a:r>
              <a:rPr lang="en-US" sz="1800" dirty="0"/>
              <a:t>("welcome "+name);  %&gt;  </a:t>
            </a:r>
          </a:p>
          <a:p>
            <a:pPr marL="914400" lvl="2" indent="0">
              <a:buNone/>
            </a:pPr>
            <a:r>
              <a:rPr lang="en-US" sz="1800" dirty="0"/>
              <a:t>&lt;/form&gt;  </a:t>
            </a:r>
          </a:p>
          <a:p>
            <a:pPr marL="457200" lvl="1" indent="0">
              <a:buNone/>
            </a:pPr>
            <a:r>
              <a:rPr lang="en-US" sz="1800" dirty="0"/>
              <a:t>&lt;/body&gt;  </a:t>
            </a:r>
          </a:p>
          <a:p>
            <a:pPr marL="0" indent="0">
              <a:buNone/>
            </a:pPr>
            <a:r>
              <a:rPr lang="en-US" sz="1800" dirty="0"/>
              <a:t>&lt;/html&gt; </a:t>
            </a:r>
            <a:endParaRPr lang="en-IL" sz="1800" dirty="0"/>
          </a:p>
        </p:txBody>
      </p:sp>
    </p:spTree>
    <p:extLst>
      <p:ext uri="{BB962C8B-B14F-4D97-AF65-F5344CB8AC3E}">
        <p14:creationId xmlns:p14="http://schemas.microsoft.com/office/powerpoint/2010/main" val="2925261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AFD5-84B2-4D65-AB45-A4C8C0CD8F39}"/>
              </a:ext>
            </a:extLst>
          </p:cNvPr>
          <p:cNvSpPr>
            <a:spLocks noGrp="1"/>
          </p:cNvSpPr>
          <p:nvPr>
            <p:ph type="title"/>
          </p:nvPr>
        </p:nvSpPr>
        <p:spPr/>
        <p:txBody>
          <a:bodyPr/>
          <a:lstStyle/>
          <a:p>
            <a:r>
              <a:rPr lang="en-US" dirty="0"/>
              <a:t>JSP expression tag</a:t>
            </a:r>
            <a:endParaRPr lang="en-IL" dirty="0"/>
          </a:p>
        </p:txBody>
      </p:sp>
      <p:sp>
        <p:nvSpPr>
          <p:cNvPr id="3" name="Content Placeholder 2">
            <a:extLst>
              <a:ext uri="{FF2B5EF4-FFF2-40B4-BE49-F238E27FC236}">
                <a16:creationId xmlns:a16="http://schemas.microsoft.com/office/drawing/2014/main" id="{8F42E02A-85D2-4793-B7B7-E3E013C968C1}"/>
              </a:ext>
            </a:extLst>
          </p:cNvPr>
          <p:cNvSpPr>
            <a:spLocks noGrp="1"/>
          </p:cNvSpPr>
          <p:nvPr>
            <p:ph idx="1"/>
          </p:nvPr>
        </p:nvSpPr>
        <p:spPr/>
        <p:txBody>
          <a:bodyPr/>
          <a:lstStyle/>
          <a:p>
            <a:r>
              <a:rPr lang="en-US" dirty="0"/>
              <a:t>The code placed within JSP expression tag is written to the output stream of the response. So you need not write </a:t>
            </a:r>
            <a:r>
              <a:rPr lang="en-US" dirty="0" err="1"/>
              <a:t>out.print</a:t>
            </a:r>
            <a:r>
              <a:rPr lang="en-US" dirty="0"/>
              <a:t>() to write data. It is mainly used to print the values of variable or method.</a:t>
            </a:r>
          </a:p>
          <a:p>
            <a:endParaRPr lang="en-US" dirty="0"/>
          </a:p>
          <a:p>
            <a:r>
              <a:rPr lang="en-US" dirty="0"/>
              <a:t>Syntax of JSP expression tag</a:t>
            </a:r>
          </a:p>
          <a:p>
            <a:pPr marL="0" indent="0">
              <a:buNone/>
            </a:pPr>
            <a:r>
              <a:rPr lang="en-US" dirty="0"/>
              <a:t>	&lt;%=  statement %&gt; </a:t>
            </a:r>
            <a:endParaRPr lang="en-IL" dirty="0"/>
          </a:p>
        </p:txBody>
      </p:sp>
    </p:spTree>
    <p:extLst>
      <p:ext uri="{BB962C8B-B14F-4D97-AF65-F5344CB8AC3E}">
        <p14:creationId xmlns:p14="http://schemas.microsoft.com/office/powerpoint/2010/main" val="422359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242254-F1D7-4CE7-9EE6-1EDA7775D576}"/>
              </a:ext>
            </a:extLst>
          </p:cNvPr>
          <p:cNvSpPr>
            <a:spLocks noGrp="1"/>
          </p:cNvSpPr>
          <p:nvPr>
            <p:ph idx="1"/>
          </p:nvPr>
        </p:nvSpPr>
        <p:spPr>
          <a:xfrm>
            <a:off x="838200" y="192505"/>
            <a:ext cx="10515600" cy="6192253"/>
          </a:xfrm>
        </p:spPr>
        <p:txBody>
          <a:bodyPr>
            <a:noAutofit/>
          </a:bodyPr>
          <a:lstStyle/>
          <a:p>
            <a:r>
              <a:rPr lang="en-US" sz="2400" b="1" dirty="0"/>
              <a:t>File: </a:t>
            </a:r>
            <a:r>
              <a:rPr lang="en-US" sz="2400" b="1" dirty="0" err="1"/>
              <a:t>index.jsp</a:t>
            </a:r>
            <a:endParaRPr lang="en-US" sz="2400" b="1" dirty="0"/>
          </a:p>
          <a:p>
            <a:pPr marL="0" indent="0">
              <a:buNone/>
            </a:pPr>
            <a:r>
              <a:rPr lang="en-US" sz="2400" dirty="0"/>
              <a:t>&lt;html&gt;  </a:t>
            </a:r>
          </a:p>
          <a:p>
            <a:pPr marL="457200" lvl="1" indent="0">
              <a:buNone/>
            </a:pPr>
            <a:r>
              <a:rPr lang="en-US" dirty="0"/>
              <a:t>&lt;body&gt;  </a:t>
            </a:r>
          </a:p>
          <a:p>
            <a:pPr marL="914400" lvl="2" indent="0">
              <a:buNone/>
            </a:pPr>
            <a:r>
              <a:rPr lang="en-US" sz="2400" dirty="0"/>
              <a:t>&lt;form action="</a:t>
            </a:r>
            <a:r>
              <a:rPr lang="en-US" sz="2400" dirty="0" err="1"/>
              <a:t>welcome.jsp</a:t>
            </a:r>
            <a:r>
              <a:rPr lang="en-US" sz="2400" dirty="0"/>
              <a:t>"&gt;  </a:t>
            </a:r>
          </a:p>
          <a:p>
            <a:pPr marL="1371600" lvl="3" indent="0">
              <a:buNone/>
            </a:pPr>
            <a:r>
              <a:rPr lang="en-US" sz="2400" dirty="0"/>
              <a:t>&lt;input type="text" name="</a:t>
            </a:r>
            <a:r>
              <a:rPr lang="en-US" sz="2400" dirty="0" err="1"/>
              <a:t>uname</a:t>
            </a:r>
            <a:r>
              <a:rPr lang="en-US" sz="2400" dirty="0"/>
              <a:t>"&gt;&lt;</a:t>
            </a:r>
            <a:r>
              <a:rPr lang="en-US" sz="2400" dirty="0" err="1"/>
              <a:t>br</a:t>
            </a:r>
            <a:r>
              <a:rPr lang="en-US" sz="2400" dirty="0"/>
              <a:t>/&gt;  </a:t>
            </a:r>
          </a:p>
          <a:p>
            <a:pPr marL="1371600" lvl="3" indent="0">
              <a:buNone/>
            </a:pPr>
            <a:r>
              <a:rPr lang="en-US" sz="2400" dirty="0"/>
              <a:t>&lt;input type="submit" value="go"&gt;  </a:t>
            </a:r>
          </a:p>
          <a:p>
            <a:pPr marL="914400" lvl="2" indent="0">
              <a:buNone/>
            </a:pPr>
            <a:r>
              <a:rPr lang="en-US" sz="2400" dirty="0"/>
              <a:t>&lt;/form&gt;  </a:t>
            </a:r>
          </a:p>
          <a:p>
            <a:pPr marL="457200" lvl="1" indent="0">
              <a:buNone/>
            </a:pPr>
            <a:r>
              <a:rPr lang="en-US" dirty="0"/>
              <a:t>&lt;/body&gt;  </a:t>
            </a:r>
          </a:p>
          <a:p>
            <a:pPr marL="0" indent="0">
              <a:buNone/>
            </a:pPr>
            <a:r>
              <a:rPr lang="en-US" sz="2400" dirty="0"/>
              <a:t>&lt;/html&gt;  </a:t>
            </a:r>
          </a:p>
          <a:p>
            <a:endParaRPr lang="en-US" sz="2400" b="1" dirty="0"/>
          </a:p>
          <a:p>
            <a:r>
              <a:rPr lang="en-US" sz="2400" b="1" dirty="0"/>
              <a:t>File: </a:t>
            </a:r>
            <a:r>
              <a:rPr lang="en-US" sz="2400" b="1" dirty="0" err="1"/>
              <a:t>welcome.jsp</a:t>
            </a:r>
            <a:endParaRPr lang="en-US" sz="2400" b="1" dirty="0"/>
          </a:p>
          <a:p>
            <a:pPr marL="0" indent="0">
              <a:buNone/>
            </a:pPr>
            <a:r>
              <a:rPr lang="en-US" sz="2400" dirty="0"/>
              <a:t>&lt;html&gt;  </a:t>
            </a:r>
          </a:p>
          <a:p>
            <a:pPr marL="457200" lvl="1" indent="0">
              <a:buNone/>
            </a:pPr>
            <a:r>
              <a:rPr lang="en-US" dirty="0"/>
              <a:t>&lt;body&gt;  </a:t>
            </a:r>
          </a:p>
          <a:p>
            <a:pPr marL="457200" lvl="1" indent="0">
              <a:buNone/>
            </a:pPr>
            <a:r>
              <a:rPr lang="en-US" dirty="0"/>
              <a:t>&lt;%= "Welcome "+</a:t>
            </a:r>
            <a:r>
              <a:rPr lang="en-US" dirty="0" err="1"/>
              <a:t>request.getParameter</a:t>
            </a:r>
            <a:r>
              <a:rPr lang="en-US" dirty="0"/>
              <a:t>("</a:t>
            </a:r>
            <a:r>
              <a:rPr lang="en-US" dirty="0" err="1"/>
              <a:t>uname</a:t>
            </a:r>
            <a:r>
              <a:rPr lang="en-US" dirty="0"/>
              <a:t>") %&gt;  </a:t>
            </a:r>
          </a:p>
          <a:p>
            <a:pPr marL="457200" lvl="1" indent="0">
              <a:buNone/>
            </a:pPr>
            <a:r>
              <a:rPr lang="en-US" dirty="0"/>
              <a:t>&lt;/body&gt;  </a:t>
            </a:r>
          </a:p>
          <a:p>
            <a:pPr marL="0" indent="0">
              <a:buNone/>
            </a:pPr>
            <a:r>
              <a:rPr lang="en-US" sz="2400" dirty="0"/>
              <a:t>&lt;/html&gt; </a:t>
            </a:r>
            <a:endParaRPr lang="en-IL" sz="2400" dirty="0"/>
          </a:p>
        </p:txBody>
      </p:sp>
    </p:spTree>
    <p:extLst>
      <p:ext uri="{BB962C8B-B14F-4D97-AF65-F5344CB8AC3E}">
        <p14:creationId xmlns:p14="http://schemas.microsoft.com/office/powerpoint/2010/main" val="1938235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3748-9E2A-41FC-BB66-CE2B8B97665E}"/>
              </a:ext>
            </a:extLst>
          </p:cNvPr>
          <p:cNvSpPr>
            <a:spLocks noGrp="1"/>
          </p:cNvSpPr>
          <p:nvPr>
            <p:ph type="title"/>
          </p:nvPr>
        </p:nvSpPr>
        <p:spPr/>
        <p:txBody>
          <a:bodyPr/>
          <a:lstStyle/>
          <a:p>
            <a:r>
              <a:rPr lang="en-US" dirty="0"/>
              <a:t>JSP declaration</a:t>
            </a:r>
            <a:endParaRPr lang="en-IL" dirty="0"/>
          </a:p>
        </p:txBody>
      </p:sp>
      <p:sp>
        <p:nvSpPr>
          <p:cNvPr id="3" name="Content Placeholder 2">
            <a:extLst>
              <a:ext uri="{FF2B5EF4-FFF2-40B4-BE49-F238E27FC236}">
                <a16:creationId xmlns:a16="http://schemas.microsoft.com/office/drawing/2014/main" id="{BDE22E0E-CA60-42FE-9B4B-60E00B121C53}"/>
              </a:ext>
            </a:extLst>
          </p:cNvPr>
          <p:cNvSpPr>
            <a:spLocks noGrp="1"/>
          </p:cNvSpPr>
          <p:nvPr>
            <p:ph idx="1"/>
          </p:nvPr>
        </p:nvSpPr>
        <p:spPr/>
        <p:txBody>
          <a:bodyPr>
            <a:normAutofit lnSpcReduction="10000"/>
          </a:bodyPr>
          <a:lstStyle/>
          <a:p>
            <a:r>
              <a:rPr lang="en-US" dirty="0"/>
              <a:t>The </a:t>
            </a:r>
            <a:r>
              <a:rPr lang="en-US" dirty="0" err="1"/>
              <a:t>jsp</a:t>
            </a:r>
            <a:r>
              <a:rPr lang="en-US" dirty="0"/>
              <a:t> directives are messages that tells the web container how to translate a JSP page into the corresponding servlet.</a:t>
            </a:r>
          </a:p>
          <a:p>
            <a:endParaRPr lang="en-US" dirty="0"/>
          </a:p>
          <a:p>
            <a:r>
              <a:rPr lang="en-US" dirty="0"/>
              <a:t>There are three types of directives:</a:t>
            </a:r>
          </a:p>
          <a:p>
            <a:pPr lvl="1"/>
            <a:r>
              <a:rPr lang="en-US" dirty="0"/>
              <a:t>page directive</a:t>
            </a:r>
          </a:p>
          <a:p>
            <a:pPr lvl="1"/>
            <a:r>
              <a:rPr lang="en-US" dirty="0"/>
              <a:t>include directive</a:t>
            </a:r>
          </a:p>
          <a:p>
            <a:pPr lvl="1"/>
            <a:r>
              <a:rPr lang="en-US" dirty="0" err="1"/>
              <a:t>taglib</a:t>
            </a:r>
            <a:r>
              <a:rPr lang="en-US" dirty="0"/>
              <a:t> directive</a:t>
            </a:r>
          </a:p>
          <a:p>
            <a:pPr lvl="1"/>
            <a:endParaRPr lang="en-US" dirty="0"/>
          </a:p>
          <a:p>
            <a:r>
              <a:rPr lang="en-US" dirty="0"/>
              <a:t>Syntax of JSP Directive:</a:t>
            </a:r>
          </a:p>
          <a:p>
            <a:pPr marL="457200" lvl="1" indent="0">
              <a:buNone/>
            </a:pPr>
            <a:r>
              <a:rPr lang="en-US" b="1" dirty="0"/>
              <a:t>&lt;%@ directive attribute="value" %&gt; </a:t>
            </a:r>
            <a:endParaRPr lang="en-IL" b="1" dirty="0"/>
          </a:p>
        </p:txBody>
      </p:sp>
    </p:spTree>
    <p:extLst>
      <p:ext uri="{BB962C8B-B14F-4D97-AF65-F5344CB8AC3E}">
        <p14:creationId xmlns:p14="http://schemas.microsoft.com/office/powerpoint/2010/main" val="97880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6FDB-9261-4970-98D6-DB67E53EBF98}"/>
              </a:ext>
            </a:extLst>
          </p:cNvPr>
          <p:cNvSpPr>
            <a:spLocks noGrp="1"/>
          </p:cNvSpPr>
          <p:nvPr>
            <p:ph type="title"/>
          </p:nvPr>
        </p:nvSpPr>
        <p:spPr/>
        <p:txBody>
          <a:bodyPr/>
          <a:lstStyle/>
          <a:p>
            <a:r>
              <a:rPr lang="en-US" dirty="0"/>
              <a:t>Three types of directives</a:t>
            </a:r>
            <a:endParaRPr lang="en-IL" dirty="0"/>
          </a:p>
        </p:txBody>
      </p:sp>
      <p:graphicFrame>
        <p:nvGraphicFramePr>
          <p:cNvPr id="4" name="Content Placeholder 3">
            <a:extLst>
              <a:ext uri="{FF2B5EF4-FFF2-40B4-BE49-F238E27FC236}">
                <a16:creationId xmlns:a16="http://schemas.microsoft.com/office/drawing/2014/main" id="{5AC8CC39-F0BA-435F-A1D6-E9535558B626}"/>
              </a:ext>
            </a:extLst>
          </p:cNvPr>
          <p:cNvGraphicFramePr>
            <a:graphicFrameLocks noGrp="1"/>
          </p:cNvGraphicFramePr>
          <p:nvPr>
            <p:ph idx="1"/>
            <p:extLst>
              <p:ext uri="{D42A27DB-BD31-4B8C-83A1-F6EECF244321}">
                <p14:modId xmlns:p14="http://schemas.microsoft.com/office/powerpoint/2010/main" val="1094798392"/>
              </p:ext>
            </p:extLst>
          </p:nvPr>
        </p:nvGraphicFramePr>
        <p:xfrm>
          <a:off x="1042737" y="2181726"/>
          <a:ext cx="9865895" cy="3572167"/>
        </p:xfrm>
        <a:graphic>
          <a:graphicData uri="http://schemas.openxmlformats.org/drawingml/2006/table">
            <a:tbl>
              <a:tblPr/>
              <a:tblGrid>
                <a:gridCol w="849523">
                  <a:extLst>
                    <a:ext uri="{9D8B030D-6E8A-4147-A177-3AD203B41FA5}">
                      <a16:colId xmlns:a16="http://schemas.microsoft.com/office/drawing/2014/main" val="3323499972"/>
                    </a:ext>
                  </a:extLst>
                </a:gridCol>
                <a:gridCol w="9016372">
                  <a:extLst>
                    <a:ext uri="{9D8B030D-6E8A-4147-A177-3AD203B41FA5}">
                      <a16:colId xmlns:a16="http://schemas.microsoft.com/office/drawing/2014/main" val="395721397"/>
                    </a:ext>
                  </a:extLst>
                </a:gridCol>
              </a:tblGrid>
              <a:tr h="683371">
                <a:tc>
                  <a:txBody>
                    <a:bodyPr/>
                    <a:lstStyle/>
                    <a:p>
                      <a:pPr fontAlgn="t"/>
                      <a:r>
                        <a:rPr lang="en-US">
                          <a:effectLst/>
                        </a:rPr>
                        <a:t>S.No.</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Directive &amp; Description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258549682"/>
                  </a:ext>
                </a:extLst>
              </a:tr>
              <a:tr h="1242493">
                <a:tc>
                  <a:txBody>
                    <a:bodyPr/>
                    <a:lstStyle/>
                    <a:p>
                      <a:pPr algn="ctr" fontAlgn="ctr"/>
                      <a:r>
                        <a:rPr lang="en-IL">
                          <a:effectLst/>
                        </a:rPr>
                        <a:t>1</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latin typeface="Arial" panose="020B0604020202020204" pitchFamily="34" charset="0"/>
                        </a:rPr>
                        <a:t>&lt;%@ page ... %&gt;</a:t>
                      </a:r>
                      <a:endParaRPr lang="en-US">
                        <a:solidFill>
                          <a:srgbClr val="000000"/>
                        </a:solidFill>
                        <a:effectLst/>
                        <a:latin typeface="Arial" panose="020B0604020202020204" pitchFamily="34" charset="0"/>
                      </a:endParaRPr>
                    </a:p>
                    <a:p>
                      <a:pPr algn="just" fontAlgn="t"/>
                      <a:r>
                        <a:rPr lang="en-US">
                          <a:solidFill>
                            <a:srgbClr val="000000"/>
                          </a:solidFill>
                          <a:effectLst/>
                          <a:latin typeface="Arial" panose="020B0604020202020204" pitchFamily="34" charset="0"/>
                        </a:rPr>
                        <a:t>Defines page-dependent attributes, such as scripting language, error page, and buffering requirements.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40587580"/>
                  </a:ext>
                </a:extLst>
              </a:tr>
              <a:tr h="683371">
                <a:tc>
                  <a:txBody>
                    <a:bodyPr/>
                    <a:lstStyle/>
                    <a:p>
                      <a:pPr algn="ctr" fontAlgn="ctr"/>
                      <a:r>
                        <a:rPr lang="en-IL">
                          <a:effectLst/>
                        </a:rPr>
                        <a:t>2</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latin typeface="Arial" panose="020B0604020202020204" pitchFamily="34" charset="0"/>
                        </a:rPr>
                        <a:t>&lt;%@ include ... %&gt;</a:t>
                      </a:r>
                      <a:endParaRPr lang="en-US">
                        <a:solidFill>
                          <a:srgbClr val="000000"/>
                        </a:solidFill>
                        <a:effectLst/>
                        <a:latin typeface="Arial" panose="020B0604020202020204" pitchFamily="34" charset="0"/>
                      </a:endParaRPr>
                    </a:p>
                    <a:p>
                      <a:pPr algn="just" fontAlgn="t"/>
                      <a:r>
                        <a:rPr lang="en-US">
                          <a:solidFill>
                            <a:srgbClr val="000000"/>
                          </a:solidFill>
                          <a:effectLst/>
                          <a:latin typeface="Arial" panose="020B0604020202020204" pitchFamily="34" charset="0"/>
                        </a:rPr>
                        <a:t>Includes a file during the translation phase.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99812085"/>
                  </a:ext>
                </a:extLst>
              </a:tr>
              <a:tr h="962932">
                <a:tc>
                  <a:txBody>
                    <a:bodyPr/>
                    <a:lstStyle/>
                    <a:p>
                      <a:pPr algn="ctr" fontAlgn="ctr"/>
                      <a:r>
                        <a:rPr lang="en-IL">
                          <a:effectLst/>
                        </a:rPr>
                        <a:t>3</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latin typeface="Arial" panose="020B0604020202020204" pitchFamily="34" charset="0"/>
                        </a:rPr>
                        <a:t>&lt;%@ </a:t>
                      </a:r>
                      <a:r>
                        <a:rPr lang="en-US" b="1" dirty="0" err="1">
                          <a:solidFill>
                            <a:srgbClr val="000000"/>
                          </a:solidFill>
                          <a:effectLst/>
                          <a:latin typeface="Arial" panose="020B0604020202020204" pitchFamily="34" charset="0"/>
                        </a:rPr>
                        <a:t>taglib</a:t>
                      </a:r>
                      <a:r>
                        <a:rPr lang="en-US" b="1" dirty="0">
                          <a:solidFill>
                            <a:srgbClr val="000000"/>
                          </a:solidFill>
                          <a:effectLst/>
                          <a:latin typeface="Arial" panose="020B0604020202020204" pitchFamily="34" charset="0"/>
                        </a:rPr>
                        <a:t> ... %&gt;</a:t>
                      </a:r>
                      <a:endParaRPr lang="en-US" dirty="0">
                        <a:solidFill>
                          <a:srgbClr val="000000"/>
                        </a:solidFill>
                        <a:effectLst/>
                        <a:latin typeface="Arial" panose="020B0604020202020204" pitchFamily="34" charset="0"/>
                      </a:endParaRPr>
                    </a:p>
                    <a:p>
                      <a:pPr algn="just" fontAlgn="t"/>
                      <a:r>
                        <a:rPr lang="en-US" dirty="0">
                          <a:solidFill>
                            <a:srgbClr val="000000"/>
                          </a:solidFill>
                          <a:effectLst/>
                          <a:latin typeface="Arial" panose="020B0604020202020204" pitchFamily="34" charset="0"/>
                        </a:rPr>
                        <a:t>Declares a tag library, containing custom actions, used in the page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96968656"/>
                  </a:ext>
                </a:extLst>
              </a:tr>
            </a:tbl>
          </a:graphicData>
        </a:graphic>
      </p:graphicFrame>
    </p:spTree>
    <p:extLst>
      <p:ext uri="{BB962C8B-B14F-4D97-AF65-F5344CB8AC3E}">
        <p14:creationId xmlns:p14="http://schemas.microsoft.com/office/powerpoint/2010/main" val="251561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70AB-AFD7-40AB-9EEE-348B62679BBE}"/>
              </a:ext>
            </a:extLst>
          </p:cNvPr>
          <p:cNvSpPr>
            <a:spLocks noGrp="1"/>
          </p:cNvSpPr>
          <p:nvPr>
            <p:ph type="title"/>
          </p:nvPr>
        </p:nvSpPr>
        <p:spPr/>
        <p:txBody>
          <a:bodyPr/>
          <a:lstStyle/>
          <a:p>
            <a:r>
              <a:rPr lang="en-US" dirty="0"/>
              <a:t>Uses of Cookie</a:t>
            </a:r>
          </a:p>
        </p:txBody>
      </p:sp>
      <p:sp>
        <p:nvSpPr>
          <p:cNvPr id="3" name="Content Placeholder 2">
            <a:extLst>
              <a:ext uri="{FF2B5EF4-FFF2-40B4-BE49-F238E27FC236}">
                <a16:creationId xmlns:a16="http://schemas.microsoft.com/office/drawing/2014/main" id="{294EA6DB-5856-441E-9169-8F0E09591FDC}"/>
              </a:ext>
            </a:extLst>
          </p:cNvPr>
          <p:cNvSpPr>
            <a:spLocks noGrp="1"/>
          </p:cNvSpPr>
          <p:nvPr>
            <p:ph idx="1"/>
          </p:nvPr>
        </p:nvSpPr>
        <p:spPr/>
        <p:txBody>
          <a:bodyPr/>
          <a:lstStyle/>
          <a:p>
            <a:r>
              <a:rPr lang="en-US" dirty="0"/>
              <a:t>Cookies are able to keep track of the website.</a:t>
            </a:r>
          </a:p>
          <a:p>
            <a:r>
              <a:rPr lang="en-US" dirty="0"/>
              <a:t>It is on the client-side.</a:t>
            </a:r>
          </a:p>
          <a:p>
            <a:r>
              <a:rPr lang="en-US" dirty="0"/>
              <a:t>Use to store login information of the user.</a:t>
            </a:r>
            <a:endParaRPr lang="en-IL" dirty="0"/>
          </a:p>
        </p:txBody>
      </p:sp>
    </p:spTree>
    <p:extLst>
      <p:ext uri="{BB962C8B-B14F-4D97-AF65-F5344CB8AC3E}">
        <p14:creationId xmlns:p14="http://schemas.microsoft.com/office/powerpoint/2010/main" val="3265862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791C-34F7-457F-8B50-BCA0A60CC9C0}"/>
              </a:ext>
            </a:extLst>
          </p:cNvPr>
          <p:cNvSpPr>
            <a:spLocks noGrp="1"/>
          </p:cNvSpPr>
          <p:nvPr>
            <p:ph type="title"/>
          </p:nvPr>
        </p:nvSpPr>
        <p:spPr/>
        <p:txBody>
          <a:bodyPr/>
          <a:lstStyle/>
          <a:p>
            <a:r>
              <a:rPr lang="en-US" dirty="0"/>
              <a:t>JSP page directive</a:t>
            </a:r>
            <a:endParaRPr lang="en-IL" dirty="0"/>
          </a:p>
        </p:txBody>
      </p:sp>
      <p:sp>
        <p:nvSpPr>
          <p:cNvPr id="3" name="Content Placeholder 2">
            <a:extLst>
              <a:ext uri="{FF2B5EF4-FFF2-40B4-BE49-F238E27FC236}">
                <a16:creationId xmlns:a16="http://schemas.microsoft.com/office/drawing/2014/main" id="{21A97CFB-1332-4D16-AF16-8247B5BACE94}"/>
              </a:ext>
            </a:extLst>
          </p:cNvPr>
          <p:cNvSpPr>
            <a:spLocks noGrp="1"/>
          </p:cNvSpPr>
          <p:nvPr>
            <p:ph idx="1"/>
          </p:nvPr>
        </p:nvSpPr>
        <p:spPr/>
        <p:txBody>
          <a:bodyPr/>
          <a:lstStyle/>
          <a:p>
            <a:r>
              <a:rPr lang="en-US" dirty="0"/>
              <a:t>The page directive defines attributes that apply to an entire JSP page.</a:t>
            </a:r>
          </a:p>
          <a:p>
            <a:r>
              <a:rPr lang="en-US" dirty="0"/>
              <a:t>Syntax of JSP page directive</a:t>
            </a:r>
          </a:p>
          <a:p>
            <a:pPr marL="457200" lvl="1" indent="0">
              <a:buNone/>
            </a:pPr>
            <a:r>
              <a:rPr lang="en-US" b="1" dirty="0"/>
              <a:t>&lt;%@ page attribute="value" %&gt; </a:t>
            </a:r>
          </a:p>
          <a:p>
            <a:pPr marL="0" indent="0">
              <a:buNone/>
            </a:pPr>
            <a:endParaRPr lang="en-US" b="1" dirty="0"/>
          </a:p>
        </p:txBody>
      </p:sp>
    </p:spTree>
    <p:extLst>
      <p:ext uri="{BB962C8B-B14F-4D97-AF65-F5344CB8AC3E}">
        <p14:creationId xmlns:p14="http://schemas.microsoft.com/office/powerpoint/2010/main" val="2569633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A70EF9C-46E7-4118-8C13-7D7672E53090}"/>
              </a:ext>
            </a:extLst>
          </p:cNvPr>
          <p:cNvGraphicFramePr>
            <a:graphicFrameLocks noGrp="1"/>
          </p:cNvGraphicFramePr>
          <p:nvPr>
            <p:ph idx="1"/>
            <p:extLst>
              <p:ext uri="{D42A27DB-BD31-4B8C-83A1-F6EECF244321}">
                <p14:modId xmlns:p14="http://schemas.microsoft.com/office/powerpoint/2010/main" val="1277597055"/>
              </p:ext>
            </p:extLst>
          </p:nvPr>
        </p:nvGraphicFramePr>
        <p:xfrm>
          <a:off x="838200" y="261962"/>
          <a:ext cx="10515599" cy="6334076"/>
        </p:xfrm>
        <a:graphic>
          <a:graphicData uri="http://schemas.openxmlformats.org/drawingml/2006/table">
            <a:tbl>
              <a:tblPr/>
              <a:tblGrid>
                <a:gridCol w="905468">
                  <a:extLst>
                    <a:ext uri="{9D8B030D-6E8A-4147-A177-3AD203B41FA5}">
                      <a16:colId xmlns:a16="http://schemas.microsoft.com/office/drawing/2014/main" val="1842716029"/>
                    </a:ext>
                  </a:extLst>
                </a:gridCol>
                <a:gridCol w="9610131">
                  <a:extLst>
                    <a:ext uri="{9D8B030D-6E8A-4147-A177-3AD203B41FA5}">
                      <a16:colId xmlns:a16="http://schemas.microsoft.com/office/drawing/2014/main" val="2869330774"/>
                    </a:ext>
                  </a:extLst>
                </a:gridCol>
              </a:tblGrid>
              <a:tr h="241599">
                <a:tc>
                  <a:txBody>
                    <a:bodyPr/>
                    <a:lstStyle/>
                    <a:p>
                      <a:pPr fontAlgn="t"/>
                      <a:r>
                        <a:rPr lang="en-US" sz="1400">
                          <a:effectLst/>
                        </a:rPr>
                        <a:t>S.No.</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a:effectLst/>
                        </a:rPr>
                        <a:t>Attribute &amp; Purpose</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54014472"/>
                  </a:ext>
                </a:extLst>
              </a:tr>
              <a:tr h="340435">
                <a:tc>
                  <a:txBody>
                    <a:bodyPr/>
                    <a:lstStyle/>
                    <a:p>
                      <a:pPr algn="ctr" fontAlgn="ctr"/>
                      <a:r>
                        <a:rPr lang="en-IL" sz="1400">
                          <a:effectLst/>
                        </a:rPr>
                        <a:t>1</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Arial" panose="020B0604020202020204" pitchFamily="34" charset="0"/>
                        </a:rPr>
                        <a:t>buffer</a:t>
                      </a:r>
                      <a:endParaRPr lang="en-US" sz="1400">
                        <a:solidFill>
                          <a:srgbClr val="000000"/>
                        </a:solidFill>
                        <a:effectLst/>
                        <a:latin typeface="Arial" panose="020B0604020202020204" pitchFamily="34" charset="0"/>
                      </a:endParaRPr>
                    </a:p>
                    <a:p>
                      <a:pPr algn="just" fontAlgn="t"/>
                      <a:r>
                        <a:rPr lang="en-US" sz="1400">
                          <a:solidFill>
                            <a:srgbClr val="000000"/>
                          </a:solidFill>
                          <a:effectLst/>
                          <a:latin typeface="Arial" panose="020B0604020202020204" pitchFamily="34" charset="0"/>
                        </a:rPr>
                        <a:t>Specifies a buffering model for the output stream.</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53961305"/>
                  </a:ext>
                </a:extLst>
              </a:tr>
              <a:tr h="340435">
                <a:tc>
                  <a:txBody>
                    <a:bodyPr/>
                    <a:lstStyle/>
                    <a:p>
                      <a:pPr algn="ctr" fontAlgn="ctr"/>
                      <a:r>
                        <a:rPr lang="en-IL" sz="1400">
                          <a:effectLst/>
                        </a:rPr>
                        <a:t>2</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Arial" panose="020B0604020202020204" pitchFamily="34" charset="0"/>
                        </a:rPr>
                        <a:t>autoFlush</a:t>
                      </a:r>
                      <a:endParaRPr lang="en-US" sz="1400">
                        <a:solidFill>
                          <a:srgbClr val="000000"/>
                        </a:solidFill>
                        <a:effectLst/>
                        <a:latin typeface="Arial" panose="020B0604020202020204" pitchFamily="34" charset="0"/>
                      </a:endParaRPr>
                    </a:p>
                    <a:p>
                      <a:pPr algn="just" fontAlgn="t"/>
                      <a:r>
                        <a:rPr lang="en-US" sz="1400">
                          <a:solidFill>
                            <a:srgbClr val="000000"/>
                          </a:solidFill>
                          <a:effectLst/>
                          <a:latin typeface="Arial" panose="020B0604020202020204" pitchFamily="34" charset="0"/>
                        </a:rPr>
                        <a:t>Controls the behavior of the servlet output buffer.</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3280471"/>
                  </a:ext>
                </a:extLst>
              </a:tr>
              <a:tr h="241599">
                <a:tc>
                  <a:txBody>
                    <a:bodyPr/>
                    <a:lstStyle/>
                    <a:p>
                      <a:pPr algn="ctr" fontAlgn="ctr"/>
                      <a:r>
                        <a:rPr lang="en-IL" sz="1400">
                          <a:effectLst/>
                        </a:rPr>
                        <a:t>3</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Arial" panose="020B0604020202020204" pitchFamily="34" charset="0"/>
                        </a:rPr>
                        <a:t>contentType</a:t>
                      </a:r>
                      <a:endParaRPr lang="en-US" sz="1400">
                        <a:solidFill>
                          <a:srgbClr val="000000"/>
                        </a:solidFill>
                        <a:effectLst/>
                        <a:latin typeface="Arial" panose="020B0604020202020204" pitchFamily="34" charset="0"/>
                      </a:endParaRPr>
                    </a:p>
                    <a:p>
                      <a:pPr algn="just" fontAlgn="t"/>
                      <a:r>
                        <a:rPr lang="en-US" sz="1400">
                          <a:solidFill>
                            <a:srgbClr val="000000"/>
                          </a:solidFill>
                          <a:effectLst/>
                          <a:latin typeface="Arial" panose="020B0604020202020204" pitchFamily="34" charset="0"/>
                        </a:rPr>
                        <a:t>Defines the character encoding scheme.</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70404670"/>
                  </a:ext>
                </a:extLst>
              </a:tr>
              <a:tr h="340435">
                <a:tc>
                  <a:txBody>
                    <a:bodyPr/>
                    <a:lstStyle/>
                    <a:p>
                      <a:pPr algn="ctr" fontAlgn="ctr"/>
                      <a:r>
                        <a:rPr lang="en-IL" sz="1400">
                          <a:effectLst/>
                        </a:rPr>
                        <a:t>4</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effectLst/>
                          <a:latin typeface="Arial" panose="020B0604020202020204" pitchFamily="34" charset="0"/>
                        </a:rPr>
                        <a:t>errorPage</a:t>
                      </a:r>
                      <a:endParaRPr lang="en-US" sz="1400" dirty="0">
                        <a:solidFill>
                          <a:srgbClr val="000000"/>
                        </a:solidFill>
                        <a:effectLst/>
                        <a:latin typeface="Arial" panose="020B0604020202020204" pitchFamily="34" charset="0"/>
                      </a:endParaRPr>
                    </a:p>
                    <a:p>
                      <a:pPr algn="just" fontAlgn="t"/>
                      <a:r>
                        <a:rPr lang="en-US" sz="1400" dirty="0">
                          <a:solidFill>
                            <a:srgbClr val="000000"/>
                          </a:solidFill>
                          <a:effectLst/>
                          <a:latin typeface="Arial" panose="020B0604020202020204" pitchFamily="34" charset="0"/>
                        </a:rPr>
                        <a:t>Defines the URL of another JSP that reports on Java unchecked runtime exceptions.</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89633909"/>
                  </a:ext>
                </a:extLst>
              </a:tr>
              <a:tr h="340435">
                <a:tc>
                  <a:txBody>
                    <a:bodyPr/>
                    <a:lstStyle/>
                    <a:p>
                      <a:pPr algn="ctr" fontAlgn="ctr"/>
                      <a:r>
                        <a:rPr lang="en-IL" sz="1400">
                          <a:effectLst/>
                        </a:rPr>
                        <a:t>5</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Arial" panose="020B0604020202020204" pitchFamily="34" charset="0"/>
                        </a:rPr>
                        <a:t>isErrorPage</a:t>
                      </a:r>
                      <a:endParaRPr lang="en-US" sz="1400">
                        <a:solidFill>
                          <a:srgbClr val="000000"/>
                        </a:solidFill>
                        <a:effectLst/>
                        <a:latin typeface="Arial" panose="020B0604020202020204" pitchFamily="34" charset="0"/>
                      </a:endParaRPr>
                    </a:p>
                    <a:p>
                      <a:pPr algn="just" fontAlgn="t"/>
                      <a:r>
                        <a:rPr lang="en-US" sz="1400">
                          <a:solidFill>
                            <a:srgbClr val="000000"/>
                          </a:solidFill>
                          <a:effectLst/>
                          <a:latin typeface="Arial" panose="020B0604020202020204" pitchFamily="34" charset="0"/>
                        </a:rPr>
                        <a:t>Indicates if this JSP page is a URL specified by another JSP page's errorPage attribute.</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92961286"/>
                  </a:ext>
                </a:extLst>
              </a:tr>
              <a:tr h="340435">
                <a:tc>
                  <a:txBody>
                    <a:bodyPr/>
                    <a:lstStyle/>
                    <a:p>
                      <a:pPr algn="ctr" fontAlgn="ctr"/>
                      <a:r>
                        <a:rPr lang="en-IL" sz="1400">
                          <a:effectLst/>
                        </a:rPr>
                        <a:t>6</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Arial" panose="020B0604020202020204" pitchFamily="34" charset="0"/>
                        </a:rPr>
                        <a:t>extends</a:t>
                      </a:r>
                      <a:endParaRPr lang="en-US" sz="1400">
                        <a:solidFill>
                          <a:srgbClr val="000000"/>
                        </a:solidFill>
                        <a:effectLst/>
                        <a:latin typeface="Arial" panose="020B0604020202020204" pitchFamily="34" charset="0"/>
                      </a:endParaRPr>
                    </a:p>
                    <a:p>
                      <a:pPr algn="just" fontAlgn="t"/>
                      <a:r>
                        <a:rPr lang="en-US" sz="1400">
                          <a:solidFill>
                            <a:srgbClr val="000000"/>
                          </a:solidFill>
                          <a:effectLst/>
                          <a:latin typeface="Arial" panose="020B0604020202020204" pitchFamily="34" charset="0"/>
                        </a:rPr>
                        <a:t>Specifies a superclass that the generated servlet must extend.</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87765697"/>
                  </a:ext>
                </a:extLst>
              </a:tr>
              <a:tr h="439271">
                <a:tc>
                  <a:txBody>
                    <a:bodyPr/>
                    <a:lstStyle/>
                    <a:p>
                      <a:pPr algn="ctr" fontAlgn="ctr"/>
                      <a:r>
                        <a:rPr lang="en-IL" sz="1400">
                          <a:effectLst/>
                        </a:rPr>
                        <a:t>7</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Arial" panose="020B0604020202020204" pitchFamily="34" charset="0"/>
                        </a:rPr>
                        <a:t>import</a:t>
                      </a:r>
                      <a:endParaRPr lang="en-US" sz="1400">
                        <a:solidFill>
                          <a:srgbClr val="000000"/>
                        </a:solidFill>
                        <a:effectLst/>
                        <a:latin typeface="Arial" panose="020B0604020202020204" pitchFamily="34" charset="0"/>
                      </a:endParaRPr>
                    </a:p>
                    <a:p>
                      <a:pPr algn="just" fontAlgn="t"/>
                      <a:r>
                        <a:rPr lang="en-US" sz="1400">
                          <a:solidFill>
                            <a:srgbClr val="000000"/>
                          </a:solidFill>
                          <a:effectLst/>
                          <a:latin typeface="Arial" panose="020B0604020202020204" pitchFamily="34" charset="0"/>
                        </a:rPr>
                        <a:t>Specifies a list of packages or classes for use in the JSP as the Java import statement does for Java classes.</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83535640"/>
                  </a:ext>
                </a:extLst>
              </a:tr>
              <a:tr h="340435">
                <a:tc>
                  <a:txBody>
                    <a:bodyPr/>
                    <a:lstStyle/>
                    <a:p>
                      <a:pPr algn="ctr" fontAlgn="ctr"/>
                      <a:r>
                        <a:rPr lang="en-IL" sz="1400">
                          <a:effectLst/>
                        </a:rPr>
                        <a:t>8</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Arial" panose="020B0604020202020204" pitchFamily="34" charset="0"/>
                        </a:rPr>
                        <a:t>info</a:t>
                      </a:r>
                      <a:endParaRPr lang="en-US" sz="1400">
                        <a:solidFill>
                          <a:srgbClr val="000000"/>
                        </a:solidFill>
                        <a:effectLst/>
                        <a:latin typeface="Arial" panose="020B0604020202020204" pitchFamily="34" charset="0"/>
                      </a:endParaRPr>
                    </a:p>
                    <a:p>
                      <a:pPr algn="just" fontAlgn="t"/>
                      <a:r>
                        <a:rPr lang="en-US" sz="1400">
                          <a:solidFill>
                            <a:srgbClr val="000000"/>
                          </a:solidFill>
                          <a:effectLst/>
                          <a:latin typeface="Arial" panose="020B0604020202020204" pitchFamily="34" charset="0"/>
                        </a:rPr>
                        <a:t>Defines a string that can be accessed with the servlet's </a:t>
                      </a:r>
                      <a:r>
                        <a:rPr lang="en-US" sz="1400" b="1">
                          <a:solidFill>
                            <a:srgbClr val="000000"/>
                          </a:solidFill>
                          <a:effectLst/>
                          <a:latin typeface="Arial" panose="020B0604020202020204" pitchFamily="34" charset="0"/>
                        </a:rPr>
                        <a:t>getServletInfo()</a:t>
                      </a:r>
                      <a:r>
                        <a:rPr lang="en-US" sz="1400">
                          <a:solidFill>
                            <a:srgbClr val="000000"/>
                          </a:solidFill>
                          <a:effectLst/>
                          <a:latin typeface="Arial" panose="020B0604020202020204" pitchFamily="34" charset="0"/>
                        </a:rPr>
                        <a:t> method.</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12081771"/>
                  </a:ext>
                </a:extLst>
              </a:tr>
              <a:tr h="340435">
                <a:tc>
                  <a:txBody>
                    <a:bodyPr/>
                    <a:lstStyle/>
                    <a:p>
                      <a:pPr algn="ctr" fontAlgn="ctr"/>
                      <a:r>
                        <a:rPr lang="en-IL" sz="1400">
                          <a:effectLst/>
                        </a:rPr>
                        <a:t>9</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Arial" panose="020B0604020202020204" pitchFamily="34" charset="0"/>
                        </a:rPr>
                        <a:t>isThreadSafe</a:t>
                      </a:r>
                      <a:endParaRPr lang="en-US" sz="1400">
                        <a:solidFill>
                          <a:srgbClr val="000000"/>
                        </a:solidFill>
                        <a:effectLst/>
                        <a:latin typeface="Arial" panose="020B0604020202020204" pitchFamily="34" charset="0"/>
                      </a:endParaRPr>
                    </a:p>
                    <a:p>
                      <a:pPr algn="just" fontAlgn="t"/>
                      <a:r>
                        <a:rPr lang="en-US" sz="1400">
                          <a:solidFill>
                            <a:srgbClr val="000000"/>
                          </a:solidFill>
                          <a:effectLst/>
                          <a:latin typeface="Arial" panose="020B0604020202020204" pitchFamily="34" charset="0"/>
                        </a:rPr>
                        <a:t>Defines the threading model for the generated servlet.</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49975549"/>
                  </a:ext>
                </a:extLst>
              </a:tr>
              <a:tr h="340435">
                <a:tc>
                  <a:txBody>
                    <a:bodyPr/>
                    <a:lstStyle/>
                    <a:p>
                      <a:pPr algn="ctr" fontAlgn="ctr"/>
                      <a:r>
                        <a:rPr lang="en-IL" sz="1400">
                          <a:effectLst/>
                        </a:rPr>
                        <a:t>10</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Arial" panose="020B0604020202020204" pitchFamily="34" charset="0"/>
                        </a:rPr>
                        <a:t>language</a:t>
                      </a:r>
                      <a:endParaRPr lang="en-US" sz="1400">
                        <a:solidFill>
                          <a:srgbClr val="000000"/>
                        </a:solidFill>
                        <a:effectLst/>
                        <a:latin typeface="Arial" panose="020B0604020202020204" pitchFamily="34" charset="0"/>
                      </a:endParaRPr>
                    </a:p>
                    <a:p>
                      <a:pPr algn="just" fontAlgn="t"/>
                      <a:r>
                        <a:rPr lang="en-US" sz="1400">
                          <a:solidFill>
                            <a:srgbClr val="000000"/>
                          </a:solidFill>
                          <a:effectLst/>
                          <a:latin typeface="Arial" panose="020B0604020202020204" pitchFamily="34" charset="0"/>
                        </a:rPr>
                        <a:t>Defines the programming language used in the JSP page.</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21545544"/>
                  </a:ext>
                </a:extLst>
              </a:tr>
              <a:tr h="340435">
                <a:tc>
                  <a:txBody>
                    <a:bodyPr/>
                    <a:lstStyle/>
                    <a:p>
                      <a:pPr algn="ctr" fontAlgn="ctr"/>
                      <a:r>
                        <a:rPr lang="en-IL" sz="1400">
                          <a:effectLst/>
                        </a:rPr>
                        <a:t>11</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Arial" panose="020B0604020202020204" pitchFamily="34" charset="0"/>
                        </a:rPr>
                        <a:t>session</a:t>
                      </a:r>
                      <a:endParaRPr lang="en-US" sz="1400">
                        <a:solidFill>
                          <a:srgbClr val="000000"/>
                        </a:solidFill>
                        <a:effectLst/>
                        <a:latin typeface="Arial" panose="020B0604020202020204" pitchFamily="34" charset="0"/>
                      </a:endParaRPr>
                    </a:p>
                    <a:p>
                      <a:pPr algn="just" fontAlgn="t"/>
                      <a:r>
                        <a:rPr lang="en-US" sz="1400">
                          <a:solidFill>
                            <a:srgbClr val="000000"/>
                          </a:solidFill>
                          <a:effectLst/>
                          <a:latin typeface="Arial" panose="020B0604020202020204" pitchFamily="34" charset="0"/>
                        </a:rPr>
                        <a:t>Specifies whether or not the JSP page participates in HTTP sessions</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50381351"/>
                  </a:ext>
                </a:extLst>
              </a:tr>
              <a:tr h="340435">
                <a:tc>
                  <a:txBody>
                    <a:bodyPr/>
                    <a:lstStyle/>
                    <a:p>
                      <a:pPr algn="ctr" fontAlgn="ctr"/>
                      <a:r>
                        <a:rPr lang="en-IL" sz="1400">
                          <a:effectLst/>
                        </a:rPr>
                        <a:t>12</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a:solidFill>
                            <a:srgbClr val="000000"/>
                          </a:solidFill>
                          <a:effectLst/>
                          <a:latin typeface="Arial" panose="020B0604020202020204" pitchFamily="34" charset="0"/>
                        </a:rPr>
                        <a:t>isELIgnored</a:t>
                      </a:r>
                      <a:endParaRPr lang="en-US" sz="1400">
                        <a:solidFill>
                          <a:srgbClr val="000000"/>
                        </a:solidFill>
                        <a:effectLst/>
                        <a:latin typeface="Arial" panose="020B0604020202020204" pitchFamily="34" charset="0"/>
                      </a:endParaRPr>
                    </a:p>
                    <a:p>
                      <a:pPr algn="just" fontAlgn="t"/>
                      <a:r>
                        <a:rPr lang="en-US" sz="1400">
                          <a:solidFill>
                            <a:srgbClr val="000000"/>
                          </a:solidFill>
                          <a:effectLst/>
                          <a:latin typeface="Arial" panose="020B0604020202020204" pitchFamily="34" charset="0"/>
                        </a:rPr>
                        <a:t>Specifies whether or not the EL expression within the JSP page will be ignored.</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99775672"/>
                  </a:ext>
                </a:extLst>
              </a:tr>
              <a:tr h="340435">
                <a:tc>
                  <a:txBody>
                    <a:bodyPr/>
                    <a:lstStyle/>
                    <a:p>
                      <a:pPr algn="ctr" fontAlgn="ctr"/>
                      <a:r>
                        <a:rPr lang="en-IL" sz="1400">
                          <a:effectLst/>
                        </a:rPr>
                        <a:t>13</a:t>
                      </a:r>
                    </a:p>
                  </a:txBody>
                  <a:tcPr marL="20477" marR="20477" marT="20477" marB="2047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just" fontAlgn="t"/>
                      <a:r>
                        <a:rPr lang="en-US" sz="1400" b="1" dirty="0" err="1">
                          <a:solidFill>
                            <a:srgbClr val="000000"/>
                          </a:solidFill>
                          <a:effectLst/>
                          <a:latin typeface="Arial" panose="020B0604020202020204" pitchFamily="34" charset="0"/>
                        </a:rPr>
                        <a:t>isScriptingEnabled</a:t>
                      </a:r>
                      <a:endParaRPr lang="en-US" sz="1400" dirty="0">
                        <a:solidFill>
                          <a:srgbClr val="000000"/>
                        </a:solidFill>
                        <a:effectLst/>
                        <a:latin typeface="Arial" panose="020B0604020202020204" pitchFamily="34" charset="0"/>
                      </a:endParaRPr>
                    </a:p>
                    <a:p>
                      <a:pPr algn="just" fontAlgn="t"/>
                      <a:r>
                        <a:rPr lang="en-US" sz="1400" dirty="0">
                          <a:solidFill>
                            <a:srgbClr val="000000"/>
                          </a:solidFill>
                          <a:effectLst/>
                          <a:latin typeface="Arial" panose="020B0604020202020204" pitchFamily="34" charset="0"/>
                        </a:rPr>
                        <a:t>Determines if the scripting elements are allowed for use.</a:t>
                      </a:r>
                    </a:p>
                  </a:txBody>
                  <a:tcPr marL="20477" marR="20477" marT="20477" marB="2047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0544305"/>
                  </a:ext>
                </a:extLst>
              </a:tr>
            </a:tbl>
          </a:graphicData>
        </a:graphic>
      </p:graphicFrame>
    </p:spTree>
    <p:extLst>
      <p:ext uri="{BB962C8B-B14F-4D97-AF65-F5344CB8AC3E}">
        <p14:creationId xmlns:p14="http://schemas.microsoft.com/office/powerpoint/2010/main" val="9638328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B495-1886-48F4-A6E2-2285A6D55C7E}"/>
              </a:ext>
            </a:extLst>
          </p:cNvPr>
          <p:cNvSpPr>
            <a:spLocks noGrp="1"/>
          </p:cNvSpPr>
          <p:nvPr>
            <p:ph type="title"/>
          </p:nvPr>
        </p:nvSpPr>
        <p:spPr/>
        <p:txBody>
          <a:bodyPr/>
          <a:lstStyle/>
          <a:p>
            <a:r>
              <a:rPr lang="en-US" dirty="0"/>
              <a:t>The include Directive</a:t>
            </a:r>
            <a:endParaRPr lang="en-IL" dirty="0"/>
          </a:p>
        </p:txBody>
      </p:sp>
      <p:sp>
        <p:nvSpPr>
          <p:cNvPr id="3" name="Content Placeholder 2">
            <a:extLst>
              <a:ext uri="{FF2B5EF4-FFF2-40B4-BE49-F238E27FC236}">
                <a16:creationId xmlns:a16="http://schemas.microsoft.com/office/drawing/2014/main" id="{B1628BA6-7330-4B59-85EA-CE8EF8A1816E}"/>
              </a:ext>
            </a:extLst>
          </p:cNvPr>
          <p:cNvSpPr>
            <a:spLocks noGrp="1"/>
          </p:cNvSpPr>
          <p:nvPr>
            <p:ph idx="1"/>
          </p:nvPr>
        </p:nvSpPr>
        <p:spPr/>
        <p:txBody>
          <a:bodyPr/>
          <a:lstStyle/>
          <a:p>
            <a:r>
              <a:rPr lang="en-US" dirty="0"/>
              <a:t>The include directive is used to include a file during the translation phase. This directive tells the container to merge the content of other external files with the current JSP during the translation phase. You may code the include directives anywhere in your JSP page.</a:t>
            </a:r>
          </a:p>
          <a:p>
            <a:endParaRPr lang="en-US" dirty="0"/>
          </a:p>
          <a:p>
            <a:r>
              <a:rPr lang="en-US" dirty="0"/>
              <a:t>The general usage form of this directive is as follows −</a:t>
            </a:r>
          </a:p>
          <a:p>
            <a:pPr marL="457200" lvl="1" indent="0">
              <a:buNone/>
            </a:pPr>
            <a:r>
              <a:rPr lang="en-US" dirty="0"/>
              <a:t>&lt;%@ include file = "relative </a:t>
            </a:r>
            <a:r>
              <a:rPr lang="en-US" dirty="0" err="1"/>
              <a:t>url</a:t>
            </a:r>
            <a:r>
              <a:rPr lang="en-US" dirty="0"/>
              <a:t>" &gt;</a:t>
            </a:r>
            <a:endParaRPr lang="en-IL" dirty="0"/>
          </a:p>
        </p:txBody>
      </p:sp>
    </p:spTree>
    <p:extLst>
      <p:ext uri="{BB962C8B-B14F-4D97-AF65-F5344CB8AC3E}">
        <p14:creationId xmlns:p14="http://schemas.microsoft.com/office/powerpoint/2010/main" val="3468463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184AD7-9F79-4943-B64A-CAE795335998}"/>
              </a:ext>
            </a:extLst>
          </p:cNvPr>
          <p:cNvPicPr>
            <a:picLocks noChangeAspect="1"/>
          </p:cNvPicPr>
          <p:nvPr/>
        </p:nvPicPr>
        <p:blipFill>
          <a:blip r:embed="rId2"/>
          <a:stretch>
            <a:fillRect/>
          </a:stretch>
        </p:blipFill>
        <p:spPr>
          <a:xfrm>
            <a:off x="2695074" y="0"/>
            <a:ext cx="6304547" cy="6858000"/>
          </a:xfrm>
          <a:prstGeom prst="rect">
            <a:avLst/>
          </a:prstGeom>
        </p:spPr>
      </p:pic>
    </p:spTree>
    <p:extLst>
      <p:ext uri="{BB962C8B-B14F-4D97-AF65-F5344CB8AC3E}">
        <p14:creationId xmlns:p14="http://schemas.microsoft.com/office/powerpoint/2010/main" val="1601740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528D4C-1F53-44BA-A6FC-E87EE178C05D}"/>
              </a:ext>
            </a:extLst>
          </p:cNvPr>
          <p:cNvPicPr>
            <a:picLocks noChangeAspect="1"/>
          </p:cNvPicPr>
          <p:nvPr/>
        </p:nvPicPr>
        <p:blipFill>
          <a:blip r:embed="rId2"/>
          <a:stretch>
            <a:fillRect/>
          </a:stretch>
        </p:blipFill>
        <p:spPr>
          <a:xfrm>
            <a:off x="542892" y="721896"/>
            <a:ext cx="10695832" cy="5727030"/>
          </a:xfrm>
          <a:prstGeom prst="rect">
            <a:avLst/>
          </a:prstGeom>
        </p:spPr>
      </p:pic>
    </p:spTree>
    <p:extLst>
      <p:ext uri="{BB962C8B-B14F-4D97-AF65-F5344CB8AC3E}">
        <p14:creationId xmlns:p14="http://schemas.microsoft.com/office/powerpoint/2010/main" val="321073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A3280-87A1-4962-85CB-7E187FB52A81}"/>
              </a:ext>
            </a:extLst>
          </p:cNvPr>
          <p:cNvSpPr>
            <a:spLocks noGrp="1"/>
          </p:cNvSpPr>
          <p:nvPr>
            <p:ph type="title"/>
          </p:nvPr>
        </p:nvSpPr>
        <p:spPr/>
        <p:txBody>
          <a:bodyPr/>
          <a:lstStyle/>
          <a:p>
            <a:r>
              <a:rPr lang="en-US" dirty="0"/>
              <a:t>The </a:t>
            </a:r>
            <a:r>
              <a:rPr lang="en-US" dirty="0" err="1"/>
              <a:t>taglib</a:t>
            </a:r>
            <a:r>
              <a:rPr lang="en-US" dirty="0"/>
              <a:t> Directive</a:t>
            </a:r>
            <a:endParaRPr lang="en-IL" dirty="0"/>
          </a:p>
        </p:txBody>
      </p:sp>
      <p:sp>
        <p:nvSpPr>
          <p:cNvPr id="3" name="Content Placeholder 2">
            <a:extLst>
              <a:ext uri="{FF2B5EF4-FFF2-40B4-BE49-F238E27FC236}">
                <a16:creationId xmlns:a16="http://schemas.microsoft.com/office/drawing/2014/main" id="{63E409F3-A2F0-4C97-BC29-B22C39A857A9}"/>
              </a:ext>
            </a:extLst>
          </p:cNvPr>
          <p:cNvSpPr>
            <a:spLocks noGrp="1"/>
          </p:cNvSpPr>
          <p:nvPr>
            <p:ph idx="1"/>
          </p:nvPr>
        </p:nvSpPr>
        <p:spPr/>
        <p:txBody>
          <a:bodyPr>
            <a:normAutofit lnSpcReduction="10000"/>
          </a:bodyPr>
          <a:lstStyle/>
          <a:p>
            <a:r>
              <a:rPr lang="en-US" dirty="0"/>
              <a:t>The </a:t>
            </a:r>
            <a:r>
              <a:rPr lang="en-US" dirty="0" err="1"/>
              <a:t>JavaServer</a:t>
            </a:r>
            <a:r>
              <a:rPr lang="en-US" dirty="0"/>
              <a:t> Pages API allow you to define custom JSP tags that look like HTML or XML tags and a tag library is a set of user-defined tags that implement custom behavior.</a:t>
            </a:r>
          </a:p>
          <a:p>
            <a:endParaRPr lang="en-US" dirty="0"/>
          </a:p>
          <a:p>
            <a:r>
              <a:rPr lang="en-US" dirty="0"/>
              <a:t>The </a:t>
            </a:r>
            <a:r>
              <a:rPr lang="en-US" dirty="0" err="1"/>
              <a:t>taglib</a:t>
            </a:r>
            <a:r>
              <a:rPr lang="en-US" dirty="0"/>
              <a:t> directive declares that your JSP page uses a set of custom tags, identifies the location of the library, and provides means for identifying the custom tags in your JSP page.</a:t>
            </a:r>
          </a:p>
          <a:p>
            <a:endParaRPr lang="en-US" dirty="0"/>
          </a:p>
          <a:p>
            <a:r>
              <a:rPr lang="en-US" dirty="0"/>
              <a:t>The </a:t>
            </a:r>
            <a:r>
              <a:rPr lang="en-US" dirty="0" err="1"/>
              <a:t>taglib</a:t>
            </a:r>
            <a:r>
              <a:rPr lang="en-US" dirty="0"/>
              <a:t> directive follows the syntax given below −</a:t>
            </a:r>
          </a:p>
          <a:p>
            <a:pPr marL="457200" lvl="1" indent="0">
              <a:buNone/>
            </a:pPr>
            <a:r>
              <a:rPr lang="en-US" dirty="0"/>
              <a:t>&lt;%@ </a:t>
            </a:r>
            <a:r>
              <a:rPr lang="en-US" dirty="0" err="1"/>
              <a:t>taglib</a:t>
            </a:r>
            <a:r>
              <a:rPr lang="en-US" dirty="0"/>
              <a:t> </a:t>
            </a:r>
            <a:r>
              <a:rPr lang="en-US" dirty="0" err="1"/>
              <a:t>uri</a:t>
            </a:r>
            <a:r>
              <a:rPr lang="en-US" dirty="0"/>
              <a:t>="</a:t>
            </a:r>
            <a:r>
              <a:rPr lang="en-US" dirty="0" err="1"/>
              <a:t>uri</a:t>
            </a:r>
            <a:r>
              <a:rPr lang="en-US" dirty="0"/>
              <a:t>" prefix = "</a:t>
            </a:r>
            <a:r>
              <a:rPr lang="en-US" dirty="0" err="1"/>
              <a:t>prefixOfTag</a:t>
            </a:r>
            <a:r>
              <a:rPr lang="en-US" dirty="0"/>
              <a:t>" &gt;</a:t>
            </a:r>
            <a:endParaRPr lang="en-IL" dirty="0"/>
          </a:p>
        </p:txBody>
      </p:sp>
    </p:spTree>
    <p:extLst>
      <p:ext uri="{BB962C8B-B14F-4D97-AF65-F5344CB8AC3E}">
        <p14:creationId xmlns:p14="http://schemas.microsoft.com/office/powerpoint/2010/main" val="336312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9B4F-5DF9-4192-87D5-10DD3FA29D7C}"/>
              </a:ext>
            </a:extLst>
          </p:cNvPr>
          <p:cNvSpPr>
            <a:spLocks noGrp="1"/>
          </p:cNvSpPr>
          <p:nvPr>
            <p:ph type="title"/>
          </p:nvPr>
        </p:nvSpPr>
        <p:spPr/>
        <p:txBody>
          <a:bodyPr/>
          <a:lstStyle/>
          <a:p>
            <a:r>
              <a:rPr lang="en-US" dirty="0"/>
              <a:t>JSP - The </a:t>
            </a:r>
            <a:r>
              <a:rPr lang="en-US" dirty="0" err="1"/>
              <a:t>taglib</a:t>
            </a:r>
            <a:r>
              <a:rPr lang="en-US" dirty="0"/>
              <a:t> Directive Example</a:t>
            </a:r>
            <a:endParaRPr lang="en-IL" dirty="0"/>
          </a:p>
        </p:txBody>
      </p:sp>
      <p:sp>
        <p:nvSpPr>
          <p:cNvPr id="3" name="Content Placeholder 2">
            <a:extLst>
              <a:ext uri="{FF2B5EF4-FFF2-40B4-BE49-F238E27FC236}">
                <a16:creationId xmlns:a16="http://schemas.microsoft.com/office/drawing/2014/main" id="{7125D90B-B55E-4D5D-B3BE-B244AAD99405}"/>
              </a:ext>
            </a:extLst>
          </p:cNvPr>
          <p:cNvSpPr>
            <a:spLocks noGrp="1"/>
          </p:cNvSpPr>
          <p:nvPr>
            <p:ph idx="1"/>
          </p:nvPr>
        </p:nvSpPr>
        <p:spPr/>
        <p:txBody>
          <a:bodyPr/>
          <a:lstStyle/>
          <a:p>
            <a:pPr marL="0" indent="0">
              <a:buNone/>
            </a:pPr>
            <a:r>
              <a:rPr lang="en-US" dirty="0"/>
              <a:t>&lt;%@ </a:t>
            </a:r>
            <a:r>
              <a:rPr lang="en-US" dirty="0" err="1"/>
              <a:t>taglib</a:t>
            </a:r>
            <a:r>
              <a:rPr lang="en-US" dirty="0"/>
              <a:t> </a:t>
            </a:r>
            <a:r>
              <a:rPr lang="en-US" dirty="0" err="1"/>
              <a:t>uri</a:t>
            </a:r>
            <a:r>
              <a:rPr lang="en-US" dirty="0"/>
              <a:t> = "http://www.example.com/custlib" prefix = "</a:t>
            </a:r>
            <a:r>
              <a:rPr lang="en-US" dirty="0" err="1"/>
              <a:t>mytag</a:t>
            </a:r>
            <a:r>
              <a:rPr lang="en-US" dirty="0"/>
              <a:t>" %&gt;</a:t>
            </a:r>
          </a:p>
          <a:p>
            <a:pPr marL="0" indent="0">
              <a:buNone/>
            </a:pPr>
            <a:endParaRPr lang="en-US" dirty="0"/>
          </a:p>
          <a:p>
            <a:pPr marL="0" indent="0">
              <a:buNone/>
            </a:pPr>
            <a:r>
              <a:rPr lang="en-US" dirty="0"/>
              <a:t>&lt;html&gt;</a:t>
            </a:r>
          </a:p>
          <a:p>
            <a:pPr marL="0" indent="0">
              <a:buNone/>
            </a:pPr>
            <a:r>
              <a:rPr lang="en-US" dirty="0"/>
              <a:t>   &lt;body&gt;</a:t>
            </a:r>
          </a:p>
          <a:p>
            <a:pPr marL="0" indent="0">
              <a:buNone/>
            </a:pPr>
            <a:r>
              <a:rPr lang="en-US" dirty="0"/>
              <a:t>      &lt;</a:t>
            </a:r>
            <a:r>
              <a:rPr lang="en-US" dirty="0" err="1"/>
              <a:t>mytag:hello</a:t>
            </a:r>
            <a:r>
              <a:rPr lang="en-US" dirty="0"/>
              <a:t>/&gt;</a:t>
            </a:r>
          </a:p>
          <a:p>
            <a:pPr marL="0" indent="0">
              <a:buNone/>
            </a:pPr>
            <a:r>
              <a:rPr lang="en-US" dirty="0"/>
              <a:t>   &lt;/body&gt;</a:t>
            </a:r>
          </a:p>
          <a:p>
            <a:pPr marL="0" indent="0">
              <a:buNone/>
            </a:pPr>
            <a:r>
              <a:rPr lang="en-US" dirty="0"/>
              <a:t>&lt;/html&gt;</a:t>
            </a:r>
            <a:endParaRPr lang="en-IL" dirty="0"/>
          </a:p>
        </p:txBody>
      </p:sp>
    </p:spTree>
    <p:extLst>
      <p:ext uri="{BB962C8B-B14F-4D97-AF65-F5344CB8AC3E}">
        <p14:creationId xmlns:p14="http://schemas.microsoft.com/office/powerpoint/2010/main" val="266546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57CD-18DD-4045-A983-7E41C33934C5}"/>
              </a:ext>
            </a:extLst>
          </p:cNvPr>
          <p:cNvSpPr>
            <a:spLocks noGrp="1"/>
          </p:cNvSpPr>
          <p:nvPr>
            <p:ph type="title"/>
          </p:nvPr>
        </p:nvSpPr>
        <p:spPr/>
        <p:txBody>
          <a:bodyPr/>
          <a:lstStyle/>
          <a:p>
            <a:r>
              <a:rPr lang="en-US" dirty="0"/>
              <a:t>The Lifetime of cookie</a:t>
            </a:r>
            <a:endParaRPr lang="en-IL" dirty="0"/>
          </a:p>
        </p:txBody>
      </p:sp>
      <p:sp>
        <p:nvSpPr>
          <p:cNvPr id="3" name="Content Placeholder 2">
            <a:extLst>
              <a:ext uri="{FF2B5EF4-FFF2-40B4-BE49-F238E27FC236}">
                <a16:creationId xmlns:a16="http://schemas.microsoft.com/office/drawing/2014/main" id="{8E85FDCE-CF91-4C56-B74A-C96BECF447E6}"/>
              </a:ext>
            </a:extLst>
          </p:cNvPr>
          <p:cNvSpPr>
            <a:spLocks noGrp="1"/>
          </p:cNvSpPr>
          <p:nvPr>
            <p:ph idx="1"/>
          </p:nvPr>
        </p:nvSpPr>
        <p:spPr/>
        <p:txBody>
          <a:bodyPr/>
          <a:lstStyle/>
          <a:p>
            <a:endParaRPr lang="en-US" dirty="0"/>
          </a:p>
          <a:p>
            <a:r>
              <a:rPr lang="en-US" dirty="0"/>
              <a:t>Session Cookies: This is deleted when the current session ends.</a:t>
            </a:r>
          </a:p>
          <a:p>
            <a:r>
              <a:rPr lang="en-US" dirty="0"/>
              <a:t>Permanent Cookies: This is deleted as per the specified Expired  date attribute</a:t>
            </a:r>
            <a:endParaRPr lang="en-IL" dirty="0"/>
          </a:p>
        </p:txBody>
      </p:sp>
    </p:spTree>
    <p:extLst>
      <p:ext uri="{BB962C8B-B14F-4D97-AF65-F5344CB8AC3E}">
        <p14:creationId xmlns:p14="http://schemas.microsoft.com/office/powerpoint/2010/main" val="330153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8A77-6E32-4DF9-8D90-96D114CC0C67}"/>
              </a:ext>
            </a:extLst>
          </p:cNvPr>
          <p:cNvSpPr>
            <a:spLocks noGrp="1"/>
          </p:cNvSpPr>
          <p:nvPr>
            <p:ph type="title"/>
          </p:nvPr>
        </p:nvSpPr>
        <p:spPr/>
        <p:txBody>
          <a:bodyPr/>
          <a:lstStyle/>
          <a:p>
            <a:r>
              <a:rPr lang="en-US" dirty="0"/>
              <a:t>How to set Cookies in Servlet?</a:t>
            </a:r>
            <a:br>
              <a:rPr lang="en-US" dirty="0"/>
            </a:br>
            <a:endParaRPr lang="en-IL" dirty="0"/>
          </a:p>
        </p:txBody>
      </p:sp>
      <p:sp>
        <p:nvSpPr>
          <p:cNvPr id="3" name="Content Placeholder 2">
            <a:extLst>
              <a:ext uri="{FF2B5EF4-FFF2-40B4-BE49-F238E27FC236}">
                <a16:creationId xmlns:a16="http://schemas.microsoft.com/office/drawing/2014/main" id="{16D4D831-8CB8-4F80-975F-91539F80A0BA}"/>
              </a:ext>
            </a:extLst>
          </p:cNvPr>
          <p:cNvSpPr>
            <a:spLocks noGrp="1"/>
          </p:cNvSpPr>
          <p:nvPr>
            <p:ph idx="1"/>
          </p:nvPr>
        </p:nvSpPr>
        <p:spPr/>
        <p:txBody>
          <a:bodyPr>
            <a:normAutofit/>
          </a:bodyPr>
          <a:lstStyle/>
          <a:p>
            <a:r>
              <a:rPr lang="en-US" dirty="0"/>
              <a:t>Create a cookie</a:t>
            </a:r>
          </a:p>
          <a:p>
            <a:pPr lvl="1"/>
            <a:r>
              <a:rPr lang="en-US" sz="2800" dirty="0"/>
              <a:t>Cookie cookie=new Cookie("</a:t>
            </a:r>
            <a:r>
              <a:rPr lang="en-US" sz="2800" dirty="0" err="1"/>
              <a:t>key","value</a:t>
            </a:r>
            <a:r>
              <a:rPr lang="en-US" sz="2800" dirty="0"/>
              <a:t>");</a:t>
            </a:r>
          </a:p>
          <a:p>
            <a:endParaRPr lang="en-US" dirty="0"/>
          </a:p>
          <a:p>
            <a:r>
              <a:rPr lang="en-US" dirty="0"/>
              <a:t>Set the maximum age</a:t>
            </a:r>
          </a:p>
          <a:p>
            <a:pPr lvl="1"/>
            <a:r>
              <a:rPr lang="en-US" sz="2800" dirty="0" err="1"/>
              <a:t>cookie.setMaxAge</a:t>
            </a:r>
            <a:r>
              <a:rPr lang="en-US" sz="2800" dirty="0"/>
              <a:t>(60*60*24)</a:t>
            </a:r>
          </a:p>
          <a:p>
            <a:endParaRPr lang="en-US" dirty="0"/>
          </a:p>
          <a:p>
            <a:r>
              <a:rPr lang="en-US" dirty="0"/>
              <a:t>Send the cookie</a:t>
            </a:r>
          </a:p>
          <a:p>
            <a:pPr lvl="1"/>
            <a:r>
              <a:rPr lang="en-US" sz="2800" dirty="0" err="1"/>
              <a:t>response.addCookie</a:t>
            </a:r>
            <a:r>
              <a:rPr lang="en-US" sz="2800" dirty="0"/>
              <a:t>(cookie);</a:t>
            </a:r>
            <a:endParaRPr lang="en-IL" sz="2800" dirty="0"/>
          </a:p>
        </p:txBody>
      </p:sp>
    </p:spTree>
    <p:extLst>
      <p:ext uri="{BB962C8B-B14F-4D97-AF65-F5344CB8AC3E}">
        <p14:creationId xmlns:p14="http://schemas.microsoft.com/office/powerpoint/2010/main" val="427860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36E0-3E00-4F5A-8AF7-2FC359C5B95C}"/>
              </a:ext>
            </a:extLst>
          </p:cNvPr>
          <p:cNvSpPr>
            <a:spLocks noGrp="1"/>
          </p:cNvSpPr>
          <p:nvPr>
            <p:ph type="title"/>
          </p:nvPr>
        </p:nvSpPr>
        <p:spPr/>
        <p:txBody>
          <a:bodyPr/>
          <a:lstStyle/>
          <a:p>
            <a:r>
              <a:rPr lang="en-US" dirty="0"/>
              <a:t>Cookies Example</a:t>
            </a:r>
            <a:endParaRPr lang="en-IL" dirty="0"/>
          </a:p>
        </p:txBody>
      </p:sp>
      <p:pic>
        <p:nvPicPr>
          <p:cNvPr id="5" name="Content Placeholder 4">
            <a:extLst>
              <a:ext uri="{FF2B5EF4-FFF2-40B4-BE49-F238E27FC236}">
                <a16:creationId xmlns:a16="http://schemas.microsoft.com/office/drawing/2014/main" id="{9510CEF2-F477-4E3D-A4EE-E38364CBE3D3}"/>
              </a:ext>
            </a:extLst>
          </p:cNvPr>
          <p:cNvPicPr>
            <a:picLocks noGrp="1" noChangeAspect="1"/>
          </p:cNvPicPr>
          <p:nvPr>
            <p:ph idx="1"/>
          </p:nvPr>
        </p:nvPicPr>
        <p:blipFill>
          <a:blip r:embed="rId2"/>
          <a:stretch>
            <a:fillRect/>
          </a:stretch>
        </p:blipFill>
        <p:spPr>
          <a:xfrm>
            <a:off x="203122" y="1690688"/>
            <a:ext cx="11785756" cy="4138863"/>
          </a:xfrm>
        </p:spPr>
      </p:pic>
    </p:spTree>
    <p:extLst>
      <p:ext uri="{BB962C8B-B14F-4D97-AF65-F5344CB8AC3E}">
        <p14:creationId xmlns:p14="http://schemas.microsoft.com/office/powerpoint/2010/main" val="369629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C5245E-5DA1-4324-9484-E327ED689576}"/>
              </a:ext>
            </a:extLst>
          </p:cNvPr>
          <p:cNvPicPr>
            <a:picLocks noChangeAspect="1"/>
          </p:cNvPicPr>
          <p:nvPr/>
        </p:nvPicPr>
        <p:blipFill>
          <a:blip r:embed="rId2"/>
          <a:stretch>
            <a:fillRect/>
          </a:stretch>
        </p:blipFill>
        <p:spPr>
          <a:xfrm>
            <a:off x="2789152" y="0"/>
            <a:ext cx="6613695" cy="6858000"/>
          </a:xfrm>
          <a:prstGeom prst="rect">
            <a:avLst/>
          </a:prstGeom>
        </p:spPr>
      </p:pic>
    </p:spTree>
    <p:extLst>
      <p:ext uri="{BB962C8B-B14F-4D97-AF65-F5344CB8AC3E}">
        <p14:creationId xmlns:p14="http://schemas.microsoft.com/office/powerpoint/2010/main" val="233500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522FFE-8BBE-4E0A-A09F-DCAFDDB42E8E}"/>
              </a:ext>
            </a:extLst>
          </p:cNvPr>
          <p:cNvPicPr>
            <a:picLocks noChangeAspect="1"/>
          </p:cNvPicPr>
          <p:nvPr/>
        </p:nvPicPr>
        <p:blipFill>
          <a:blip r:embed="rId2"/>
          <a:stretch>
            <a:fillRect/>
          </a:stretch>
        </p:blipFill>
        <p:spPr>
          <a:xfrm>
            <a:off x="2485521" y="594917"/>
            <a:ext cx="7220958" cy="5668166"/>
          </a:xfrm>
          <a:prstGeom prst="rect">
            <a:avLst/>
          </a:prstGeom>
        </p:spPr>
      </p:pic>
    </p:spTree>
    <p:extLst>
      <p:ext uri="{BB962C8B-B14F-4D97-AF65-F5344CB8AC3E}">
        <p14:creationId xmlns:p14="http://schemas.microsoft.com/office/powerpoint/2010/main" val="306862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2102</Words>
  <Application>Microsoft Office PowerPoint</Application>
  <PresentationFormat>Widescreen</PresentationFormat>
  <Paragraphs>253</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Calibri Light</vt:lpstr>
      <vt:lpstr>Office Theme</vt:lpstr>
      <vt:lpstr>JAVA Advanced</vt:lpstr>
      <vt:lpstr>Concepts</vt:lpstr>
      <vt:lpstr>What are cookies?</vt:lpstr>
      <vt:lpstr>Uses of Cookie</vt:lpstr>
      <vt:lpstr>The Lifetime of cookie</vt:lpstr>
      <vt:lpstr>How to set Cookies in Servlet? </vt:lpstr>
      <vt:lpstr>Cookies Example</vt:lpstr>
      <vt:lpstr>PowerPoint Presentation</vt:lpstr>
      <vt:lpstr>PowerPoint Presentation</vt:lpstr>
      <vt:lpstr>PowerPoint Presentation</vt:lpstr>
      <vt:lpstr>PowerPoint Presentation</vt:lpstr>
      <vt:lpstr> Servlet Filter  </vt:lpstr>
      <vt:lpstr>PowerPoint Presentation</vt:lpstr>
      <vt:lpstr>Why we need Filter?</vt:lpstr>
      <vt:lpstr>Filter Interface</vt:lpstr>
      <vt:lpstr>FilterChain Interface</vt:lpstr>
      <vt:lpstr>FilterConfig Interface</vt:lpstr>
      <vt:lpstr>PowerPoint Presentation</vt:lpstr>
      <vt:lpstr>PowerPoint Presentation</vt:lpstr>
      <vt:lpstr>PowerPoint Presentation</vt:lpstr>
      <vt:lpstr>PowerPoint Presentation</vt:lpstr>
      <vt:lpstr>PowerPoint Presentation</vt:lpstr>
      <vt:lpstr>PowerPoint Presentation</vt:lpstr>
      <vt:lpstr>Advantages of Filter in Servlet</vt:lpstr>
      <vt:lpstr>Servlet Listeners</vt:lpstr>
      <vt:lpstr>What is the difference between servlet listener and filter?</vt:lpstr>
      <vt:lpstr>PowerPoint Presentation</vt:lpstr>
      <vt:lpstr>Problem with servlet </vt:lpstr>
      <vt:lpstr>What is Java Server Pages (JSP)? </vt:lpstr>
      <vt:lpstr>JSP architecture</vt:lpstr>
      <vt:lpstr>JSP Architecture Flow</vt:lpstr>
      <vt:lpstr>JSP Lifecycle</vt:lpstr>
      <vt:lpstr>PowerPoint Presentation</vt:lpstr>
      <vt:lpstr>JSP Scriptlet tag (Scripting elements)</vt:lpstr>
      <vt:lpstr>PowerPoint Presentation</vt:lpstr>
      <vt:lpstr>JSP expression tag</vt:lpstr>
      <vt:lpstr>PowerPoint Presentation</vt:lpstr>
      <vt:lpstr>JSP declaration</vt:lpstr>
      <vt:lpstr>Three types of directives</vt:lpstr>
      <vt:lpstr>JSP page directive</vt:lpstr>
      <vt:lpstr>PowerPoint Presentation</vt:lpstr>
      <vt:lpstr>The include Directive</vt:lpstr>
      <vt:lpstr>PowerPoint Presentation</vt:lpstr>
      <vt:lpstr>PowerPoint Presentation</vt:lpstr>
      <vt:lpstr>The taglib Directive</vt:lpstr>
      <vt:lpstr>JSP - The taglib Directive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Advanced</dc:title>
  <dc:creator>Samar</dc:creator>
  <cp:lastModifiedBy>Samar</cp:lastModifiedBy>
  <cp:revision>12</cp:revision>
  <dcterms:created xsi:type="dcterms:W3CDTF">2021-11-22T04:14:03Z</dcterms:created>
  <dcterms:modified xsi:type="dcterms:W3CDTF">2021-11-22T05:24:29Z</dcterms:modified>
</cp:coreProperties>
</file>