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9" r:id="rId2"/>
    <p:sldId id="258" r:id="rId3"/>
    <p:sldId id="260" r:id="rId4"/>
    <p:sldId id="261" r:id="rId5"/>
    <p:sldId id="262" r:id="rId6"/>
    <p:sldId id="269" r:id="rId7"/>
    <p:sldId id="270" r:id="rId8"/>
    <p:sldId id="271" r:id="rId9"/>
    <p:sldId id="263" r:id="rId10"/>
    <p:sldId id="264" r:id="rId11"/>
    <p:sldId id="265" r:id="rId12"/>
    <p:sldId id="266" r:id="rId13"/>
    <p:sldId id="276" r:id="rId14"/>
    <p:sldId id="267" r:id="rId15"/>
    <p:sldId id="280" r:id="rId16"/>
    <p:sldId id="272" r:id="rId17"/>
    <p:sldId id="279" r:id="rId18"/>
    <p:sldId id="273" r:id="rId19"/>
    <p:sldId id="281" r:id="rId20"/>
    <p:sldId id="282" r:id="rId21"/>
    <p:sldId id="274" r:id="rId22"/>
    <p:sldId id="283" r:id="rId23"/>
    <p:sldId id="284" r:id="rId24"/>
    <p:sldId id="275" r:id="rId25"/>
    <p:sldId id="277" r:id="rId26"/>
    <p:sldId id="292" r:id="rId27"/>
    <p:sldId id="278" r:id="rId28"/>
    <p:sldId id="285" r:id="rId29"/>
    <p:sldId id="286" r:id="rId30"/>
    <p:sldId id="287" r:id="rId31"/>
    <p:sldId id="288" r:id="rId32"/>
    <p:sldId id="289" r:id="rId33"/>
    <p:sldId id="290" r:id="rId34"/>
    <p:sldId id="291" r:id="rId35"/>
    <p:sldId id="293" r:id="rId36"/>
    <p:sldId id="294" r:id="rId37"/>
    <p:sldId id="295" r:id="rId38"/>
    <p:sldId id="296" r:id="rId39"/>
    <p:sldId id="297" r:id="rId40"/>
    <p:sldId id="298" r:id="rId41"/>
    <p:sldId id="299" r:id="rId42"/>
    <p:sldId id="301" r:id="rId43"/>
    <p:sldId id="302" r:id="rId44"/>
    <p:sldId id="300" r:id="rId45"/>
    <p:sldId id="303" r:id="rId46"/>
    <p:sldId id="304" r:id="rId47"/>
    <p:sldId id="305" r:id="rId48"/>
    <p:sldId id="307" r:id="rId49"/>
    <p:sldId id="306" r:id="rId50"/>
    <p:sldId id="308"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9" autoAdjust="0"/>
    <p:restoredTop sz="94660"/>
  </p:normalViewPr>
  <p:slideViewPr>
    <p:cSldViewPr snapToGrid="0">
      <p:cViewPr varScale="1">
        <p:scale>
          <a:sx n="48" d="100"/>
          <a:sy n="48" d="100"/>
        </p:scale>
        <p:origin x="82" y="8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11/15/2021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11/15/2021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11/15/2021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11/15/2021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11/15/2021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11/15/2021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11/15/2021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11/15/2021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11/15/2021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11/15/2021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11/15/2021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11/15/2021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11/15/2021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70693" y="1087120"/>
            <a:ext cx="9440034" cy="2648381"/>
          </a:xfrm>
        </p:spPr>
        <p:txBody>
          <a:bodyPr>
            <a:normAutofit/>
          </a:bodyPr>
          <a:lstStyle/>
          <a:p>
            <a:r>
              <a:rPr lang="en-US" sz="7200" dirty="0"/>
              <a:t>JDBC</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1370693" y="3910649"/>
            <a:ext cx="9440034" cy="1397951"/>
          </a:xfrm>
        </p:spPr>
        <p:txBody>
          <a:bodyPr>
            <a:normAutofit/>
          </a:bodyPr>
          <a:lstStyle/>
          <a:p>
            <a:endParaRPr lang="en-US" sz="2800" dirty="0"/>
          </a:p>
          <a:p>
            <a:r>
              <a:rPr lang="en-US" sz="2800" dirty="0"/>
              <a:t>SAMAR MANSOUR</a:t>
            </a:r>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a:xfrm>
            <a:off x="913795" y="609600"/>
            <a:ext cx="10353762" cy="1257300"/>
          </a:xfrm>
        </p:spPr>
        <p:txBody>
          <a:bodyPr>
            <a:normAutofit/>
          </a:bodyPr>
          <a:lstStyle/>
          <a:p>
            <a:r>
              <a:rPr lang="en-US" dirty="0"/>
              <a:t>Components of JDBC Architecture</a:t>
            </a:r>
          </a:p>
        </p:txBody>
      </p:sp>
      <p:sp>
        <p:nvSpPr>
          <p:cNvPr id="5" name="Content Placeholder 4">
            <a:extLst>
              <a:ext uri="{FF2B5EF4-FFF2-40B4-BE49-F238E27FC236}">
                <a16:creationId xmlns:a16="http://schemas.microsoft.com/office/drawing/2014/main" id="{67CE3B1A-30FB-4817-BA72-5B6B295641A5}"/>
              </a:ext>
            </a:extLst>
          </p:cNvPr>
          <p:cNvSpPr>
            <a:spLocks noGrp="1"/>
          </p:cNvSpPr>
          <p:nvPr>
            <p:ph idx="1"/>
          </p:nvPr>
        </p:nvSpPr>
        <p:spPr/>
        <p:txBody>
          <a:bodyPr>
            <a:normAutofit/>
          </a:bodyPr>
          <a:lstStyle/>
          <a:p>
            <a:r>
              <a:rPr lang="en-US" sz="2800" dirty="0">
                <a:solidFill>
                  <a:schemeClr val="tx1"/>
                </a:solidFill>
                <a:latin typeface="Calibri" panose="020F0502020204030204" pitchFamily="34" charset="0"/>
                <a:cs typeface="Calibri" panose="020F0502020204030204" pitchFamily="34" charset="0"/>
              </a:rPr>
              <a:t>Driver Manager</a:t>
            </a:r>
          </a:p>
          <a:p>
            <a:r>
              <a:rPr lang="en-US" sz="2800" dirty="0">
                <a:solidFill>
                  <a:schemeClr val="tx1"/>
                </a:solidFill>
                <a:latin typeface="Calibri" panose="020F0502020204030204" pitchFamily="34" charset="0"/>
                <a:cs typeface="Calibri" panose="020F0502020204030204" pitchFamily="34" charset="0"/>
              </a:rPr>
              <a:t>Driver</a:t>
            </a:r>
          </a:p>
          <a:p>
            <a:r>
              <a:rPr lang="en-US" sz="2800" dirty="0">
                <a:solidFill>
                  <a:schemeClr val="tx1"/>
                </a:solidFill>
                <a:latin typeface="Calibri" panose="020F0502020204030204" pitchFamily="34" charset="0"/>
                <a:cs typeface="Calibri" panose="020F0502020204030204" pitchFamily="34" charset="0"/>
              </a:rPr>
              <a:t>Connection</a:t>
            </a:r>
          </a:p>
          <a:p>
            <a:r>
              <a:rPr lang="en-US" sz="2800" dirty="0">
                <a:solidFill>
                  <a:schemeClr val="tx1"/>
                </a:solidFill>
                <a:latin typeface="Calibri" panose="020F0502020204030204" pitchFamily="34" charset="0"/>
                <a:cs typeface="Calibri" panose="020F0502020204030204" pitchFamily="34" charset="0"/>
              </a:rPr>
              <a:t>Statement</a:t>
            </a:r>
          </a:p>
          <a:p>
            <a:r>
              <a:rPr lang="en-US" sz="2800" dirty="0">
                <a:solidFill>
                  <a:schemeClr val="tx1"/>
                </a:solidFill>
                <a:latin typeface="Calibri" panose="020F0502020204030204" pitchFamily="34" charset="0"/>
                <a:cs typeface="Calibri" panose="020F0502020204030204" pitchFamily="34" charset="0"/>
              </a:rPr>
              <a:t>ResultSet</a:t>
            </a:r>
          </a:p>
          <a:p>
            <a:r>
              <a:rPr lang="en-US" sz="2800" dirty="0" err="1">
                <a:solidFill>
                  <a:schemeClr val="tx1"/>
                </a:solidFill>
                <a:latin typeface="Calibri" panose="020F0502020204030204" pitchFamily="34" charset="0"/>
                <a:cs typeface="Calibri" panose="020F0502020204030204" pitchFamily="34" charset="0"/>
              </a:rPr>
              <a:t>SQLException</a:t>
            </a:r>
            <a:endParaRPr lang="en-IL" sz="28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1884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7051F4F-479A-46F3-A95A-BF9C87B2F884}"/>
              </a:ext>
            </a:extLst>
          </p:cNvPr>
          <p:cNvSpPr/>
          <p:nvPr/>
        </p:nvSpPr>
        <p:spPr>
          <a:xfrm>
            <a:off x="4884821" y="212559"/>
            <a:ext cx="2486526" cy="7539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dirty="0"/>
              <a:t>Java App</a:t>
            </a:r>
            <a:endParaRPr lang="en-IL" sz="2200" dirty="0"/>
          </a:p>
        </p:txBody>
      </p:sp>
      <p:sp>
        <p:nvSpPr>
          <p:cNvPr id="6" name="Rectangle 5">
            <a:extLst>
              <a:ext uri="{FF2B5EF4-FFF2-40B4-BE49-F238E27FC236}">
                <a16:creationId xmlns:a16="http://schemas.microsoft.com/office/drawing/2014/main" id="{923F93B3-53F4-42DD-81F4-3C293538684B}"/>
              </a:ext>
            </a:extLst>
          </p:cNvPr>
          <p:cNvSpPr/>
          <p:nvPr/>
        </p:nvSpPr>
        <p:spPr>
          <a:xfrm>
            <a:off x="4852737" y="1443790"/>
            <a:ext cx="2486526" cy="7539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dirty="0"/>
              <a:t>JDBC API</a:t>
            </a:r>
            <a:endParaRPr lang="en-IL" sz="2200" dirty="0"/>
          </a:p>
        </p:txBody>
      </p:sp>
      <p:sp>
        <p:nvSpPr>
          <p:cNvPr id="7" name="Rectangle 6">
            <a:extLst>
              <a:ext uri="{FF2B5EF4-FFF2-40B4-BE49-F238E27FC236}">
                <a16:creationId xmlns:a16="http://schemas.microsoft.com/office/drawing/2014/main" id="{01E7D63B-EBA0-45A4-A982-300A5F076E32}"/>
              </a:ext>
            </a:extLst>
          </p:cNvPr>
          <p:cNvSpPr/>
          <p:nvPr/>
        </p:nvSpPr>
        <p:spPr>
          <a:xfrm>
            <a:off x="4852737" y="2675021"/>
            <a:ext cx="2486526" cy="7539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dirty="0"/>
              <a:t>JDBC Driver Manager</a:t>
            </a:r>
            <a:endParaRPr lang="en-IL" sz="2200" dirty="0"/>
          </a:p>
        </p:txBody>
      </p:sp>
      <p:sp>
        <p:nvSpPr>
          <p:cNvPr id="8" name="Rectangle 7">
            <a:extLst>
              <a:ext uri="{FF2B5EF4-FFF2-40B4-BE49-F238E27FC236}">
                <a16:creationId xmlns:a16="http://schemas.microsoft.com/office/drawing/2014/main" id="{0194EE6F-BA9A-43F7-A807-54743C2DAACB}"/>
              </a:ext>
            </a:extLst>
          </p:cNvPr>
          <p:cNvSpPr/>
          <p:nvPr/>
        </p:nvSpPr>
        <p:spPr>
          <a:xfrm>
            <a:off x="4852737" y="4283242"/>
            <a:ext cx="2486526" cy="7539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dirty="0"/>
              <a:t>JDBC Driver</a:t>
            </a:r>
            <a:endParaRPr lang="en-IL" sz="2200" dirty="0"/>
          </a:p>
        </p:txBody>
      </p:sp>
      <p:sp>
        <p:nvSpPr>
          <p:cNvPr id="9" name="Rectangle 8">
            <a:extLst>
              <a:ext uri="{FF2B5EF4-FFF2-40B4-BE49-F238E27FC236}">
                <a16:creationId xmlns:a16="http://schemas.microsoft.com/office/drawing/2014/main" id="{A4672F6A-FBCC-405A-B7B3-269F3E8C0019}"/>
              </a:ext>
            </a:extLst>
          </p:cNvPr>
          <p:cNvSpPr/>
          <p:nvPr/>
        </p:nvSpPr>
        <p:spPr>
          <a:xfrm>
            <a:off x="9192126" y="4283241"/>
            <a:ext cx="2486526" cy="7539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a:t>JDBC Driver</a:t>
            </a:r>
            <a:endParaRPr lang="en-IL" sz="2200" dirty="0"/>
          </a:p>
        </p:txBody>
      </p:sp>
      <p:sp>
        <p:nvSpPr>
          <p:cNvPr id="10" name="Rectangle 9">
            <a:extLst>
              <a:ext uri="{FF2B5EF4-FFF2-40B4-BE49-F238E27FC236}">
                <a16:creationId xmlns:a16="http://schemas.microsoft.com/office/drawing/2014/main" id="{D0B83463-6C94-47E4-9B0C-82A075F2F51D}"/>
              </a:ext>
            </a:extLst>
          </p:cNvPr>
          <p:cNvSpPr/>
          <p:nvPr/>
        </p:nvSpPr>
        <p:spPr>
          <a:xfrm>
            <a:off x="513348" y="4283240"/>
            <a:ext cx="2486526" cy="7539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dirty="0"/>
              <a:t>JDBC Driver</a:t>
            </a:r>
            <a:endParaRPr lang="en-IL" sz="2200" dirty="0"/>
          </a:p>
        </p:txBody>
      </p:sp>
      <p:sp>
        <p:nvSpPr>
          <p:cNvPr id="4" name="Cylinder 3">
            <a:extLst>
              <a:ext uri="{FF2B5EF4-FFF2-40B4-BE49-F238E27FC236}">
                <a16:creationId xmlns:a16="http://schemas.microsoft.com/office/drawing/2014/main" id="{D043878E-DF0E-42D6-9680-35D50274EB7D}"/>
              </a:ext>
            </a:extLst>
          </p:cNvPr>
          <p:cNvSpPr/>
          <p:nvPr/>
        </p:nvSpPr>
        <p:spPr>
          <a:xfrm>
            <a:off x="1130968" y="5462336"/>
            <a:ext cx="1275347" cy="139566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t>Oracle</a:t>
            </a:r>
            <a:endParaRPr lang="en-IL" sz="2200" dirty="0"/>
          </a:p>
        </p:txBody>
      </p:sp>
      <p:sp>
        <p:nvSpPr>
          <p:cNvPr id="11" name="Cylinder 10">
            <a:extLst>
              <a:ext uri="{FF2B5EF4-FFF2-40B4-BE49-F238E27FC236}">
                <a16:creationId xmlns:a16="http://schemas.microsoft.com/office/drawing/2014/main" id="{519B5ACC-79F9-45E5-A2B1-6CC1EF4A8690}"/>
              </a:ext>
            </a:extLst>
          </p:cNvPr>
          <p:cNvSpPr/>
          <p:nvPr/>
        </p:nvSpPr>
        <p:spPr>
          <a:xfrm>
            <a:off x="5458326" y="5462336"/>
            <a:ext cx="1275347" cy="139566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t>SQL SERVER</a:t>
            </a:r>
            <a:endParaRPr lang="en-IL" sz="2200" dirty="0"/>
          </a:p>
        </p:txBody>
      </p:sp>
      <p:sp>
        <p:nvSpPr>
          <p:cNvPr id="12" name="Cylinder 11">
            <a:extLst>
              <a:ext uri="{FF2B5EF4-FFF2-40B4-BE49-F238E27FC236}">
                <a16:creationId xmlns:a16="http://schemas.microsoft.com/office/drawing/2014/main" id="{44D50193-FF81-47C8-9211-629EC270AA64}"/>
              </a:ext>
            </a:extLst>
          </p:cNvPr>
          <p:cNvSpPr/>
          <p:nvPr/>
        </p:nvSpPr>
        <p:spPr>
          <a:xfrm>
            <a:off x="9785684" y="5462336"/>
            <a:ext cx="1275347" cy="139566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t>MySQL</a:t>
            </a:r>
            <a:endParaRPr lang="en-IL" sz="2200" dirty="0"/>
          </a:p>
        </p:txBody>
      </p:sp>
      <p:cxnSp>
        <p:nvCxnSpPr>
          <p:cNvPr id="14" name="Straight Connector 13">
            <a:extLst>
              <a:ext uri="{FF2B5EF4-FFF2-40B4-BE49-F238E27FC236}">
                <a16:creationId xmlns:a16="http://schemas.microsoft.com/office/drawing/2014/main" id="{1F75E8AB-6772-4FFC-BA6C-6803B369D461}"/>
              </a:ext>
            </a:extLst>
          </p:cNvPr>
          <p:cNvCxnSpPr>
            <a:cxnSpLocks/>
            <a:endCxn id="6" idx="0"/>
          </p:cNvCxnSpPr>
          <p:nvPr/>
        </p:nvCxnSpPr>
        <p:spPr>
          <a:xfrm>
            <a:off x="6095999" y="927436"/>
            <a:ext cx="1" cy="516354"/>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759B954-BC20-4877-A5D1-F92D177334C1}"/>
              </a:ext>
            </a:extLst>
          </p:cNvPr>
          <p:cNvCxnSpPr>
            <a:cxnSpLocks/>
          </p:cNvCxnSpPr>
          <p:nvPr/>
        </p:nvCxnSpPr>
        <p:spPr>
          <a:xfrm>
            <a:off x="6095999" y="2249906"/>
            <a:ext cx="1" cy="516354"/>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7C7A236-42FB-4A06-80FA-4A34043602F3}"/>
              </a:ext>
            </a:extLst>
          </p:cNvPr>
          <p:cNvCxnSpPr>
            <a:cxnSpLocks/>
          </p:cNvCxnSpPr>
          <p:nvPr/>
        </p:nvCxnSpPr>
        <p:spPr>
          <a:xfrm>
            <a:off x="6112041" y="3448553"/>
            <a:ext cx="0" cy="83468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9F4B252-BC3E-4A02-AB0E-EBAE2655D664}"/>
              </a:ext>
            </a:extLst>
          </p:cNvPr>
          <p:cNvCxnSpPr>
            <a:cxnSpLocks/>
          </p:cNvCxnSpPr>
          <p:nvPr/>
        </p:nvCxnSpPr>
        <p:spPr>
          <a:xfrm>
            <a:off x="7371346" y="3448553"/>
            <a:ext cx="1820780" cy="83468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062BD7E-D3BB-4C9E-9EFC-87AD39876A62}"/>
              </a:ext>
            </a:extLst>
          </p:cNvPr>
          <p:cNvCxnSpPr>
            <a:cxnSpLocks/>
          </p:cNvCxnSpPr>
          <p:nvPr/>
        </p:nvCxnSpPr>
        <p:spPr>
          <a:xfrm flipH="1">
            <a:off x="2999874" y="3448553"/>
            <a:ext cx="1884947" cy="815134"/>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146551B-5B1A-4093-915C-36B8E05D6217}"/>
              </a:ext>
            </a:extLst>
          </p:cNvPr>
          <p:cNvCxnSpPr>
            <a:cxnSpLocks/>
            <a:endCxn id="11" idx="1"/>
          </p:cNvCxnSpPr>
          <p:nvPr/>
        </p:nvCxnSpPr>
        <p:spPr>
          <a:xfrm flipH="1">
            <a:off x="6096000" y="5056776"/>
            <a:ext cx="16042" cy="40556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E55D2D2-590D-4CD3-9458-200939A25189}"/>
              </a:ext>
            </a:extLst>
          </p:cNvPr>
          <p:cNvCxnSpPr>
            <a:cxnSpLocks/>
          </p:cNvCxnSpPr>
          <p:nvPr/>
        </p:nvCxnSpPr>
        <p:spPr>
          <a:xfrm flipH="1">
            <a:off x="10467472" y="5037219"/>
            <a:ext cx="16042" cy="40556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59A9F77-6FD1-4644-8443-ED86D7F4A5F2}"/>
              </a:ext>
            </a:extLst>
          </p:cNvPr>
          <p:cNvCxnSpPr>
            <a:cxnSpLocks/>
          </p:cNvCxnSpPr>
          <p:nvPr/>
        </p:nvCxnSpPr>
        <p:spPr>
          <a:xfrm flipH="1">
            <a:off x="1784684" y="5056776"/>
            <a:ext cx="16042" cy="40556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9988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a:xfrm>
            <a:off x="913795" y="609600"/>
            <a:ext cx="10353762" cy="1257300"/>
          </a:xfrm>
        </p:spPr>
        <p:txBody>
          <a:bodyPr>
            <a:normAutofit/>
          </a:bodyPr>
          <a:lstStyle/>
          <a:p>
            <a:r>
              <a:rPr lang="en-US" dirty="0"/>
              <a:t>Types of JDBC drivers</a:t>
            </a:r>
          </a:p>
        </p:txBody>
      </p:sp>
      <p:sp>
        <p:nvSpPr>
          <p:cNvPr id="5" name="Content Placeholder 4">
            <a:extLst>
              <a:ext uri="{FF2B5EF4-FFF2-40B4-BE49-F238E27FC236}">
                <a16:creationId xmlns:a16="http://schemas.microsoft.com/office/drawing/2014/main" id="{67CE3B1A-30FB-4817-BA72-5B6B295641A5}"/>
              </a:ext>
            </a:extLst>
          </p:cNvPr>
          <p:cNvSpPr>
            <a:spLocks noGrp="1"/>
          </p:cNvSpPr>
          <p:nvPr>
            <p:ph idx="1"/>
          </p:nvPr>
        </p:nvSpPr>
        <p:spPr>
          <a:xfrm>
            <a:off x="913795" y="1891966"/>
            <a:ext cx="10748816" cy="4356434"/>
          </a:xfrm>
        </p:spPr>
        <p:txBody>
          <a:bodyPr>
            <a:normAutofit/>
          </a:bodyPr>
          <a:lstStyle/>
          <a:p>
            <a:r>
              <a:rPr lang="en-US" sz="2800" dirty="0">
                <a:solidFill>
                  <a:schemeClr val="tx1"/>
                </a:solidFill>
                <a:latin typeface="Calibri" panose="020F0502020204030204" pitchFamily="34" charset="0"/>
                <a:cs typeface="Calibri" panose="020F0502020204030204" pitchFamily="34" charset="0"/>
              </a:rPr>
              <a:t>Type-1 Driver or JDBC-ODBC Bridge</a:t>
            </a:r>
          </a:p>
          <a:p>
            <a:pPr marL="414000" lvl="1" indent="0">
              <a:buNone/>
            </a:pPr>
            <a:r>
              <a:rPr lang="en-US" sz="2600" dirty="0">
                <a:solidFill>
                  <a:schemeClr val="tx1"/>
                </a:solidFill>
                <a:latin typeface="Calibri" panose="020F0502020204030204" pitchFamily="34" charset="0"/>
                <a:cs typeface="Calibri" panose="020F0502020204030204" pitchFamily="34" charset="0"/>
              </a:rPr>
              <a:t>This driver acts as a bridge between JDBC and ODBC. It converts JDBC calls into ODBC calls and then sends the request to ODBC driver.</a:t>
            </a:r>
          </a:p>
          <a:p>
            <a:pPr marL="494100" indent="-457200"/>
            <a:r>
              <a:rPr lang="en-US" sz="2800" dirty="0">
                <a:solidFill>
                  <a:schemeClr val="tx1"/>
                </a:solidFill>
                <a:latin typeface="Calibri" panose="020F0502020204030204" pitchFamily="34" charset="0"/>
                <a:cs typeface="Calibri" panose="020F0502020204030204" pitchFamily="34" charset="0"/>
              </a:rPr>
              <a:t> Type-2 Driver or Native API Partly Java Driver</a:t>
            </a:r>
          </a:p>
          <a:p>
            <a:pPr marL="414000" lvl="1" indent="0">
              <a:buNone/>
            </a:pPr>
            <a:r>
              <a:rPr lang="en-US" sz="2600" dirty="0">
                <a:solidFill>
                  <a:schemeClr val="tx1"/>
                </a:solidFill>
                <a:latin typeface="Calibri" panose="020F0502020204030204" pitchFamily="34" charset="0"/>
                <a:cs typeface="Calibri" panose="020F0502020204030204" pitchFamily="34" charset="0"/>
              </a:rPr>
              <a:t>This driver uses JNI (Java Native Interface) call on database specific native client API. It is comparatively faster than Type-1 driver but it requires native library and cost of application also increases.</a:t>
            </a:r>
          </a:p>
          <a:p>
            <a:pPr marL="414000" lvl="1" indent="0">
              <a:buNone/>
            </a:pPr>
            <a:endParaRPr lang="en-IL" sz="26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968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a:xfrm>
            <a:off x="913795" y="609600"/>
            <a:ext cx="10353762" cy="1257300"/>
          </a:xfrm>
        </p:spPr>
        <p:txBody>
          <a:bodyPr>
            <a:normAutofit/>
          </a:bodyPr>
          <a:lstStyle/>
          <a:p>
            <a:r>
              <a:rPr lang="en-US" dirty="0"/>
              <a:t>Types of JDBC drivers</a:t>
            </a:r>
          </a:p>
        </p:txBody>
      </p:sp>
      <p:sp>
        <p:nvSpPr>
          <p:cNvPr id="5" name="Content Placeholder 4">
            <a:extLst>
              <a:ext uri="{FF2B5EF4-FFF2-40B4-BE49-F238E27FC236}">
                <a16:creationId xmlns:a16="http://schemas.microsoft.com/office/drawing/2014/main" id="{67CE3B1A-30FB-4817-BA72-5B6B295641A5}"/>
              </a:ext>
            </a:extLst>
          </p:cNvPr>
          <p:cNvSpPr>
            <a:spLocks noGrp="1"/>
          </p:cNvSpPr>
          <p:nvPr>
            <p:ph idx="1"/>
          </p:nvPr>
        </p:nvSpPr>
        <p:spPr>
          <a:xfrm>
            <a:off x="913795" y="1891966"/>
            <a:ext cx="10748816" cy="4356434"/>
          </a:xfrm>
        </p:spPr>
        <p:txBody>
          <a:bodyPr>
            <a:normAutofit fontScale="92500" lnSpcReduction="10000"/>
          </a:bodyPr>
          <a:lstStyle/>
          <a:p>
            <a:r>
              <a:rPr lang="en-US" sz="2800" dirty="0">
                <a:solidFill>
                  <a:schemeClr val="tx1"/>
                </a:solidFill>
                <a:latin typeface="Calibri" panose="020F0502020204030204" pitchFamily="34" charset="0"/>
                <a:cs typeface="Calibri" panose="020F0502020204030204" pitchFamily="34" charset="0"/>
              </a:rPr>
              <a:t>Type-3 Driver or Network Protocol Driver</a:t>
            </a:r>
          </a:p>
          <a:p>
            <a:pPr marL="450000" lvl="1" indent="0">
              <a:buNone/>
            </a:pPr>
            <a:r>
              <a:rPr lang="en-US" sz="2600" dirty="0">
                <a:solidFill>
                  <a:schemeClr val="tx1"/>
                </a:solidFill>
                <a:latin typeface="Calibri" panose="020F0502020204030204" pitchFamily="34" charset="0"/>
                <a:cs typeface="Calibri" panose="020F0502020204030204" pitchFamily="34" charset="0"/>
              </a:rPr>
              <a:t>These drivers communicate to JDBC middleware server using proprietary network protocol. This middleware translates the network protocol to database specific calls. They are database independent. They can switch from one database to another but are slow due to many network calls.</a:t>
            </a:r>
          </a:p>
          <a:p>
            <a:pPr marL="450000" lvl="1" indent="0">
              <a:buNone/>
            </a:pPr>
            <a:endParaRPr lang="en-US" sz="2600" dirty="0">
              <a:solidFill>
                <a:schemeClr val="tx1"/>
              </a:solidFill>
              <a:latin typeface="Calibri" panose="020F0502020204030204" pitchFamily="34" charset="0"/>
              <a:cs typeface="Calibri" panose="020F0502020204030204" pitchFamily="34" charset="0"/>
            </a:endParaRPr>
          </a:p>
          <a:p>
            <a:pPr marL="530100" indent="-457200"/>
            <a:r>
              <a:rPr lang="en-US" sz="2600" dirty="0">
                <a:solidFill>
                  <a:schemeClr val="tx1"/>
                </a:solidFill>
                <a:latin typeface="Calibri" panose="020F0502020204030204" pitchFamily="34" charset="0"/>
                <a:cs typeface="Calibri" panose="020F0502020204030204" pitchFamily="34" charset="0"/>
              </a:rPr>
              <a:t>Type-4 or Thin Driver</a:t>
            </a:r>
          </a:p>
          <a:p>
            <a:pPr marL="450000" lvl="1" indent="0">
              <a:buNone/>
            </a:pPr>
            <a:r>
              <a:rPr lang="en-US" sz="2400" dirty="0">
                <a:solidFill>
                  <a:schemeClr val="tx1"/>
                </a:solidFill>
                <a:latin typeface="Calibri" panose="020F0502020204030204" pitchFamily="34" charset="0"/>
                <a:cs typeface="Calibri" panose="020F0502020204030204" pitchFamily="34" charset="0"/>
              </a:rPr>
              <a:t>This driver is also called pure Java driver because they directly interact with the database. It neither requires any native library nor middleware server. It has better performance than other drivers but comparatively slow due to an increase in a number of network calls.</a:t>
            </a:r>
            <a:endParaRPr lang="en-IL" sz="24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29174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a:xfrm>
            <a:off x="175858" y="449438"/>
            <a:ext cx="4139468" cy="1257300"/>
          </a:xfrm>
        </p:spPr>
        <p:txBody>
          <a:bodyPr>
            <a:noAutofit/>
          </a:bodyPr>
          <a:lstStyle/>
          <a:p>
            <a:r>
              <a:rPr lang="en-US" sz="3300" dirty="0">
                <a:latin typeface="Calibri" panose="020F0502020204030204" pitchFamily="34" charset="0"/>
                <a:cs typeface="Calibri" panose="020F0502020204030204" pitchFamily="34" charset="0"/>
              </a:rPr>
              <a:t>Type-1 Driver or JDBC-ODBC Bridge</a:t>
            </a:r>
            <a:br>
              <a:rPr lang="en-US" sz="3300" dirty="0">
                <a:latin typeface="Calibri" panose="020F0502020204030204" pitchFamily="34" charset="0"/>
                <a:cs typeface="Calibri" panose="020F0502020204030204" pitchFamily="34" charset="0"/>
              </a:rPr>
            </a:br>
            <a:endParaRPr lang="en-US" sz="3300" dirty="0">
              <a:latin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F6415882-83F4-40C2-A9F6-27BDD5725A3B}"/>
              </a:ext>
            </a:extLst>
          </p:cNvPr>
          <p:cNvPicPr>
            <a:picLocks noChangeAspect="1"/>
          </p:cNvPicPr>
          <p:nvPr/>
        </p:nvPicPr>
        <p:blipFill>
          <a:blip r:embed="rId3"/>
          <a:stretch>
            <a:fillRect/>
          </a:stretch>
        </p:blipFill>
        <p:spPr>
          <a:xfrm>
            <a:off x="1303117" y="1706738"/>
            <a:ext cx="9585765" cy="4792883"/>
          </a:xfrm>
          <a:prstGeom prst="rect">
            <a:avLst/>
          </a:prstGeom>
        </p:spPr>
      </p:pic>
    </p:spTree>
    <p:extLst>
      <p:ext uri="{BB962C8B-B14F-4D97-AF65-F5344CB8AC3E}">
        <p14:creationId xmlns:p14="http://schemas.microsoft.com/office/powerpoint/2010/main" val="2081772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E7A19-F53C-4DA5-A0F9-633EE21CD149}"/>
              </a:ext>
            </a:extLst>
          </p:cNvPr>
          <p:cNvSpPr>
            <a:spLocks noGrp="1"/>
          </p:cNvSpPr>
          <p:nvPr>
            <p:ph type="title"/>
          </p:nvPr>
        </p:nvSpPr>
        <p:spPr/>
        <p:txBody>
          <a:bodyPr>
            <a:normAutofit fontScale="90000"/>
          </a:bodyPr>
          <a:lstStyle/>
          <a:p>
            <a:r>
              <a:rPr lang="en-US" sz="4800" dirty="0">
                <a:latin typeface="Calibri" panose="020F0502020204030204" pitchFamily="34" charset="0"/>
                <a:cs typeface="Calibri" panose="020F0502020204030204" pitchFamily="34" charset="0"/>
              </a:rPr>
              <a:t>Type-1 Driver or JDBC-ODBC Bridge</a:t>
            </a:r>
            <a:br>
              <a:rPr lang="en-US" sz="4800" dirty="0">
                <a:latin typeface="Calibri" panose="020F0502020204030204" pitchFamily="34" charset="0"/>
                <a:cs typeface="Calibri" panose="020F0502020204030204" pitchFamily="34" charset="0"/>
              </a:rPr>
            </a:br>
            <a:r>
              <a:rPr lang="en-US" sz="4400" dirty="0">
                <a:latin typeface="Calibri" panose="020F0502020204030204" pitchFamily="34" charset="0"/>
                <a:cs typeface="Calibri" panose="020F0502020204030204" pitchFamily="34" charset="0"/>
              </a:rPr>
              <a:t>Advantages and disadvantages</a:t>
            </a:r>
            <a:endParaRPr lang="en-IL" dirty="0"/>
          </a:p>
        </p:txBody>
      </p:sp>
      <p:sp>
        <p:nvSpPr>
          <p:cNvPr id="3" name="Content Placeholder 2">
            <a:extLst>
              <a:ext uri="{FF2B5EF4-FFF2-40B4-BE49-F238E27FC236}">
                <a16:creationId xmlns:a16="http://schemas.microsoft.com/office/drawing/2014/main" id="{34F85631-B902-4D8F-879F-950C8C05D34D}"/>
              </a:ext>
            </a:extLst>
          </p:cNvPr>
          <p:cNvSpPr>
            <a:spLocks noGrp="1"/>
          </p:cNvSpPr>
          <p:nvPr>
            <p:ph idx="1"/>
          </p:nvPr>
        </p:nvSpPr>
        <p:spPr>
          <a:xfrm>
            <a:off x="913795" y="2076450"/>
            <a:ext cx="10508184" cy="4436645"/>
          </a:xfrm>
        </p:spPr>
        <p:txBody>
          <a:bodyPr>
            <a:noAutofit/>
          </a:bodyPr>
          <a:lstStyle/>
          <a:p>
            <a:r>
              <a:rPr lang="en-US" sz="2400" dirty="0">
                <a:latin typeface="Calibri" panose="020F0502020204030204" pitchFamily="34" charset="0"/>
                <a:cs typeface="Calibri" panose="020F0502020204030204" pitchFamily="34" charset="0"/>
              </a:rPr>
              <a:t>Advantages:</a:t>
            </a:r>
          </a:p>
          <a:p>
            <a:pPr lvl="1"/>
            <a:r>
              <a:rPr lang="en-US" sz="2400" dirty="0">
                <a:latin typeface="Calibri" panose="020F0502020204030204" pitchFamily="34" charset="0"/>
                <a:cs typeface="Calibri" panose="020F0502020204030204" pitchFamily="34" charset="0"/>
              </a:rPr>
              <a:t>Independent of database connected</a:t>
            </a:r>
          </a:p>
          <a:p>
            <a:pPr lvl="1"/>
            <a:r>
              <a:rPr lang="en-US" sz="2400" dirty="0">
                <a:latin typeface="Calibri" panose="020F0502020204030204" pitchFamily="34" charset="0"/>
                <a:cs typeface="Calibri" panose="020F0502020204030204" pitchFamily="34" charset="0"/>
              </a:rPr>
              <a:t>Easy to use</a:t>
            </a:r>
          </a:p>
          <a:p>
            <a:pPr lvl="1"/>
            <a:r>
              <a:rPr lang="en-US" sz="2400" dirty="0">
                <a:latin typeface="Calibri" panose="020F0502020204030204" pitchFamily="34" charset="0"/>
                <a:cs typeface="Calibri" panose="020F0502020204030204" pitchFamily="34" charset="0"/>
              </a:rPr>
              <a:t>In-built with JDK</a:t>
            </a:r>
          </a:p>
          <a:p>
            <a:pPr lvl="1"/>
            <a:r>
              <a:rPr lang="en-US" sz="2400" dirty="0">
                <a:latin typeface="Calibri" panose="020F0502020204030204" pitchFamily="34" charset="0"/>
                <a:cs typeface="Calibri" panose="020F0502020204030204" pitchFamily="34" charset="0"/>
              </a:rPr>
              <a:t>Connection to the database can be done easily</a:t>
            </a:r>
          </a:p>
          <a:p>
            <a:r>
              <a:rPr lang="en-US" sz="2400" dirty="0">
                <a:latin typeface="Calibri" panose="020F0502020204030204" pitchFamily="34" charset="0"/>
                <a:cs typeface="Calibri" panose="020F0502020204030204" pitchFamily="34" charset="0"/>
              </a:rPr>
              <a:t>Disadvantages:</a:t>
            </a:r>
          </a:p>
          <a:p>
            <a:pPr lvl="1"/>
            <a:r>
              <a:rPr lang="en-US" sz="2400" dirty="0">
                <a:latin typeface="Calibri" panose="020F0502020204030204" pitchFamily="34" charset="0"/>
                <a:cs typeface="Calibri" panose="020F0502020204030204" pitchFamily="34" charset="0"/>
              </a:rPr>
              <a:t>ODBC driver has to be installed on the machine of the client.</a:t>
            </a:r>
          </a:p>
          <a:p>
            <a:pPr lvl="1"/>
            <a:r>
              <a:rPr lang="en-US" sz="2400" dirty="0">
                <a:latin typeface="Calibri" panose="020F0502020204030204" pitchFamily="34" charset="0"/>
                <a:cs typeface="Calibri" panose="020F0502020204030204" pitchFamily="34" charset="0"/>
              </a:rPr>
              <a:t>Not a portable driver.</a:t>
            </a:r>
          </a:p>
          <a:p>
            <a:pPr lvl="1"/>
            <a:r>
              <a:rPr lang="en-US" sz="2400" dirty="0">
                <a:latin typeface="Calibri" panose="020F0502020204030204" pitchFamily="34" charset="0"/>
                <a:cs typeface="Calibri" panose="020F0502020204030204" pitchFamily="34" charset="0"/>
              </a:rPr>
              <a:t>Performance degradation as JDBC calls is converted to ODBC calls.</a:t>
            </a:r>
            <a:endParaRPr lang="en-IL"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87320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a:xfrm>
            <a:off x="175858" y="449438"/>
            <a:ext cx="4139468" cy="1257300"/>
          </a:xfrm>
        </p:spPr>
        <p:txBody>
          <a:bodyPr>
            <a:noAutofit/>
          </a:bodyPr>
          <a:lstStyle/>
          <a:p>
            <a:r>
              <a:rPr lang="en-US" sz="3300" dirty="0">
                <a:latin typeface="Calibri" panose="020F0502020204030204" pitchFamily="34" charset="0"/>
                <a:cs typeface="Calibri" panose="020F0502020204030204" pitchFamily="34" charset="0"/>
              </a:rPr>
              <a:t>Type-2 Driver or Native API Partly Java Driver</a:t>
            </a:r>
            <a:br>
              <a:rPr lang="en-US" sz="3300" dirty="0">
                <a:latin typeface="Calibri" panose="020F0502020204030204" pitchFamily="34" charset="0"/>
                <a:cs typeface="Calibri" panose="020F0502020204030204" pitchFamily="34" charset="0"/>
              </a:rPr>
            </a:br>
            <a:endParaRPr lang="en-US" sz="3300" dirty="0">
              <a:latin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B8CFACBF-5CFF-40ED-961A-E2AB399E93E7}"/>
              </a:ext>
            </a:extLst>
          </p:cNvPr>
          <p:cNvPicPr>
            <a:picLocks noChangeAspect="1"/>
          </p:cNvPicPr>
          <p:nvPr/>
        </p:nvPicPr>
        <p:blipFill>
          <a:blip r:embed="rId3"/>
          <a:stretch>
            <a:fillRect/>
          </a:stretch>
        </p:blipFill>
        <p:spPr>
          <a:xfrm>
            <a:off x="1306825" y="1622517"/>
            <a:ext cx="9673389" cy="4958313"/>
          </a:xfrm>
          <a:prstGeom prst="rect">
            <a:avLst/>
          </a:prstGeom>
        </p:spPr>
      </p:pic>
    </p:spTree>
    <p:extLst>
      <p:ext uri="{BB962C8B-B14F-4D97-AF65-F5344CB8AC3E}">
        <p14:creationId xmlns:p14="http://schemas.microsoft.com/office/powerpoint/2010/main" val="843355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C76F8-4482-4990-A676-F0286F68AD7E}"/>
              </a:ext>
            </a:extLst>
          </p:cNvPr>
          <p:cNvSpPr>
            <a:spLocks noGrp="1"/>
          </p:cNvSpPr>
          <p:nvPr>
            <p:ph type="title"/>
          </p:nvPr>
        </p:nvSpPr>
        <p:spPr>
          <a:xfrm>
            <a:off x="919119" y="272716"/>
            <a:ext cx="10353762" cy="1257300"/>
          </a:xfrm>
        </p:spPr>
        <p:txBody>
          <a:bodyPr>
            <a:normAutofit fontScale="90000"/>
          </a:bodyPr>
          <a:lstStyle/>
          <a:p>
            <a:r>
              <a:rPr lang="en-US" sz="4800" dirty="0">
                <a:latin typeface="Calibri" panose="020F0502020204030204" pitchFamily="34" charset="0"/>
                <a:cs typeface="Calibri" panose="020F0502020204030204" pitchFamily="34" charset="0"/>
              </a:rPr>
              <a:t>Type-2 Driver or Native-API driver</a:t>
            </a:r>
            <a:br>
              <a:rPr lang="en-US" sz="4800" dirty="0">
                <a:latin typeface="Calibri" panose="020F0502020204030204" pitchFamily="34" charset="0"/>
                <a:cs typeface="Calibri" panose="020F0502020204030204" pitchFamily="34" charset="0"/>
              </a:rPr>
            </a:br>
            <a:r>
              <a:rPr lang="en-US" sz="4800" dirty="0">
                <a:latin typeface="Calibri" panose="020F0502020204030204" pitchFamily="34" charset="0"/>
                <a:cs typeface="Calibri" panose="020F0502020204030204" pitchFamily="34" charset="0"/>
              </a:rPr>
              <a:t>Advantages and disadvantages</a:t>
            </a:r>
            <a:endParaRPr lang="en-IL" dirty="0"/>
          </a:p>
        </p:txBody>
      </p:sp>
      <p:sp>
        <p:nvSpPr>
          <p:cNvPr id="3" name="Content Placeholder 2">
            <a:extLst>
              <a:ext uri="{FF2B5EF4-FFF2-40B4-BE49-F238E27FC236}">
                <a16:creationId xmlns:a16="http://schemas.microsoft.com/office/drawing/2014/main" id="{04954A8B-4ECB-4564-AEC6-F5EE35827D8A}"/>
              </a:ext>
            </a:extLst>
          </p:cNvPr>
          <p:cNvSpPr>
            <a:spLocks noGrp="1"/>
          </p:cNvSpPr>
          <p:nvPr>
            <p:ph idx="1"/>
          </p:nvPr>
        </p:nvSpPr>
        <p:spPr>
          <a:xfrm>
            <a:off x="497154" y="1785686"/>
            <a:ext cx="11197692" cy="4998119"/>
          </a:xfrm>
        </p:spPr>
        <p:txBody>
          <a:bodyPr>
            <a:noAutofit/>
          </a:bodyPr>
          <a:lstStyle/>
          <a:p>
            <a:r>
              <a:rPr lang="en-US" sz="2200" dirty="0">
                <a:latin typeface="Calibri" panose="020F0502020204030204" pitchFamily="34" charset="0"/>
                <a:cs typeface="Calibri" panose="020F0502020204030204" pitchFamily="34" charset="0"/>
              </a:rPr>
              <a:t>Advantages:</a:t>
            </a:r>
          </a:p>
          <a:p>
            <a:pPr lvl="1"/>
            <a:r>
              <a:rPr lang="en-US" sz="2200" dirty="0">
                <a:latin typeface="Calibri" panose="020F0502020204030204" pitchFamily="34" charset="0"/>
                <a:cs typeface="Calibri" panose="020F0502020204030204" pitchFamily="34" charset="0"/>
              </a:rPr>
              <a:t>Faster than JDBC-ODBC bridge driver.</a:t>
            </a:r>
          </a:p>
          <a:p>
            <a:pPr lvl="1"/>
            <a:r>
              <a:rPr lang="en-US" sz="2200" dirty="0">
                <a:latin typeface="Calibri" panose="020F0502020204030204" pitchFamily="34" charset="0"/>
                <a:cs typeface="Calibri" panose="020F0502020204030204" pitchFamily="34" charset="0"/>
              </a:rPr>
              <a:t>Secure data transfer compared to the type-1 driver.</a:t>
            </a:r>
          </a:p>
          <a:p>
            <a:pPr lvl="1"/>
            <a:r>
              <a:rPr lang="en-US" sz="2200" dirty="0">
                <a:latin typeface="Calibri" panose="020F0502020204030204" pitchFamily="34" charset="0"/>
                <a:cs typeface="Calibri" panose="020F0502020204030204" pitchFamily="34" charset="0"/>
              </a:rPr>
              <a:t>Upgraded performance compared to Type-1 driver.</a:t>
            </a:r>
          </a:p>
          <a:p>
            <a:r>
              <a:rPr lang="en-US" sz="2600" dirty="0">
                <a:latin typeface="Calibri" panose="020F0502020204030204" pitchFamily="34" charset="0"/>
                <a:cs typeface="Calibri" panose="020F0502020204030204" pitchFamily="34" charset="0"/>
              </a:rPr>
              <a:t>Disadvantages:</a:t>
            </a:r>
          </a:p>
          <a:p>
            <a:pPr lvl="1"/>
            <a:r>
              <a:rPr lang="en-US" sz="2000" dirty="0">
                <a:latin typeface="Calibri" panose="020F0502020204030204" pitchFamily="34" charset="0"/>
                <a:cs typeface="Calibri" panose="020F0502020204030204" pitchFamily="34" charset="0"/>
              </a:rPr>
              <a:t>Platform dependent</a:t>
            </a:r>
          </a:p>
          <a:p>
            <a:pPr lvl="1"/>
            <a:r>
              <a:rPr lang="en-US" sz="2000" dirty="0">
                <a:latin typeface="Calibri" panose="020F0502020204030204" pitchFamily="34" charset="0"/>
                <a:cs typeface="Calibri" panose="020F0502020204030204" pitchFamily="34" charset="0"/>
              </a:rPr>
              <a:t>Except for applets, all java applications are supported by the driver.</a:t>
            </a:r>
          </a:p>
          <a:p>
            <a:pPr lvl="1"/>
            <a:r>
              <a:rPr lang="en-US" sz="2000" dirty="0">
                <a:latin typeface="Calibri" panose="020F0502020204030204" pitchFamily="34" charset="0"/>
                <a:cs typeface="Calibri" panose="020F0502020204030204" pitchFamily="34" charset="0"/>
              </a:rPr>
              <a:t>Client-side libraries do not exist in all databases.</a:t>
            </a:r>
          </a:p>
          <a:p>
            <a:pPr lvl="1"/>
            <a:r>
              <a:rPr lang="en-US" sz="2000" dirty="0">
                <a:latin typeface="Calibri" panose="020F0502020204030204" pitchFamily="34" charset="0"/>
                <a:cs typeface="Calibri" panose="020F0502020204030204" pitchFamily="34" charset="0"/>
              </a:rPr>
              <a:t>The vendor-client library, as well as vendor-specific driver, has to be installed in the machine of the client.</a:t>
            </a:r>
          </a:p>
          <a:p>
            <a:pPr lvl="1"/>
            <a:r>
              <a:rPr lang="en-US" sz="2000" dirty="0">
                <a:latin typeface="Calibri" panose="020F0502020204030204" pitchFamily="34" charset="0"/>
                <a:cs typeface="Calibri" panose="020F0502020204030204" pitchFamily="34" charset="0"/>
              </a:rPr>
              <a:t>Not a portable driver</a:t>
            </a:r>
            <a:endParaRPr lang="en-IL"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65297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a:xfrm>
            <a:off x="175858" y="449438"/>
            <a:ext cx="4348016" cy="1257300"/>
          </a:xfrm>
        </p:spPr>
        <p:txBody>
          <a:bodyPr>
            <a:noAutofit/>
          </a:bodyPr>
          <a:lstStyle/>
          <a:p>
            <a:r>
              <a:rPr lang="en-US" sz="3300" dirty="0">
                <a:latin typeface="Calibri" panose="020F0502020204030204" pitchFamily="34" charset="0"/>
                <a:cs typeface="Calibri" panose="020F0502020204030204" pitchFamily="34" charset="0"/>
              </a:rPr>
              <a:t>Type-3 Driver or Network Protocol Driver</a:t>
            </a:r>
            <a:br>
              <a:rPr lang="en-US" sz="3300" dirty="0">
                <a:latin typeface="Calibri" panose="020F0502020204030204" pitchFamily="34" charset="0"/>
                <a:cs typeface="Calibri" panose="020F0502020204030204" pitchFamily="34" charset="0"/>
              </a:rPr>
            </a:br>
            <a:endParaRPr lang="en-US" sz="3300"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01C7C7DB-C313-4CA0-A687-F43EE3FF48C7}"/>
              </a:ext>
            </a:extLst>
          </p:cNvPr>
          <p:cNvPicPr>
            <a:picLocks noChangeAspect="1"/>
          </p:cNvPicPr>
          <p:nvPr/>
        </p:nvPicPr>
        <p:blipFill>
          <a:blip r:embed="rId3"/>
          <a:stretch>
            <a:fillRect/>
          </a:stretch>
        </p:blipFill>
        <p:spPr>
          <a:xfrm>
            <a:off x="1219200" y="1367839"/>
            <a:ext cx="9753600" cy="5228734"/>
          </a:xfrm>
          <a:prstGeom prst="rect">
            <a:avLst/>
          </a:prstGeom>
        </p:spPr>
      </p:pic>
    </p:spTree>
    <p:extLst>
      <p:ext uri="{BB962C8B-B14F-4D97-AF65-F5344CB8AC3E}">
        <p14:creationId xmlns:p14="http://schemas.microsoft.com/office/powerpoint/2010/main" val="20337599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E009B-D52A-4DD2-8969-62C4B0D8AAD4}"/>
              </a:ext>
            </a:extLst>
          </p:cNvPr>
          <p:cNvSpPr>
            <a:spLocks noGrp="1"/>
          </p:cNvSpPr>
          <p:nvPr>
            <p:ph type="title"/>
          </p:nvPr>
        </p:nvSpPr>
        <p:spPr/>
        <p:txBody>
          <a:bodyPr/>
          <a:lstStyle/>
          <a:p>
            <a:r>
              <a:rPr lang="en-US" dirty="0"/>
              <a:t>Network protocol driver</a:t>
            </a:r>
            <a:endParaRPr lang="en-IL" dirty="0"/>
          </a:p>
        </p:txBody>
      </p:sp>
      <p:sp>
        <p:nvSpPr>
          <p:cNvPr id="3" name="Content Placeholder 2">
            <a:extLst>
              <a:ext uri="{FF2B5EF4-FFF2-40B4-BE49-F238E27FC236}">
                <a16:creationId xmlns:a16="http://schemas.microsoft.com/office/drawing/2014/main" id="{956B3844-AFEA-4501-B553-DEF3BD8E28CA}"/>
              </a:ext>
            </a:extLst>
          </p:cNvPr>
          <p:cNvSpPr>
            <a:spLocks noGrp="1"/>
          </p:cNvSpPr>
          <p:nvPr>
            <p:ph idx="1"/>
          </p:nvPr>
        </p:nvSpPr>
        <p:spPr>
          <a:xfrm>
            <a:off x="1203158" y="1716506"/>
            <a:ext cx="10064399" cy="4812631"/>
          </a:xfrm>
        </p:spPr>
        <p:txBody>
          <a:bodyPr>
            <a:noAutofit/>
          </a:bodyPr>
          <a:lstStyle/>
          <a:p>
            <a:r>
              <a:rPr lang="en-US" sz="2400" dirty="0">
                <a:latin typeface="Calibri" panose="020F0502020204030204" pitchFamily="34" charset="0"/>
                <a:cs typeface="Calibri" panose="020F0502020204030204" pitchFamily="34" charset="0"/>
              </a:rPr>
              <a:t>Advantages:</a:t>
            </a:r>
          </a:p>
          <a:p>
            <a:pPr lvl="1"/>
            <a:r>
              <a:rPr lang="en-US" sz="2400" dirty="0">
                <a:latin typeface="Calibri" panose="020F0502020204030204" pitchFamily="34" charset="0"/>
                <a:cs typeface="Calibri" panose="020F0502020204030204" pitchFamily="34" charset="0"/>
              </a:rPr>
              <a:t>The client-side library is not required as the server on the application can perform different functions such as logging, load balancing, auditing, etc.</a:t>
            </a:r>
          </a:p>
          <a:p>
            <a:pPr lvl="1"/>
            <a:r>
              <a:rPr lang="en-US" sz="2400" dirty="0">
                <a:latin typeface="Calibri" panose="020F0502020204030204" pitchFamily="34" charset="0"/>
                <a:cs typeface="Calibri" panose="020F0502020204030204" pitchFamily="34" charset="0"/>
              </a:rPr>
              <a:t>Any DB can be handled by a single driver if the middleware is present.</a:t>
            </a:r>
          </a:p>
          <a:p>
            <a:pPr lvl="1"/>
            <a:r>
              <a:rPr lang="en-US" sz="2400" dirty="0">
                <a:latin typeface="Calibri" panose="020F0502020204030204" pitchFamily="34" charset="0"/>
                <a:cs typeface="Calibri" panose="020F0502020204030204" pitchFamily="34" charset="0"/>
              </a:rPr>
              <a:t>Flexible</a:t>
            </a:r>
          </a:p>
          <a:p>
            <a:pPr lvl="1"/>
            <a:r>
              <a:rPr lang="en-US" sz="2400" dirty="0">
                <a:latin typeface="Calibri" panose="020F0502020204030204" pitchFamily="34" charset="0"/>
                <a:cs typeface="Calibri" panose="020F0502020204030204" pitchFamily="34" charset="0"/>
              </a:rPr>
              <a:t>Fully written in Java</a:t>
            </a:r>
          </a:p>
          <a:p>
            <a:pPr lvl="1"/>
            <a:r>
              <a:rPr lang="en-US" sz="2400" dirty="0">
                <a:latin typeface="Calibri" panose="020F0502020204030204" pitchFamily="34" charset="0"/>
                <a:cs typeface="Calibri" panose="020F0502020204030204" pitchFamily="34" charset="0"/>
              </a:rPr>
              <a:t>Secure</a:t>
            </a:r>
          </a:p>
          <a:p>
            <a:pPr lvl="1"/>
            <a:r>
              <a:rPr lang="en-US" sz="2400" dirty="0">
                <a:latin typeface="Calibri" panose="020F0502020204030204" pitchFamily="34" charset="0"/>
                <a:cs typeface="Calibri" panose="020F0502020204030204" pitchFamily="34" charset="0"/>
              </a:rPr>
              <a:t>Not specific to a vendor</a:t>
            </a:r>
          </a:p>
        </p:txBody>
      </p:sp>
    </p:spTree>
    <p:extLst>
      <p:ext uri="{BB962C8B-B14F-4D97-AF65-F5344CB8AC3E}">
        <p14:creationId xmlns:p14="http://schemas.microsoft.com/office/powerpoint/2010/main" val="245004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a:xfrm>
            <a:off x="913795" y="609600"/>
            <a:ext cx="10353762" cy="1257300"/>
          </a:xfrm>
        </p:spPr>
        <p:txBody>
          <a:bodyPr>
            <a:normAutofit/>
          </a:bodyPr>
          <a:lstStyle/>
          <a:p>
            <a:r>
              <a:rPr lang="en-US" dirty="0"/>
              <a:t>Concept</a:t>
            </a:r>
          </a:p>
        </p:txBody>
      </p:sp>
      <p:sp>
        <p:nvSpPr>
          <p:cNvPr id="5" name="Content Placeholder 4">
            <a:extLst>
              <a:ext uri="{FF2B5EF4-FFF2-40B4-BE49-F238E27FC236}">
                <a16:creationId xmlns:a16="http://schemas.microsoft.com/office/drawing/2014/main" id="{67CE3B1A-30FB-4817-BA72-5B6B295641A5}"/>
              </a:ext>
            </a:extLst>
          </p:cNvPr>
          <p:cNvSpPr>
            <a:spLocks noGrp="1"/>
          </p:cNvSpPr>
          <p:nvPr>
            <p:ph idx="1"/>
          </p:nvPr>
        </p:nvSpPr>
        <p:spPr/>
        <p:txBody>
          <a:bodyPr>
            <a:normAutofit/>
          </a:bodyPr>
          <a:lstStyle/>
          <a:p>
            <a:r>
              <a:rPr lang="en-US" sz="2800" dirty="0"/>
              <a:t>Structure of JDBC</a:t>
            </a:r>
          </a:p>
          <a:p>
            <a:r>
              <a:rPr lang="en-US" sz="2800" dirty="0"/>
              <a:t>Types of driver</a:t>
            </a:r>
          </a:p>
          <a:p>
            <a:r>
              <a:rPr lang="en-US" sz="2800" dirty="0"/>
              <a:t>Driver manager class</a:t>
            </a:r>
            <a:endParaRPr lang="en-IL" sz="2800" dirty="0"/>
          </a:p>
        </p:txBody>
      </p:sp>
    </p:spTree>
    <p:extLst>
      <p:ext uri="{BB962C8B-B14F-4D97-AF65-F5344CB8AC3E}">
        <p14:creationId xmlns:p14="http://schemas.microsoft.com/office/powerpoint/2010/main" val="26890897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BD6DF-A2A5-4B49-99D5-452B62403BEC}"/>
              </a:ext>
            </a:extLst>
          </p:cNvPr>
          <p:cNvSpPr>
            <a:spLocks noGrp="1"/>
          </p:cNvSpPr>
          <p:nvPr>
            <p:ph type="title"/>
          </p:nvPr>
        </p:nvSpPr>
        <p:spPr/>
        <p:txBody>
          <a:bodyPr/>
          <a:lstStyle/>
          <a:p>
            <a:r>
              <a:rPr lang="en-US" dirty="0"/>
              <a:t>Network protocol driver</a:t>
            </a:r>
            <a:endParaRPr lang="en-IL" dirty="0"/>
          </a:p>
        </p:txBody>
      </p:sp>
      <p:sp>
        <p:nvSpPr>
          <p:cNvPr id="3" name="Content Placeholder 2">
            <a:extLst>
              <a:ext uri="{FF2B5EF4-FFF2-40B4-BE49-F238E27FC236}">
                <a16:creationId xmlns:a16="http://schemas.microsoft.com/office/drawing/2014/main" id="{ECBCE273-1DDD-4E26-9CF2-BEEF7C112B7B}"/>
              </a:ext>
            </a:extLst>
          </p:cNvPr>
          <p:cNvSpPr>
            <a:spLocks noGrp="1"/>
          </p:cNvSpPr>
          <p:nvPr>
            <p:ph idx="1"/>
          </p:nvPr>
        </p:nvSpPr>
        <p:spPr/>
        <p:txBody>
          <a:bodyPr>
            <a:normAutofit/>
          </a:bodyPr>
          <a:lstStyle/>
          <a:p>
            <a:r>
              <a:rPr lang="en-US" sz="2400" dirty="0">
                <a:latin typeface="Calibri" panose="020F0502020204030204" pitchFamily="34" charset="0"/>
                <a:cs typeface="Calibri" panose="020F0502020204030204" pitchFamily="34" charset="0"/>
              </a:rPr>
              <a:t>Disadvantages:</a:t>
            </a:r>
          </a:p>
          <a:p>
            <a:pPr lvl="1"/>
            <a:r>
              <a:rPr lang="en-US" sz="2400" dirty="0">
                <a:latin typeface="Calibri" panose="020F0502020204030204" pitchFamily="34" charset="0"/>
                <a:cs typeface="Calibri" panose="020F0502020204030204" pitchFamily="34" charset="0"/>
              </a:rPr>
              <a:t>Network support is essential on the machine on the client-side.</a:t>
            </a:r>
          </a:p>
          <a:p>
            <a:pPr lvl="1"/>
            <a:r>
              <a:rPr lang="en-US" sz="2400" dirty="0">
                <a:latin typeface="Calibri" panose="020F0502020204030204" pitchFamily="34" charset="0"/>
                <a:cs typeface="Calibri" panose="020F0502020204030204" pitchFamily="34" charset="0"/>
              </a:rPr>
              <a:t>DB specific coding is required in the middle tier.</a:t>
            </a:r>
          </a:p>
          <a:p>
            <a:pPr lvl="1"/>
            <a:r>
              <a:rPr lang="en-US" sz="2400" dirty="0">
                <a:latin typeface="Calibri" panose="020F0502020204030204" pitchFamily="34" charset="0"/>
                <a:cs typeface="Calibri" panose="020F0502020204030204" pitchFamily="34" charset="0"/>
              </a:rPr>
              <a:t>Additional latency can occur as middleware is present.</a:t>
            </a:r>
          </a:p>
          <a:p>
            <a:pPr lvl="1"/>
            <a:r>
              <a:rPr lang="en-US" sz="2400" dirty="0">
                <a:latin typeface="Calibri" panose="020F0502020204030204" pitchFamily="34" charset="0"/>
                <a:cs typeface="Calibri" panose="020F0502020204030204" pitchFamily="34" charset="0"/>
              </a:rPr>
              <a:t>The maintenance cost is higher.</a:t>
            </a:r>
          </a:p>
          <a:p>
            <a:pPr lvl="1"/>
            <a:r>
              <a:rPr lang="en-US" sz="2400" dirty="0">
                <a:latin typeface="Calibri" panose="020F0502020204030204" pitchFamily="34" charset="0"/>
                <a:cs typeface="Calibri" panose="020F0502020204030204" pitchFamily="34" charset="0"/>
              </a:rPr>
              <a:t>The associated software is needed to work</a:t>
            </a:r>
          </a:p>
          <a:p>
            <a:pPr marL="36900" indent="0">
              <a:buNone/>
            </a:pPr>
            <a:endParaRPr lang="en-IL"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28373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a:xfrm>
            <a:off x="175858" y="449438"/>
            <a:ext cx="3757967" cy="1257300"/>
          </a:xfrm>
        </p:spPr>
        <p:txBody>
          <a:bodyPr>
            <a:noAutofit/>
          </a:bodyPr>
          <a:lstStyle/>
          <a:p>
            <a:r>
              <a:rPr lang="en-US" sz="3300" dirty="0">
                <a:latin typeface="Calibri" panose="020F0502020204030204" pitchFamily="34" charset="0"/>
                <a:cs typeface="Calibri" panose="020F0502020204030204" pitchFamily="34" charset="0"/>
              </a:rPr>
              <a:t>Type-4 or Thin Driver</a:t>
            </a:r>
            <a:br>
              <a:rPr lang="en-US" sz="3300" dirty="0">
                <a:latin typeface="Calibri" panose="020F0502020204030204" pitchFamily="34" charset="0"/>
                <a:cs typeface="Calibri" panose="020F0502020204030204" pitchFamily="34" charset="0"/>
              </a:rPr>
            </a:br>
            <a:endParaRPr lang="en-US" sz="3300"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A866B003-9123-4ACA-B9A1-274DEFA3C006}"/>
              </a:ext>
            </a:extLst>
          </p:cNvPr>
          <p:cNvPicPr>
            <a:picLocks noChangeAspect="1"/>
          </p:cNvPicPr>
          <p:nvPr/>
        </p:nvPicPr>
        <p:blipFill>
          <a:blip r:embed="rId3"/>
          <a:stretch>
            <a:fillRect/>
          </a:stretch>
        </p:blipFill>
        <p:spPr>
          <a:xfrm>
            <a:off x="946485" y="1515175"/>
            <a:ext cx="10299030" cy="5055577"/>
          </a:xfrm>
          <a:prstGeom prst="rect">
            <a:avLst/>
          </a:prstGeom>
        </p:spPr>
      </p:pic>
    </p:spTree>
    <p:extLst>
      <p:ext uri="{BB962C8B-B14F-4D97-AF65-F5344CB8AC3E}">
        <p14:creationId xmlns:p14="http://schemas.microsoft.com/office/powerpoint/2010/main" val="33614027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8953E-7DFD-438F-90DA-522C1CC07E90}"/>
              </a:ext>
            </a:extLst>
          </p:cNvPr>
          <p:cNvSpPr>
            <a:spLocks noGrp="1"/>
          </p:cNvSpPr>
          <p:nvPr>
            <p:ph type="title"/>
          </p:nvPr>
        </p:nvSpPr>
        <p:spPr/>
        <p:txBody>
          <a:bodyPr>
            <a:normAutofit fontScale="90000"/>
          </a:bodyPr>
          <a:lstStyle/>
          <a:p>
            <a:r>
              <a:rPr lang="en-US" sz="4800" dirty="0">
                <a:latin typeface="Calibri" panose="020F0502020204030204" pitchFamily="34" charset="0"/>
                <a:cs typeface="Calibri" panose="020F0502020204030204" pitchFamily="34" charset="0"/>
              </a:rPr>
              <a:t>Type-4 or Thin Driver</a:t>
            </a:r>
            <a:br>
              <a:rPr lang="en-US" sz="4800" dirty="0">
                <a:latin typeface="Calibri" panose="020F0502020204030204" pitchFamily="34" charset="0"/>
                <a:cs typeface="Calibri" panose="020F0502020204030204" pitchFamily="34" charset="0"/>
              </a:rPr>
            </a:br>
            <a:r>
              <a:rPr lang="en-US" sz="4800" dirty="0">
                <a:latin typeface="Calibri" panose="020F0502020204030204" pitchFamily="34" charset="0"/>
                <a:cs typeface="Calibri" panose="020F0502020204030204" pitchFamily="34" charset="0"/>
              </a:rPr>
              <a:t>Advantages</a:t>
            </a:r>
            <a:endParaRPr lang="en-IL" dirty="0"/>
          </a:p>
        </p:txBody>
      </p:sp>
      <p:sp>
        <p:nvSpPr>
          <p:cNvPr id="3" name="Content Placeholder 2">
            <a:extLst>
              <a:ext uri="{FF2B5EF4-FFF2-40B4-BE49-F238E27FC236}">
                <a16:creationId xmlns:a16="http://schemas.microsoft.com/office/drawing/2014/main" id="{0E45E510-70C5-4FF6-A198-D8BE6550B9B7}"/>
              </a:ext>
            </a:extLst>
          </p:cNvPr>
          <p:cNvSpPr>
            <a:spLocks noGrp="1"/>
          </p:cNvSpPr>
          <p:nvPr>
            <p:ph idx="1"/>
          </p:nvPr>
        </p:nvSpPr>
        <p:spPr>
          <a:xfrm>
            <a:off x="913795" y="2076450"/>
            <a:ext cx="10353762" cy="4781550"/>
          </a:xfrm>
        </p:spPr>
        <p:txBody>
          <a:bodyPr>
            <a:normAutofit fontScale="77500" lnSpcReduction="20000"/>
          </a:bodyPr>
          <a:lstStyle/>
          <a:p>
            <a:r>
              <a:rPr lang="en-US" dirty="0">
                <a:latin typeface="Calibri" panose="020F0502020204030204" pitchFamily="34" charset="0"/>
                <a:cs typeface="Calibri" panose="020F0502020204030204" pitchFamily="34" charset="0"/>
              </a:rPr>
              <a:t>Enhanced performance compared to another type of JDBC drivers</a:t>
            </a:r>
          </a:p>
          <a:p>
            <a:r>
              <a:rPr lang="en-US" dirty="0">
                <a:latin typeface="Calibri" panose="020F0502020204030204" pitchFamily="34" charset="0"/>
                <a:cs typeface="Calibri" panose="020F0502020204030204" pitchFamily="34" charset="0"/>
              </a:rPr>
              <a:t>Software need not be installed in the client as well as the server-side.</a:t>
            </a:r>
          </a:p>
          <a:p>
            <a:r>
              <a:rPr lang="en-US" dirty="0">
                <a:latin typeface="Calibri" panose="020F0502020204030204" pitchFamily="34" charset="0"/>
                <a:cs typeface="Calibri" panose="020F0502020204030204" pitchFamily="34" charset="0"/>
              </a:rPr>
              <a:t>Completely written in Java</a:t>
            </a:r>
          </a:p>
          <a:p>
            <a:r>
              <a:rPr lang="en-US" dirty="0">
                <a:latin typeface="Calibri" panose="020F0502020204030204" pitchFamily="34" charset="0"/>
                <a:cs typeface="Calibri" panose="020F0502020204030204" pitchFamily="34" charset="0"/>
              </a:rPr>
              <a:t>Flexible</a:t>
            </a:r>
          </a:p>
          <a:p>
            <a:r>
              <a:rPr lang="en-US" dirty="0">
                <a:latin typeface="Calibri" panose="020F0502020204030204" pitchFamily="34" charset="0"/>
                <a:cs typeface="Calibri" panose="020F0502020204030204" pitchFamily="34" charset="0"/>
              </a:rPr>
              <a:t>Portable drivers</a:t>
            </a:r>
          </a:p>
          <a:p>
            <a:r>
              <a:rPr lang="en-US" dirty="0">
                <a:latin typeface="Calibri" panose="020F0502020204030204" pitchFamily="34" charset="0"/>
                <a:cs typeface="Calibri" panose="020F0502020204030204" pitchFamily="34" charset="0"/>
              </a:rPr>
              <a:t>Native DB library is not required</a:t>
            </a:r>
          </a:p>
          <a:p>
            <a:r>
              <a:rPr lang="en-US" dirty="0">
                <a:latin typeface="Calibri" panose="020F0502020204030204" pitchFamily="34" charset="0"/>
                <a:cs typeface="Calibri" panose="020F0502020204030204" pitchFamily="34" charset="0"/>
              </a:rPr>
              <a:t>Middleware server is not required</a:t>
            </a:r>
          </a:p>
          <a:p>
            <a:r>
              <a:rPr lang="en-US" dirty="0">
                <a:latin typeface="Calibri" panose="020F0502020204030204" pitchFamily="34" charset="0"/>
                <a:cs typeface="Calibri" panose="020F0502020204030204" pitchFamily="34" charset="0"/>
              </a:rPr>
              <a:t>Also known as a native protocol driver</a:t>
            </a:r>
          </a:p>
          <a:p>
            <a:r>
              <a:rPr lang="en-US" dirty="0">
                <a:latin typeface="Calibri" panose="020F0502020204030204" pitchFamily="34" charset="0"/>
                <a:cs typeface="Calibri" panose="020F0502020204030204" pitchFamily="34" charset="0"/>
              </a:rPr>
              <a:t>Platform independent</a:t>
            </a:r>
          </a:p>
          <a:p>
            <a:r>
              <a:rPr lang="en-US" dirty="0">
                <a:latin typeface="Calibri" panose="020F0502020204030204" pitchFamily="34" charset="0"/>
                <a:cs typeface="Calibri" panose="020F0502020204030204" pitchFamily="34" charset="0"/>
              </a:rPr>
              <a:t>Proprietary nature</a:t>
            </a:r>
          </a:p>
          <a:p>
            <a:r>
              <a:rPr lang="en-US" dirty="0">
                <a:latin typeface="Calibri" panose="020F0502020204030204" pitchFamily="34" charset="0"/>
                <a:cs typeface="Calibri" panose="020F0502020204030204" pitchFamily="34" charset="0"/>
              </a:rPr>
              <a:t>Overhead does not occur during the conversion of JDBC calls in to ODBC calls or DB API calls.</a:t>
            </a:r>
          </a:p>
          <a:p>
            <a:r>
              <a:rPr lang="en-US" dirty="0">
                <a:latin typeface="Calibri" panose="020F0502020204030204" pitchFamily="34" charset="0"/>
                <a:cs typeface="Calibri" panose="020F0502020204030204" pitchFamily="34" charset="0"/>
              </a:rPr>
              <a:t>Facilitates debugging as Java Virtual Machine handles every aspect of the application to database connection.</a:t>
            </a:r>
            <a:endParaRPr lang="en-IL"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166006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6A88A-0298-441D-93B0-0C420C3AA12D}"/>
              </a:ext>
            </a:extLst>
          </p:cNvPr>
          <p:cNvSpPr>
            <a:spLocks noGrp="1"/>
          </p:cNvSpPr>
          <p:nvPr>
            <p:ph type="title"/>
          </p:nvPr>
        </p:nvSpPr>
        <p:spPr/>
        <p:txBody>
          <a:bodyPr>
            <a:normAutofit fontScale="90000"/>
          </a:bodyPr>
          <a:lstStyle/>
          <a:p>
            <a:r>
              <a:rPr lang="en-US" sz="4400" dirty="0">
                <a:latin typeface="Calibri" panose="020F0502020204030204" pitchFamily="34" charset="0"/>
                <a:cs typeface="Calibri" panose="020F0502020204030204" pitchFamily="34" charset="0"/>
              </a:rPr>
              <a:t>Type-4 or Thin Driver</a:t>
            </a:r>
            <a:br>
              <a:rPr lang="en-US" sz="4400" dirty="0">
                <a:latin typeface="Calibri" panose="020F0502020204030204" pitchFamily="34" charset="0"/>
                <a:cs typeface="Calibri" panose="020F0502020204030204" pitchFamily="34" charset="0"/>
              </a:rPr>
            </a:br>
            <a:r>
              <a:rPr lang="en-US" sz="4400" dirty="0">
                <a:latin typeface="Calibri" panose="020F0502020204030204" pitchFamily="34" charset="0"/>
                <a:cs typeface="Calibri" panose="020F0502020204030204" pitchFamily="34" charset="0"/>
              </a:rPr>
              <a:t>Disadvantages</a:t>
            </a:r>
            <a:endParaRPr lang="en-IL" dirty="0"/>
          </a:p>
        </p:txBody>
      </p:sp>
      <p:sp>
        <p:nvSpPr>
          <p:cNvPr id="3" name="Content Placeholder 2">
            <a:extLst>
              <a:ext uri="{FF2B5EF4-FFF2-40B4-BE49-F238E27FC236}">
                <a16:creationId xmlns:a16="http://schemas.microsoft.com/office/drawing/2014/main" id="{979DB297-1DF9-409E-842B-F2E1D2138D48}"/>
              </a:ext>
            </a:extLst>
          </p:cNvPr>
          <p:cNvSpPr>
            <a:spLocks noGrp="1"/>
          </p:cNvSpPr>
          <p:nvPr>
            <p:ph idx="1"/>
          </p:nvPr>
        </p:nvSpPr>
        <p:spPr/>
        <p:txBody>
          <a:bodyPr>
            <a:normAutofit/>
          </a:bodyPr>
          <a:lstStyle/>
          <a:p>
            <a:r>
              <a:rPr lang="en-US" sz="2400" dirty="0">
                <a:latin typeface="Calibri" panose="020F0502020204030204" pitchFamily="34" charset="0"/>
                <a:cs typeface="Calibri" panose="020F0502020204030204" pitchFamily="34" charset="0"/>
              </a:rPr>
              <a:t>The driver is DB dependent</a:t>
            </a:r>
            <a:endParaRPr lang="en-IL"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422733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F27D5-EE08-4157-9E38-8A838D094E5E}"/>
              </a:ext>
            </a:extLst>
          </p:cNvPr>
          <p:cNvSpPr>
            <a:spLocks noGrp="1"/>
          </p:cNvSpPr>
          <p:nvPr>
            <p:ph type="title"/>
          </p:nvPr>
        </p:nvSpPr>
        <p:spPr/>
        <p:txBody>
          <a:bodyPr/>
          <a:lstStyle/>
          <a:p>
            <a:r>
              <a:rPr lang="en-US" dirty="0"/>
              <a:t>Which driver should be used?</a:t>
            </a:r>
            <a:endParaRPr lang="en-IL" dirty="0"/>
          </a:p>
        </p:txBody>
      </p:sp>
      <p:sp>
        <p:nvSpPr>
          <p:cNvPr id="3" name="Content Placeholder 2">
            <a:extLst>
              <a:ext uri="{FF2B5EF4-FFF2-40B4-BE49-F238E27FC236}">
                <a16:creationId xmlns:a16="http://schemas.microsoft.com/office/drawing/2014/main" id="{BE7926D3-DDD6-410F-BD08-A4D567125599}"/>
              </a:ext>
            </a:extLst>
          </p:cNvPr>
          <p:cNvSpPr>
            <a:spLocks noGrp="1"/>
          </p:cNvSpPr>
          <p:nvPr>
            <p:ph idx="1"/>
          </p:nvPr>
        </p:nvSpPr>
        <p:spPr>
          <a:xfrm>
            <a:off x="593255" y="2076450"/>
            <a:ext cx="11005489" cy="4171950"/>
          </a:xfrm>
        </p:spPr>
        <p:txBody>
          <a:bodyPr>
            <a:normAutofit lnSpcReduction="10000"/>
          </a:bodyPr>
          <a:lstStyle/>
          <a:p>
            <a:r>
              <a:rPr lang="en-US" sz="2800" dirty="0">
                <a:solidFill>
                  <a:schemeClr val="tx1"/>
                </a:solidFill>
                <a:latin typeface="Calibri" panose="020F0502020204030204" pitchFamily="34" charset="0"/>
                <a:cs typeface="Calibri" panose="020F0502020204030204" pitchFamily="34" charset="0"/>
              </a:rPr>
              <a:t>If you accessing one type of database, such as Oracle, IBM or MySQL, the preferred driver type is 4.</a:t>
            </a:r>
          </a:p>
          <a:p>
            <a:r>
              <a:rPr lang="en-US" sz="2800" dirty="0">
                <a:solidFill>
                  <a:schemeClr val="tx1"/>
                </a:solidFill>
                <a:latin typeface="Calibri" panose="020F0502020204030204" pitchFamily="34" charset="0"/>
                <a:cs typeface="Calibri" panose="020F0502020204030204" pitchFamily="34" charset="0"/>
              </a:rPr>
              <a:t>If your java application is accessing multiple types of database at the same time, type3 is the preferred driver.</a:t>
            </a:r>
          </a:p>
          <a:p>
            <a:r>
              <a:rPr lang="en-US" sz="2800" dirty="0">
                <a:solidFill>
                  <a:schemeClr val="tx1"/>
                </a:solidFill>
                <a:latin typeface="Calibri" panose="020F0502020204030204" pitchFamily="34" charset="0"/>
                <a:cs typeface="Calibri" panose="020F0502020204030204" pitchFamily="34" charset="0"/>
              </a:rPr>
              <a:t>Type 2 drivers are useful in situations where a type3 or type 4 driver is not available yet for your database.</a:t>
            </a:r>
          </a:p>
          <a:p>
            <a:r>
              <a:rPr lang="en-US" sz="2800" dirty="0">
                <a:solidFill>
                  <a:schemeClr val="tx1"/>
                </a:solidFill>
                <a:latin typeface="Calibri" panose="020F0502020204030204" pitchFamily="34" charset="0"/>
                <a:cs typeface="Calibri" panose="020F0502020204030204" pitchFamily="34" charset="0"/>
              </a:rPr>
              <a:t>The type 1 driver is not considered a deployment-level driver and is typically used for development and testing purposes only.</a:t>
            </a:r>
            <a:endParaRPr lang="en-IL" sz="28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494188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84E8AE-E084-422A-81C9-AC2CD297C7FD}"/>
              </a:ext>
            </a:extLst>
          </p:cNvPr>
          <p:cNvSpPr>
            <a:spLocks noGrp="1"/>
          </p:cNvSpPr>
          <p:nvPr>
            <p:ph type="title"/>
          </p:nvPr>
        </p:nvSpPr>
        <p:spPr>
          <a:xfrm>
            <a:off x="919119" y="2800350"/>
            <a:ext cx="10353762" cy="1257300"/>
          </a:xfrm>
        </p:spPr>
        <p:txBody>
          <a:bodyPr/>
          <a:lstStyle/>
          <a:p>
            <a:r>
              <a:rPr lang="en-US" dirty="0"/>
              <a:t>JDBC STAMENT</a:t>
            </a:r>
            <a:endParaRPr lang="en-IL" dirty="0"/>
          </a:p>
        </p:txBody>
      </p:sp>
    </p:spTree>
    <p:extLst>
      <p:ext uri="{BB962C8B-B14F-4D97-AF65-F5344CB8AC3E}">
        <p14:creationId xmlns:p14="http://schemas.microsoft.com/office/powerpoint/2010/main" val="16061051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BD8F97E-CA4A-44A7-AFB8-08068777E2E0}"/>
              </a:ext>
            </a:extLst>
          </p:cNvPr>
          <p:cNvSpPr>
            <a:spLocks noGrp="1"/>
          </p:cNvSpPr>
          <p:nvPr>
            <p:ph type="title"/>
          </p:nvPr>
        </p:nvSpPr>
        <p:spPr/>
        <p:txBody>
          <a:bodyPr/>
          <a:lstStyle/>
          <a:p>
            <a:r>
              <a:rPr lang="en-US" dirty="0" err="1"/>
              <a:t>Statment</a:t>
            </a:r>
            <a:endParaRPr lang="en-IL" dirty="0"/>
          </a:p>
        </p:txBody>
      </p:sp>
      <p:sp>
        <p:nvSpPr>
          <p:cNvPr id="4" name="Content Placeholder 3">
            <a:extLst>
              <a:ext uri="{FF2B5EF4-FFF2-40B4-BE49-F238E27FC236}">
                <a16:creationId xmlns:a16="http://schemas.microsoft.com/office/drawing/2014/main" id="{B7FDFD81-E9A2-44CB-8C77-417CBE14C712}"/>
              </a:ext>
            </a:extLst>
          </p:cNvPr>
          <p:cNvSpPr>
            <a:spLocks noGrp="1"/>
          </p:cNvSpPr>
          <p:nvPr>
            <p:ph idx="1"/>
          </p:nvPr>
        </p:nvSpPr>
        <p:spPr/>
        <p:txBody>
          <a:bodyPr>
            <a:normAutofit/>
          </a:bodyPr>
          <a:lstStyle/>
          <a:p>
            <a:r>
              <a:rPr lang="en-US" sz="2800" dirty="0">
                <a:solidFill>
                  <a:schemeClr val="tx1"/>
                </a:solidFill>
                <a:latin typeface="Calibri" panose="020F0502020204030204" pitchFamily="34" charset="0"/>
                <a:cs typeface="Calibri" panose="020F0502020204030204" pitchFamily="34" charset="0"/>
              </a:rPr>
              <a:t>Statement to execute static SQL statements and </a:t>
            </a:r>
            <a:r>
              <a:rPr lang="en-US" sz="2800" b="1" dirty="0" err="1">
                <a:solidFill>
                  <a:srgbClr val="FF0000"/>
                </a:solidFill>
                <a:latin typeface="Calibri" panose="020F0502020204030204" pitchFamily="34" charset="0"/>
                <a:cs typeface="Calibri" panose="020F0502020204030204" pitchFamily="34" charset="0"/>
              </a:rPr>
              <a:t>PreparedStatement</a:t>
            </a:r>
            <a:r>
              <a:rPr lang="en-US" sz="2800" dirty="0">
                <a:solidFill>
                  <a:schemeClr val="tx1"/>
                </a:solidFill>
                <a:latin typeface="Calibri" panose="020F0502020204030204" pitchFamily="34" charset="0"/>
                <a:cs typeface="Calibri" panose="020F0502020204030204" pitchFamily="34" charset="0"/>
              </a:rPr>
              <a:t> to execute precompiled parameterized SQL statements. </a:t>
            </a:r>
          </a:p>
          <a:p>
            <a:r>
              <a:rPr lang="en-US" sz="2800" dirty="0">
                <a:solidFill>
                  <a:schemeClr val="tx1"/>
                </a:solidFill>
                <a:latin typeface="Calibri" panose="020F0502020204030204" pitchFamily="34" charset="0"/>
                <a:cs typeface="Calibri" panose="020F0502020204030204" pitchFamily="34" charset="0"/>
              </a:rPr>
              <a:t>On the same lines the JDBC API provides </a:t>
            </a:r>
            <a:r>
              <a:rPr lang="en-US" sz="2800" b="1" dirty="0" err="1">
                <a:solidFill>
                  <a:srgbClr val="FF0000"/>
                </a:solidFill>
                <a:latin typeface="Calibri" panose="020F0502020204030204" pitchFamily="34" charset="0"/>
                <a:cs typeface="Calibri" panose="020F0502020204030204" pitchFamily="34" charset="0"/>
              </a:rPr>
              <a:t>CallableStatement</a:t>
            </a:r>
            <a:r>
              <a:rPr lang="en-US" sz="2800" dirty="0">
                <a:solidFill>
                  <a:schemeClr val="tx1"/>
                </a:solidFill>
                <a:latin typeface="Calibri" panose="020F0502020204030204" pitchFamily="34" charset="0"/>
                <a:cs typeface="Calibri" panose="020F0502020204030204" pitchFamily="34" charset="0"/>
              </a:rPr>
              <a:t> interface that extends </a:t>
            </a:r>
            <a:r>
              <a:rPr lang="en-US" sz="2800" dirty="0" err="1">
                <a:solidFill>
                  <a:schemeClr val="tx1"/>
                </a:solidFill>
                <a:latin typeface="Calibri" panose="020F0502020204030204" pitchFamily="34" charset="0"/>
                <a:cs typeface="Calibri" panose="020F0502020204030204" pitchFamily="34" charset="0"/>
              </a:rPr>
              <a:t>PreparedStatement</a:t>
            </a:r>
            <a:r>
              <a:rPr lang="en-US" sz="2800" dirty="0">
                <a:solidFill>
                  <a:schemeClr val="tx1"/>
                </a:solidFill>
                <a:latin typeface="Calibri" panose="020F0502020204030204" pitchFamily="34" charset="0"/>
                <a:cs typeface="Calibri" panose="020F0502020204030204" pitchFamily="34" charset="0"/>
              </a:rPr>
              <a:t> and used to execute SQL stored procedures.</a:t>
            </a:r>
            <a:endParaRPr lang="en-IL" sz="28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056065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893E7B-810C-49FD-B54C-3F84884B87D6}"/>
              </a:ext>
            </a:extLst>
          </p:cNvPr>
          <p:cNvSpPr>
            <a:spLocks noGrp="1"/>
          </p:cNvSpPr>
          <p:nvPr>
            <p:ph type="title"/>
          </p:nvPr>
        </p:nvSpPr>
        <p:spPr/>
        <p:txBody>
          <a:bodyPr/>
          <a:lstStyle/>
          <a:p>
            <a:r>
              <a:rPr lang="en-US" dirty="0"/>
              <a:t>JDBC </a:t>
            </a:r>
            <a:r>
              <a:rPr lang="en-US" dirty="0" err="1"/>
              <a:t>Statment</a:t>
            </a:r>
            <a:endParaRPr lang="en-IL" dirty="0"/>
          </a:p>
        </p:txBody>
      </p:sp>
      <p:sp>
        <p:nvSpPr>
          <p:cNvPr id="4" name="Content Placeholder 3">
            <a:extLst>
              <a:ext uri="{FF2B5EF4-FFF2-40B4-BE49-F238E27FC236}">
                <a16:creationId xmlns:a16="http://schemas.microsoft.com/office/drawing/2014/main" id="{9E398C85-6FCE-42D2-9A45-51FD3A893595}"/>
              </a:ext>
            </a:extLst>
          </p:cNvPr>
          <p:cNvSpPr>
            <a:spLocks noGrp="1"/>
          </p:cNvSpPr>
          <p:nvPr>
            <p:ph idx="1"/>
          </p:nvPr>
        </p:nvSpPr>
        <p:spPr/>
        <p:txBody>
          <a:bodyPr>
            <a:normAutofit/>
          </a:bodyPr>
          <a:lstStyle/>
          <a:p>
            <a:r>
              <a:rPr lang="en-US" sz="2800" dirty="0">
                <a:solidFill>
                  <a:schemeClr val="tx1"/>
                </a:solidFill>
                <a:latin typeface="Calibri" panose="020F0502020204030204" pitchFamily="34" charset="0"/>
                <a:cs typeface="Calibri" panose="020F0502020204030204" pitchFamily="34" charset="0"/>
              </a:rPr>
              <a:t>A </a:t>
            </a:r>
            <a:r>
              <a:rPr lang="en-US" sz="2800" dirty="0" err="1">
                <a:solidFill>
                  <a:schemeClr val="tx1"/>
                </a:solidFill>
                <a:latin typeface="Calibri" panose="020F0502020204030204" pitchFamily="34" charset="0"/>
                <a:cs typeface="Calibri" panose="020F0502020204030204" pitchFamily="34" charset="0"/>
              </a:rPr>
              <a:t>PreparedStatement</a:t>
            </a:r>
            <a:r>
              <a:rPr lang="en-US" sz="2800" dirty="0">
                <a:solidFill>
                  <a:schemeClr val="tx1"/>
                </a:solidFill>
                <a:latin typeface="Calibri" panose="020F0502020204030204" pitchFamily="34" charset="0"/>
                <a:cs typeface="Calibri" panose="020F0502020204030204" pitchFamily="34" charset="0"/>
              </a:rPr>
              <a:t> is a pre-compiled SQL statement. It is a sub interface of Statement. Prepared Statement objects have some useful additional features than Statement objects. Instead of hard coding queries, </a:t>
            </a:r>
            <a:r>
              <a:rPr lang="en-US" sz="2800" dirty="0" err="1">
                <a:solidFill>
                  <a:schemeClr val="tx1"/>
                </a:solidFill>
                <a:latin typeface="Calibri" panose="020F0502020204030204" pitchFamily="34" charset="0"/>
                <a:cs typeface="Calibri" panose="020F0502020204030204" pitchFamily="34" charset="0"/>
              </a:rPr>
              <a:t>PreparedStatement</a:t>
            </a:r>
            <a:r>
              <a:rPr lang="en-US" sz="2800" dirty="0">
                <a:solidFill>
                  <a:schemeClr val="tx1"/>
                </a:solidFill>
                <a:latin typeface="Calibri" panose="020F0502020204030204" pitchFamily="34" charset="0"/>
                <a:cs typeface="Calibri" panose="020F0502020204030204" pitchFamily="34" charset="0"/>
              </a:rPr>
              <a:t> object provides a feature to execute a parameterized query.</a:t>
            </a:r>
            <a:endParaRPr lang="en-IL" sz="28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311057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A0F899-17EB-4A4C-A945-FE8F9D2BD222}"/>
              </a:ext>
            </a:extLst>
          </p:cNvPr>
          <p:cNvSpPr>
            <a:spLocks noGrp="1"/>
          </p:cNvSpPr>
          <p:nvPr>
            <p:ph type="title"/>
          </p:nvPr>
        </p:nvSpPr>
        <p:spPr/>
        <p:txBody>
          <a:bodyPr/>
          <a:lstStyle/>
          <a:p>
            <a:r>
              <a:rPr lang="en-US" dirty="0"/>
              <a:t>Methods of prepared </a:t>
            </a:r>
            <a:r>
              <a:rPr lang="en-US" dirty="0" err="1"/>
              <a:t>Statment</a:t>
            </a:r>
            <a:endParaRPr lang="en-IL" dirty="0"/>
          </a:p>
        </p:txBody>
      </p:sp>
      <p:pic>
        <p:nvPicPr>
          <p:cNvPr id="6" name="Content Placeholder 5">
            <a:extLst>
              <a:ext uri="{FF2B5EF4-FFF2-40B4-BE49-F238E27FC236}">
                <a16:creationId xmlns:a16="http://schemas.microsoft.com/office/drawing/2014/main" id="{8BE3AFEB-276B-4403-81D8-7FA6848E9C4F}"/>
              </a:ext>
            </a:extLst>
          </p:cNvPr>
          <p:cNvPicPr>
            <a:picLocks noGrp="1" noChangeAspect="1"/>
          </p:cNvPicPr>
          <p:nvPr>
            <p:ph idx="1"/>
          </p:nvPr>
        </p:nvPicPr>
        <p:blipFill>
          <a:blip r:embed="rId2"/>
          <a:stretch>
            <a:fillRect/>
          </a:stretch>
        </p:blipFill>
        <p:spPr>
          <a:xfrm>
            <a:off x="1385845" y="1972860"/>
            <a:ext cx="9420310" cy="4772846"/>
          </a:xfrm>
        </p:spPr>
      </p:pic>
    </p:spTree>
    <p:extLst>
      <p:ext uri="{BB962C8B-B14F-4D97-AF65-F5344CB8AC3E}">
        <p14:creationId xmlns:p14="http://schemas.microsoft.com/office/powerpoint/2010/main" val="34725941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893E7B-810C-49FD-B54C-3F84884B87D6}"/>
              </a:ext>
            </a:extLst>
          </p:cNvPr>
          <p:cNvSpPr>
            <a:spLocks noGrp="1"/>
          </p:cNvSpPr>
          <p:nvPr>
            <p:ph type="title"/>
          </p:nvPr>
        </p:nvSpPr>
        <p:spPr>
          <a:xfrm>
            <a:off x="512743" y="202227"/>
            <a:ext cx="5707899" cy="1097183"/>
          </a:xfrm>
        </p:spPr>
        <p:txBody>
          <a:bodyPr/>
          <a:lstStyle/>
          <a:p>
            <a:r>
              <a:rPr lang="en-US" dirty="0"/>
              <a:t>Java program to execute a query using </a:t>
            </a:r>
            <a:r>
              <a:rPr lang="en-US" dirty="0" err="1"/>
              <a:t>PreparedStatement</a:t>
            </a:r>
            <a:endParaRPr lang="en-IL" dirty="0"/>
          </a:p>
        </p:txBody>
      </p:sp>
      <p:pic>
        <p:nvPicPr>
          <p:cNvPr id="7" name="Picture Placeholder 6">
            <a:extLst>
              <a:ext uri="{FF2B5EF4-FFF2-40B4-BE49-F238E27FC236}">
                <a16:creationId xmlns:a16="http://schemas.microsoft.com/office/drawing/2014/main" id="{116FA5F0-6E70-44A3-BEF8-84E2D339F84C}"/>
              </a:ext>
            </a:extLst>
          </p:cNvPr>
          <p:cNvPicPr>
            <a:picLocks noGrp="1" noChangeAspect="1"/>
          </p:cNvPicPr>
          <p:nvPr>
            <p:ph type="pic" idx="1"/>
          </p:nvPr>
        </p:nvPicPr>
        <p:blipFill rotWithShape="1">
          <a:blip r:embed="rId2"/>
          <a:srcRect l="6363" r="6363"/>
          <a:stretch/>
        </p:blipFill>
        <p:spPr>
          <a:xfrm>
            <a:off x="6373981" y="0"/>
            <a:ext cx="5707899" cy="6858000"/>
          </a:xfrm>
        </p:spPr>
      </p:pic>
      <p:pic>
        <p:nvPicPr>
          <p:cNvPr id="9" name="Picture 8">
            <a:extLst>
              <a:ext uri="{FF2B5EF4-FFF2-40B4-BE49-F238E27FC236}">
                <a16:creationId xmlns:a16="http://schemas.microsoft.com/office/drawing/2014/main" id="{8CEF276B-AE1C-4BDE-B7BF-EA4DA6D43A85}"/>
              </a:ext>
            </a:extLst>
          </p:cNvPr>
          <p:cNvPicPr>
            <a:picLocks noChangeAspect="1"/>
          </p:cNvPicPr>
          <p:nvPr/>
        </p:nvPicPr>
        <p:blipFill rotWithShape="1">
          <a:blip r:embed="rId3"/>
          <a:srcRect l="3118" t="53285" r="67193" b="24156"/>
          <a:stretch/>
        </p:blipFill>
        <p:spPr>
          <a:xfrm>
            <a:off x="1070545" y="2711116"/>
            <a:ext cx="4255435" cy="1748589"/>
          </a:xfrm>
          <a:prstGeom prst="rect">
            <a:avLst/>
          </a:prstGeom>
        </p:spPr>
      </p:pic>
    </p:spTree>
    <p:extLst>
      <p:ext uri="{BB962C8B-B14F-4D97-AF65-F5344CB8AC3E}">
        <p14:creationId xmlns:p14="http://schemas.microsoft.com/office/powerpoint/2010/main" val="3129239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a:xfrm>
            <a:off x="913795" y="609600"/>
            <a:ext cx="10353762" cy="1257300"/>
          </a:xfrm>
        </p:spPr>
        <p:txBody>
          <a:bodyPr>
            <a:normAutofit/>
          </a:bodyPr>
          <a:lstStyle/>
          <a:p>
            <a:r>
              <a:rPr lang="en-US" dirty="0"/>
              <a:t>What is JDBC?</a:t>
            </a:r>
          </a:p>
        </p:txBody>
      </p:sp>
      <p:sp>
        <p:nvSpPr>
          <p:cNvPr id="5" name="Content Placeholder 4">
            <a:extLst>
              <a:ext uri="{FF2B5EF4-FFF2-40B4-BE49-F238E27FC236}">
                <a16:creationId xmlns:a16="http://schemas.microsoft.com/office/drawing/2014/main" id="{67CE3B1A-30FB-4817-BA72-5B6B295641A5}"/>
              </a:ext>
            </a:extLst>
          </p:cNvPr>
          <p:cNvSpPr>
            <a:spLocks noGrp="1"/>
          </p:cNvSpPr>
          <p:nvPr>
            <p:ph idx="1"/>
          </p:nvPr>
        </p:nvSpPr>
        <p:spPr>
          <a:xfrm>
            <a:off x="761697" y="1866900"/>
            <a:ext cx="11109461" cy="4582026"/>
          </a:xfrm>
        </p:spPr>
        <p:txBody>
          <a:bodyPr>
            <a:noAutofit/>
          </a:bodyPr>
          <a:lstStyle/>
          <a:p>
            <a:r>
              <a:rPr lang="en-US" sz="2800" dirty="0">
                <a:solidFill>
                  <a:schemeClr val="tx1"/>
                </a:solidFill>
                <a:latin typeface="Calibri" panose="020F0502020204030204" pitchFamily="34" charset="0"/>
                <a:cs typeface="Calibri" panose="020F0502020204030204" pitchFamily="34" charset="0"/>
              </a:rPr>
              <a:t>Java Database Connectivity (JDBC) is an API (Application Program Interface) or platform-independent interface which helps to connect java programs with various databases such as Oracle, My SQL, MS Access and SQL Server.</a:t>
            </a:r>
          </a:p>
          <a:p>
            <a:endParaRPr lang="en-US" sz="2800" dirty="0">
              <a:solidFill>
                <a:schemeClr val="tx1"/>
              </a:solidFill>
              <a:latin typeface="Calibri" panose="020F0502020204030204" pitchFamily="34" charset="0"/>
              <a:cs typeface="Calibri" panose="020F0502020204030204" pitchFamily="34" charset="0"/>
            </a:endParaRPr>
          </a:p>
          <a:p>
            <a:r>
              <a:rPr lang="en-US" sz="2800" dirty="0">
                <a:solidFill>
                  <a:schemeClr val="tx1"/>
                </a:solidFill>
                <a:latin typeface="Calibri" panose="020F0502020204030204" pitchFamily="34" charset="0"/>
                <a:cs typeface="Calibri" panose="020F0502020204030204" pitchFamily="34" charset="0"/>
              </a:rPr>
              <a:t>It provides ways to query and update the database using Structured Query Language (SQL) update statements such as CREATE, DELETE, INSERT and UPDATE and query statements like SELECT. It is almost similar to ODBC (Open Database Connectivity) that was provided by Microsoft.</a:t>
            </a:r>
            <a:endParaRPr lang="en-IL" sz="28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233359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893E7B-810C-49FD-B54C-3F84884B87D6}"/>
              </a:ext>
            </a:extLst>
          </p:cNvPr>
          <p:cNvSpPr>
            <a:spLocks noGrp="1"/>
          </p:cNvSpPr>
          <p:nvPr>
            <p:ph type="title"/>
          </p:nvPr>
        </p:nvSpPr>
        <p:spPr>
          <a:xfrm>
            <a:off x="0" y="160421"/>
            <a:ext cx="5707899" cy="992598"/>
          </a:xfrm>
        </p:spPr>
        <p:txBody>
          <a:bodyPr/>
          <a:lstStyle/>
          <a:p>
            <a:r>
              <a:rPr lang="en-US" dirty="0"/>
              <a:t>Java program to update a table using </a:t>
            </a:r>
            <a:r>
              <a:rPr lang="en-US" dirty="0" err="1"/>
              <a:t>PreparedStatement</a:t>
            </a:r>
            <a:endParaRPr lang="en-IL" dirty="0"/>
          </a:p>
        </p:txBody>
      </p:sp>
      <p:pic>
        <p:nvPicPr>
          <p:cNvPr id="9" name="Picture 8">
            <a:extLst>
              <a:ext uri="{FF2B5EF4-FFF2-40B4-BE49-F238E27FC236}">
                <a16:creationId xmlns:a16="http://schemas.microsoft.com/office/drawing/2014/main" id="{4A08DFDF-37DC-45D1-B858-094183E76082}"/>
              </a:ext>
            </a:extLst>
          </p:cNvPr>
          <p:cNvPicPr>
            <a:picLocks noChangeAspect="1"/>
          </p:cNvPicPr>
          <p:nvPr/>
        </p:nvPicPr>
        <p:blipFill>
          <a:blip r:embed="rId2"/>
          <a:stretch>
            <a:fillRect/>
          </a:stretch>
        </p:blipFill>
        <p:spPr>
          <a:xfrm>
            <a:off x="5609650" y="-41277"/>
            <a:ext cx="6582350" cy="6899277"/>
          </a:xfrm>
          <a:prstGeom prst="rect">
            <a:avLst/>
          </a:prstGeom>
        </p:spPr>
      </p:pic>
      <p:pic>
        <p:nvPicPr>
          <p:cNvPr id="13" name="Picture 12">
            <a:extLst>
              <a:ext uri="{FF2B5EF4-FFF2-40B4-BE49-F238E27FC236}">
                <a16:creationId xmlns:a16="http://schemas.microsoft.com/office/drawing/2014/main" id="{B911D341-73D4-4A2E-98F0-F63A4BA335A4}"/>
              </a:ext>
            </a:extLst>
          </p:cNvPr>
          <p:cNvPicPr>
            <a:picLocks noChangeAspect="1"/>
          </p:cNvPicPr>
          <p:nvPr/>
        </p:nvPicPr>
        <p:blipFill>
          <a:blip r:embed="rId3"/>
          <a:stretch>
            <a:fillRect/>
          </a:stretch>
        </p:blipFill>
        <p:spPr>
          <a:xfrm>
            <a:off x="805327" y="2468253"/>
            <a:ext cx="4283720" cy="2392504"/>
          </a:xfrm>
          <a:prstGeom prst="rect">
            <a:avLst/>
          </a:prstGeom>
        </p:spPr>
      </p:pic>
    </p:spTree>
    <p:extLst>
      <p:ext uri="{BB962C8B-B14F-4D97-AF65-F5344CB8AC3E}">
        <p14:creationId xmlns:p14="http://schemas.microsoft.com/office/powerpoint/2010/main" val="14912707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893E7B-810C-49FD-B54C-3F84884B87D6}"/>
              </a:ext>
            </a:extLst>
          </p:cNvPr>
          <p:cNvSpPr>
            <a:spLocks noGrp="1"/>
          </p:cNvSpPr>
          <p:nvPr>
            <p:ph type="title"/>
          </p:nvPr>
        </p:nvSpPr>
        <p:spPr/>
        <p:txBody>
          <a:bodyPr/>
          <a:lstStyle/>
          <a:p>
            <a:r>
              <a:rPr lang="en-US" dirty="0"/>
              <a:t>JDBC Statement  - </a:t>
            </a:r>
            <a:r>
              <a:rPr lang="en-US" dirty="0" err="1"/>
              <a:t>CallableStatement</a:t>
            </a:r>
            <a:r>
              <a:rPr lang="en-US" dirty="0"/>
              <a:t> </a:t>
            </a:r>
            <a:endParaRPr lang="en-IL" dirty="0"/>
          </a:p>
        </p:txBody>
      </p:sp>
      <p:sp>
        <p:nvSpPr>
          <p:cNvPr id="4" name="Content Placeholder 3">
            <a:extLst>
              <a:ext uri="{FF2B5EF4-FFF2-40B4-BE49-F238E27FC236}">
                <a16:creationId xmlns:a16="http://schemas.microsoft.com/office/drawing/2014/main" id="{9E398C85-6FCE-42D2-9A45-51FD3A893595}"/>
              </a:ext>
            </a:extLst>
          </p:cNvPr>
          <p:cNvSpPr>
            <a:spLocks noGrp="1"/>
          </p:cNvSpPr>
          <p:nvPr>
            <p:ph idx="1"/>
          </p:nvPr>
        </p:nvSpPr>
        <p:spPr/>
        <p:txBody>
          <a:bodyPr>
            <a:normAutofit fontScale="92500" lnSpcReduction="10000"/>
          </a:bodyPr>
          <a:lstStyle/>
          <a:p>
            <a:r>
              <a:rPr lang="en-US" sz="2800" dirty="0">
                <a:solidFill>
                  <a:schemeClr val="tx1"/>
                </a:solidFill>
                <a:latin typeface="Calibri" panose="020F0502020204030204" pitchFamily="34" charset="0"/>
                <a:cs typeface="Calibri" panose="020F0502020204030204" pitchFamily="34" charset="0"/>
              </a:rPr>
              <a:t>execute the </a:t>
            </a:r>
            <a:r>
              <a:rPr lang="en-US" sz="2800" dirty="0" err="1">
                <a:solidFill>
                  <a:schemeClr val="tx1"/>
                </a:solidFill>
                <a:latin typeface="Calibri" panose="020F0502020204030204" pitchFamily="34" charset="0"/>
                <a:cs typeface="Calibri" panose="020F0502020204030204" pitchFamily="34" charset="0"/>
              </a:rPr>
              <a:t>CallableStatement</a:t>
            </a:r>
            <a:r>
              <a:rPr lang="en-US" sz="2800" dirty="0">
                <a:solidFill>
                  <a:schemeClr val="tx1"/>
                </a:solidFill>
                <a:latin typeface="Calibri" panose="020F0502020204030204" pitchFamily="34" charset="0"/>
                <a:cs typeface="Calibri" panose="020F0502020204030204" pitchFamily="34" charset="0"/>
              </a:rPr>
              <a:t> you can use execute() methods -</a:t>
            </a:r>
          </a:p>
          <a:p>
            <a:endParaRPr lang="en-US" sz="2800" dirty="0">
              <a:solidFill>
                <a:schemeClr val="tx1"/>
              </a:solidFill>
              <a:latin typeface="Calibri" panose="020F0502020204030204" pitchFamily="34" charset="0"/>
              <a:cs typeface="Calibri" panose="020F0502020204030204" pitchFamily="34" charset="0"/>
            </a:endParaRPr>
          </a:p>
          <a:p>
            <a:pPr lvl="1"/>
            <a:r>
              <a:rPr lang="en-US" sz="2800" dirty="0">
                <a:solidFill>
                  <a:schemeClr val="tx1"/>
                </a:solidFill>
                <a:latin typeface="Calibri" panose="020F0502020204030204" pitchFamily="34" charset="0"/>
                <a:cs typeface="Calibri" panose="020F0502020204030204" pitchFamily="34" charset="0"/>
              </a:rPr>
              <a:t>execute()- Any SQL statement. Returns a </a:t>
            </a:r>
            <a:r>
              <a:rPr lang="en-US" sz="2800" dirty="0" err="1">
                <a:solidFill>
                  <a:schemeClr val="tx1"/>
                </a:solidFill>
                <a:latin typeface="Calibri" panose="020F0502020204030204" pitchFamily="34" charset="0"/>
                <a:cs typeface="Calibri" panose="020F0502020204030204" pitchFamily="34" charset="0"/>
              </a:rPr>
              <a:t>boolean</a:t>
            </a:r>
            <a:r>
              <a:rPr lang="en-US" sz="2800" dirty="0">
                <a:solidFill>
                  <a:schemeClr val="tx1"/>
                </a:solidFill>
                <a:latin typeface="Calibri" panose="020F0502020204030204" pitchFamily="34" charset="0"/>
                <a:cs typeface="Calibri" panose="020F0502020204030204" pitchFamily="34" charset="0"/>
              </a:rPr>
              <a:t> which is true if the first result is a ResultSet object; false if it is an update count or there are no results.</a:t>
            </a:r>
          </a:p>
          <a:p>
            <a:pPr lvl="1"/>
            <a:r>
              <a:rPr lang="en-US" sz="2800" dirty="0" err="1">
                <a:solidFill>
                  <a:schemeClr val="tx1"/>
                </a:solidFill>
                <a:latin typeface="Calibri" panose="020F0502020204030204" pitchFamily="34" charset="0"/>
                <a:cs typeface="Calibri" panose="020F0502020204030204" pitchFamily="34" charset="0"/>
              </a:rPr>
              <a:t>executeUpdate</a:t>
            </a:r>
            <a:r>
              <a:rPr lang="en-US" sz="2800" dirty="0">
                <a:solidFill>
                  <a:schemeClr val="tx1"/>
                </a:solidFill>
                <a:latin typeface="Calibri" panose="020F0502020204030204" pitchFamily="34" charset="0"/>
                <a:cs typeface="Calibri" panose="020F0502020204030204" pitchFamily="34" charset="0"/>
              </a:rPr>
              <a:t>()- For DML statements like Insert, Update or DDL statements like Create.</a:t>
            </a:r>
          </a:p>
          <a:p>
            <a:pPr lvl="1"/>
            <a:r>
              <a:rPr lang="en-US" sz="2800" dirty="0" err="1">
                <a:solidFill>
                  <a:schemeClr val="tx1"/>
                </a:solidFill>
                <a:latin typeface="Calibri" panose="020F0502020204030204" pitchFamily="34" charset="0"/>
                <a:cs typeface="Calibri" panose="020F0502020204030204" pitchFamily="34" charset="0"/>
              </a:rPr>
              <a:t>ExecuteQuery</a:t>
            </a:r>
            <a:r>
              <a:rPr lang="en-US" sz="2600" dirty="0">
                <a:solidFill>
                  <a:schemeClr val="tx1"/>
                </a:solidFill>
                <a:latin typeface="Calibri" panose="020F0502020204030204" pitchFamily="34" charset="0"/>
                <a:cs typeface="Calibri" panose="020F0502020204030204" pitchFamily="34" charset="0"/>
              </a:rPr>
              <a:t>()- </a:t>
            </a:r>
            <a:r>
              <a:rPr lang="en-US" sz="2800" dirty="0">
                <a:solidFill>
                  <a:schemeClr val="tx1"/>
                </a:solidFill>
                <a:latin typeface="Calibri" panose="020F0502020204030204" pitchFamily="34" charset="0"/>
                <a:cs typeface="Calibri" panose="020F0502020204030204" pitchFamily="34" charset="0"/>
              </a:rPr>
              <a:t>For SQL statement that returns ResultSet.</a:t>
            </a:r>
            <a:endParaRPr lang="en-IL" sz="28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99041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893E7B-810C-49FD-B54C-3F84884B87D6}"/>
              </a:ext>
            </a:extLst>
          </p:cNvPr>
          <p:cNvSpPr>
            <a:spLocks noGrp="1"/>
          </p:cNvSpPr>
          <p:nvPr>
            <p:ph type="title"/>
          </p:nvPr>
        </p:nvSpPr>
        <p:spPr/>
        <p:txBody>
          <a:bodyPr/>
          <a:lstStyle/>
          <a:p>
            <a:r>
              <a:rPr lang="en-US" dirty="0"/>
              <a:t>JDBC Statement  - </a:t>
            </a:r>
            <a:r>
              <a:rPr lang="en-US" dirty="0" err="1"/>
              <a:t>CallableStatement</a:t>
            </a:r>
            <a:r>
              <a:rPr lang="en-US" dirty="0"/>
              <a:t> </a:t>
            </a:r>
            <a:endParaRPr lang="en-IL" dirty="0"/>
          </a:p>
        </p:txBody>
      </p:sp>
      <p:pic>
        <p:nvPicPr>
          <p:cNvPr id="5" name="Content Placeholder 4">
            <a:extLst>
              <a:ext uri="{FF2B5EF4-FFF2-40B4-BE49-F238E27FC236}">
                <a16:creationId xmlns:a16="http://schemas.microsoft.com/office/drawing/2014/main" id="{E53C8754-0F74-47BE-AEE7-B9D0A12F416E}"/>
              </a:ext>
            </a:extLst>
          </p:cNvPr>
          <p:cNvPicPr>
            <a:picLocks noGrp="1" noChangeAspect="1"/>
          </p:cNvPicPr>
          <p:nvPr>
            <p:ph idx="1"/>
          </p:nvPr>
        </p:nvPicPr>
        <p:blipFill>
          <a:blip r:embed="rId2"/>
          <a:stretch>
            <a:fillRect/>
          </a:stretch>
        </p:blipFill>
        <p:spPr>
          <a:xfrm>
            <a:off x="913795" y="1987580"/>
            <a:ext cx="7142625" cy="3377424"/>
          </a:xfrm>
        </p:spPr>
      </p:pic>
    </p:spTree>
    <p:extLst>
      <p:ext uri="{BB962C8B-B14F-4D97-AF65-F5344CB8AC3E}">
        <p14:creationId xmlns:p14="http://schemas.microsoft.com/office/powerpoint/2010/main" val="7581665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893E7B-810C-49FD-B54C-3F84884B87D6}"/>
              </a:ext>
            </a:extLst>
          </p:cNvPr>
          <p:cNvSpPr>
            <a:spLocks noGrp="1"/>
          </p:cNvSpPr>
          <p:nvPr>
            <p:ph type="title"/>
          </p:nvPr>
        </p:nvSpPr>
        <p:spPr>
          <a:xfrm>
            <a:off x="919118" y="203284"/>
            <a:ext cx="10353762" cy="1257300"/>
          </a:xfrm>
        </p:spPr>
        <p:txBody>
          <a:bodyPr/>
          <a:lstStyle/>
          <a:p>
            <a:r>
              <a:rPr lang="en-US" dirty="0"/>
              <a:t>JDBC Statement  - </a:t>
            </a:r>
            <a:r>
              <a:rPr lang="en-US" dirty="0" err="1"/>
              <a:t>CallableStatement</a:t>
            </a:r>
            <a:r>
              <a:rPr lang="en-US" dirty="0"/>
              <a:t> </a:t>
            </a:r>
            <a:endParaRPr lang="en-IL" dirty="0"/>
          </a:p>
        </p:txBody>
      </p:sp>
      <p:pic>
        <p:nvPicPr>
          <p:cNvPr id="5" name="Content Placeholder 4">
            <a:extLst>
              <a:ext uri="{FF2B5EF4-FFF2-40B4-BE49-F238E27FC236}">
                <a16:creationId xmlns:a16="http://schemas.microsoft.com/office/drawing/2014/main" id="{FD7E395C-4E15-44BD-B2B9-15815B80C07E}"/>
              </a:ext>
            </a:extLst>
          </p:cNvPr>
          <p:cNvPicPr>
            <a:picLocks noGrp="1" noChangeAspect="1"/>
          </p:cNvPicPr>
          <p:nvPr>
            <p:ph idx="1"/>
          </p:nvPr>
        </p:nvPicPr>
        <p:blipFill>
          <a:blip r:embed="rId2"/>
          <a:stretch>
            <a:fillRect/>
          </a:stretch>
        </p:blipFill>
        <p:spPr>
          <a:xfrm>
            <a:off x="1523697" y="1257300"/>
            <a:ext cx="9401279" cy="5397416"/>
          </a:xfrm>
        </p:spPr>
      </p:pic>
    </p:spTree>
    <p:extLst>
      <p:ext uri="{BB962C8B-B14F-4D97-AF65-F5344CB8AC3E}">
        <p14:creationId xmlns:p14="http://schemas.microsoft.com/office/powerpoint/2010/main" val="27308599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893E7B-810C-49FD-B54C-3F84884B87D6}"/>
              </a:ext>
            </a:extLst>
          </p:cNvPr>
          <p:cNvSpPr>
            <a:spLocks noGrp="1"/>
          </p:cNvSpPr>
          <p:nvPr>
            <p:ph type="title"/>
          </p:nvPr>
        </p:nvSpPr>
        <p:spPr/>
        <p:txBody>
          <a:bodyPr/>
          <a:lstStyle/>
          <a:p>
            <a:r>
              <a:rPr lang="en-US" dirty="0"/>
              <a:t>JDBC Statement  - </a:t>
            </a:r>
            <a:r>
              <a:rPr lang="en-US" dirty="0" err="1"/>
              <a:t>CallableStatement</a:t>
            </a:r>
            <a:r>
              <a:rPr lang="en-US" dirty="0"/>
              <a:t> </a:t>
            </a:r>
            <a:endParaRPr lang="en-IL" dirty="0"/>
          </a:p>
        </p:txBody>
      </p:sp>
      <p:pic>
        <p:nvPicPr>
          <p:cNvPr id="5" name="Content Placeholder 4">
            <a:extLst>
              <a:ext uri="{FF2B5EF4-FFF2-40B4-BE49-F238E27FC236}">
                <a16:creationId xmlns:a16="http://schemas.microsoft.com/office/drawing/2014/main" id="{BE58B308-6A30-418C-BD66-94476BD94BAA}"/>
              </a:ext>
            </a:extLst>
          </p:cNvPr>
          <p:cNvPicPr>
            <a:picLocks noGrp="1" noChangeAspect="1"/>
          </p:cNvPicPr>
          <p:nvPr>
            <p:ph idx="1"/>
          </p:nvPr>
        </p:nvPicPr>
        <p:blipFill>
          <a:blip r:embed="rId2"/>
          <a:stretch>
            <a:fillRect/>
          </a:stretch>
        </p:blipFill>
        <p:spPr>
          <a:xfrm>
            <a:off x="3550031" y="2076450"/>
            <a:ext cx="5082413" cy="3714750"/>
          </a:xfrm>
        </p:spPr>
      </p:pic>
    </p:spTree>
    <p:extLst>
      <p:ext uri="{BB962C8B-B14F-4D97-AF65-F5344CB8AC3E}">
        <p14:creationId xmlns:p14="http://schemas.microsoft.com/office/powerpoint/2010/main" val="20182716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6E44A-52B6-43E1-92AE-3C220227E435}"/>
              </a:ext>
            </a:extLst>
          </p:cNvPr>
          <p:cNvSpPr>
            <a:spLocks noGrp="1"/>
          </p:cNvSpPr>
          <p:nvPr>
            <p:ph type="title"/>
          </p:nvPr>
        </p:nvSpPr>
        <p:spPr/>
        <p:txBody>
          <a:bodyPr/>
          <a:lstStyle/>
          <a:p>
            <a:r>
              <a:rPr lang="en-US" dirty="0"/>
              <a:t>JDBC Statement  - </a:t>
            </a:r>
            <a:r>
              <a:rPr lang="en-US" dirty="0" err="1"/>
              <a:t>CallableStatement</a:t>
            </a:r>
            <a:r>
              <a:rPr lang="en-US" dirty="0"/>
              <a:t> </a:t>
            </a:r>
            <a:endParaRPr lang="en-IL" dirty="0"/>
          </a:p>
        </p:txBody>
      </p:sp>
      <p:pic>
        <p:nvPicPr>
          <p:cNvPr id="5" name="Content Placeholder 4">
            <a:extLst>
              <a:ext uri="{FF2B5EF4-FFF2-40B4-BE49-F238E27FC236}">
                <a16:creationId xmlns:a16="http://schemas.microsoft.com/office/drawing/2014/main" id="{DCD8FDCF-2A97-41E1-879E-33AB0D276EE8}"/>
              </a:ext>
            </a:extLst>
          </p:cNvPr>
          <p:cNvPicPr>
            <a:picLocks noGrp="1" noChangeAspect="1"/>
          </p:cNvPicPr>
          <p:nvPr>
            <p:ph idx="1"/>
          </p:nvPr>
        </p:nvPicPr>
        <p:blipFill>
          <a:blip r:embed="rId2"/>
          <a:stretch>
            <a:fillRect/>
          </a:stretch>
        </p:blipFill>
        <p:spPr>
          <a:xfrm>
            <a:off x="1591973" y="2076450"/>
            <a:ext cx="7531786" cy="4613108"/>
          </a:xfrm>
        </p:spPr>
      </p:pic>
    </p:spTree>
    <p:extLst>
      <p:ext uri="{BB962C8B-B14F-4D97-AF65-F5344CB8AC3E}">
        <p14:creationId xmlns:p14="http://schemas.microsoft.com/office/powerpoint/2010/main" val="32994952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C09D-6251-4245-A904-5DAB44BCDB26}"/>
              </a:ext>
            </a:extLst>
          </p:cNvPr>
          <p:cNvSpPr>
            <a:spLocks noGrp="1"/>
          </p:cNvSpPr>
          <p:nvPr>
            <p:ph type="title"/>
          </p:nvPr>
        </p:nvSpPr>
        <p:spPr/>
        <p:txBody>
          <a:bodyPr/>
          <a:lstStyle/>
          <a:p>
            <a:r>
              <a:rPr lang="en-US" dirty="0"/>
              <a:t>JDBC Statement  - </a:t>
            </a:r>
            <a:r>
              <a:rPr lang="en-US" dirty="0" err="1"/>
              <a:t>CallableStatement</a:t>
            </a:r>
            <a:r>
              <a:rPr lang="en-US" dirty="0"/>
              <a:t> </a:t>
            </a:r>
            <a:endParaRPr lang="en-IL" dirty="0"/>
          </a:p>
        </p:txBody>
      </p:sp>
      <p:pic>
        <p:nvPicPr>
          <p:cNvPr id="5" name="Content Placeholder 4">
            <a:extLst>
              <a:ext uri="{FF2B5EF4-FFF2-40B4-BE49-F238E27FC236}">
                <a16:creationId xmlns:a16="http://schemas.microsoft.com/office/drawing/2014/main" id="{3013910E-A880-4B79-8045-5190FF41676B}"/>
              </a:ext>
            </a:extLst>
          </p:cNvPr>
          <p:cNvPicPr>
            <a:picLocks noGrp="1" noChangeAspect="1"/>
          </p:cNvPicPr>
          <p:nvPr>
            <p:ph idx="1"/>
          </p:nvPr>
        </p:nvPicPr>
        <p:blipFill>
          <a:blip r:embed="rId2"/>
          <a:stretch>
            <a:fillRect/>
          </a:stretch>
        </p:blipFill>
        <p:spPr>
          <a:xfrm>
            <a:off x="2598822" y="2016895"/>
            <a:ext cx="6317158" cy="4841105"/>
          </a:xfrm>
        </p:spPr>
      </p:pic>
    </p:spTree>
    <p:extLst>
      <p:ext uri="{BB962C8B-B14F-4D97-AF65-F5344CB8AC3E}">
        <p14:creationId xmlns:p14="http://schemas.microsoft.com/office/powerpoint/2010/main" val="40123358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FDECA-92F9-41C0-8BEC-C802378BB154}"/>
              </a:ext>
            </a:extLst>
          </p:cNvPr>
          <p:cNvSpPr>
            <a:spLocks noGrp="1"/>
          </p:cNvSpPr>
          <p:nvPr>
            <p:ph type="title"/>
          </p:nvPr>
        </p:nvSpPr>
        <p:spPr/>
        <p:txBody>
          <a:bodyPr/>
          <a:lstStyle/>
          <a:p>
            <a:r>
              <a:rPr lang="en-US" dirty="0"/>
              <a:t>JDBC Result set</a:t>
            </a:r>
            <a:endParaRPr lang="en-IL" dirty="0"/>
          </a:p>
        </p:txBody>
      </p:sp>
      <p:sp>
        <p:nvSpPr>
          <p:cNvPr id="3" name="Content Placeholder 2">
            <a:extLst>
              <a:ext uri="{FF2B5EF4-FFF2-40B4-BE49-F238E27FC236}">
                <a16:creationId xmlns:a16="http://schemas.microsoft.com/office/drawing/2014/main" id="{3E1C5262-66E5-4565-A1C7-4A8AF95481A6}"/>
              </a:ext>
            </a:extLst>
          </p:cNvPr>
          <p:cNvSpPr>
            <a:spLocks noGrp="1"/>
          </p:cNvSpPr>
          <p:nvPr>
            <p:ph idx="1"/>
          </p:nvPr>
        </p:nvSpPr>
        <p:spPr/>
        <p:txBody>
          <a:bodyPr>
            <a:normAutofit fontScale="92500" lnSpcReduction="10000"/>
          </a:bodyPr>
          <a:lstStyle/>
          <a:p>
            <a:r>
              <a:rPr lang="en-US" sz="2800" dirty="0">
                <a:solidFill>
                  <a:schemeClr val="tx1"/>
                </a:solidFill>
                <a:latin typeface="Calibri" panose="020F0502020204030204" pitchFamily="34" charset="0"/>
                <a:cs typeface="Calibri" panose="020F0502020204030204" pitchFamily="34" charset="0"/>
              </a:rPr>
              <a:t>Java ResultSet interface is a part of the </a:t>
            </a:r>
            <a:r>
              <a:rPr lang="en-US" sz="2800" dirty="0" err="1">
                <a:solidFill>
                  <a:schemeClr val="tx1"/>
                </a:solidFill>
                <a:latin typeface="Calibri" panose="020F0502020204030204" pitchFamily="34" charset="0"/>
                <a:cs typeface="Calibri" panose="020F0502020204030204" pitchFamily="34" charset="0"/>
              </a:rPr>
              <a:t>java.sql</a:t>
            </a:r>
            <a:r>
              <a:rPr lang="en-US" sz="2800" dirty="0">
                <a:solidFill>
                  <a:schemeClr val="tx1"/>
                </a:solidFill>
                <a:latin typeface="Calibri" panose="020F0502020204030204" pitchFamily="34" charset="0"/>
                <a:cs typeface="Calibri" panose="020F0502020204030204" pitchFamily="34" charset="0"/>
              </a:rPr>
              <a:t> package. It is one of the core components of the JDBC Framework. ResultSet Object is used to access query results retrieved from the relational databases.</a:t>
            </a:r>
          </a:p>
          <a:p>
            <a:endParaRPr lang="en-US" sz="2800" dirty="0">
              <a:solidFill>
                <a:schemeClr val="tx1"/>
              </a:solidFill>
              <a:latin typeface="Calibri" panose="020F0502020204030204" pitchFamily="34" charset="0"/>
              <a:cs typeface="Calibri" panose="020F0502020204030204" pitchFamily="34" charset="0"/>
            </a:endParaRPr>
          </a:p>
          <a:p>
            <a:r>
              <a:rPr lang="en-US" sz="2800" dirty="0">
                <a:solidFill>
                  <a:schemeClr val="tx1"/>
                </a:solidFill>
                <a:latin typeface="Calibri" panose="020F0502020204030204" pitchFamily="34" charset="0"/>
                <a:cs typeface="Calibri" panose="020F0502020204030204" pitchFamily="34" charset="0"/>
              </a:rPr>
              <a:t>ResultSet maintains cursor/pointer which points to a single row of the query results. Using navigational and getter methods provided by ResultSet, we can iterate and access database records one by one. ResultSet can also be used to update data.</a:t>
            </a:r>
            <a:endParaRPr lang="en-IL" sz="28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547985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FDECA-92F9-41C0-8BEC-C802378BB154}"/>
              </a:ext>
            </a:extLst>
          </p:cNvPr>
          <p:cNvSpPr>
            <a:spLocks noGrp="1"/>
          </p:cNvSpPr>
          <p:nvPr>
            <p:ph type="title"/>
          </p:nvPr>
        </p:nvSpPr>
        <p:spPr/>
        <p:txBody>
          <a:bodyPr/>
          <a:lstStyle/>
          <a:p>
            <a:r>
              <a:rPr lang="en-US" dirty="0"/>
              <a:t>JDBC ResultSet Hierarchy</a:t>
            </a:r>
            <a:endParaRPr lang="en-IL" dirty="0"/>
          </a:p>
        </p:txBody>
      </p:sp>
      <p:pic>
        <p:nvPicPr>
          <p:cNvPr id="4" name="Content Placeholder 3">
            <a:extLst>
              <a:ext uri="{FF2B5EF4-FFF2-40B4-BE49-F238E27FC236}">
                <a16:creationId xmlns:a16="http://schemas.microsoft.com/office/drawing/2014/main" id="{17919332-96BD-459B-93A0-872FA8B04827}"/>
              </a:ext>
            </a:extLst>
          </p:cNvPr>
          <p:cNvPicPr>
            <a:picLocks noGrp="1" noChangeAspect="1"/>
          </p:cNvPicPr>
          <p:nvPr>
            <p:ph idx="1"/>
          </p:nvPr>
        </p:nvPicPr>
        <p:blipFill>
          <a:blip r:embed="rId2"/>
          <a:stretch>
            <a:fillRect/>
          </a:stretch>
        </p:blipFill>
        <p:spPr>
          <a:xfrm>
            <a:off x="914400" y="2224966"/>
            <a:ext cx="10353675" cy="3417717"/>
          </a:xfrm>
          <a:prstGeom prst="rect">
            <a:avLst/>
          </a:prstGeom>
        </p:spPr>
      </p:pic>
    </p:spTree>
    <p:extLst>
      <p:ext uri="{BB962C8B-B14F-4D97-AF65-F5344CB8AC3E}">
        <p14:creationId xmlns:p14="http://schemas.microsoft.com/office/powerpoint/2010/main" val="32269343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FDECA-92F9-41C0-8BEC-C802378BB154}"/>
              </a:ext>
            </a:extLst>
          </p:cNvPr>
          <p:cNvSpPr>
            <a:spLocks noGrp="1"/>
          </p:cNvSpPr>
          <p:nvPr>
            <p:ph type="title"/>
          </p:nvPr>
        </p:nvSpPr>
        <p:spPr/>
        <p:txBody>
          <a:bodyPr/>
          <a:lstStyle/>
          <a:p>
            <a:r>
              <a:rPr lang="en-US" dirty="0"/>
              <a:t>JDBC Result set</a:t>
            </a:r>
            <a:endParaRPr lang="en-IL" dirty="0"/>
          </a:p>
        </p:txBody>
      </p:sp>
      <p:pic>
        <p:nvPicPr>
          <p:cNvPr id="5" name="Content Placeholder 4">
            <a:extLst>
              <a:ext uri="{FF2B5EF4-FFF2-40B4-BE49-F238E27FC236}">
                <a16:creationId xmlns:a16="http://schemas.microsoft.com/office/drawing/2014/main" id="{E4288BCD-6170-4718-8385-7FE781E22DCF}"/>
              </a:ext>
            </a:extLst>
          </p:cNvPr>
          <p:cNvPicPr>
            <a:picLocks noGrp="1" noChangeAspect="1"/>
          </p:cNvPicPr>
          <p:nvPr>
            <p:ph idx="1"/>
          </p:nvPr>
        </p:nvPicPr>
        <p:blipFill>
          <a:blip r:embed="rId2"/>
          <a:stretch>
            <a:fillRect/>
          </a:stretch>
        </p:blipFill>
        <p:spPr>
          <a:xfrm>
            <a:off x="634847" y="2580386"/>
            <a:ext cx="10911657" cy="2410715"/>
          </a:xfrm>
        </p:spPr>
      </p:pic>
    </p:spTree>
    <p:extLst>
      <p:ext uri="{BB962C8B-B14F-4D97-AF65-F5344CB8AC3E}">
        <p14:creationId xmlns:p14="http://schemas.microsoft.com/office/powerpoint/2010/main" val="61949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a:xfrm>
            <a:off x="913795" y="338890"/>
            <a:ext cx="10353762" cy="1257300"/>
          </a:xfrm>
        </p:spPr>
        <p:txBody>
          <a:bodyPr>
            <a:normAutofit fontScale="90000"/>
          </a:bodyPr>
          <a:lstStyle/>
          <a:p>
            <a:r>
              <a:rPr lang="en-US" dirty="0"/>
              <a:t>How to connect our program/application with DB?</a:t>
            </a:r>
          </a:p>
        </p:txBody>
      </p:sp>
      <p:sp>
        <p:nvSpPr>
          <p:cNvPr id="5" name="Content Placeholder 4">
            <a:extLst>
              <a:ext uri="{FF2B5EF4-FFF2-40B4-BE49-F238E27FC236}">
                <a16:creationId xmlns:a16="http://schemas.microsoft.com/office/drawing/2014/main" id="{67CE3B1A-30FB-4817-BA72-5B6B295641A5}"/>
              </a:ext>
            </a:extLst>
          </p:cNvPr>
          <p:cNvSpPr>
            <a:spLocks noGrp="1"/>
          </p:cNvSpPr>
          <p:nvPr>
            <p:ph idx="1"/>
          </p:nvPr>
        </p:nvSpPr>
        <p:spPr>
          <a:xfrm>
            <a:off x="913795" y="1866900"/>
            <a:ext cx="10748816" cy="4548939"/>
          </a:xfrm>
        </p:spPr>
        <p:txBody>
          <a:bodyPr>
            <a:noAutofit/>
          </a:bodyPr>
          <a:lstStyle/>
          <a:p>
            <a:pPr marL="36900" indent="0">
              <a:buNone/>
            </a:pPr>
            <a:r>
              <a:rPr lang="en-US" sz="2400" dirty="0">
                <a:solidFill>
                  <a:schemeClr val="tx1"/>
                </a:solidFill>
                <a:latin typeface="Calibri" panose="020F0502020204030204" pitchFamily="34" charset="0"/>
                <a:cs typeface="Calibri" panose="020F0502020204030204" pitchFamily="34" charset="0"/>
              </a:rPr>
              <a:t>1. 	Load the Driver: Driver helps to make a connection to the database hence driver must be 	loaded once in the program. This can be done by two methods:</a:t>
            </a:r>
          </a:p>
          <a:p>
            <a:pPr>
              <a:buFont typeface="Arial" panose="020B0604020202020204" pitchFamily="34" charset="0"/>
              <a:buChar char="•"/>
            </a:pPr>
            <a:r>
              <a:rPr lang="en-US" sz="2400" b="1" dirty="0" err="1">
                <a:solidFill>
                  <a:schemeClr val="tx1"/>
                </a:solidFill>
                <a:latin typeface="Calibri" panose="020F0502020204030204" pitchFamily="34" charset="0"/>
                <a:cs typeface="Calibri" panose="020F0502020204030204" pitchFamily="34" charset="0"/>
              </a:rPr>
              <a:t>Class.forName</a:t>
            </a:r>
            <a:r>
              <a:rPr lang="en-US" sz="2400" b="1" dirty="0">
                <a:solidFill>
                  <a:schemeClr val="tx1"/>
                </a:solidFill>
                <a:latin typeface="Calibri" panose="020F0502020204030204" pitchFamily="34" charset="0"/>
                <a:cs typeface="Calibri" panose="020F0502020204030204" pitchFamily="34" charset="0"/>
              </a:rPr>
              <a:t>(): </a:t>
            </a:r>
            <a:r>
              <a:rPr lang="en-US" sz="2400" dirty="0">
                <a:solidFill>
                  <a:schemeClr val="tx1"/>
                </a:solidFill>
                <a:latin typeface="Calibri" panose="020F0502020204030204" pitchFamily="34" charset="0"/>
                <a:cs typeface="Calibri" panose="020F0502020204030204" pitchFamily="34" charset="0"/>
              </a:rPr>
              <a:t>By using this, the driver’s class file is loaded in the memory during run time. There is no need to create a new object. For example:</a:t>
            </a:r>
          </a:p>
          <a:p>
            <a:pPr marL="36900" indent="0">
              <a:buNone/>
            </a:pPr>
            <a:r>
              <a:rPr lang="en-US" sz="2400" dirty="0">
                <a:solidFill>
                  <a:schemeClr val="bg1"/>
                </a:solidFill>
                <a:latin typeface="Calibri" panose="020F0502020204030204" pitchFamily="34" charset="0"/>
                <a:cs typeface="Calibri" panose="020F0502020204030204" pitchFamily="34" charset="0"/>
              </a:rPr>
              <a:t>	</a:t>
            </a:r>
            <a:r>
              <a:rPr lang="en-US" sz="2400" dirty="0" err="1">
                <a:solidFill>
                  <a:schemeClr val="bg1"/>
                </a:solidFill>
                <a:highlight>
                  <a:srgbClr val="FFFF00"/>
                </a:highlight>
                <a:latin typeface="Calibri" panose="020F0502020204030204" pitchFamily="34" charset="0"/>
                <a:cs typeface="Calibri" panose="020F0502020204030204" pitchFamily="34" charset="0"/>
              </a:rPr>
              <a:t>Class.forName</a:t>
            </a:r>
            <a:r>
              <a:rPr lang="en-US" sz="2400" dirty="0">
                <a:solidFill>
                  <a:schemeClr val="bg1"/>
                </a:solidFill>
                <a:highlight>
                  <a:srgbClr val="FFFF00"/>
                </a:highlight>
                <a:latin typeface="Calibri" panose="020F0502020204030204" pitchFamily="34" charset="0"/>
                <a:cs typeface="Calibri" panose="020F0502020204030204" pitchFamily="34" charset="0"/>
              </a:rPr>
              <a:t>(“</a:t>
            </a:r>
            <a:r>
              <a:rPr lang="en-US" sz="2400" dirty="0" err="1">
                <a:solidFill>
                  <a:schemeClr val="bg1"/>
                </a:solidFill>
                <a:highlight>
                  <a:srgbClr val="FFFF00"/>
                </a:highlight>
                <a:latin typeface="Calibri" panose="020F0502020204030204" pitchFamily="34" charset="0"/>
                <a:cs typeface="Calibri" panose="020F0502020204030204" pitchFamily="34" charset="0"/>
              </a:rPr>
              <a:t>oracle.jdbc.driver.OracleDriver</a:t>
            </a:r>
            <a:r>
              <a:rPr lang="en-US" sz="2400" dirty="0">
                <a:solidFill>
                  <a:schemeClr val="bg1"/>
                </a:solidFill>
                <a:highlight>
                  <a:srgbClr val="FFFF00"/>
                </a:highlight>
                <a:latin typeface="Calibri" panose="020F0502020204030204" pitchFamily="34" charset="0"/>
                <a:cs typeface="Calibri" panose="020F0502020204030204" pitchFamily="34" charset="0"/>
              </a:rPr>
              <a:t>”);</a:t>
            </a:r>
            <a:endParaRPr lang="en-US" sz="2400" dirty="0">
              <a:solidFill>
                <a:schemeClr val="bg1"/>
              </a:solidFill>
              <a:latin typeface="Calibri" panose="020F0502020204030204" pitchFamily="34" charset="0"/>
              <a:cs typeface="Calibri" panose="020F0502020204030204" pitchFamily="34" charset="0"/>
            </a:endParaRPr>
          </a:p>
          <a:p>
            <a:pPr>
              <a:buFont typeface="Arial" panose="020B0604020202020204" pitchFamily="34" charset="0"/>
              <a:buChar char="•"/>
            </a:pPr>
            <a:r>
              <a:rPr lang="en-US" sz="2400" b="1" dirty="0" err="1">
                <a:solidFill>
                  <a:schemeClr val="tx1"/>
                </a:solidFill>
                <a:latin typeface="Calibri" panose="020F0502020204030204" pitchFamily="34" charset="0"/>
                <a:cs typeface="Calibri" panose="020F0502020204030204" pitchFamily="34" charset="0"/>
              </a:rPr>
              <a:t>DriverManager.registerDriver</a:t>
            </a:r>
            <a:r>
              <a:rPr lang="en-US" sz="2400" b="1" dirty="0">
                <a:solidFill>
                  <a:schemeClr val="tx1"/>
                </a:solidFill>
                <a:latin typeface="Calibri" panose="020F0502020204030204" pitchFamily="34" charset="0"/>
                <a:cs typeface="Calibri" panose="020F0502020204030204" pitchFamily="34" charset="0"/>
              </a:rPr>
              <a:t>(): </a:t>
            </a:r>
            <a:r>
              <a:rPr lang="en-US" sz="2400" dirty="0">
                <a:solidFill>
                  <a:schemeClr val="tx1"/>
                </a:solidFill>
                <a:latin typeface="Calibri" panose="020F0502020204030204" pitchFamily="34" charset="0"/>
                <a:cs typeface="Calibri" panose="020F0502020204030204" pitchFamily="34" charset="0"/>
              </a:rPr>
              <a:t>Here </a:t>
            </a:r>
            <a:r>
              <a:rPr lang="en-US" sz="2400" dirty="0" err="1">
                <a:solidFill>
                  <a:schemeClr val="tx1"/>
                </a:solidFill>
                <a:latin typeface="Calibri" panose="020F0502020204030204" pitchFamily="34" charset="0"/>
                <a:cs typeface="Calibri" panose="020F0502020204030204" pitchFamily="34" charset="0"/>
              </a:rPr>
              <a:t>DriverManager</a:t>
            </a:r>
            <a:r>
              <a:rPr lang="en-US" sz="2400" dirty="0">
                <a:solidFill>
                  <a:schemeClr val="tx1"/>
                </a:solidFill>
                <a:latin typeface="Calibri" panose="020F0502020204030204" pitchFamily="34" charset="0"/>
                <a:cs typeface="Calibri" panose="020F0502020204030204" pitchFamily="34" charset="0"/>
              </a:rPr>
              <a:t> is an inbuilt Java class where the register is its static member. By using this, the constructor of the driver class is called during compile time. In this new object is created. For example:</a:t>
            </a:r>
          </a:p>
          <a:p>
            <a:pPr marL="36900" indent="0">
              <a:buNone/>
            </a:pPr>
            <a:r>
              <a:rPr lang="en-US" sz="2400" dirty="0">
                <a:solidFill>
                  <a:schemeClr val="bg1"/>
                </a:solidFill>
                <a:latin typeface="Calibri" panose="020F0502020204030204" pitchFamily="34" charset="0"/>
                <a:cs typeface="Calibri" panose="020F0502020204030204" pitchFamily="34" charset="0"/>
              </a:rPr>
              <a:t>	</a:t>
            </a:r>
            <a:r>
              <a:rPr lang="en-US" sz="2400" dirty="0" err="1">
                <a:solidFill>
                  <a:schemeClr val="bg1"/>
                </a:solidFill>
                <a:highlight>
                  <a:srgbClr val="FFFF00"/>
                </a:highlight>
                <a:latin typeface="Calibri" panose="020F0502020204030204" pitchFamily="34" charset="0"/>
                <a:cs typeface="Calibri" panose="020F0502020204030204" pitchFamily="34" charset="0"/>
              </a:rPr>
              <a:t>DriverManager.registerDriver</a:t>
            </a:r>
            <a:r>
              <a:rPr lang="en-US" sz="2400" dirty="0">
                <a:solidFill>
                  <a:schemeClr val="bg1"/>
                </a:solidFill>
                <a:highlight>
                  <a:srgbClr val="FFFF00"/>
                </a:highlight>
                <a:latin typeface="Calibri" panose="020F0502020204030204" pitchFamily="34" charset="0"/>
                <a:cs typeface="Calibri" panose="020F0502020204030204" pitchFamily="34" charset="0"/>
              </a:rPr>
              <a:t>(new </a:t>
            </a:r>
            <a:r>
              <a:rPr lang="en-US" sz="2400" dirty="0" err="1">
                <a:solidFill>
                  <a:schemeClr val="bg1"/>
                </a:solidFill>
                <a:highlight>
                  <a:srgbClr val="FFFF00"/>
                </a:highlight>
                <a:latin typeface="Calibri" panose="020F0502020204030204" pitchFamily="34" charset="0"/>
                <a:cs typeface="Calibri" panose="020F0502020204030204" pitchFamily="34" charset="0"/>
              </a:rPr>
              <a:t>oracle.jdbd.driver.OracleDriver</a:t>
            </a:r>
            <a:r>
              <a:rPr lang="en-US" sz="2400" dirty="0">
                <a:solidFill>
                  <a:schemeClr val="bg1"/>
                </a:solidFill>
                <a:highlight>
                  <a:srgbClr val="FFFF00"/>
                </a:highlight>
                <a:latin typeface="Calibri" panose="020F0502020204030204" pitchFamily="34" charset="0"/>
                <a:cs typeface="Calibri" panose="020F0502020204030204" pitchFamily="34" charset="0"/>
              </a:rPr>
              <a:t>());</a:t>
            </a:r>
            <a:endParaRPr lang="en-IL" sz="2400" dirty="0">
              <a:solidFill>
                <a:schemeClr val="bg1"/>
              </a:solidFill>
              <a:highlight>
                <a:srgbClr val="FFFF00"/>
              </a:highligh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538054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FDECA-92F9-41C0-8BEC-C802378BB154}"/>
              </a:ext>
            </a:extLst>
          </p:cNvPr>
          <p:cNvSpPr>
            <a:spLocks noGrp="1"/>
          </p:cNvSpPr>
          <p:nvPr>
            <p:ph type="title"/>
          </p:nvPr>
        </p:nvSpPr>
        <p:spPr>
          <a:xfrm>
            <a:off x="0" y="0"/>
            <a:ext cx="4629031" cy="1257300"/>
          </a:xfrm>
        </p:spPr>
        <p:txBody>
          <a:bodyPr/>
          <a:lstStyle/>
          <a:p>
            <a:r>
              <a:rPr lang="en-US" dirty="0"/>
              <a:t>JDBC ResultSet</a:t>
            </a:r>
            <a:endParaRPr lang="en-IL" dirty="0"/>
          </a:p>
        </p:txBody>
      </p:sp>
      <p:pic>
        <p:nvPicPr>
          <p:cNvPr id="5" name="Content Placeholder 4">
            <a:extLst>
              <a:ext uri="{FF2B5EF4-FFF2-40B4-BE49-F238E27FC236}">
                <a16:creationId xmlns:a16="http://schemas.microsoft.com/office/drawing/2014/main" id="{30FAF714-2621-4BD3-B55B-82F914DC2DED}"/>
              </a:ext>
            </a:extLst>
          </p:cNvPr>
          <p:cNvPicPr>
            <a:picLocks noGrp="1" noChangeAspect="1"/>
          </p:cNvPicPr>
          <p:nvPr>
            <p:ph idx="1"/>
          </p:nvPr>
        </p:nvPicPr>
        <p:blipFill>
          <a:blip r:embed="rId2"/>
          <a:stretch>
            <a:fillRect/>
          </a:stretch>
        </p:blipFill>
        <p:spPr>
          <a:xfrm>
            <a:off x="4363452" y="422882"/>
            <a:ext cx="7828548" cy="6435118"/>
          </a:xfrm>
        </p:spPr>
      </p:pic>
    </p:spTree>
    <p:extLst>
      <p:ext uri="{BB962C8B-B14F-4D97-AF65-F5344CB8AC3E}">
        <p14:creationId xmlns:p14="http://schemas.microsoft.com/office/powerpoint/2010/main" val="35788239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FDECA-92F9-41C0-8BEC-C802378BB154}"/>
              </a:ext>
            </a:extLst>
          </p:cNvPr>
          <p:cNvSpPr>
            <a:spLocks noGrp="1"/>
          </p:cNvSpPr>
          <p:nvPr>
            <p:ph type="title"/>
          </p:nvPr>
        </p:nvSpPr>
        <p:spPr/>
        <p:txBody>
          <a:bodyPr/>
          <a:lstStyle/>
          <a:p>
            <a:r>
              <a:rPr lang="en-US" dirty="0"/>
              <a:t>JDBC ResultSet Types</a:t>
            </a:r>
            <a:endParaRPr lang="en-IL" dirty="0"/>
          </a:p>
        </p:txBody>
      </p:sp>
      <p:sp>
        <p:nvSpPr>
          <p:cNvPr id="3" name="Content Placeholder 2">
            <a:extLst>
              <a:ext uri="{FF2B5EF4-FFF2-40B4-BE49-F238E27FC236}">
                <a16:creationId xmlns:a16="http://schemas.microsoft.com/office/drawing/2014/main" id="{3E1C5262-66E5-4565-A1C7-4A8AF95481A6}"/>
              </a:ext>
            </a:extLst>
          </p:cNvPr>
          <p:cNvSpPr>
            <a:spLocks noGrp="1"/>
          </p:cNvSpPr>
          <p:nvPr>
            <p:ph idx="1"/>
          </p:nvPr>
        </p:nvSpPr>
        <p:spPr/>
        <p:txBody>
          <a:bodyPr>
            <a:normAutofit/>
          </a:bodyPr>
          <a:lstStyle/>
          <a:p>
            <a:r>
              <a:rPr lang="en-US" sz="2800" dirty="0">
                <a:solidFill>
                  <a:schemeClr val="tx1"/>
                </a:solidFill>
                <a:latin typeface="Calibri" panose="020F0502020204030204" pitchFamily="34" charset="0"/>
                <a:cs typeface="Calibri" panose="020F0502020204030204" pitchFamily="34" charset="0"/>
              </a:rPr>
              <a:t>1) Forward Only (</a:t>
            </a:r>
            <a:r>
              <a:rPr lang="en-US" sz="2800" dirty="0" err="1">
                <a:solidFill>
                  <a:schemeClr val="tx1"/>
                </a:solidFill>
                <a:latin typeface="Calibri" panose="020F0502020204030204" pitchFamily="34" charset="0"/>
                <a:cs typeface="Calibri" panose="020F0502020204030204" pitchFamily="34" charset="0"/>
              </a:rPr>
              <a:t>ResultSet.TYPE_FORWARD_ONLY</a:t>
            </a:r>
            <a:r>
              <a:rPr lang="en-US" sz="2800" dirty="0">
                <a:solidFill>
                  <a:schemeClr val="tx1"/>
                </a:solidFill>
                <a:latin typeface="Calibri" panose="020F0502020204030204" pitchFamily="34" charset="0"/>
                <a:cs typeface="Calibri" panose="020F0502020204030204" pitchFamily="34" charset="0"/>
              </a:rPr>
              <a:t>)</a:t>
            </a:r>
          </a:p>
          <a:p>
            <a:pPr lvl="1"/>
            <a:r>
              <a:rPr lang="en-US" sz="2600" dirty="0">
                <a:solidFill>
                  <a:schemeClr val="tx1"/>
                </a:solidFill>
                <a:latin typeface="Calibri" panose="020F0502020204030204" pitchFamily="34" charset="0"/>
                <a:cs typeface="Calibri" panose="020F0502020204030204" pitchFamily="34" charset="0"/>
              </a:rPr>
              <a:t>This type of ResultSet instance can move only in the forward direction from the first row to the last row. ResultSet can be moved forward one row by calling the next() method. We can obtain this type of ResultSet while creating Instance of Statement, </a:t>
            </a:r>
            <a:r>
              <a:rPr lang="en-US" sz="2600" dirty="0" err="1">
                <a:solidFill>
                  <a:schemeClr val="tx1"/>
                </a:solidFill>
                <a:latin typeface="Calibri" panose="020F0502020204030204" pitchFamily="34" charset="0"/>
                <a:cs typeface="Calibri" panose="020F0502020204030204" pitchFamily="34" charset="0"/>
              </a:rPr>
              <a:t>PreparedStatement</a:t>
            </a:r>
            <a:r>
              <a:rPr lang="en-US" sz="2600" dirty="0">
                <a:solidFill>
                  <a:schemeClr val="tx1"/>
                </a:solidFill>
                <a:latin typeface="Calibri" panose="020F0502020204030204" pitchFamily="34" charset="0"/>
                <a:cs typeface="Calibri" panose="020F0502020204030204" pitchFamily="34" charset="0"/>
              </a:rPr>
              <a:t> or </a:t>
            </a:r>
            <a:r>
              <a:rPr lang="en-US" sz="2600" dirty="0" err="1">
                <a:solidFill>
                  <a:schemeClr val="tx1"/>
                </a:solidFill>
                <a:latin typeface="Calibri" panose="020F0502020204030204" pitchFamily="34" charset="0"/>
                <a:cs typeface="Calibri" panose="020F0502020204030204" pitchFamily="34" charset="0"/>
              </a:rPr>
              <a:t>CallableStatement</a:t>
            </a:r>
            <a:r>
              <a:rPr lang="en-US" sz="2600" dirty="0">
                <a:solidFill>
                  <a:schemeClr val="tx1"/>
                </a:solidFill>
                <a:latin typeface="Calibri" panose="020F0502020204030204" pitchFamily="34" charset="0"/>
                <a:cs typeface="Calibri" panose="020F0502020204030204" pitchFamily="34" charset="0"/>
              </a:rPr>
              <a:t>.</a:t>
            </a:r>
            <a:endParaRPr lang="en-IL" sz="2600" dirty="0">
              <a:solidFill>
                <a:schemeClr val="tx1"/>
              </a:solidFill>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E5FF5F12-C776-4167-8018-2E89451E5DD0}"/>
              </a:ext>
            </a:extLst>
          </p:cNvPr>
          <p:cNvPicPr>
            <a:picLocks noChangeAspect="1"/>
          </p:cNvPicPr>
          <p:nvPr/>
        </p:nvPicPr>
        <p:blipFill>
          <a:blip r:embed="rId2"/>
          <a:stretch>
            <a:fillRect/>
          </a:stretch>
        </p:blipFill>
        <p:spPr>
          <a:xfrm>
            <a:off x="304800" y="5204530"/>
            <a:ext cx="11774905" cy="1043869"/>
          </a:xfrm>
          <a:prstGeom prst="rect">
            <a:avLst/>
          </a:prstGeom>
        </p:spPr>
      </p:pic>
    </p:spTree>
    <p:extLst>
      <p:ext uri="{BB962C8B-B14F-4D97-AF65-F5344CB8AC3E}">
        <p14:creationId xmlns:p14="http://schemas.microsoft.com/office/powerpoint/2010/main" val="6157070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FDECA-92F9-41C0-8BEC-C802378BB154}"/>
              </a:ext>
            </a:extLst>
          </p:cNvPr>
          <p:cNvSpPr>
            <a:spLocks noGrp="1"/>
          </p:cNvSpPr>
          <p:nvPr>
            <p:ph type="title"/>
          </p:nvPr>
        </p:nvSpPr>
        <p:spPr/>
        <p:txBody>
          <a:bodyPr/>
          <a:lstStyle/>
          <a:p>
            <a:r>
              <a:rPr lang="en-US" dirty="0"/>
              <a:t>JDBC ResultSet Types</a:t>
            </a:r>
            <a:endParaRPr lang="en-IL" dirty="0"/>
          </a:p>
        </p:txBody>
      </p:sp>
      <p:sp>
        <p:nvSpPr>
          <p:cNvPr id="3" name="Content Placeholder 2">
            <a:extLst>
              <a:ext uri="{FF2B5EF4-FFF2-40B4-BE49-F238E27FC236}">
                <a16:creationId xmlns:a16="http://schemas.microsoft.com/office/drawing/2014/main" id="{3E1C5262-66E5-4565-A1C7-4A8AF95481A6}"/>
              </a:ext>
            </a:extLst>
          </p:cNvPr>
          <p:cNvSpPr>
            <a:spLocks noGrp="1"/>
          </p:cNvSpPr>
          <p:nvPr>
            <p:ph idx="1"/>
          </p:nvPr>
        </p:nvSpPr>
        <p:spPr/>
        <p:txBody>
          <a:bodyPr>
            <a:normAutofit/>
          </a:bodyPr>
          <a:lstStyle/>
          <a:p>
            <a:r>
              <a:rPr lang="en-US" sz="2800" dirty="0">
                <a:solidFill>
                  <a:schemeClr val="tx1"/>
                </a:solidFill>
                <a:latin typeface="Calibri" panose="020F0502020204030204" pitchFamily="34" charset="0"/>
                <a:cs typeface="Calibri" panose="020F0502020204030204" pitchFamily="34" charset="0"/>
              </a:rPr>
              <a:t>2) Scroll Insensitive (</a:t>
            </a:r>
            <a:r>
              <a:rPr lang="en-US" sz="2800" dirty="0" err="1">
                <a:solidFill>
                  <a:schemeClr val="tx1"/>
                </a:solidFill>
                <a:latin typeface="Calibri" panose="020F0502020204030204" pitchFamily="34" charset="0"/>
                <a:cs typeface="Calibri" panose="020F0502020204030204" pitchFamily="34" charset="0"/>
              </a:rPr>
              <a:t>ResultSet.TYPE_SCROLL_INSENSITIVE</a:t>
            </a:r>
            <a:r>
              <a:rPr lang="en-US" sz="2800" dirty="0">
                <a:solidFill>
                  <a:schemeClr val="tx1"/>
                </a:solidFill>
                <a:latin typeface="Calibri" panose="020F0502020204030204" pitchFamily="34" charset="0"/>
                <a:cs typeface="Calibri" panose="020F0502020204030204" pitchFamily="34" charset="0"/>
              </a:rPr>
              <a:t>)</a:t>
            </a:r>
          </a:p>
          <a:p>
            <a:pPr lvl="1"/>
            <a:r>
              <a:rPr lang="en-US" sz="2600" dirty="0">
                <a:solidFill>
                  <a:schemeClr val="tx1"/>
                </a:solidFill>
                <a:latin typeface="Calibri" panose="020F0502020204030204" pitchFamily="34" charset="0"/>
                <a:cs typeface="Calibri" panose="020F0502020204030204" pitchFamily="34" charset="0"/>
              </a:rPr>
              <a:t>Scroll Insensitive ResultSet can scroll in both forward and backward directions. It can also be scrolled to an absolute position by calling the absolute() method. But it is not sensitive to data changes. It will only have data when the query was executed and ResultSet was obtained. It will not reflect the changes made to data after it was obtained.</a:t>
            </a:r>
            <a:endParaRPr lang="en-IL" sz="2400" dirty="0">
              <a:solidFill>
                <a:schemeClr val="tx1"/>
              </a:solidFill>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7CE9CD5D-8049-4DEA-83C3-1C5BD4377833}"/>
              </a:ext>
            </a:extLst>
          </p:cNvPr>
          <p:cNvPicPr>
            <a:picLocks noChangeAspect="1"/>
          </p:cNvPicPr>
          <p:nvPr/>
        </p:nvPicPr>
        <p:blipFill>
          <a:blip r:embed="rId2"/>
          <a:stretch>
            <a:fillRect/>
          </a:stretch>
        </p:blipFill>
        <p:spPr>
          <a:xfrm>
            <a:off x="593388" y="5025082"/>
            <a:ext cx="10994576" cy="1223318"/>
          </a:xfrm>
          <a:prstGeom prst="rect">
            <a:avLst/>
          </a:prstGeom>
        </p:spPr>
      </p:pic>
    </p:spTree>
    <p:extLst>
      <p:ext uri="{BB962C8B-B14F-4D97-AF65-F5344CB8AC3E}">
        <p14:creationId xmlns:p14="http://schemas.microsoft.com/office/powerpoint/2010/main" val="31027915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FDECA-92F9-41C0-8BEC-C802378BB154}"/>
              </a:ext>
            </a:extLst>
          </p:cNvPr>
          <p:cNvSpPr>
            <a:spLocks noGrp="1"/>
          </p:cNvSpPr>
          <p:nvPr>
            <p:ph type="title"/>
          </p:nvPr>
        </p:nvSpPr>
        <p:spPr/>
        <p:txBody>
          <a:bodyPr/>
          <a:lstStyle/>
          <a:p>
            <a:r>
              <a:rPr lang="en-US" dirty="0"/>
              <a:t>JDBC ResultSet Types</a:t>
            </a:r>
            <a:endParaRPr lang="en-IL" dirty="0"/>
          </a:p>
        </p:txBody>
      </p:sp>
      <p:sp>
        <p:nvSpPr>
          <p:cNvPr id="3" name="Content Placeholder 2">
            <a:extLst>
              <a:ext uri="{FF2B5EF4-FFF2-40B4-BE49-F238E27FC236}">
                <a16:creationId xmlns:a16="http://schemas.microsoft.com/office/drawing/2014/main" id="{3E1C5262-66E5-4565-A1C7-4A8AF95481A6}"/>
              </a:ext>
            </a:extLst>
          </p:cNvPr>
          <p:cNvSpPr>
            <a:spLocks noGrp="1"/>
          </p:cNvSpPr>
          <p:nvPr>
            <p:ph idx="1"/>
          </p:nvPr>
        </p:nvSpPr>
        <p:spPr/>
        <p:txBody>
          <a:bodyPr>
            <a:normAutofit/>
          </a:bodyPr>
          <a:lstStyle/>
          <a:p>
            <a:r>
              <a:rPr lang="en-US" sz="2800" dirty="0">
                <a:solidFill>
                  <a:schemeClr val="tx1"/>
                </a:solidFill>
                <a:latin typeface="Calibri" panose="020F0502020204030204" pitchFamily="34" charset="0"/>
                <a:cs typeface="Calibri" panose="020F0502020204030204" pitchFamily="34" charset="0"/>
              </a:rPr>
              <a:t>1) Forward Only (</a:t>
            </a:r>
            <a:r>
              <a:rPr lang="en-US" sz="2800" dirty="0" err="1">
                <a:solidFill>
                  <a:schemeClr val="tx1"/>
                </a:solidFill>
                <a:latin typeface="Calibri" panose="020F0502020204030204" pitchFamily="34" charset="0"/>
                <a:cs typeface="Calibri" panose="020F0502020204030204" pitchFamily="34" charset="0"/>
              </a:rPr>
              <a:t>ResultSet.TYPE_FORWARD_ONLY</a:t>
            </a:r>
            <a:r>
              <a:rPr lang="en-US" sz="2800" dirty="0">
                <a:solidFill>
                  <a:schemeClr val="tx1"/>
                </a:solidFill>
                <a:latin typeface="Calibri" panose="020F0502020204030204" pitchFamily="34" charset="0"/>
                <a:cs typeface="Calibri" panose="020F0502020204030204" pitchFamily="34" charset="0"/>
              </a:rPr>
              <a:t>)</a:t>
            </a:r>
          </a:p>
          <a:p>
            <a:pPr lvl="1"/>
            <a:r>
              <a:rPr lang="en-US" sz="2600" dirty="0">
                <a:solidFill>
                  <a:schemeClr val="tx1"/>
                </a:solidFill>
                <a:latin typeface="Calibri" panose="020F0502020204030204" pitchFamily="34" charset="0"/>
                <a:cs typeface="Calibri" panose="020F0502020204030204" pitchFamily="34" charset="0"/>
              </a:rPr>
              <a:t>This type of ResultSet instance can move only in the forward direction from the first row to the last row. ResultSet can be moved forward one row by calling the next() method. We can obtain this type of ResultSet while creating Instance of Statement, </a:t>
            </a:r>
            <a:r>
              <a:rPr lang="en-US" sz="2600" dirty="0" err="1">
                <a:solidFill>
                  <a:schemeClr val="tx1"/>
                </a:solidFill>
                <a:latin typeface="Calibri" panose="020F0502020204030204" pitchFamily="34" charset="0"/>
                <a:cs typeface="Calibri" panose="020F0502020204030204" pitchFamily="34" charset="0"/>
              </a:rPr>
              <a:t>PreparedStatement</a:t>
            </a:r>
            <a:r>
              <a:rPr lang="en-US" sz="2600" dirty="0">
                <a:solidFill>
                  <a:schemeClr val="tx1"/>
                </a:solidFill>
                <a:latin typeface="Calibri" panose="020F0502020204030204" pitchFamily="34" charset="0"/>
                <a:cs typeface="Calibri" panose="020F0502020204030204" pitchFamily="34" charset="0"/>
              </a:rPr>
              <a:t> or </a:t>
            </a:r>
            <a:r>
              <a:rPr lang="en-US" sz="2600" dirty="0" err="1">
                <a:solidFill>
                  <a:schemeClr val="tx1"/>
                </a:solidFill>
                <a:latin typeface="Calibri" panose="020F0502020204030204" pitchFamily="34" charset="0"/>
                <a:cs typeface="Calibri" panose="020F0502020204030204" pitchFamily="34" charset="0"/>
              </a:rPr>
              <a:t>CallableStatement</a:t>
            </a:r>
            <a:r>
              <a:rPr lang="en-US" sz="2600" dirty="0">
                <a:solidFill>
                  <a:schemeClr val="tx1"/>
                </a:solidFill>
                <a:latin typeface="Calibri" panose="020F0502020204030204" pitchFamily="34" charset="0"/>
                <a:cs typeface="Calibri" panose="020F0502020204030204" pitchFamily="34" charset="0"/>
              </a:rPr>
              <a:t>.</a:t>
            </a:r>
            <a:endParaRPr lang="en-IL" sz="2600" dirty="0">
              <a:solidFill>
                <a:schemeClr val="tx1"/>
              </a:solidFill>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FCFE77F7-290D-49EF-95CC-F7ACA7A039D0}"/>
              </a:ext>
            </a:extLst>
          </p:cNvPr>
          <p:cNvPicPr>
            <a:picLocks noChangeAspect="1"/>
          </p:cNvPicPr>
          <p:nvPr/>
        </p:nvPicPr>
        <p:blipFill>
          <a:blip r:embed="rId2"/>
          <a:stretch>
            <a:fillRect/>
          </a:stretch>
        </p:blipFill>
        <p:spPr>
          <a:xfrm>
            <a:off x="528486" y="5162549"/>
            <a:ext cx="11124379" cy="1257300"/>
          </a:xfrm>
          <a:prstGeom prst="rect">
            <a:avLst/>
          </a:prstGeom>
        </p:spPr>
      </p:pic>
    </p:spTree>
    <p:extLst>
      <p:ext uri="{BB962C8B-B14F-4D97-AF65-F5344CB8AC3E}">
        <p14:creationId xmlns:p14="http://schemas.microsoft.com/office/powerpoint/2010/main" val="18332539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FDECA-92F9-41C0-8BEC-C802378BB154}"/>
              </a:ext>
            </a:extLst>
          </p:cNvPr>
          <p:cNvSpPr>
            <a:spLocks noGrp="1"/>
          </p:cNvSpPr>
          <p:nvPr>
            <p:ph type="title"/>
          </p:nvPr>
        </p:nvSpPr>
        <p:spPr/>
        <p:txBody>
          <a:bodyPr/>
          <a:lstStyle/>
          <a:p>
            <a:r>
              <a:rPr lang="en-US" dirty="0"/>
              <a:t>JDBC ResultSet Methods</a:t>
            </a:r>
            <a:endParaRPr lang="en-IL" dirty="0"/>
          </a:p>
        </p:txBody>
      </p:sp>
      <p:sp>
        <p:nvSpPr>
          <p:cNvPr id="3" name="Content Placeholder 2">
            <a:extLst>
              <a:ext uri="{FF2B5EF4-FFF2-40B4-BE49-F238E27FC236}">
                <a16:creationId xmlns:a16="http://schemas.microsoft.com/office/drawing/2014/main" id="{3E1C5262-66E5-4565-A1C7-4A8AF95481A6}"/>
              </a:ext>
            </a:extLst>
          </p:cNvPr>
          <p:cNvSpPr>
            <a:spLocks noGrp="1"/>
          </p:cNvSpPr>
          <p:nvPr>
            <p:ph idx="1"/>
          </p:nvPr>
        </p:nvSpPr>
        <p:spPr>
          <a:xfrm>
            <a:off x="721289" y="1866900"/>
            <a:ext cx="11101743" cy="4781550"/>
          </a:xfrm>
        </p:spPr>
        <p:txBody>
          <a:bodyPr>
            <a:noAutofit/>
          </a:bodyPr>
          <a:lstStyle/>
          <a:p>
            <a:r>
              <a:rPr lang="en-US" sz="2400" dirty="0">
                <a:solidFill>
                  <a:schemeClr val="tx1"/>
                </a:solidFill>
                <a:latin typeface="Calibri" panose="020F0502020204030204" pitchFamily="34" charset="0"/>
                <a:cs typeface="Calibri" panose="020F0502020204030204" pitchFamily="34" charset="0"/>
              </a:rPr>
              <a:t>1. ResultSet Navigational Methods</a:t>
            </a:r>
          </a:p>
          <a:p>
            <a:pPr lvl="1"/>
            <a:r>
              <a:rPr lang="en-US" sz="1800" dirty="0" err="1">
                <a:solidFill>
                  <a:schemeClr val="tx1"/>
                </a:solidFill>
                <a:latin typeface="Calibri" panose="020F0502020204030204" pitchFamily="34" charset="0"/>
                <a:cs typeface="Calibri" panose="020F0502020204030204" pitchFamily="34" charset="0"/>
              </a:rPr>
              <a:t>boolean</a:t>
            </a:r>
            <a:r>
              <a:rPr lang="en-US" sz="1800" dirty="0">
                <a:solidFill>
                  <a:schemeClr val="tx1"/>
                </a:solidFill>
                <a:latin typeface="Calibri" panose="020F0502020204030204" pitchFamily="34" charset="0"/>
                <a:cs typeface="Calibri" panose="020F0502020204030204" pitchFamily="34" charset="0"/>
              </a:rPr>
              <a:t> absolute(int row) throws </a:t>
            </a:r>
            <a:r>
              <a:rPr lang="en-US" sz="1800" dirty="0" err="1">
                <a:solidFill>
                  <a:schemeClr val="tx1"/>
                </a:solidFill>
                <a:latin typeface="Calibri" panose="020F0502020204030204" pitchFamily="34" charset="0"/>
                <a:cs typeface="Calibri" panose="020F0502020204030204" pitchFamily="34" charset="0"/>
              </a:rPr>
              <a:t>SQLException</a:t>
            </a:r>
            <a:r>
              <a:rPr lang="en-US" sz="1800" dirty="0">
                <a:solidFill>
                  <a:schemeClr val="tx1"/>
                </a:solidFill>
                <a:latin typeface="Calibri" panose="020F0502020204030204" pitchFamily="34" charset="0"/>
                <a:cs typeface="Calibri" panose="020F0502020204030204" pitchFamily="34" charset="0"/>
              </a:rPr>
              <a:t>: This method moves ResultSet cursor to the specified row and returns true if the operation is successful.</a:t>
            </a:r>
          </a:p>
          <a:p>
            <a:pPr lvl="1"/>
            <a:r>
              <a:rPr lang="en-US" sz="1800" dirty="0">
                <a:solidFill>
                  <a:schemeClr val="tx1"/>
                </a:solidFill>
                <a:latin typeface="Calibri" panose="020F0502020204030204" pitchFamily="34" charset="0"/>
                <a:cs typeface="Calibri" panose="020F0502020204030204" pitchFamily="34" charset="0"/>
              </a:rPr>
              <a:t>void </a:t>
            </a:r>
            <a:r>
              <a:rPr lang="en-US" sz="1800" dirty="0" err="1">
                <a:solidFill>
                  <a:schemeClr val="tx1"/>
                </a:solidFill>
                <a:latin typeface="Calibri" panose="020F0502020204030204" pitchFamily="34" charset="0"/>
                <a:cs typeface="Calibri" panose="020F0502020204030204" pitchFamily="34" charset="0"/>
              </a:rPr>
              <a:t>afterLast</a:t>
            </a:r>
            <a:r>
              <a:rPr lang="en-US" sz="1800" dirty="0">
                <a:solidFill>
                  <a:schemeClr val="tx1"/>
                </a:solidFill>
                <a:latin typeface="Calibri" panose="020F0502020204030204" pitchFamily="34" charset="0"/>
                <a:cs typeface="Calibri" panose="020F0502020204030204" pitchFamily="34" charset="0"/>
              </a:rPr>
              <a:t>() throws </a:t>
            </a:r>
            <a:r>
              <a:rPr lang="en-US" sz="1800" dirty="0" err="1">
                <a:solidFill>
                  <a:schemeClr val="tx1"/>
                </a:solidFill>
                <a:latin typeface="Calibri" panose="020F0502020204030204" pitchFamily="34" charset="0"/>
                <a:cs typeface="Calibri" panose="020F0502020204030204" pitchFamily="34" charset="0"/>
              </a:rPr>
              <a:t>SQLException</a:t>
            </a:r>
            <a:r>
              <a:rPr lang="en-US" sz="1800" dirty="0">
                <a:solidFill>
                  <a:schemeClr val="tx1"/>
                </a:solidFill>
                <a:latin typeface="Calibri" panose="020F0502020204030204" pitchFamily="34" charset="0"/>
                <a:cs typeface="Calibri" panose="020F0502020204030204" pitchFamily="34" charset="0"/>
              </a:rPr>
              <a:t>: This method moves ResultSet cursor to the position after the last row.</a:t>
            </a:r>
          </a:p>
          <a:p>
            <a:pPr lvl="1"/>
            <a:r>
              <a:rPr lang="en-US" sz="1800" dirty="0">
                <a:solidFill>
                  <a:schemeClr val="tx1"/>
                </a:solidFill>
                <a:latin typeface="Calibri" panose="020F0502020204030204" pitchFamily="34" charset="0"/>
                <a:cs typeface="Calibri" panose="020F0502020204030204" pitchFamily="34" charset="0"/>
              </a:rPr>
              <a:t>void </a:t>
            </a:r>
            <a:r>
              <a:rPr lang="en-US" sz="1800" dirty="0" err="1">
                <a:solidFill>
                  <a:schemeClr val="tx1"/>
                </a:solidFill>
                <a:latin typeface="Calibri" panose="020F0502020204030204" pitchFamily="34" charset="0"/>
                <a:cs typeface="Calibri" panose="020F0502020204030204" pitchFamily="34" charset="0"/>
              </a:rPr>
              <a:t>beforeFirst</a:t>
            </a:r>
            <a:r>
              <a:rPr lang="en-US" sz="1800" dirty="0">
                <a:solidFill>
                  <a:schemeClr val="tx1"/>
                </a:solidFill>
                <a:latin typeface="Calibri" panose="020F0502020204030204" pitchFamily="34" charset="0"/>
                <a:cs typeface="Calibri" panose="020F0502020204030204" pitchFamily="34" charset="0"/>
              </a:rPr>
              <a:t>() throws </a:t>
            </a:r>
            <a:r>
              <a:rPr lang="en-US" sz="1800" dirty="0" err="1">
                <a:solidFill>
                  <a:schemeClr val="tx1"/>
                </a:solidFill>
                <a:latin typeface="Calibri" panose="020F0502020204030204" pitchFamily="34" charset="0"/>
                <a:cs typeface="Calibri" panose="020F0502020204030204" pitchFamily="34" charset="0"/>
              </a:rPr>
              <a:t>SQLException</a:t>
            </a:r>
            <a:r>
              <a:rPr lang="en-US" sz="1800" dirty="0">
                <a:solidFill>
                  <a:schemeClr val="tx1"/>
                </a:solidFill>
                <a:latin typeface="Calibri" panose="020F0502020204030204" pitchFamily="34" charset="0"/>
                <a:cs typeface="Calibri" panose="020F0502020204030204" pitchFamily="34" charset="0"/>
              </a:rPr>
              <a:t>: This method moves ResultSet cursor to the position before the first row.</a:t>
            </a:r>
          </a:p>
          <a:p>
            <a:pPr lvl="1"/>
            <a:r>
              <a:rPr lang="en-US" sz="1800" dirty="0" err="1">
                <a:solidFill>
                  <a:schemeClr val="tx1"/>
                </a:solidFill>
                <a:latin typeface="Calibri" panose="020F0502020204030204" pitchFamily="34" charset="0"/>
                <a:cs typeface="Calibri" panose="020F0502020204030204" pitchFamily="34" charset="0"/>
              </a:rPr>
              <a:t>boolean</a:t>
            </a:r>
            <a:r>
              <a:rPr lang="en-US" sz="1800" dirty="0">
                <a:solidFill>
                  <a:schemeClr val="tx1"/>
                </a:solidFill>
                <a:latin typeface="Calibri" panose="020F0502020204030204" pitchFamily="34" charset="0"/>
                <a:cs typeface="Calibri" panose="020F0502020204030204" pitchFamily="34" charset="0"/>
              </a:rPr>
              <a:t> first() throws </a:t>
            </a:r>
            <a:r>
              <a:rPr lang="en-US" sz="1800" dirty="0" err="1">
                <a:solidFill>
                  <a:schemeClr val="tx1"/>
                </a:solidFill>
                <a:latin typeface="Calibri" panose="020F0502020204030204" pitchFamily="34" charset="0"/>
                <a:cs typeface="Calibri" panose="020F0502020204030204" pitchFamily="34" charset="0"/>
              </a:rPr>
              <a:t>SQLException</a:t>
            </a:r>
            <a:r>
              <a:rPr lang="en-US" sz="1800" dirty="0">
                <a:solidFill>
                  <a:schemeClr val="tx1"/>
                </a:solidFill>
                <a:latin typeface="Calibri" panose="020F0502020204030204" pitchFamily="34" charset="0"/>
                <a:cs typeface="Calibri" panose="020F0502020204030204" pitchFamily="34" charset="0"/>
              </a:rPr>
              <a:t>: This method moves ResultSet cursor to the first row.</a:t>
            </a:r>
          </a:p>
          <a:p>
            <a:pPr lvl="1"/>
            <a:r>
              <a:rPr lang="en-US" sz="1800" dirty="0" err="1">
                <a:solidFill>
                  <a:schemeClr val="tx1"/>
                </a:solidFill>
                <a:latin typeface="Calibri" panose="020F0502020204030204" pitchFamily="34" charset="0"/>
                <a:cs typeface="Calibri" panose="020F0502020204030204" pitchFamily="34" charset="0"/>
              </a:rPr>
              <a:t>boolean</a:t>
            </a:r>
            <a:r>
              <a:rPr lang="en-US" sz="1800" dirty="0">
                <a:solidFill>
                  <a:schemeClr val="tx1"/>
                </a:solidFill>
                <a:latin typeface="Calibri" panose="020F0502020204030204" pitchFamily="34" charset="0"/>
                <a:cs typeface="Calibri" panose="020F0502020204030204" pitchFamily="34" charset="0"/>
              </a:rPr>
              <a:t> last() throws </a:t>
            </a:r>
            <a:r>
              <a:rPr lang="en-US" sz="1800" dirty="0" err="1">
                <a:solidFill>
                  <a:schemeClr val="tx1"/>
                </a:solidFill>
                <a:latin typeface="Calibri" panose="020F0502020204030204" pitchFamily="34" charset="0"/>
                <a:cs typeface="Calibri" panose="020F0502020204030204" pitchFamily="34" charset="0"/>
              </a:rPr>
              <a:t>SQLException</a:t>
            </a:r>
            <a:r>
              <a:rPr lang="en-US" sz="1800" dirty="0">
                <a:solidFill>
                  <a:schemeClr val="tx1"/>
                </a:solidFill>
                <a:latin typeface="Calibri" panose="020F0502020204030204" pitchFamily="34" charset="0"/>
                <a:cs typeface="Calibri" panose="020F0502020204030204" pitchFamily="34" charset="0"/>
              </a:rPr>
              <a:t>: This method moves ResultSet cursor to the last row.</a:t>
            </a:r>
          </a:p>
          <a:p>
            <a:pPr lvl="1"/>
            <a:r>
              <a:rPr lang="en-US" sz="1800" dirty="0" err="1">
                <a:solidFill>
                  <a:schemeClr val="tx1"/>
                </a:solidFill>
                <a:latin typeface="Calibri" panose="020F0502020204030204" pitchFamily="34" charset="0"/>
                <a:cs typeface="Calibri" panose="020F0502020204030204" pitchFamily="34" charset="0"/>
              </a:rPr>
              <a:t>boolean</a:t>
            </a:r>
            <a:r>
              <a:rPr lang="en-US" sz="1800" dirty="0">
                <a:solidFill>
                  <a:schemeClr val="tx1"/>
                </a:solidFill>
                <a:latin typeface="Calibri" panose="020F0502020204030204" pitchFamily="34" charset="0"/>
                <a:cs typeface="Calibri" panose="020F0502020204030204" pitchFamily="34" charset="0"/>
              </a:rPr>
              <a:t> next() throws </a:t>
            </a:r>
            <a:r>
              <a:rPr lang="en-US" sz="1800" dirty="0" err="1">
                <a:solidFill>
                  <a:schemeClr val="tx1"/>
                </a:solidFill>
                <a:latin typeface="Calibri" panose="020F0502020204030204" pitchFamily="34" charset="0"/>
                <a:cs typeface="Calibri" panose="020F0502020204030204" pitchFamily="34" charset="0"/>
              </a:rPr>
              <a:t>SQLException</a:t>
            </a:r>
            <a:r>
              <a:rPr lang="en-US" sz="1800" dirty="0">
                <a:solidFill>
                  <a:schemeClr val="tx1"/>
                </a:solidFill>
                <a:latin typeface="Calibri" panose="020F0502020204030204" pitchFamily="34" charset="0"/>
                <a:cs typeface="Calibri" panose="020F0502020204030204" pitchFamily="34" charset="0"/>
              </a:rPr>
              <a:t>: This method moves ResultSet cursor to the next row.</a:t>
            </a:r>
          </a:p>
          <a:p>
            <a:pPr lvl="1"/>
            <a:r>
              <a:rPr lang="en-US" sz="1800" dirty="0" err="1">
                <a:solidFill>
                  <a:schemeClr val="tx1"/>
                </a:solidFill>
                <a:latin typeface="Calibri" panose="020F0502020204030204" pitchFamily="34" charset="0"/>
                <a:cs typeface="Calibri" panose="020F0502020204030204" pitchFamily="34" charset="0"/>
              </a:rPr>
              <a:t>boolean</a:t>
            </a:r>
            <a:r>
              <a:rPr lang="en-US" sz="1800" dirty="0">
                <a:solidFill>
                  <a:schemeClr val="tx1"/>
                </a:solidFill>
                <a:latin typeface="Calibri" panose="020F0502020204030204" pitchFamily="34" charset="0"/>
                <a:cs typeface="Calibri" panose="020F0502020204030204" pitchFamily="34" charset="0"/>
              </a:rPr>
              <a:t> previous() throws </a:t>
            </a:r>
            <a:r>
              <a:rPr lang="en-US" sz="1800" dirty="0" err="1">
                <a:solidFill>
                  <a:schemeClr val="tx1"/>
                </a:solidFill>
                <a:latin typeface="Calibri" panose="020F0502020204030204" pitchFamily="34" charset="0"/>
                <a:cs typeface="Calibri" panose="020F0502020204030204" pitchFamily="34" charset="0"/>
              </a:rPr>
              <a:t>SQLException</a:t>
            </a:r>
            <a:r>
              <a:rPr lang="en-US" sz="1800" dirty="0">
                <a:solidFill>
                  <a:schemeClr val="tx1"/>
                </a:solidFill>
                <a:latin typeface="Calibri" panose="020F0502020204030204" pitchFamily="34" charset="0"/>
                <a:cs typeface="Calibri" panose="020F0502020204030204" pitchFamily="34" charset="0"/>
              </a:rPr>
              <a:t>: This method moves ResultSet cursor to the previous row.</a:t>
            </a:r>
            <a:endParaRPr lang="en-IL" sz="18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553636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ED647AE-DFE8-4BEC-88E1-82990AB897C0}"/>
              </a:ext>
            </a:extLst>
          </p:cNvPr>
          <p:cNvPicPr>
            <a:picLocks noChangeAspect="1"/>
          </p:cNvPicPr>
          <p:nvPr/>
        </p:nvPicPr>
        <p:blipFill>
          <a:blip r:embed="rId2"/>
          <a:stretch>
            <a:fillRect/>
          </a:stretch>
        </p:blipFill>
        <p:spPr>
          <a:xfrm>
            <a:off x="1528125" y="242443"/>
            <a:ext cx="9135750" cy="6373114"/>
          </a:xfrm>
          <a:prstGeom prst="rect">
            <a:avLst/>
          </a:prstGeom>
        </p:spPr>
      </p:pic>
    </p:spTree>
    <p:extLst>
      <p:ext uri="{BB962C8B-B14F-4D97-AF65-F5344CB8AC3E}">
        <p14:creationId xmlns:p14="http://schemas.microsoft.com/office/powerpoint/2010/main" val="17071708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A7D9BA-6765-47C6-9E66-6DD9720CCB61}"/>
              </a:ext>
            </a:extLst>
          </p:cNvPr>
          <p:cNvPicPr>
            <a:picLocks noChangeAspect="1"/>
          </p:cNvPicPr>
          <p:nvPr/>
        </p:nvPicPr>
        <p:blipFill>
          <a:blip r:embed="rId2"/>
          <a:stretch>
            <a:fillRect/>
          </a:stretch>
        </p:blipFill>
        <p:spPr>
          <a:xfrm>
            <a:off x="2310065" y="729238"/>
            <a:ext cx="2999872" cy="5325354"/>
          </a:xfrm>
          <a:prstGeom prst="rect">
            <a:avLst/>
          </a:prstGeom>
        </p:spPr>
      </p:pic>
    </p:spTree>
    <p:extLst>
      <p:ext uri="{BB962C8B-B14F-4D97-AF65-F5344CB8AC3E}">
        <p14:creationId xmlns:p14="http://schemas.microsoft.com/office/powerpoint/2010/main" val="21763018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8B8F38C-C1A5-4038-8671-F525AB4BFE17}"/>
              </a:ext>
            </a:extLst>
          </p:cNvPr>
          <p:cNvPicPr>
            <a:picLocks noGrp="1" noChangeAspect="1"/>
          </p:cNvPicPr>
          <p:nvPr>
            <p:ph idx="1"/>
          </p:nvPr>
        </p:nvPicPr>
        <p:blipFill>
          <a:blip r:embed="rId2"/>
          <a:stretch>
            <a:fillRect/>
          </a:stretch>
        </p:blipFill>
        <p:spPr>
          <a:xfrm>
            <a:off x="292508" y="680786"/>
            <a:ext cx="11606983" cy="5832308"/>
          </a:xfrm>
        </p:spPr>
      </p:pic>
    </p:spTree>
    <p:extLst>
      <p:ext uri="{BB962C8B-B14F-4D97-AF65-F5344CB8AC3E}">
        <p14:creationId xmlns:p14="http://schemas.microsoft.com/office/powerpoint/2010/main" val="40058977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CD53D0A-12CF-46A4-AE44-1FEE3E82D6D1}"/>
              </a:ext>
            </a:extLst>
          </p:cNvPr>
          <p:cNvPicPr>
            <a:picLocks noChangeAspect="1"/>
          </p:cNvPicPr>
          <p:nvPr/>
        </p:nvPicPr>
        <p:blipFill>
          <a:blip r:embed="rId2"/>
          <a:stretch>
            <a:fillRect/>
          </a:stretch>
        </p:blipFill>
        <p:spPr>
          <a:xfrm>
            <a:off x="608877" y="129347"/>
            <a:ext cx="10974245" cy="6599306"/>
          </a:xfrm>
          <a:prstGeom prst="rect">
            <a:avLst/>
          </a:prstGeom>
        </p:spPr>
      </p:pic>
    </p:spTree>
    <p:extLst>
      <p:ext uri="{BB962C8B-B14F-4D97-AF65-F5344CB8AC3E}">
        <p14:creationId xmlns:p14="http://schemas.microsoft.com/office/powerpoint/2010/main" val="22749524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B731397-60D1-4500-ADFB-C02B8A5A0DBA}"/>
              </a:ext>
            </a:extLst>
          </p:cNvPr>
          <p:cNvPicPr>
            <a:picLocks noChangeAspect="1"/>
          </p:cNvPicPr>
          <p:nvPr/>
        </p:nvPicPr>
        <p:blipFill>
          <a:blip r:embed="rId2"/>
          <a:stretch>
            <a:fillRect/>
          </a:stretch>
        </p:blipFill>
        <p:spPr>
          <a:xfrm>
            <a:off x="1504309" y="90021"/>
            <a:ext cx="9183382" cy="6677957"/>
          </a:xfrm>
          <a:prstGeom prst="rect">
            <a:avLst/>
          </a:prstGeom>
        </p:spPr>
      </p:pic>
    </p:spTree>
    <p:extLst>
      <p:ext uri="{BB962C8B-B14F-4D97-AF65-F5344CB8AC3E}">
        <p14:creationId xmlns:p14="http://schemas.microsoft.com/office/powerpoint/2010/main" val="3037818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7CE3B1A-30FB-4817-BA72-5B6B295641A5}"/>
              </a:ext>
            </a:extLst>
          </p:cNvPr>
          <p:cNvSpPr>
            <a:spLocks noGrp="1"/>
          </p:cNvSpPr>
          <p:nvPr>
            <p:ph idx="1"/>
          </p:nvPr>
        </p:nvSpPr>
        <p:spPr>
          <a:xfrm>
            <a:off x="617318" y="854242"/>
            <a:ext cx="10957363" cy="5149515"/>
          </a:xfrm>
        </p:spPr>
        <p:txBody>
          <a:bodyPr>
            <a:normAutofit/>
          </a:bodyPr>
          <a:lstStyle/>
          <a:p>
            <a:pPr marL="36900" indent="0">
              <a:buNone/>
            </a:pPr>
            <a:r>
              <a:rPr lang="en-US" sz="2800" dirty="0">
                <a:solidFill>
                  <a:schemeClr val="tx1"/>
                </a:solidFill>
                <a:latin typeface="Calibri" panose="020F0502020204030204" pitchFamily="34" charset="0"/>
                <a:cs typeface="Calibri" panose="020F0502020204030204" pitchFamily="34" charset="0"/>
              </a:rPr>
              <a:t>2. 	Creating Connections: After the driver is loaded, the connection is set  	up. The connection object uses username, password, and URL to set up 	the connection. URL has a predefined format which contains database 	name,  the driver used, IP address where the database is stored, Port 	number and the service provider. The connection can be set up by 	using the command:</a:t>
            </a:r>
          </a:p>
          <a:p>
            <a:pPr marL="36900" indent="0">
              <a:buNone/>
            </a:pPr>
            <a:endParaRPr lang="en-US" sz="2800" dirty="0">
              <a:solidFill>
                <a:schemeClr val="tx1"/>
              </a:solidFill>
              <a:latin typeface="Calibri" panose="020F0502020204030204" pitchFamily="34" charset="0"/>
              <a:cs typeface="Calibri" panose="020F0502020204030204" pitchFamily="34" charset="0"/>
            </a:endParaRPr>
          </a:p>
          <a:p>
            <a:pPr marL="36900" indent="0">
              <a:buNone/>
            </a:pPr>
            <a:r>
              <a:rPr lang="en-US" sz="2800" dirty="0">
                <a:solidFill>
                  <a:schemeClr val="bg1"/>
                </a:solidFill>
                <a:latin typeface="Calibri" panose="020F0502020204030204" pitchFamily="34" charset="0"/>
                <a:cs typeface="Calibri" panose="020F0502020204030204" pitchFamily="34" charset="0"/>
              </a:rPr>
              <a:t>	</a:t>
            </a:r>
            <a:r>
              <a:rPr lang="en-US" sz="2800" dirty="0">
                <a:solidFill>
                  <a:schemeClr val="bg1"/>
                </a:solidFill>
                <a:highlight>
                  <a:srgbClr val="FFFF00"/>
                </a:highlight>
                <a:latin typeface="Calibri" panose="020F0502020204030204" pitchFamily="34" charset="0"/>
                <a:cs typeface="Calibri" panose="020F0502020204030204" pitchFamily="34" charset="0"/>
              </a:rPr>
              <a:t>Connection con = </a:t>
            </a:r>
            <a:r>
              <a:rPr lang="en-US" sz="2800" dirty="0" err="1">
                <a:solidFill>
                  <a:schemeClr val="bg1"/>
                </a:solidFill>
                <a:highlight>
                  <a:srgbClr val="FFFF00"/>
                </a:highlight>
                <a:latin typeface="Calibri" panose="020F0502020204030204" pitchFamily="34" charset="0"/>
                <a:cs typeface="Calibri" panose="020F0502020204030204" pitchFamily="34" charset="0"/>
              </a:rPr>
              <a:t>DriverManager.getConnection</a:t>
            </a:r>
            <a:r>
              <a:rPr lang="en-US" sz="2800" dirty="0">
                <a:solidFill>
                  <a:schemeClr val="bg1"/>
                </a:solidFill>
                <a:highlight>
                  <a:srgbClr val="FFFF00"/>
                </a:highlight>
                <a:latin typeface="Calibri" panose="020F0502020204030204" pitchFamily="34" charset="0"/>
                <a:cs typeface="Calibri" panose="020F0502020204030204" pitchFamily="34" charset="0"/>
              </a:rPr>
              <a:t>(URL, user, password);</a:t>
            </a:r>
            <a:endParaRPr lang="en-IL" sz="2800" dirty="0">
              <a:solidFill>
                <a:schemeClr val="bg1"/>
              </a:solidFill>
              <a:highlight>
                <a:srgbClr val="FFFF00"/>
              </a:highligh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029136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2303BA-CA96-408C-96EA-47D279971EAB}"/>
              </a:ext>
            </a:extLst>
          </p:cNvPr>
          <p:cNvPicPr>
            <a:picLocks noChangeAspect="1"/>
          </p:cNvPicPr>
          <p:nvPr/>
        </p:nvPicPr>
        <p:blipFill>
          <a:blip r:embed="rId2"/>
          <a:stretch>
            <a:fillRect/>
          </a:stretch>
        </p:blipFill>
        <p:spPr>
          <a:xfrm>
            <a:off x="219440" y="1684422"/>
            <a:ext cx="11753120" cy="2023174"/>
          </a:xfrm>
          <a:prstGeom prst="rect">
            <a:avLst/>
          </a:prstGeom>
        </p:spPr>
      </p:pic>
    </p:spTree>
    <p:extLst>
      <p:ext uri="{BB962C8B-B14F-4D97-AF65-F5344CB8AC3E}">
        <p14:creationId xmlns:p14="http://schemas.microsoft.com/office/powerpoint/2010/main" val="2256650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7CE3B1A-30FB-4817-BA72-5B6B295641A5}"/>
              </a:ext>
            </a:extLst>
          </p:cNvPr>
          <p:cNvSpPr>
            <a:spLocks noGrp="1"/>
          </p:cNvSpPr>
          <p:nvPr>
            <p:ph idx="1"/>
          </p:nvPr>
        </p:nvSpPr>
        <p:spPr>
          <a:xfrm>
            <a:off x="617318" y="854242"/>
            <a:ext cx="10957363" cy="5149515"/>
          </a:xfrm>
        </p:spPr>
        <p:txBody>
          <a:bodyPr>
            <a:normAutofit/>
          </a:bodyPr>
          <a:lstStyle/>
          <a:p>
            <a:pPr marL="36900" indent="0">
              <a:buNone/>
            </a:pPr>
            <a:r>
              <a:rPr lang="en-US" sz="2800" dirty="0">
                <a:latin typeface="Calibri" panose="020F0502020204030204" pitchFamily="34" charset="0"/>
                <a:cs typeface="Calibri" panose="020F0502020204030204" pitchFamily="34" charset="0"/>
              </a:rPr>
              <a:t>3. Creating Statement: After establishing the connection, the user can 	interact with the database. The interfaces such as JDBC statement, 	</a:t>
            </a:r>
            <a:r>
              <a:rPr lang="en-US" sz="2800" dirty="0" err="1">
                <a:latin typeface="Calibri" panose="020F0502020204030204" pitchFamily="34" charset="0"/>
                <a:cs typeface="Calibri" panose="020F0502020204030204" pitchFamily="34" charset="0"/>
              </a:rPr>
              <a:t>PreparedStatement</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CallableStatement</a:t>
            </a:r>
            <a:r>
              <a:rPr lang="en-US" sz="2800" dirty="0">
                <a:latin typeface="Calibri" panose="020F0502020204030204" pitchFamily="34" charset="0"/>
                <a:cs typeface="Calibri" panose="020F0502020204030204" pitchFamily="34" charset="0"/>
              </a:rPr>
              <a:t> provides methods that allow a 	user to send SQL statements and get data from the database. 	Command used to create statement is;</a:t>
            </a:r>
          </a:p>
          <a:p>
            <a:pPr marL="36900" indent="0">
              <a:buNone/>
            </a:pPr>
            <a:endParaRPr lang="en-US" sz="2800" dirty="0">
              <a:latin typeface="Calibri" panose="020F0502020204030204" pitchFamily="34" charset="0"/>
              <a:cs typeface="Calibri" panose="020F0502020204030204" pitchFamily="34" charset="0"/>
            </a:endParaRPr>
          </a:p>
          <a:p>
            <a:pPr marL="36900" indent="0">
              <a:buNone/>
            </a:pPr>
            <a:r>
              <a:rPr lang="en-US" sz="2800" dirty="0">
                <a:latin typeface="Calibri" panose="020F0502020204030204" pitchFamily="34" charset="0"/>
                <a:cs typeface="Calibri" panose="020F0502020204030204" pitchFamily="34" charset="0"/>
              </a:rPr>
              <a:t>	</a:t>
            </a:r>
            <a:r>
              <a:rPr lang="en-US" sz="2800" dirty="0">
                <a:solidFill>
                  <a:schemeClr val="bg1"/>
                </a:solidFill>
                <a:highlight>
                  <a:srgbClr val="FFFF00"/>
                </a:highlight>
                <a:latin typeface="Calibri" panose="020F0502020204030204" pitchFamily="34" charset="0"/>
                <a:cs typeface="Calibri" panose="020F0502020204030204" pitchFamily="34" charset="0"/>
              </a:rPr>
              <a:t>Statement </a:t>
            </a:r>
            <a:r>
              <a:rPr lang="en-US" sz="2800" dirty="0" err="1">
                <a:solidFill>
                  <a:schemeClr val="bg1"/>
                </a:solidFill>
                <a:highlight>
                  <a:srgbClr val="FFFF00"/>
                </a:highlight>
                <a:latin typeface="Calibri" panose="020F0502020204030204" pitchFamily="34" charset="0"/>
                <a:cs typeface="Calibri" panose="020F0502020204030204" pitchFamily="34" charset="0"/>
              </a:rPr>
              <a:t>stmt</a:t>
            </a:r>
            <a:r>
              <a:rPr lang="en-US" sz="2800" dirty="0">
                <a:solidFill>
                  <a:schemeClr val="bg1"/>
                </a:solidFill>
                <a:highlight>
                  <a:srgbClr val="FFFF00"/>
                </a:highlight>
                <a:latin typeface="Calibri" panose="020F0502020204030204" pitchFamily="34" charset="0"/>
                <a:cs typeface="Calibri" panose="020F0502020204030204" pitchFamily="34" charset="0"/>
              </a:rPr>
              <a:t> = </a:t>
            </a:r>
            <a:r>
              <a:rPr lang="en-US" sz="2800" dirty="0" err="1">
                <a:solidFill>
                  <a:schemeClr val="bg1"/>
                </a:solidFill>
                <a:highlight>
                  <a:srgbClr val="FFFF00"/>
                </a:highlight>
                <a:latin typeface="Calibri" panose="020F0502020204030204" pitchFamily="34" charset="0"/>
                <a:cs typeface="Calibri" panose="020F0502020204030204" pitchFamily="34" charset="0"/>
              </a:rPr>
              <a:t>con.createStatement</a:t>
            </a:r>
            <a:r>
              <a:rPr lang="en-US" sz="2800" dirty="0">
                <a:solidFill>
                  <a:schemeClr val="bg1"/>
                </a:solidFill>
                <a:highlight>
                  <a:srgbClr val="FFFF00"/>
                </a:highlight>
                <a:latin typeface="Calibri" panose="020F0502020204030204" pitchFamily="34" charset="0"/>
                <a:cs typeface="Calibri" panose="020F0502020204030204" pitchFamily="34" charset="0"/>
              </a:rPr>
              <a:t>();</a:t>
            </a:r>
            <a:endParaRPr lang="en-IL" sz="2800" dirty="0">
              <a:solidFill>
                <a:schemeClr val="bg1"/>
              </a:solidFill>
              <a:highlight>
                <a:srgbClr val="FFFF00"/>
              </a:highligh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84995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7CE3B1A-30FB-4817-BA72-5B6B295641A5}"/>
              </a:ext>
            </a:extLst>
          </p:cNvPr>
          <p:cNvSpPr>
            <a:spLocks noGrp="1"/>
          </p:cNvSpPr>
          <p:nvPr>
            <p:ph idx="1"/>
          </p:nvPr>
        </p:nvSpPr>
        <p:spPr>
          <a:xfrm>
            <a:off x="617318" y="854242"/>
            <a:ext cx="10957363" cy="5149515"/>
          </a:xfrm>
        </p:spPr>
        <p:txBody>
          <a:bodyPr>
            <a:normAutofit fontScale="92500" lnSpcReduction="10000"/>
          </a:bodyPr>
          <a:lstStyle/>
          <a:p>
            <a:pPr marL="36900" indent="0">
              <a:buNone/>
            </a:pPr>
            <a:r>
              <a:rPr lang="en-US" sz="2800" dirty="0">
                <a:solidFill>
                  <a:schemeClr val="tx1"/>
                </a:solidFill>
                <a:latin typeface="Calibri" panose="020F0502020204030204" pitchFamily="34" charset="0"/>
                <a:cs typeface="Calibri" panose="020F0502020204030204" pitchFamily="34" charset="0"/>
              </a:rPr>
              <a:t>4. 	Executing Query: The SQL query is executed to interact with the 	database. A 	query can be for updating/inserting in the database or for retrieving data. 	Statement interface provides two methods i.e. 	</a:t>
            </a:r>
            <a:r>
              <a:rPr lang="en-US" sz="2800" dirty="0" err="1">
                <a:solidFill>
                  <a:schemeClr val="tx1"/>
                </a:solidFill>
                <a:latin typeface="Calibri" panose="020F0502020204030204" pitchFamily="34" charset="0"/>
                <a:cs typeface="Calibri" panose="020F0502020204030204" pitchFamily="34" charset="0"/>
              </a:rPr>
              <a:t>executeQuery</a:t>
            </a:r>
            <a:r>
              <a:rPr lang="en-US" sz="2800" dirty="0">
                <a:solidFill>
                  <a:schemeClr val="tx1"/>
                </a:solidFill>
                <a:latin typeface="Calibri" panose="020F0502020204030204" pitchFamily="34" charset="0"/>
                <a:cs typeface="Calibri" panose="020F0502020204030204" pitchFamily="34" charset="0"/>
              </a:rPr>
              <a:t>() method to 	execute queries for retrieving data while </a:t>
            </a:r>
            <a:r>
              <a:rPr lang="en-US" sz="2800" dirty="0" err="1">
                <a:solidFill>
                  <a:schemeClr val="tx1"/>
                </a:solidFill>
                <a:latin typeface="Calibri" panose="020F0502020204030204" pitchFamily="34" charset="0"/>
                <a:cs typeface="Calibri" panose="020F0502020204030204" pitchFamily="34" charset="0"/>
              </a:rPr>
              <a:t>executeUpdate</a:t>
            </a:r>
            <a:r>
              <a:rPr lang="en-US" sz="2800" dirty="0">
                <a:solidFill>
                  <a:schemeClr val="tx1"/>
                </a:solidFill>
                <a:latin typeface="Calibri" panose="020F0502020204030204" pitchFamily="34" charset="0"/>
                <a:cs typeface="Calibri" panose="020F0502020204030204" pitchFamily="34" charset="0"/>
              </a:rPr>
              <a:t>() method to execute 	queries for updating or inserting. 	For Example:</a:t>
            </a:r>
          </a:p>
          <a:p>
            <a:pPr marL="36900" indent="0">
              <a:buNone/>
            </a:pPr>
            <a:endParaRPr lang="en-US" sz="2800" dirty="0">
              <a:solidFill>
                <a:schemeClr val="tx1"/>
              </a:solidFill>
              <a:highlight>
                <a:srgbClr val="FFFF00"/>
              </a:highlight>
              <a:latin typeface="Calibri" panose="020F0502020204030204" pitchFamily="34" charset="0"/>
              <a:cs typeface="Calibri" panose="020F0502020204030204" pitchFamily="34" charset="0"/>
            </a:endParaRPr>
          </a:p>
          <a:p>
            <a:pPr marL="414000" lvl="1" indent="0">
              <a:buNone/>
            </a:pPr>
            <a:r>
              <a:rPr lang="en-US" sz="2600" dirty="0">
                <a:solidFill>
                  <a:schemeClr val="bg1"/>
                </a:solidFill>
                <a:highlight>
                  <a:srgbClr val="FFFF00"/>
                </a:highlight>
                <a:latin typeface="Calibri" panose="020F0502020204030204" pitchFamily="34" charset="0"/>
                <a:cs typeface="Calibri" panose="020F0502020204030204" pitchFamily="34" charset="0"/>
              </a:rPr>
              <a:t>int n = </a:t>
            </a:r>
            <a:r>
              <a:rPr lang="en-US" sz="2600" dirty="0" err="1">
                <a:solidFill>
                  <a:schemeClr val="bg1"/>
                </a:solidFill>
                <a:highlight>
                  <a:srgbClr val="FFFF00"/>
                </a:highlight>
                <a:latin typeface="Calibri" panose="020F0502020204030204" pitchFamily="34" charset="0"/>
                <a:cs typeface="Calibri" panose="020F0502020204030204" pitchFamily="34" charset="0"/>
              </a:rPr>
              <a:t>stmt.executeUpdate</a:t>
            </a:r>
            <a:r>
              <a:rPr lang="en-US" sz="2600" dirty="0">
                <a:solidFill>
                  <a:schemeClr val="bg1"/>
                </a:solidFill>
                <a:highlight>
                  <a:srgbClr val="FFFF00"/>
                </a:highlight>
                <a:latin typeface="Calibri" panose="020F0502020204030204" pitchFamily="34" charset="0"/>
                <a:cs typeface="Calibri" panose="020F0502020204030204" pitchFamily="34" charset="0"/>
              </a:rPr>
              <a:t>(“DELETE TABLENAME”);</a:t>
            </a:r>
          </a:p>
          <a:p>
            <a:pPr marL="414000" lvl="1" indent="0">
              <a:buNone/>
            </a:pPr>
            <a:r>
              <a:rPr lang="en-US" sz="2600" dirty="0">
                <a:solidFill>
                  <a:schemeClr val="bg1"/>
                </a:solidFill>
                <a:highlight>
                  <a:srgbClr val="FFFF00"/>
                </a:highlight>
                <a:latin typeface="Calibri" panose="020F0502020204030204" pitchFamily="34" charset="0"/>
                <a:cs typeface="Calibri" panose="020F0502020204030204" pitchFamily="34" charset="0"/>
              </a:rPr>
              <a:t>if(n==1)</a:t>
            </a:r>
          </a:p>
          <a:p>
            <a:pPr marL="414000" lvl="1" indent="0">
              <a:buNone/>
            </a:pPr>
            <a:r>
              <a:rPr lang="en-US" sz="2600" dirty="0" err="1">
                <a:solidFill>
                  <a:schemeClr val="bg1"/>
                </a:solidFill>
                <a:highlight>
                  <a:srgbClr val="FFFF00"/>
                </a:highlight>
                <a:latin typeface="Calibri" panose="020F0502020204030204" pitchFamily="34" charset="0"/>
                <a:cs typeface="Calibri" panose="020F0502020204030204" pitchFamily="34" charset="0"/>
              </a:rPr>
              <a:t>System.out.println</a:t>
            </a:r>
            <a:r>
              <a:rPr lang="en-US" sz="2600" dirty="0">
                <a:solidFill>
                  <a:schemeClr val="bg1"/>
                </a:solidFill>
                <a:highlight>
                  <a:srgbClr val="FFFF00"/>
                </a:highlight>
                <a:latin typeface="Calibri" panose="020F0502020204030204" pitchFamily="34" charset="0"/>
                <a:cs typeface="Calibri" panose="020F0502020204030204" pitchFamily="34" charset="0"/>
              </a:rPr>
              <a:t>(“Success”);</a:t>
            </a:r>
          </a:p>
          <a:p>
            <a:pPr marL="414000" lvl="1" indent="0">
              <a:buNone/>
            </a:pPr>
            <a:r>
              <a:rPr lang="en-US" sz="2600" dirty="0">
                <a:solidFill>
                  <a:schemeClr val="bg1"/>
                </a:solidFill>
                <a:highlight>
                  <a:srgbClr val="FFFF00"/>
                </a:highlight>
                <a:latin typeface="Calibri" panose="020F0502020204030204" pitchFamily="34" charset="0"/>
                <a:cs typeface="Calibri" panose="020F0502020204030204" pitchFamily="34" charset="0"/>
              </a:rPr>
              <a:t>else</a:t>
            </a:r>
          </a:p>
          <a:p>
            <a:pPr marL="414000" lvl="1" indent="0">
              <a:buNone/>
            </a:pPr>
            <a:r>
              <a:rPr lang="en-US" sz="2600" dirty="0" err="1">
                <a:solidFill>
                  <a:schemeClr val="bg1"/>
                </a:solidFill>
                <a:highlight>
                  <a:srgbClr val="FFFF00"/>
                </a:highlight>
                <a:latin typeface="Calibri" panose="020F0502020204030204" pitchFamily="34" charset="0"/>
                <a:cs typeface="Calibri" panose="020F0502020204030204" pitchFamily="34" charset="0"/>
              </a:rPr>
              <a:t>System.out.println</a:t>
            </a:r>
            <a:r>
              <a:rPr lang="en-US" sz="2600" dirty="0">
                <a:solidFill>
                  <a:schemeClr val="bg1"/>
                </a:solidFill>
                <a:highlight>
                  <a:srgbClr val="FFFF00"/>
                </a:highlight>
                <a:latin typeface="Calibri" panose="020F0502020204030204" pitchFamily="34" charset="0"/>
                <a:cs typeface="Calibri" panose="020F0502020204030204" pitchFamily="34" charset="0"/>
              </a:rPr>
              <a:t>(“Failed”);</a:t>
            </a:r>
            <a:endParaRPr lang="en-IL" sz="2600" dirty="0">
              <a:solidFill>
                <a:schemeClr val="bg1"/>
              </a:solidFill>
              <a:highlight>
                <a:srgbClr val="FFFF00"/>
              </a:highligh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51993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7CE3B1A-30FB-4817-BA72-5B6B295641A5}"/>
              </a:ext>
            </a:extLst>
          </p:cNvPr>
          <p:cNvSpPr>
            <a:spLocks noGrp="1"/>
          </p:cNvSpPr>
          <p:nvPr>
            <p:ph idx="1"/>
          </p:nvPr>
        </p:nvSpPr>
        <p:spPr>
          <a:xfrm>
            <a:off x="617318" y="854242"/>
            <a:ext cx="10957363" cy="5149515"/>
          </a:xfrm>
        </p:spPr>
        <p:txBody>
          <a:bodyPr>
            <a:normAutofit/>
          </a:bodyPr>
          <a:lstStyle/>
          <a:p>
            <a:pPr marL="36900" indent="0">
              <a:buNone/>
            </a:pPr>
            <a:r>
              <a:rPr lang="en-US" sz="2800" dirty="0">
                <a:latin typeface="Calibri" panose="020F0502020204030204" pitchFamily="34" charset="0"/>
                <a:cs typeface="Calibri" panose="020F0502020204030204" pitchFamily="34" charset="0"/>
              </a:rPr>
              <a:t>5. 	Closing Connection: After executing our query, the data user wanted to 	update or retrieve has been done so now it’s time to close the 	established connection. The connection interface provides a method 	close() to close the connection. For example:</a:t>
            </a:r>
          </a:p>
          <a:p>
            <a:pPr marL="36900" indent="0">
              <a:buNone/>
            </a:pPr>
            <a:endParaRPr lang="en-US" sz="2800" dirty="0">
              <a:latin typeface="Calibri" panose="020F0502020204030204" pitchFamily="34" charset="0"/>
              <a:cs typeface="Calibri" panose="020F0502020204030204" pitchFamily="34" charset="0"/>
            </a:endParaRPr>
          </a:p>
          <a:p>
            <a:pPr marL="36900" indent="0">
              <a:buNone/>
            </a:pPr>
            <a:r>
              <a:rPr lang="en-US" sz="2800" dirty="0">
                <a:latin typeface="Calibri" panose="020F0502020204030204" pitchFamily="34" charset="0"/>
                <a:cs typeface="Calibri" panose="020F0502020204030204" pitchFamily="34" charset="0"/>
              </a:rPr>
              <a:t>	</a:t>
            </a:r>
            <a:r>
              <a:rPr lang="en-US" sz="2800" dirty="0" err="1">
                <a:solidFill>
                  <a:schemeClr val="bg1"/>
                </a:solidFill>
                <a:highlight>
                  <a:srgbClr val="FFFF00"/>
                </a:highlight>
                <a:latin typeface="Calibri" panose="020F0502020204030204" pitchFamily="34" charset="0"/>
                <a:cs typeface="Calibri" panose="020F0502020204030204" pitchFamily="34" charset="0"/>
              </a:rPr>
              <a:t>con.close</a:t>
            </a:r>
            <a:r>
              <a:rPr lang="en-US" sz="2800" dirty="0">
                <a:solidFill>
                  <a:schemeClr val="bg1"/>
                </a:solidFill>
                <a:highlight>
                  <a:srgbClr val="FFFF00"/>
                </a:highlight>
                <a:latin typeface="Calibri" panose="020F0502020204030204" pitchFamily="34" charset="0"/>
                <a:cs typeface="Calibri" panose="020F0502020204030204" pitchFamily="34" charset="0"/>
              </a:rPr>
              <a:t>();</a:t>
            </a:r>
            <a:endParaRPr lang="en-IL" sz="2600" dirty="0">
              <a:solidFill>
                <a:schemeClr val="bg1"/>
              </a:solidFill>
              <a:highlight>
                <a:srgbClr val="FFFF00"/>
              </a:highligh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05690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a:xfrm>
            <a:off x="913795" y="609600"/>
            <a:ext cx="10353762" cy="1257300"/>
          </a:xfrm>
        </p:spPr>
        <p:txBody>
          <a:bodyPr>
            <a:normAutofit/>
          </a:bodyPr>
          <a:lstStyle/>
          <a:p>
            <a:r>
              <a:rPr lang="en-US" dirty="0"/>
              <a:t>JDBC Architecture</a:t>
            </a:r>
          </a:p>
        </p:txBody>
      </p:sp>
      <p:pic>
        <p:nvPicPr>
          <p:cNvPr id="4" name="Content Placeholder 3">
            <a:extLst>
              <a:ext uri="{FF2B5EF4-FFF2-40B4-BE49-F238E27FC236}">
                <a16:creationId xmlns:a16="http://schemas.microsoft.com/office/drawing/2014/main" id="{F1E39E36-1E4F-47B6-87B0-3684347C2A00}"/>
              </a:ext>
            </a:extLst>
          </p:cNvPr>
          <p:cNvPicPr>
            <a:picLocks noGrp="1" noChangeAspect="1"/>
          </p:cNvPicPr>
          <p:nvPr>
            <p:ph idx="1"/>
          </p:nvPr>
        </p:nvPicPr>
        <p:blipFill>
          <a:blip r:embed="rId3"/>
          <a:stretch>
            <a:fillRect/>
          </a:stretch>
        </p:blipFill>
        <p:spPr>
          <a:xfrm>
            <a:off x="1507958" y="1652744"/>
            <a:ext cx="8796476" cy="4988687"/>
          </a:xfrm>
        </p:spPr>
      </p:pic>
    </p:spTree>
    <p:extLst>
      <p:ext uri="{BB962C8B-B14F-4D97-AF65-F5344CB8AC3E}">
        <p14:creationId xmlns:p14="http://schemas.microsoft.com/office/powerpoint/2010/main" val="922244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docProps/app.xml><?xml version="1.0" encoding="utf-8"?>
<Properties xmlns="http://schemas.openxmlformats.org/officeDocument/2006/extended-properties" xmlns:vt="http://schemas.openxmlformats.org/officeDocument/2006/docPropsVTypes">
  <Template>{4D8F272E-D92C-4FCD-93FD-006FBEEE77FB}tf12214701_win32</Template>
  <TotalTime>1385</TotalTime>
  <Words>1915</Words>
  <Application>Microsoft Office PowerPoint</Application>
  <PresentationFormat>Widescreen</PresentationFormat>
  <Paragraphs>166</Paragraphs>
  <Slides>50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Goudy Old Style</vt:lpstr>
      <vt:lpstr>Wingdings 2</vt:lpstr>
      <vt:lpstr>SlateVTI</vt:lpstr>
      <vt:lpstr>JDBC</vt:lpstr>
      <vt:lpstr>Concept</vt:lpstr>
      <vt:lpstr>What is JDBC?</vt:lpstr>
      <vt:lpstr>How to connect our program/application with DB?</vt:lpstr>
      <vt:lpstr>PowerPoint Presentation</vt:lpstr>
      <vt:lpstr>PowerPoint Presentation</vt:lpstr>
      <vt:lpstr>PowerPoint Presentation</vt:lpstr>
      <vt:lpstr>PowerPoint Presentation</vt:lpstr>
      <vt:lpstr>JDBC Architecture</vt:lpstr>
      <vt:lpstr>Components of JDBC Architecture</vt:lpstr>
      <vt:lpstr>PowerPoint Presentation</vt:lpstr>
      <vt:lpstr>Types of JDBC drivers</vt:lpstr>
      <vt:lpstr>Types of JDBC drivers</vt:lpstr>
      <vt:lpstr>Type-1 Driver or JDBC-ODBC Bridge </vt:lpstr>
      <vt:lpstr>Type-1 Driver or JDBC-ODBC Bridge Advantages and disadvantages</vt:lpstr>
      <vt:lpstr>Type-2 Driver or Native API Partly Java Driver </vt:lpstr>
      <vt:lpstr>Type-2 Driver or Native-API driver Advantages and disadvantages</vt:lpstr>
      <vt:lpstr>Type-3 Driver or Network Protocol Driver </vt:lpstr>
      <vt:lpstr>Network protocol driver</vt:lpstr>
      <vt:lpstr>Network protocol driver</vt:lpstr>
      <vt:lpstr>Type-4 or Thin Driver </vt:lpstr>
      <vt:lpstr>Type-4 or Thin Driver Advantages</vt:lpstr>
      <vt:lpstr>Type-4 or Thin Driver Disadvantages</vt:lpstr>
      <vt:lpstr>Which driver should be used?</vt:lpstr>
      <vt:lpstr>JDBC STAMENT</vt:lpstr>
      <vt:lpstr>Statment</vt:lpstr>
      <vt:lpstr>JDBC Statment</vt:lpstr>
      <vt:lpstr>Methods of prepared Statment</vt:lpstr>
      <vt:lpstr>Java program to execute a query using PreparedStatement</vt:lpstr>
      <vt:lpstr>Java program to update a table using PreparedStatement</vt:lpstr>
      <vt:lpstr>JDBC Statement  - CallableStatement </vt:lpstr>
      <vt:lpstr>JDBC Statement  - CallableStatement </vt:lpstr>
      <vt:lpstr>JDBC Statement  - CallableStatement </vt:lpstr>
      <vt:lpstr>JDBC Statement  - CallableStatement </vt:lpstr>
      <vt:lpstr>JDBC Statement  - CallableStatement </vt:lpstr>
      <vt:lpstr>JDBC Statement  - CallableStatement </vt:lpstr>
      <vt:lpstr>JDBC Result set</vt:lpstr>
      <vt:lpstr>JDBC ResultSet Hierarchy</vt:lpstr>
      <vt:lpstr>JDBC Result set</vt:lpstr>
      <vt:lpstr>JDBC ResultSet</vt:lpstr>
      <vt:lpstr>JDBC ResultSet Types</vt:lpstr>
      <vt:lpstr>JDBC ResultSet Types</vt:lpstr>
      <vt:lpstr>JDBC ResultSet Types</vt:lpstr>
      <vt:lpstr>JDBC ResultSet Methods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JDBC</dc:title>
  <dc:creator>Samar</dc:creator>
  <cp:lastModifiedBy>Samar</cp:lastModifiedBy>
  <cp:revision>9</cp:revision>
  <dcterms:created xsi:type="dcterms:W3CDTF">2021-11-10T06:19:08Z</dcterms:created>
  <dcterms:modified xsi:type="dcterms:W3CDTF">2021-11-15T06:30:48Z</dcterms:modified>
</cp:coreProperties>
</file>