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3" r:id="rId6"/>
    <p:sldId id="264" r:id="rId7"/>
    <p:sldId id="259" r:id="rId8"/>
    <p:sldId id="267" r:id="rId9"/>
    <p:sldId id="261" r:id="rId10"/>
    <p:sldId id="268" r:id="rId11"/>
    <p:sldId id="269" r:id="rId12"/>
    <p:sldId id="262" r:id="rId13"/>
    <p:sldId id="265"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48" d="100"/>
          <a:sy n="48" d="100"/>
        </p:scale>
        <p:origin x="82"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C002-113A-4A29-BF0A-F5D4419BE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8BA5237-D2D9-4838-A2A2-223DB31D9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9D84BF9-2CFE-438E-BB5A-F77B38AFEFCC}"/>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5" name="Footer Placeholder 4">
            <a:extLst>
              <a:ext uri="{FF2B5EF4-FFF2-40B4-BE49-F238E27FC236}">
                <a16:creationId xmlns:a16="http://schemas.microsoft.com/office/drawing/2014/main" id="{C59A247F-96CA-45C0-A2CC-7880A3FD120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BE728CA-924D-4A51-B9CA-C264ADF3AC24}"/>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129652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E611-5F2F-49B6-89E1-71A16C3E517F}"/>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64E230D-5410-4254-A50A-71EA89FAC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F38901D-2AA3-4CD8-8E39-09427D5E6C55}"/>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5" name="Footer Placeholder 4">
            <a:extLst>
              <a:ext uri="{FF2B5EF4-FFF2-40B4-BE49-F238E27FC236}">
                <a16:creationId xmlns:a16="http://schemas.microsoft.com/office/drawing/2014/main" id="{F029C82B-E9B2-446D-9D5C-EF638922626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41F17CD-D1B6-4D04-81A7-FAB7DD81FB51}"/>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304414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6A371-F7A2-4E68-AA5A-E8E4C9D05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6F211C6-ACEB-437B-B198-BE922C20EE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48FDE20-BA2C-4252-85EA-86BFF1A3C31C}"/>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5" name="Footer Placeholder 4">
            <a:extLst>
              <a:ext uri="{FF2B5EF4-FFF2-40B4-BE49-F238E27FC236}">
                <a16:creationId xmlns:a16="http://schemas.microsoft.com/office/drawing/2014/main" id="{DB3C8CD8-E7D1-4F54-9EA3-2D309619304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D26CFA3-C032-40B3-AE20-9B1CDBD45846}"/>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291244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52AD-7286-413C-9D99-5B5D657B108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46F968-83DE-406F-8870-B4DE1AC53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99E0288-5C0B-44D2-8E42-10B126F15BFE}"/>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5" name="Footer Placeholder 4">
            <a:extLst>
              <a:ext uri="{FF2B5EF4-FFF2-40B4-BE49-F238E27FC236}">
                <a16:creationId xmlns:a16="http://schemas.microsoft.com/office/drawing/2014/main" id="{F544F4C5-3E90-4EA0-8B58-E17865C90C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33F9A6F-69A5-4167-AA51-B73E9633B0E6}"/>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244134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D2AA-7568-488E-B8EA-7164ED00C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4B4C8A9E-DF5B-4638-A66B-A52132A85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8E2FE1-B552-4D36-BD24-669BD84356A2}"/>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5" name="Footer Placeholder 4">
            <a:extLst>
              <a:ext uri="{FF2B5EF4-FFF2-40B4-BE49-F238E27FC236}">
                <a16:creationId xmlns:a16="http://schemas.microsoft.com/office/drawing/2014/main" id="{3C9272E3-C531-489C-94DC-11941210750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917F3D6-B9F7-4207-A4EC-137F86F54258}"/>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82532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FB02-CDAD-4875-ADCB-F89F2BA8FC4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70472E4-EC3C-4508-A394-B15DE35BE9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F69A9DE-5D83-4B7F-9854-93C0CBBB6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469F148-F27C-4A8E-885A-F2BF4211EFF5}"/>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6" name="Footer Placeholder 5">
            <a:extLst>
              <a:ext uri="{FF2B5EF4-FFF2-40B4-BE49-F238E27FC236}">
                <a16:creationId xmlns:a16="http://schemas.microsoft.com/office/drawing/2014/main" id="{91DC4F83-3C35-4E94-858F-74D79C667DD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1FD0435-8036-475B-9C01-337B1BD567CC}"/>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301489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8DD7-899E-40D0-B18D-7347F02F0E2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55A507D-2B94-4901-B8F5-54E1F3E64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3C6B3-F84B-4F61-A1EC-05E402128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CAC400EE-C0E0-4C5E-828D-D781CD8009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D346CB-3627-462F-B3DC-1D96BFF91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D07946B-822F-4CA0-86A5-A356E8077E0B}"/>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8" name="Footer Placeholder 7">
            <a:extLst>
              <a:ext uri="{FF2B5EF4-FFF2-40B4-BE49-F238E27FC236}">
                <a16:creationId xmlns:a16="http://schemas.microsoft.com/office/drawing/2014/main" id="{D4080C75-1C8E-4011-A1DC-4CD882A5836B}"/>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17DEE5E-00DC-4114-904A-FAFDDA903F9C}"/>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103454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86F2-C29D-4E77-A059-DC7B0469A9D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BFDC0D1D-C288-4E7B-9FB0-31E5E4397C97}"/>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4" name="Footer Placeholder 3">
            <a:extLst>
              <a:ext uri="{FF2B5EF4-FFF2-40B4-BE49-F238E27FC236}">
                <a16:creationId xmlns:a16="http://schemas.microsoft.com/office/drawing/2014/main" id="{EAEFD9B6-D846-4CCE-A732-B137BF9D1C3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A7D377B-9A0F-4A08-8D51-6DB79EA47C6E}"/>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67151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F269CB-404B-4BE4-AA9C-C3E928177EF5}"/>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3" name="Footer Placeholder 2">
            <a:extLst>
              <a:ext uri="{FF2B5EF4-FFF2-40B4-BE49-F238E27FC236}">
                <a16:creationId xmlns:a16="http://schemas.microsoft.com/office/drawing/2014/main" id="{FED8EE0B-54C4-4E01-9373-8127213E8FB5}"/>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3A12E64-D09A-411D-98BE-46704665AD57}"/>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41970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3530-9F09-47E0-99DD-0CE744E1B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0B718C5-5E64-4138-AC9D-B6949FCD7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2F7E810-EE85-4617-90C3-575D90B5B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1EAE0-5E42-4A6A-B4F6-6B85CC59B7D0}"/>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6" name="Footer Placeholder 5">
            <a:extLst>
              <a:ext uri="{FF2B5EF4-FFF2-40B4-BE49-F238E27FC236}">
                <a16:creationId xmlns:a16="http://schemas.microsoft.com/office/drawing/2014/main" id="{364927EB-D97A-4DF1-8584-0CB1F751FB5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8B3C5FD-7B09-41FC-9D45-41B7C0940F6E}"/>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275056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E0D5-8F93-4452-9270-082196066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A5600BAD-9970-444D-8C71-090DB26B6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561B2FB-B39A-4F21-B338-F5A7EA84E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3364E-2071-4C83-A3BC-90CF15797B3A}"/>
              </a:ext>
            </a:extLst>
          </p:cNvPr>
          <p:cNvSpPr>
            <a:spLocks noGrp="1"/>
          </p:cNvSpPr>
          <p:nvPr>
            <p:ph type="dt" sz="half" idx="10"/>
          </p:nvPr>
        </p:nvSpPr>
        <p:spPr/>
        <p:txBody>
          <a:bodyPr/>
          <a:lstStyle/>
          <a:p>
            <a:fld id="{83A8F5F4-26A4-41EB-BAC0-E439161642BD}" type="datetimeFigureOut">
              <a:rPr lang="en-IL" smtClean="0"/>
              <a:t>15/11/2021</a:t>
            </a:fld>
            <a:endParaRPr lang="en-IL"/>
          </a:p>
        </p:txBody>
      </p:sp>
      <p:sp>
        <p:nvSpPr>
          <p:cNvPr id="6" name="Footer Placeholder 5">
            <a:extLst>
              <a:ext uri="{FF2B5EF4-FFF2-40B4-BE49-F238E27FC236}">
                <a16:creationId xmlns:a16="http://schemas.microsoft.com/office/drawing/2014/main" id="{CB40F17E-7E89-4488-A1FE-A8B0FF51C5C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9D55F13-0F9F-4526-A1C5-DEAD1A43F094}"/>
              </a:ext>
            </a:extLst>
          </p:cNvPr>
          <p:cNvSpPr>
            <a:spLocks noGrp="1"/>
          </p:cNvSpPr>
          <p:nvPr>
            <p:ph type="sldNum" sz="quarter" idx="12"/>
          </p:nvPr>
        </p:nvSpPr>
        <p:spPr/>
        <p:txBody>
          <a:bodyPr/>
          <a:lstStyle/>
          <a:p>
            <a:fld id="{DE5FC55C-68CC-4FE8-96C0-B1285111A6EA}" type="slidenum">
              <a:rPr lang="en-IL" smtClean="0"/>
              <a:t>‹#›</a:t>
            </a:fld>
            <a:endParaRPr lang="en-IL"/>
          </a:p>
        </p:txBody>
      </p:sp>
    </p:spTree>
    <p:extLst>
      <p:ext uri="{BB962C8B-B14F-4D97-AF65-F5344CB8AC3E}">
        <p14:creationId xmlns:p14="http://schemas.microsoft.com/office/powerpoint/2010/main" val="272995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696E4-6137-4EA2-9299-A0441478C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A1D1A1B-580A-4B3B-89A4-068F75C68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05719E8-1B72-49CE-B972-078134559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8F5F4-26A4-41EB-BAC0-E439161642BD}" type="datetimeFigureOut">
              <a:rPr lang="en-IL" smtClean="0"/>
              <a:t>15/11/2021</a:t>
            </a:fld>
            <a:endParaRPr lang="en-IL"/>
          </a:p>
        </p:txBody>
      </p:sp>
      <p:sp>
        <p:nvSpPr>
          <p:cNvPr id="5" name="Footer Placeholder 4">
            <a:extLst>
              <a:ext uri="{FF2B5EF4-FFF2-40B4-BE49-F238E27FC236}">
                <a16:creationId xmlns:a16="http://schemas.microsoft.com/office/drawing/2014/main" id="{871FA99B-B09C-4878-9BF2-FA9A65330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983BC206-0432-4311-AD2B-DFF528791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C55C-68CC-4FE8-96C0-B1285111A6EA}" type="slidenum">
              <a:rPr lang="en-IL" smtClean="0"/>
              <a:t>‹#›</a:t>
            </a:fld>
            <a:endParaRPr lang="en-IL"/>
          </a:p>
        </p:txBody>
      </p:sp>
    </p:spTree>
    <p:extLst>
      <p:ext uri="{BB962C8B-B14F-4D97-AF65-F5344CB8AC3E}">
        <p14:creationId xmlns:p14="http://schemas.microsoft.com/office/powerpoint/2010/main" val="2053585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248-7221-4755-902D-E328B5547CE5}"/>
              </a:ext>
            </a:extLst>
          </p:cNvPr>
          <p:cNvSpPr>
            <a:spLocks noGrp="1"/>
          </p:cNvSpPr>
          <p:nvPr>
            <p:ph type="ctrTitle"/>
          </p:nvPr>
        </p:nvSpPr>
        <p:spPr/>
        <p:txBody>
          <a:bodyPr/>
          <a:lstStyle/>
          <a:p>
            <a:r>
              <a:rPr lang="en-US" dirty="0"/>
              <a:t>Java advanced</a:t>
            </a:r>
            <a:br>
              <a:rPr lang="en-US" dirty="0"/>
            </a:br>
            <a:r>
              <a:rPr lang="en-US" dirty="0"/>
              <a:t>servlet</a:t>
            </a:r>
            <a:endParaRPr lang="en-IL" dirty="0"/>
          </a:p>
        </p:txBody>
      </p:sp>
      <p:sp>
        <p:nvSpPr>
          <p:cNvPr id="3" name="Subtitle 2">
            <a:extLst>
              <a:ext uri="{FF2B5EF4-FFF2-40B4-BE49-F238E27FC236}">
                <a16:creationId xmlns:a16="http://schemas.microsoft.com/office/drawing/2014/main" id="{9B8FAC26-96DC-4AE5-96D6-7CA9778114BA}"/>
              </a:ext>
            </a:extLst>
          </p:cNvPr>
          <p:cNvSpPr>
            <a:spLocks noGrp="1"/>
          </p:cNvSpPr>
          <p:nvPr>
            <p:ph type="subTitle" idx="1"/>
          </p:nvPr>
        </p:nvSpPr>
        <p:spPr/>
        <p:txBody>
          <a:bodyPr/>
          <a:lstStyle/>
          <a:p>
            <a:endParaRPr lang="en-US" dirty="0"/>
          </a:p>
          <a:p>
            <a:endParaRPr lang="en-US" dirty="0"/>
          </a:p>
          <a:p>
            <a:r>
              <a:rPr lang="en-US" dirty="0"/>
              <a:t>SAMAR MANSOUR</a:t>
            </a:r>
            <a:endParaRPr lang="en-IL" dirty="0"/>
          </a:p>
        </p:txBody>
      </p:sp>
    </p:spTree>
    <p:extLst>
      <p:ext uri="{BB962C8B-B14F-4D97-AF65-F5344CB8AC3E}">
        <p14:creationId xmlns:p14="http://schemas.microsoft.com/office/powerpoint/2010/main" val="343216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74FD-81EB-48C1-A0F4-FA715ED6E31F}"/>
              </a:ext>
            </a:extLst>
          </p:cNvPr>
          <p:cNvSpPr>
            <a:spLocks noGrp="1"/>
          </p:cNvSpPr>
          <p:nvPr>
            <p:ph type="title"/>
          </p:nvPr>
        </p:nvSpPr>
        <p:spPr/>
        <p:txBody>
          <a:bodyPr/>
          <a:lstStyle/>
          <a:p>
            <a:r>
              <a:rPr lang="en-US" dirty="0"/>
              <a:t>How </a:t>
            </a:r>
            <a:r>
              <a:rPr lang="en-US" dirty="0" err="1"/>
              <a:t>GenericServlet</a:t>
            </a:r>
            <a:r>
              <a:rPr lang="en-US" dirty="0"/>
              <a:t> works?</a:t>
            </a:r>
            <a:endParaRPr lang="en-IL" dirty="0"/>
          </a:p>
        </p:txBody>
      </p:sp>
      <p:pic>
        <p:nvPicPr>
          <p:cNvPr id="2050" name="Picture 2">
            <a:extLst>
              <a:ext uri="{FF2B5EF4-FFF2-40B4-BE49-F238E27FC236}">
                <a16:creationId xmlns:a16="http://schemas.microsoft.com/office/drawing/2014/main" id="{628D1ACF-D91E-4A3C-A631-3CA2E2B902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1108" y="2289258"/>
            <a:ext cx="7949783" cy="385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28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31C1-FB2F-40EA-BEA0-5D992733FBFB}"/>
              </a:ext>
            </a:extLst>
          </p:cNvPr>
          <p:cNvSpPr>
            <a:spLocks noGrp="1"/>
          </p:cNvSpPr>
          <p:nvPr>
            <p:ph type="title"/>
          </p:nvPr>
        </p:nvSpPr>
        <p:spPr>
          <a:xfrm>
            <a:off x="483268" y="381167"/>
            <a:ext cx="11225463" cy="1325563"/>
          </a:xfrm>
        </p:spPr>
        <p:txBody>
          <a:bodyPr/>
          <a:lstStyle/>
          <a:p>
            <a:r>
              <a:rPr lang="en-US" dirty="0"/>
              <a:t>Advantages and Disadvantages of </a:t>
            </a:r>
            <a:r>
              <a:rPr lang="en-US" dirty="0" err="1"/>
              <a:t>GenericServlet</a:t>
            </a:r>
            <a:endParaRPr lang="en-IL" dirty="0"/>
          </a:p>
        </p:txBody>
      </p:sp>
      <p:sp>
        <p:nvSpPr>
          <p:cNvPr id="3" name="Content Placeholder 2">
            <a:extLst>
              <a:ext uri="{FF2B5EF4-FFF2-40B4-BE49-F238E27FC236}">
                <a16:creationId xmlns:a16="http://schemas.microsoft.com/office/drawing/2014/main" id="{629AEA6D-DFD8-42FA-81AE-26CB1DC4E399}"/>
              </a:ext>
            </a:extLst>
          </p:cNvPr>
          <p:cNvSpPr>
            <a:spLocks noGrp="1"/>
          </p:cNvSpPr>
          <p:nvPr>
            <p:ph idx="1"/>
          </p:nvPr>
        </p:nvSpPr>
        <p:spPr/>
        <p:txBody>
          <a:bodyPr/>
          <a:lstStyle/>
          <a:p>
            <a:r>
              <a:rPr lang="en-US" b="1" dirty="0"/>
              <a:t>Advantages</a:t>
            </a:r>
            <a:r>
              <a:rPr lang="en-US" dirty="0"/>
              <a:t> </a:t>
            </a:r>
          </a:p>
          <a:p>
            <a:pPr lvl="1"/>
            <a:r>
              <a:rPr lang="en-US" dirty="0" err="1"/>
              <a:t>GenericServlet</a:t>
            </a:r>
            <a:r>
              <a:rPr lang="en-US" dirty="0"/>
              <a:t> is easier to write.</a:t>
            </a:r>
          </a:p>
          <a:p>
            <a:pPr lvl="1"/>
            <a:r>
              <a:rPr lang="en-US" dirty="0"/>
              <a:t>To write it we just need to extend the class and override service() methods.</a:t>
            </a:r>
          </a:p>
          <a:p>
            <a:endParaRPr lang="en-US" dirty="0"/>
          </a:p>
          <a:p>
            <a:r>
              <a:rPr lang="en-US" b="1" dirty="0"/>
              <a:t>Disadvantages </a:t>
            </a:r>
          </a:p>
          <a:p>
            <a:pPr lvl="1"/>
            <a:r>
              <a:rPr lang="en-US" dirty="0"/>
              <a:t>It is not convenient to use the </a:t>
            </a:r>
            <a:r>
              <a:rPr lang="en-US" dirty="0" err="1"/>
              <a:t>GenericServlet</a:t>
            </a:r>
            <a:r>
              <a:rPr lang="en-US" dirty="0"/>
              <a:t> class.</a:t>
            </a:r>
          </a:p>
          <a:p>
            <a:pPr lvl="1"/>
            <a:r>
              <a:rPr lang="en-US" dirty="0"/>
              <a:t>It is not a safe approach to use Generic Servlet.</a:t>
            </a:r>
            <a:endParaRPr lang="en-IL" dirty="0"/>
          </a:p>
        </p:txBody>
      </p:sp>
    </p:spTree>
    <p:extLst>
      <p:ext uri="{BB962C8B-B14F-4D97-AF65-F5344CB8AC3E}">
        <p14:creationId xmlns:p14="http://schemas.microsoft.com/office/powerpoint/2010/main" val="421445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5368-F4F8-4B45-9D7B-A105AECADB15}"/>
              </a:ext>
            </a:extLst>
          </p:cNvPr>
          <p:cNvSpPr>
            <a:spLocks noGrp="1"/>
          </p:cNvSpPr>
          <p:nvPr>
            <p:ph type="title"/>
          </p:nvPr>
        </p:nvSpPr>
        <p:spPr/>
        <p:txBody>
          <a:bodyPr/>
          <a:lstStyle/>
          <a:p>
            <a:r>
              <a:rPr lang="en-US" dirty="0"/>
              <a:t>HTTP Servlet</a:t>
            </a:r>
            <a:endParaRPr lang="en-IL" dirty="0"/>
          </a:p>
        </p:txBody>
      </p:sp>
      <p:sp>
        <p:nvSpPr>
          <p:cNvPr id="3" name="Content Placeholder 2">
            <a:extLst>
              <a:ext uri="{FF2B5EF4-FFF2-40B4-BE49-F238E27FC236}">
                <a16:creationId xmlns:a16="http://schemas.microsoft.com/office/drawing/2014/main" id="{40F84CAC-4858-48F9-8876-506BC29B3B6F}"/>
              </a:ext>
            </a:extLst>
          </p:cNvPr>
          <p:cNvSpPr>
            <a:spLocks noGrp="1"/>
          </p:cNvSpPr>
          <p:nvPr>
            <p:ph idx="1"/>
          </p:nvPr>
        </p:nvSpPr>
        <p:spPr/>
        <p:txBody>
          <a:bodyPr/>
          <a:lstStyle/>
          <a:p>
            <a:r>
              <a:rPr lang="en-US" dirty="0"/>
              <a:t>Unlike Generic Servlet, the HTTP Servlet doesn’t override the service() method. Instead it overrides the </a:t>
            </a:r>
            <a:r>
              <a:rPr lang="en-US" dirty="0" err="1"/>
              <a:t>doGet</a:t>
            </a:r>
            <a:r>
              <a:rPr lang="en-US" dirty="0"/>
              <a:t>() method or </a:t>
            </a:r>
            <a:r>
              <a:rPr lang="en-US" dirty="0" err="1"/>
              <a:t>doPost</a:t>
            </a:r>
            <a:r>
              <a:rPr lang="en-US" dirty="0"/>
              <a:t>() method or both. The </a:t>
            </a:r>
            <a:r>
              <a:rPr lang="en-US" dirty="0" err="1"/>
              <a:t>doGet</a:t>
            </a:r>
            <a:r>
              <a:rPr lang="en-US" dirty="0"/>
              <a:t>() method is used for getting the information from server while the </a:t>
            </a:r>
            <a:r>
              <a:rPr lang="en-US" dirty="0" err="1"/>
              <a:t>doPost</a:t>
            </a:r>
            <a:r>
              <a:rPr lang="en-US" dirty="0"/>
              <a:t>() method is used for sending information to the server.</a:t>
            </a:r>
          </a:p>
          <a:p>
            <a:endParaRPr lang="en-US" dirty="0"/>
          </a:p>
          <a:p>
            <a:r>
              <a:rPr lang="en-US" dirty="0"/>
              <a:t>In Http Servlet there is no need to override the service() method because this method dispatches the Http Requests to the correct method handler, for example if it receives HTTP GET Request it dispatches the request to the </a:t>
            </a:r>
            <a:r>
              <a:rPr lang="en-US" dirty="0" err="1"/>
              <a:t>doGet</a:t>
            </a:r>
            <a:r>
              <a:rPr lang="en-US" dirty="0"/>
              <a:t>() method.</a:t>
            </a:r>
            <a:endParaRPr lang="en-IL" dirty="0"/>
          </a:p>
        </p:txBody>
      </p:sp>
    </p:spTree>
    <p:extLst>
      <p:ext uri="{BB962C8B-B14F-4D97-AF65-F5344CB8AC3E}">
        <p14:creationId xmlns:p14="http://schemas.microsoft.com/office/powerpoint/2010/main" val="423759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5342-9954-43D8-8F19-8C117D81B7A8}"/>
              </a:ext>
            </a:extLst>
          </p:cNvPr>
          <p:cNvSpPr>
            <a:spLocks noGrp="1"/>
          </p:cNvSpPr>
          <p:nvPr>
            <p:ph type="title"/>
          </p:nvPr>
        </p:nvSpPr>
        <p:spPr/>
        <p:txBody>
          <a:bodyPr/>
          <a:lstStyle/>
          <a:p>
            <a:endParaRPr lang="en-IL"/>
          </a:p>
        </p:txBody>
      </p:sp>
      <p:pic>
        <p:nvPicPr>
          <p:cNvPr id="4" name="Content Placeholder 3">
            <a:extLst>
              <a:ext uri="{FF2B5EF4-FFF2-40B4-BE49-F238E27FC236}">
                <a16:creationId xmlns:a16="http://schemas.microsoft.com/office/drawing/2014/main" id="{FAAD339F-694B-4FC5-AE0D-3688A6A36C79}"/>
              </a:ext>
            </a:extLst>
          </p:cNvPr>
          <p:cNvPicPr>
            <a:picLocks noGrp="1" noChangeAspect="1"/>
          </p:cNvPicPr>
          <p:nvPr>
            <p:ph idx="1"/>
          </p:nvPr>
        </p:nvPicPr>
        <p:blipFill>
          <a:blip r:embed="rId2"/>
          <a:stretch>
            <a:fillRect/>
          </a:stretch>
        </p:blipFill>
        <p:spPr>
          <a:xfrm>
            <a:off x="1159043" y="1450466"/>
            <a:ext cx="9541042" cy="5407534"/>
          </a:xfrm>
          <a:prstGeom prst="rect">
            <a:avLst/>
          </a:prstGeom>
        </p:spPr>
      </p:pic>
    </p:spTree>
    <p:extLst>
      <p:ext uri="{BB962C8B-B14F-4D97-AF65-F5344CB8AC3E}">
        <p14:creationId xmlns:p14="http://schemas.microsoft.com/office/powerpoint/2010/main" val="253207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6C10-3A6C-41D4-ACA4-AE3498940E59}"/>
              </a:ext>
            </a:extLst>
          </p:cNvPr>
          <p:cNvSpPr>
            <a:spLocks noGrp="1"/>
          </p:cNvSpPr>
          <p:nvPr>
            <p:ph type="title"/>
          </p:nvPr>
        </p:nvSpPr>
        <p:spPr/>
        <p:txBody>
          <a:bodyPr/>
          <a:lstStyle/>
          <a:p>
            <a:r>
              <a:rPr lang="en-US" dirty="0"/>
              <a:t>Concepts</a:t>
            </a:r>
            <a:endParaRPr lang="en-IL" dirty="0"/>
          </a:p>
        </p:txBody>
      </p:sp>
      <p:sp>
        <p:nvSpPr>
          <p:cNvPr id="3" name="Content Placeholder 2">
            <a:extLst>
              <a:ext uri="{FF2B5EF4-FFF2-40B4-BE49-F238E27FC236}">
                <a16:creationId xmlns:a16="http://schemas.microsoft.com/office/drawing/2014/main" id="{F618DB82-AE47-4912-9FC9-0AED416F3F6B}"/>
              </a:ext>
            </a:extLst>
          </p:cNvPr>
          <p:cNvSpPr>
            <a:spLocks noGrp="1"/>
          </p:cNvSpPr>
          <p:nvPr>
            <p:ph idx="1"/>
          </p:nvPr>
        </p:nvSpPr>
        <p:spPr/>
        <p:txBody>
          <a:bodyPr/>
          <a:lstStyle/>
          <a:p>
            <a:r>
              <a:rPr lang="en-US" dirty="0"/>
              <a:t>What is Servlet</a:t>
            </a:r>
          </a:p>
          <a:p>
            <a:r>
              <a:rPr lang="en-US" dirty="0"/>
              <a:t>Servlet life cycle</a:t>
            </a:r>
          </a:p>
          <a:p>
            <a:r>
              <a:rPr lang="en-US" dirty="0"/>
              <a:t>Generic Servlet </a:t>
            </a:r>
          </a:p>
          <a:p>
            <a:r>
              <a:rPr lang="en-US" dirty="0"/>
              <a:t>HTTP Servlet</a:t>
            </a:r>
          </a:p>
          <a:p>
            <a:endParaRPr lang="en-IL" dirty="0"/>
          </a:p>
        </p:txBody>
      </p:sp>
    </p:spTree>
    <p:extLst>
      <p:ext uri="{BB962C8B-B14F-4D97-AF65-F5344CB8AC3E}">
        <p14:creationId xmlns:p14="http://schemas.microsoft.com/office/powerpoint/2010/main" val="350324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D9B6-E333-4C50-B0CB-3B3E0C746D2C}"/>
              </a:ext>
            </a:extLst>
          </p:cNvPr>
          <p:cNvSpPr>
            <a:spLocks noGrp="1"/>
          </p:cNvSpPr>
          <p:nvPr>
            <p:ph type="title"/>
          </p:nvPr>
        </p:nvSpPr>
        <p:spPr>
          <a:xfrm>
            <a:off x="529390" y="86143"/>
            <a:ext cx="10515600" cy="1325563"/>
          </a:xfrm>
        </p:spPr>
        <p:txBody>
          <a:bodyPr/>
          <a:lstStyle/>
          <a:p>
            <a:r>
              <a:rPr lang="en-US" dirty="0"/>
              <a:t>What is Servlet</a:t>
            </a:r>
            <a:endParaRPr lang="en-IL" dirty="0"/>
          </a:p>
        </p:txBody>
      </p:sp>
      <p:sp>
        <p:nvSpPr>
          <p:cNvPr id="3" name="Content Placeholder 2">
            <a:extLst>
              <a:ext uri="{FF2B5EF4-FFF2-40B4-BE49-F238E27FC236}">
                <a16:creationId xmlns:a16="http://schemas.microsoft.com/office/drawing/2014/main" id="{7AD1D944-9152-47FC-A699-395A83EE7A1A}"/>
              </a:ext>
            </a:extLst>
          </p:cNvPr>
          <p:cNvSpPr>
            <a:spLocks noGrp="1"/>
          </p:cNvSpPr>
          <p:nvPr>
            <p:ph idx="1"/>
          </p:nvPr>
        </p:nvSpPr>
        <p:spPr>
          <a:xfrm>
            <a:off x="417095" y="1411706"/>
            <a:ext cx="11245515" cy="5446294"/>
          </a:xfrm>
        </p:spPr>
        <p:txBody>
          <a:bodyPr>
            <a:normAutofit fontScale="92500" lnSpcReduction="20000"/>
          </a:bodyPr>
          <a:lstStyle/>
          <a:p>
            <a:pPr>
              <a:lnSpc>
                <a:spcPct val="120000"/>
              </a:lnSpc>
            </a:pPr>
            <a:r>
              <a:rPr lang="en-US" dirty="0"/>
              <a:t>Servlets are used to develop dynamic web applications.</a:t>
            </a:r>
          </a:p>
          <a:p>
            <a:pPr>
              <a:lnSpc>
                <a:spcPct val="120000"/>
              </a:lnSpc>
            </a:pPr>
            <a:r>
              <a:rPr lang="en-US" dirty="0"/>
              <a:t>Servlets are nothing but the Java programs which reside on the server side and their main purpose is to serve the client request.</a:t>
            </a:r>
          </a:p>
          <a:p>
            <a:pPr>
              <a:lnSpc>
                <a:spcPct val="120000"/>
              </a:lnSpc>
            </a:pPr>
            <a:r>
              <a:rPr lang="en-US" dirty="0"/>
              <a:t>Servlets are fully compatible with Java. You can use any of the available Java APIs like JDBC inside the servlets.</a:t>
            </a:r>
          </a:p>
          <a:p>
            <a:pPr>
              <a:lnSpc>
                <a:spcPct val="120000"/>
              </a:lnSpc>
            </a:pPr>
            <a:r>
              <a:rPr lang="en-US" dirty="0"/>
              <a:t>As servlets are written in Java, they are platform independent, robust, and secured.</a:t>
            </a:r>
          </a:p>
          <a:p>
            <a:pPr>
              <a:lnSpc>
                <a:spcPct val="120000"/>
              </a:lnSpc>
            </a:pPr>
            <a:r>
              <a:rPr lang="en-US" dirty="0"/>
              <a:t>In Servlets, a thread is created for each request unlike in CGI where a process is created for each request. Hence, servlets give better performance than CGI.</a:t>
            </a:r>
          </a:p>
          <a:p>
            <a:pPr>
              <a:lnSpc>
                <a:spcPct val="120000"/>
              </a:lnSpc>
            </a:pPr>
            <a:r>
              <a:rPr lang="en-US" dirty="0"/>
              <a:t>Servlets are protocol independent. i.e. they support FTP, SMTP, HTTP etc. protocols.</a:t>
            </a:r>
            <a:endParaRPr lang="en-IL" dirty="0"/>
          </a:p>
        </p:txBody>
      </p:sp>
    </p:spTree>
    <p:extLst>
      <p:ext uri="{BB962C8B-B14F-4D97-AF65-F5344CB8AC3E}">
        <p14:creationId xmlns:p14="http://schemas.microsoft.com/office/powerpoint/2010/main" val="136152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953031-AA92-497E-B5E5-6BCFF195CCDF}"/>
              </a:ext>
            </a:extLst>
          </p:cNvPr>
          <p:cNvPicPr>
            <a:picLocks noChangeAspect="1"/>
          </p:cNvPicPr>
          <p:nvPr/>
        </p:nvPicPr>
        <p:blipFill>
          <a:blip r:embed="rId2"/>
          <a:stretch>
            <a:fillRect/>
          </a:stretch>
        </p:blipFill>
        <p:spPr>
          <a:xfrm>
            <a:off x="377052" y="933117"/>
            <a:ext cx="11437896" cy="5403514"/>
          </a:xfrm>
          <a:prstGeom prst="rect">
            <a:avLst/>
          </a:prstGeom>
        </p:spPr>
      </p:pic>
    </p:spTree>
    <p:extLst>
      <p:ext uri="{BB962C8B-B14F-4D97-AF65-F5344CB8AC3E}">
        <p14:creationId xmlns:p14="http://schemas.microsoft.com/office/powerpoint/2010/main" val="135664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E68C-ADAC-494A-95B2-C49B59301378}"/>
              </a:ext>
            </a:extLst>
          </p:cNvPr>
          <p:cNvSpPr>
            <a:spLocks noGrp="1"/>
          </p:cNvSpPr>
          <p:nvPr>
            <p:ph type="title"/>
          </p:nvPr>
        </p:nvSpPr>
        <p:spPr/>
        <p:txBody>
          <a:bodyPr/>
          <a:lstStyle/>
          <a:p>
            <a:r>
              <a:rPr lang="en-US" dirty="0"/>
              <a:t>Features of Servlet</a:t>
            </a:r>
          </a:p>
        </p:txBody>
      </p:sp>
      <p:sp>
        <p:nvSpPr>
          <p:cNvPr id="3" name="Content Placeholder 2">
            <a:extLst>
              <a:ext uri="{FF2B5EF4-FFF2-40B4-BE49-F238E27FC236}">
                <a16:creationId xmlns:a16="http://schemas.microsoft.com/office/drawing/2014/main" id="{B43CA92A-AE4B-4E18-8899-F54EF6AACBFA}"/>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Portable:</a:t>
            </a:r>
          </a:p>
          <a:p>
            <a:pPr marL="457200" lvl="1" indent="0">
              <a:buNone/>
            </a:pPr>
            <a:r>
              <a:rPr lang="en-US" dirty="0"/>
              <a:t>Since java is platform independent, the same holds true for servlets. For example, you can create a servlet on Windows operating system that users </a:t>
            </a:r>
            <a:r>
              <a:rPr lang="en-US" dirty="0" err="1"/>
              <a:t>GlassFish</a:t>
            </a:r>
            <a:r>
              <a:rPr lang="en-US" dirty="0"/>
              <a:t> as web server and later run it on any other operating system like Unix, Linux with Apache tomcat web server, this feature makes servlet portable and this is the main advantage servlet has over CGI.</a:t>
            </a:r>
          </a:p>
          <a:p>
            <a:pPr marL="457200" lvl="1" indent="0">
              <a:buNone/>
            </a:pPr>
            <a:endParaRPr lang="en-US" dirty="0"/>
          </a:p>
          <a:p>
            <a:pPr marL="0" indent="0">
              <a:buNone/>
            </a:pPr>
            <a:r>
              <a:rPr lang="en-US" dirty="0"/>
              <a:t>2. Efficient and scalable:</a:t>
            </a:r>
          </a:p>
          <a:p>
            <a:pPr marL="457200" lvl="1" indent="0">
              <a:buNone/>
            </a:pPr>
            <a:r>
              <a:rPr lang="en-US" dirty="0"/>
              <a:t>Once a servlet is deployed and loaded on a web server, it can instantly start fulfilling request of clients. The web server invokes servlet using a lightweight thread so multiple client requests can be fulling by servlet at the same time using the multithreading feature of Java. Compared to CGI where the server has to initiate a new process for every client request, the servlet is truly efficient and scalable.</a:t>
            </a:r>
          </a:p>
        </p:txBody>
      </p:sp>
    </p:spTree>
    <p:extLst>
      <p:ext uri="{BB962C8B-B14F-4D97-AF65-F5344CB8AC3E}">
        <p14:creationId xmlns:p14="http://schemas.microsoft.com/office/powerpoint/2010/main" val="233915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E68C-ADAC-494A-95B2-C49B59301378}"/>
              </a:ext>
            </a:extLst>
          </p:cNvPr>
          <p:cNvSpPr>
            <a:spLocks noGrp="1"/>
          </p:cNvSpPr>
          <p:nvPr>
            <p:ph type="title"/>
          </p:nvPr>
        </p:nvSpPr>
        <p:spPr/>
        <p:txBody>
          <a:bodyPr/>
          <a:lstStyle/>
          <a:p>
            <a:r>
              <a:rPr lang="en-US" dirty="0"/>
              <a:t>Features of Servlet</a:t>
            </a:r>
          </a:p>
        </p:txBody>
      </p:sp>
      <p:sp>
        <p:nvSpPr>
          <p:cNvPr id="3" name="Content Placeholder 2">
            <a:extLst>
              <a:ext uri="{FF2B5EF4-FFF2-40B4-BE49-F238E27FC236}">
                <a16:creationId xmlns:a16="http://schemas.microsoft.com/office/drawing/2014/main" id="{B43CA92A-AE4B-4E18-8899-F54EF6AACBFA}"/>
              </a:ext>
            </a:extLst>
          </p:cNvPr>
          <p:cNvSpPr>
            <a:spLocks noGrp="1"/>
          </p:cNvSpPr>
          <p:nvPr>
            <p:ph idx="1"/>
          </p:nvPr>
        </p:nvSpPr>
        <p:spPr/>
        <p:txBody>
          <a:bodyPr>
            <a:normAutofit/>
          </a:bodyPr>
          <a:lstStyle/>
          <a:p>
            <a:pPr marL="0" indent="0">
              <a:buNone/>
            </a:pPr>
            <a:r>
              <a:rPr lang="en-US" dirty="0"/>
              <a:t>3.   Robust:</a:t>
            </a:r>
          </a:p>
          <a:p>
            <a:pPr marL="457200" lvl="1" indent="0">
              <a:buNone/>
            </a:pPr>
            <a:r>
              <a:rPr lang="en-US" dirty="0"/>
              <a:t>By inheriting the top features of Java (such as Garbage collection, Exception handling, Java Security Manager etc.) the servlet is less prone to memory management issues and memory leaks. This makes development of web application in servlets secure and less error prone.</a:t>
            </a:r>
          </a:p>
        </p:txBody>
      </p:sp>
    </p:spTree>
    <p:extLst>
      <p:ext uri="{BB962C8B-B14F-4D97-AF65-F5344CB8AC3E}">
        <p14:creationId xmlns:p14="http://schemas.microsoft.com/office/powerpoint/2010/main" val="79319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42FF-7374-4C92-95F9-830C7E86FC3A}"/>
              </a:ext>
            </a:extLst>
          </p:cNvPr>
          <p:cNvSpPr>
            <a:spLocks noGrp="1"/>
          </p:cNvSpPr>
          <p:nvPr>
            <p:ph type="title"/>
          </p:nvPr>
        </p:nvSpPr>
        <p:spPr/>
        <p:txBody>
          <a:bodyPr/>
          <a:lstStyle/>
          <a:p>
            <a:r>
              <a:rPr lang="en-US" dirty="0"/>
              <a:t>Servlet life cycle</a:t>
            </a:r>
            <a:endParaRPr lang="en-IL" dirty="0"/>
          </a:p>
        </p:txBody>
      </p:sp>
      <p:sp>
        <p:nvSpPr>
          <p:cNvPr id="3" name="Content Placeholder 2">
            <a:extLst>
              <a:ext uri="{FF2B5EF4-FFF2-40B4-BE49-F238E27FC236}">
                <a16:creationId xmlns:a16="http://schemas.microsoft.com/office/drawing/2014/main" id="{9DB15017-2634-491F-B028-5920D65C0CD5}"/>
              </a:ext>
            </a:extLst>
          </p:cNvPr>
          <p:cNvSpPr>
            <a:spLocks noGrp="1"/>
          </p:cNvSpPr>
          <p:nvPr>
            <p:ph idx="1"/>
          </p:nvPr>
        </p:nvSpPr>
        <p:spPr>
          <a:xfrm>
            <a:off x="320843" y="1395664"/>
            <a:ext cx="11470104" cy="5325978"/>
          </a:xfrm>
        </p:spPr>
        <p:txBody>
          <a:bodyPr>
            <a:normAutofit fontScale="92500" lnSpcReduction="20000"/>
          </a:bodyPr>
          <a:lstStyle/>
          <a:p>
            <a:r>
              <a:rPr lang="en-US" dirty="0"/>
              <a:t>The web container maintains the life cycle of a servlet instance. Let's see the life cycle of the servlet:</a:t>
            </a:r>
          </a:p>
          <a:p>
            <a:pPr lvl="1"/>
            <a:r>
              <a:rPr lang="en-US" dirty="0"/>
              <a:t>Servlet class is loaded: </a:t>
            </a:r>
          </a:p>
          <a:p>
            <a:pPr marL="914400" lvl="2" indent="0">
              <a:buNone/>
            </a:pPr>
            <a:r>
              <a:rPr lang="en-US" b="0" i="0" dirty="0">
                <a:solidFill>
                  <a:srgbClr val="333333"/>
                </a:solidFill>
                <a:effectLst/>
                <a:latin typeface="inter-regular"/>
              </a:rPr>
              <a:t>The </a:t>
            </a:r>
            <a:r>
              <a:rPr lang="en-US" b="0" i="0" dirty="0" err="1">
                <a:solidFill>
                  <a:srgbClr val="333333"/>
                </a:solidFill>
                <a:effectLst/>
                <a:latin typeface="inter-regular"/>
              </a:rPr>
              <a:t>classloader</a:t>
            </a:r>
            <a:r>
              <a:rPr lang="en-US" b="0" i="0" dirty="0">
                <a:solidFill>
                  <a:srgbClr val="333333"/>
                </a:solidFill>
                <a:effectLst/>
                <a:latin typeface="inter-regular"/>
              </a:rPr>
              <a:t> is responsible to load the servlet class. The servlet class is loaded when the first request for the servlet is received by the web container.</a:t>
            </a:r>
          </a:p>
          <a:p>
            <a:pPr marL="914400" lvl="2" indent="0">
              <a:buNone/>
            </a:pPr>
            <a:endParaRPr lang="en-US" dirty="0"/>
          </a:p>
          <a:p>
            <a:pPr lvl="1"/>
            <a:r>
              <a:rPr lang="en-US" dirty="0"/>
              <a:t>Servlet instance is created:</a:t>
            </a:r>
          </a:p>
          <a:p>
            <a:pPr marL="914400" lvl="2" indent="0">
              <a:buNone/>
            </a:pPr>
            <a:r>
              <a:rPr lang="en-US" b="0" i="0" dirty="0">
                <a:solidFill>
                  <a:srgbClr val="333333"/>
                </a:solidFill>
                <a:effectLst/>
                <a:latin typeface="inter-regular"/>
              </a:rPr>
              <a:t>The web container creates the instance of a servlet after loading the servlet class. The servlet instance is created only once in the servlet life cycle.</a:t>
            </a:r>
          </a:p>
          <a:p>
            <a:pPr marL="914400" lvl="2" indent="0">
              <a:buNone/>
            </a:pPr>
            <a:endParaRPr lang="en-US" dirty="0"/>
          </a:p>
          <a:p>
            <a:pPr lvl="1"/>
            <a:r>
              <a:rPr lang="en-US" dirty="0" err="1"/>
              <a:t>init</a:t>
            </a:r>
            <a:r>
              <a:rPr lang="en-US" dirty="0"/>
              <a:t> method is invoked:</a:t>
            </a:r>
          </a:p>
          <a:p>
            <a:pPr marL="914400" lvl="2" indent="0">
              <a:buNone/>
            </a:pPr>
            <a:r>
              <a:rPr lang="en-US" dirty="0"/>
              <a:t>The web container calls the </a:t>
            </a:r>
            <a:r>
              <a:rPr lang="en-US" dirty="0" err="1"/>
              <a:t>init</a:t>
            </a:r>
            <a:r>
              <a:rPr lang="en-US" dirty="0"/>
              <a:t> method only once after creating the servlet instance. The </a:t>
            </a:r>
            <a:r>
              <a:rPr lang="en-US" dirty="0" err="1"/>
              <a:t>init</a:t>
            </a:r>
            <a:r>
              <a:rPr lang="en-US" dirty="0"/>
              <a:t> method is used to initialize the servlet. It is the life cycle method of the </a:t>
            </a:r>
            <a:r>
              <a:rPr lang="en-US" dirty="0" err="1"/>
              <a:t>javax.servlet.Servlet</a:t>
            </a:r>
            <a:r>
              <a:rPr lang="en-US" dirty="0"/>
              <a:t> interface.</a:t>
            </a:r>
          </a:p>
          <a:p>
            <a:pPr marL="914400" lvl="2" indent="0">
              <a:buNone/>
            </a:pPr>
            <a:endParaRPr lang="en-US" dirty="0"/>
          </a:p>
          <a:p>
            <a:pPr lvl="1"/>
            <a:r>
              <a:rPr lang="en-US" dirty="0"/>
              <a:t>service method is invoked.</a:t>
            </a:r>
          </a:p>
          <a:p>
            <a:pPr marL="457200" lvl="1" indent="0">
              <a:buNone/>
            </a:pPr>
            <a:r>
              <a:rPr lang="en-US" dirty="0"/>
              <a:t>	</a:t>
            </a:r>
          </a:p>
          <a:p>
            <a:pPr lvl="1"/>
            <a:r>
              <a:rPr lang="en-US" dirty="0"/>
              <a:t>destroy method is invoked:</a:t>
            </a:r>
          </a:p>
          <a:p>
            <a:pPr marL="914400" lvl="2" indent="0">
              <a:buNone/>
            </a:pPr>
            <a:r>
              <a:rPr lang="en-US" b="0" i="0" dirty="0">
                <a:solidFill>
                  <a:srgbClr val="333333"/>
                </a:solidFill>
                <a:effectLst/>
                <a:latin typeface="inter-regular"/>
              </a:rPr>
              <a:t>The web container calls the destroy method before removing the servlet instance from the service. It gives the servlet an opportunity to clean up any resource for example memory, thread etc.</a:t>
            </a:r>
            <a:endParaRPr lang="en-IL" dirty="0"/>
          </a:p>
        </p:txBody>
      </p:sp>
    </p:spTree>
    <p:extLst>
      <p:ext uri="{BB962C8B-B14F-4D97-AF65-F5344CB8AC3E}">
        <p14:creationId xmlns:p14="http://schemas.microsoft.com/office/powerpoint/2010/main" val="278937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D047-D4B5-4D18-9A91-4B678F9E1880}"/>
              </a:ext>
            </a:extLst>
          </p:cNvPr>
          <p:cNvSpPr>
            <a:spLocks noGrp="1"/>
          </p:cNvSpPr>
          <p:nvPr>
            <p:ph type="title"/>
          </p:nvPr>
        </p:nvSpPr>
        <p:spPr>
          <a:xfrm>
            <a:off x="651710" y="134937"/>
            <a:ext cx="10515600" cy="1325563"/>
          </a:xfrm>
        </p:spPr>
        <p:txBody>
          <a:bodyPr/>
          <a:lstStyle/>
          <a:p>
            <a:r>
              <a:rPr lang="en-US" dirty="0"/>
              <a:t>Advantages Of Servlets </a:t>
            </a:r>
            <a:endParaRPr lang="en-IL" dirty="0"/>
          </a:p>
        </p:txBody>
      </p:sp>
      <p:sp>
        <p:nvSpPr>
          <p:cNvPr id="3" name="Content Placeholder 2">
            <a:extLst>
              <a:ext uri="{FF2B5EF4-FFF2-40B4-BE49-F238E27FC236}">
                <a16:creationId xmlns:a16="http://schemas.microsoft.com/office/drawing/2014/main" id="{0F152187-B518-4605-BE80-7987F504E0D5}"/>
              </a:ext>
            </a:extLst>
          </p:cNvPr>
          <p:cNvSpPr>
            <a:spLocks noGrp="1"/>
          </p:cNvSpPr>
          <p:nvPr>
            <p:ph idx="1"/>
          </p:nvPr>
        </p:nvSpPr>
        <p:spPr>
          <a:xfrm>
            <a:off x="651710" y="1556084"/>
            <a:ext cx="10888579" cy="5166979"/>
          </a:xfrm>
        </p:spPr>
        <p:txBody>
          <a:bodyPr>
            <a:normAutofit fontScale="85000" lnSpcReduction="10000"/>
          </a:bodyPr>
          <a:lstStyle/>
          <a:p>
            <a:r>
              <a:rPr lang="en-US" dirty="0"/>
              <a:t>As servlets support all protocols like FTP, SMTP, HTTP etc. they can be used to develop any kind of web applications like E-commerce, Content management systems, chat based or file based web applications etc.</a:t>
            </a:r>
          </a:p>
          <a:p>
            <a:r>
              <a:rPr lang="en-US" dirty="0"/>
              <a:t>As servlets are fully compatible with Java, you can make use of wide range of available Java APIs inside the servlets.</a:t>
            </a:r>
          </a:p>
          <a:p>
            <a:r>
              <a:rPr lang="en-US" dirty="0"/>
              <a:t>As they run on Java enabled servers, You need not to worry about garbage collection and memory leaks. JVM handles them for you.</a:t>
            </a:r>
          </a:p>
          <a:p>
            <a:pPr>
              <a:lnSpc>
                <a:spcPct val="120000"/>
              </a:lnSpc>
            </a:pPr>
            <a:r>
              <a:rPr lang="en-US" dirty="0"/>
              <a:t>Since servlets are written in Java, they are portable and platform independent. You can run them on any operating systems and on any web servers available today.</a:t>
            </a:r>
          </a:p>
          <a:p>
            <a:r>
              <a:rPr lang="en-US" dirty="0"/>
              <a:t>Servlets inherit security features from JVM and web server.</a:t>
            </a:r>
          </a:p>
          <a:p>
            <a:r>
              <a:rPr lang="en-US" dirty="0"/>
              <a:t>As servlets are written in Java, you can extend them according to your requirements.</a:t>
            </a:r>
          </a:p>
          <a:p>
            <a:r>
              <a:rPr lang="en-US" dirty="0"/>
              <a:t>As servlets are compiled into bytecodes, they are faster than any other server-side scripting languages.</a:t>
            </a:r>
            <a:endParaRPr lang="en-IL" dirty="0"/>
          </a:p>
        </p:txBody>
      </p:sp>
    </p:spTree>
    <p:extLst>
      <p:ext uri="{BB962C8B-B14F-4D97-AF65-F5344CB8AC3E}">
        <p14:creationId xmlns:p14="http://schemas.microsoft.com/office/powerpoint/2010/main" val="400508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C5D1-5FDF-48F8-AB9F-B87EBB911A0A}"/>
              </a:ext>
            </a:extLst>
          </p:cNvPr>
          <p:cNvSpPr>
            <a:spLocks noGrp="1"/>
          </p:cNvSpPr>
          <p:nvPr>
            <p:ph type="title"/>
          </p:nvPr>
        </p:nvSpPr>
        <p:spPr/>
        <p:txBody>
          <a:bodyPr/>
          <a:lstStyle/>
          <a:p>
            <a:r>
              <a:rPr lang="en-US" dirty="0"/>
              <a:t>Generic Servlet </a:t>
            </a:r>
            <a:endParaRPr lang="en-IL" dirty="0"/>
          </a:p>
        </p:txBody>
      </p:sp>
      <p:sp>
        <p:nvSpPr>
          <p:cNvPr id="3" name="Content Placeholder 2">
            <a:extLst>
              <a:ext uri="{FF2B5EF4-FFF2-40B4-BE49-F238E27FC236}">
                <a16:creationId xmlns:a16="http://schemas.microsoft.com/office/drawing/2014/main" id="{01BBC3F9-57AA-4F99-B646-C4B280C1824A}"/>
              </a:ext>
            </a:extLst>
          </p:cNvPr>
          <p:cNvSpPr>
            <a:spLocks noGrp="1"/>
          </p:cNvSpPr>
          <p:nvPr>
            <p:ph idx="1"/>
          </p:nvPr>
        </p:nvSpPr>
        <p:spPr/>
        <p:txBody>
          <a:bodyPr/>
          <a:lstStyle/>
          <a:p>
            <a:r>
              <a:rPr lang="en-US" dirty="0"/>
              <a:t>A generic servlet is a protocol independent Servlet that should always override the service() method to handle the client request. </a:t>
            </a:r>
          </a:p>
          <a:p>
            <a:r>
              <a:rPr lang="en-US" dirty="0"/>
              <a:t>The service() method accepts two arguments </a:t>
            </a:r>
            <a:r>
              <a:rPr lang="en-US" dirty="0" err="1"/>
              <a:t>ServletRequest</a:t>
            </a:r>
            <a:r>
              <a:rPr lang="en-US" dirty="0"/>
              <a:t> object and </a:t>
            </a:r>
            <a:r>
              <a:rPr lang="en-US" dirty="0" err="1"/>
              <a:t>ServletResponse</a:t>
            </a:r>
            <a:r>
              <a:rPr lang="en-US" dirty="0"/>
              <a:t> object. </a:t>
            </a:r>
          </a:p>
          <a:p>
            <a:r>
              <a:rPr lang="en-US" dirty="0"/>
              <a:t>The request object tells the servlet about the request made by client while the response object is used to return a response back to the client.</a:t>
            </a:r>
            <a:endParaRPr lang="en-IL" dirty="0"/>
          </a:p>
        </p:txBody>
      </p:sp>
    </p:spTree>
    <p:extLst>
      <p:ext uri="{BB962C8B-B14F-4D97-AF65-F5344CB8AC3E}">
        <p14:creationId xmlns:p14="http://schemas.microsoft.com/office/powerpoint/2010/main" val="2519275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914</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inter-regular</vt:lpstr>
      <vt:lpstr>Office Theme</vt:lpstr>
      <vt:lpstr>Java advanced servlet</vt:lpstr>
      <vt:lpstr>Concepts</vt:lpstr>
      <vt:lpstr>What is Servlet</vt:lpstr>
      <vt:lpstr>PowerPoint Presentation</vt:lpstr>
      <vt:lpstr>Features of Servlet</vt:lpstr>
      <vt:lpstr>Features of Servlet</vt:lpstr>
      <vt:lpstr>Servlet life cycle</vt:lpstr>
      <vt:lpstr>Advantages Of Servlets </vt:lpstr>
      <vt:lpstr>Generic Servlet </vt:lpstr>
      <vt:lpstr>How GenericServlet works?</vt:lpstr>
      <vt:lpstr>Advantages and Disadvantages of GenericServlet</vt:lpstr>
      <vt:lpstr>HTTP Servlet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advanced servlet</dc:title>
  <dc:creator>Samar</dc:creator>
  <cp:lastModifiedBy>Samar</cp:lastModifiedBy>
  <cp:revision>10</cp:revision>
  <dcterms:created xsi:type="dcterms:W3CDTF">2021-11-15T20:15:48Z</dcterms:created>
  <dcterms:modified xsi:type="dcterms:W3CDTF">2021-11-15T21:08:25Z</dcterms:modified>
</cp:coreProperties>
</file>