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9" r:id="rId2"/>
    <p:sldId id="274" r:id="rId3"/>
    <p:sldId id="258" r:id="rId4"/>
    <p:sldId id="271" r:id="rId5"/>
    <p:sldId id="272" r:id="rId6"/>
    <p:sldId id="261" r:id="rId7"/>
    <p:sldId id="260" r:id="rId8"/>
    <p:sldId id="262" r:id="rId9"/>
    <p:sldId id="263" r:id="rId10"/>
    <p:sldId id="264" r:id="rId11"/>
    <p:sldId id="265" r:id="rId12"/>
    <p:sldId id="266" r:id="rId13"/>
    <p:sldId id="267" r:id="rId14"/>
    <p:sldId id="268" r:id="rId15"/>
    <p:sldId id="269" r:id="rId16"/>
    <p:sldId id="270" r:id="rId17"/>
    <p:sldId id="273" r:id="rId18"/>
    <p:sldId id="275" r:id="rId19"/>
    <p:sldId id="277" r:id="rId20"/>
    <p:sldId id="278"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45" d="100"/>
          <a:sy n="45" d="100"/>
        </p:scale>
        <p:origin x="5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0002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907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554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664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5754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77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776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312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612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9415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82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9/27/2021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1381445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75734" y="1087120"/>
            <a:ext cx="11159066" cy="2648381"/>
          </a:xfrm>
        </p:spPr>
        <p:txBody>
          <a:bodyPr>
            <a:normAutofit/>
          </a:bodyPr>
          <a:lstStyle/>
          <a:p>
            <a:r>
              <a:rPr lang="en-US" sz="7200" dirty="0"/>
              <a:t>Nested Classes and Threads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lnSpcReduction="10000"/>
          </a:bodyPr>
          <a:lstStyle/>
          <a:p>
            <a:endParaRPr lang="en-US" sz="2800" dirty="0"/>
          </a:p>
          <a:p>
            <a:endParaRPr lang="en-US" sz="2800" dirty="0"/>
          </a:p>
          <a:p>
            <a:r>
              <a:rPr lang="en-US" sz="2800" dirty="0"/>
              <a:t>SAMAR MANSOUR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8224BB-8A9B-4018-BC01-AB8D39615DDD}"/>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24EF4736-6B2D-4563-B08A-6F3CB6185556}"/>
              </a:ext>
            </a:extLst>
          </p:cNvPr>
          <p:cNvSpPr>
            <a:spLocks noGrp="1"/>
          </p:cNvSpPr>
          <p:nvPr>
            <p:ph type="title"/>
          </p:nvPr>
        </p:nvSpPr>
        <p:spPr/>
        <p:txBody>
          <a:bodyPr/>
          <a:lstStyle/>
          <a:p>
            <a:r>
              <a:rPr lang="en-US" dirty="0"/>
              <a:t>Static nested classes</a:t>
            </a:r>
            <a:endParaRPr lang="en-IL" dirty="0"/>
          </a:p>
        </p:txBody>
      </p:sp>
      <p:sp>
        <p:nvSpPr>
          <p:cNvPr id="3" name="Content Placeholder 2">
            <a:extLst>
              <a:ext uri="{FF2B5EF4-FFF2-40B4-BE49-F238E27FC236}">
                <a16:creationId xmlns:a16="http://schemas.microsoft.com/office/drawing/2014/main" id="{8C238AC7-AD9D-4D69-A6FE-648D3B02E825}"/>
              </a:ext>
            </a:extLst>
          </p:cNvPr>
          <p:cNvSpPr>
            <a:spLocks noGrp="1"/>
          </p:cNvSpPr>
          <p:nvPr>
            <p:ph idx="1"/>
          </p:nvPr>
        </p:nvSpPr>
        <p:spPr/>
        <p:txBody>
          <a:bodyPr/>
          <a:lstStyle/>
          <a:p>
            <a:r>
              <a:rPr lang="en-US" dirty="0"/>
              <a:t>If you declare the inner class to be static, then you can access the class without having to create an object of the outer class. However, the static class will not have access to members of the outer class. We can access the elements of the outer class from the inner class.</a:t>
            </a:r>
            <a:endParaRPr lang="en-IL" dirty="0"/>
          </a:p>
        </p:txBody>
      </p:sp>
    </p:spTree>
    <p:extLst>
      <p:ext uri="{BB962C8B-B14F-4D97-AF65-F5344CB8AC3E}">
        <p14:creationId xmlns:p14="http://schemas.microsoft.com/office/powerpoint/2010/main" val="77412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D9FB9-C790-4048-A0FB-0CF94897E9D8}"/>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8E306DB3-9E44-40A9-81CE-24A1D3AD8CE2}"/>
              </a:ext>
            </a:extLst>
          </p:cNvPr>
          <p:cNvSpPr>
            <a:spLocks noGrp="1"/>
          </p:cNvSpPr>
          <p:nvPr>
            <p:ph type="title"/>
          </p:nvPr>
        </p:nvSpPr>
        <p:spPr/>
        <p:txBody>
          <a:bodyPr/>
          <a:lstStyle/>
          <a:p>
            <a:r>
              <a:rPr lang="en-US" dirty="0"/>
              <a:t>Static nested classes - Example</a:t>
            </a:r>
            <a:endParaRPr lang="en-IL" dirty="0"/>
          </a:p>
        </p:txBody>
      </p:sp>
      <p:sp>
        <p:nvSpPr>
          <p:cNvPr id="3" name="Content Placeholder 2">
            <a:extLst>
              <a:ext uri="{FF2B5EF4-FFF2-40B4-BE49-F238E27FC236}">
                <a16:creationId xmlns:a16="http://schemas.microsoft.com/office/drawing/2014/main" id="{4C1C0349-F543-4D75-A416-290CD6B168B0}"/>
              </a:ext>
            </a:extLst>
          </p:cNvPr>
          <p:cNvSpPr>
            <a:spLocks noGrp="1"/>
          </p:cNvSpPr>
          <p:nvPr>
            <p:ph idx="1"/>
          </p:nvPr>
        </p:nvSpPr>
        <p:spPr/>
        <p:txBody>
          <a:bodyPr>
            <a:normAutofit fontScale="62500" lnSpcReduction="20000"/>
          </a:bodyPr>
          <a:lstStyle/>
          <a:p>
            <a:pPr marL="0" indent="0">
              <a:buNone/>
            </a:pPr>
            <a:r>
              <a:rPr lang="en-US" dirty="0"/>
              <a:t>class </a:t>
            </a:r>
            <a:r>
              <a:rPr lang="en-US" dirty="0" err="1"/>
              <a:t>OuterClass</a:t>
            </a:r>
            <a:r>
              <a:rPr lang="en-US" dirty="0"/>
              <a:t> {</a:t>
            </a:r>
          </a:p>
          <a:p>
            <a:pPr marL="0" indent="0">
              <a:buNone/>
            </a:pPr>
            <a:r>
              <a:rPr lang="en-US" dirty="0"/>
              <a:t>  public static class </a:t>
            </a:r>
            <a:r>
              <a:rPr lang="en-US" dirty="0" err="1"/>
              <a:t>InnerClass</a:t>
            </a:r>
            <a:r>
              <a:rPr lang="en-US" dirty="0"/>
              <a:t> {</a:t>
            </a:r>
          </a:p>
          <a:p>
            <a:pPr marL="0" indent="0">
              <a:buNone/>
            </a:pPr>
            <a:r>
              <a:rPr lang="en-US" dirty="0"/>
              <a:t>    public void print() {</a:t>
            </a:r>
          </a:p>
          <a:p>
            <a:pPr marL="0" indent="0">
              <a:buNone/>
            </a:pPr>
            <a:r>
              <a:rPr lang="en-US" dirty="0"/>
              <a:t>      </a:t>
            </a:r>
            <a:r>
              <a:rPr lang="en-US" dirty="0" err="1"/>
              <a:t>System.out.println</a:t>
            </a:r>
            <a:r>
              <a:rPr lang="en-US" dirty="0"/>
              <a:t>("I am printing from a static inner class!");</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public class </a:t>
            </a:r>
            <a:r>
              <a:rPr lang="en-US" dirty="0" err="1"/>
              <a:t>StaticInnerClass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OuterClass.InnerClass</a:t>
            </a:r>
            <a:r>
              <a:rPr lang="en-US" dirty="0"/>
              <a:t> in =new </a:t>
            </a:r>
            <a:r>
              <a:rPr lang="en-US" dirty="0" err="1"/>
              <a:t>OuterClass.InnerClass</a:t>
            </a:r>
            <a:r>
              <a:rPr lang="en-US" dirty="0"/>
              <a:t>(); </a:t>
            </a:r>
          </a:p>
          <a:p>
            <a:pPr marL="0" indent="0">
              <a:buNone/>
            </a:pPr>
            <a:r>
              <a:rPr lang="en-US" dirty="0"/>
              <a:t>    in .print();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89746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211704-23E6-4C04-98AC-A106422A7839}"/>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3B8C49AC-4F0D-4D4F-A697-BAA0672DD587}"/>
              </a:ext>
            </a:extLst>
          </p:cNvPr>
          <p:cNvSpPr>
            <a:spLocks noGrp="1"/>
          </p:cNvSpPr>
          <p:nvPr>
            <p:ph type="title"/>
          </p:nvPr>
        </p:nvSpPr>
        <p:spPr/>
        <p:txBody>
          <a:bodyPr/>
          <a:lstStyle/>
          <a:p>
            <a:r>
              <a:rPr lang="en-US" dirty="0"/>
              <a:t>Method Local Inner Classes </a:t>
            </a:r>
            <a:endParaRPr lang="en-IL" dirty="0"/>
          </a:p>
        </p:txBody>
      </p:sp>
      <p:sp>
        <p:nvSpPr>
          <p:cNvPr id="3" name="Content Placeholder 2">
            <a:extLst>
              <a:ext uri="{FF2B5EF4-FFF2-40B4-BE49-F238E27FC236}">
                <a16:creationId xmlns:a16="http://schemas.microsoft.com/office/drawing/2014/main" id="{5189A626-6DB8-4342-A316-5DED1431D0D7}"/>
              </a:ext>
            </a:extLst>
          </p:cNvPr>
          <p:cNvSpPr>
            <a:spLocks noGrp="1"/>
          </p:cNvSpPr>
          <p:nvPr>
            <p:ph idx="1"/>
          </p:nvPr>
        </p:nvSpPr>
        <p:spPr/>
        <p:txBody>
          <a:bodyPr/>
          <a:lstStyle/>
          <a:p>
            <a:r>
              <a:rPr lang="en-US" dirty="0"/>
              <a:t>Up until now, we have seen classes coded inside other classes. In the case of method local inner classes, the outer class method contains the inner class.</a:t>
            </a:r>
          </a:p>
          <a:p>
            <a:endParaRPr lang="en-US" dirty="0"/>
          </a:p>
          <a:p>
            <a:r>
              <a:rPr lang="en-US" dirty="0"/>
              <a:t>However, the inner class cannot use the variables of the outer class if they are not declared as final values. This rule was prevalent until JDK 1.7. After that, inner classes can access non-final local variables.</a:t>
            </a:r>
            <a:endParaRPr lang="en-IL" dirty="0"/>
          </a:p>
        </p:txBody>
      </p:sp>
    </p:spTree>
    <p:extLst>
      <p:ext uri="{BB962C8B-B14F-4D97-AF65-F5344CB8AC3E}">
        <p14:creationId xmlns:p14="http://schemas.microsoft.com/office/powerpoint/2010/main" val="222066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7898A8-8891-4981-BF29-8E9845E44D04}"/>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796CFC75-611C-4258-B49C-A197138A56B8}"/>
              </a:ext>
            </a:extLst>
          </p:cNvPr>
          <p:cNvSpPr>
            <a:spLocks noGrp="1"/>
          </p:cNvSpPr>
          <p:nvPr>
            <p:ph type="title"/>
          </p:nvPr>
        </p:nvSpPr>
        <p:spPr/>
        <p:txBody>
          <a:bodyPr/>
          <a:lstStyle/>
          <a:p>
            <a:r>
              <a:rPr lang="en-US" dirty="0"/>
              <a:t>Example</a:t>
            </a:r>
            <a:endParaRPr lang="en-IL" dirty="0"/>
          </a:p>
        </p:txBody>
      </p:sp>
      <p:pic>
        <p:nvPicPr>
          <p:cNvPr id="6" name="Picture 5">
            <a:extLst>
              <a:ext uri="{FF2B5EF4-FFF2-40B4-BE49-F238E27FC236}">
                <a16:creationId xmlns:a16="http://schemas.microsoft.com/office/drawing/2014/main" id="{EB8735EC-B811-41CF-972A-CA0821FB327F}"/>
              </a:ext>
            </a:extLst>
          </p:cNvPr>
          <p:cNvPicPr>
            <a:picLocks noChangeAspect="1"/>
          </p:cNvPicPr>
          <p:nvPr/>
        </p:nvPicPr>
        <p:blipFill>
          <a:blip r:embed="rId3"/>
          <a:stretch>
            <a:fillRect/>
          </a:stretch>
        </p:blipFill>
        <p:spPr>
          <a:xfrm>
            <a:off x="838200" y="1690688"/>
            <a:ext cx="6832600" cy="4952268"/>
          </a:xfrm>
          <a:prstGeom prst="rect">
            <a:avLst/>
          </a:prstGeom>
        </p:spPr>
      </p:pic>
      <p:sp>
        <p:nvSpPr>
          <p:cNvPr id="8" name="TextBox 7">
            <a:extLst>
              <a:ext uri="{FF2B5EF4-FFF2-40B4-BE49-F238E27FC236}">
                <a16:creationId xmlns:a16="http://schemas.microsoft.com/office/drawing/2014/main" id="{15551980-6948-4291-920B-ECF56C321C6A}"/>
              </a:ext>
            </a:extLst>
          </p:cNvPr>
          <p:cNvSpPr txBox="1"/>
          <p:nvPr/>
        </p:nvSpPr>
        <p:spPr>
          <a:xfrm>
            <a:off x="7670800" y="2597161"/>
            <a:ext cx="4131733" cy="3139321"/>
          </a:xfrm>
          <a:prstGeom prst="rect">
            <a:avLst/>
          </a:prstGeom>
          <a:noFill/>
        </p:spPr>
        <p:txBody>
          <a:bodyPr wrap="square">
            <a:spAutoFit/>
          </a:bodyPr>
          <a:lstStyle/>
          <a:p>
            <a:pPr algn="l" fontAlgn="base"/>
            <a:r>
              <a:rPr lang="en-US" sz="2200" b="1" i="1" dirty="0">
                <a:solidFill>
                  <a:srgbClr val="444444"/>
                </a:solidFill>
                <a:effectLst/>
              </a:rPr>
              <a:t>Note: If you are using JDK 1.7 or below, removing the final keyword will give you an error like this:</a:t>
            </a:r>
            <a:endParaRPr lang="en-US" sz="2200" b="0" i="0" dirty="0">
              <a:solidFill>
                <a:srgbClr val="444444"/>
              </a:solidFill>
              <a:effectLst/>
            </a:endParaRPr>
          </a:p>
          <a:p>
            <a:pPr algn="l" fontAlgn="base"/>
            <a:r>
              <a:rPr lang="en-US" sz="2200" b="0" i="0" dirty="0">
                <a:solidFill>
                  <a:srgbClr val="444444"/>
                </a:solidFill>
                <a:effectLst/>
              </a:rPr>
              <a:t>The code inside the inner class is trying to access the local variable named site. The error will be rectified if you declare the variable as final.</a:t>
            </a:r>
          </a:p>
        </p:txBody>
      </p:sp>
    </p:spTree>
    <p:extLst>
      <p:ext uri="{BB962C8B-B14F-4D97-AF65-F5344CB8AC3E}">
        <p14:creationId xmlns:p14="http://schemas.microsoft.com/office/powerpoint/2010/main" val="331673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8AADF6-0763-4A9D-B3B3-7E635FA251FB}"/>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2D01B18D-C697-4CC5-A085-09131D8F7C97}"/>
              </a:ext>
            </a:extLst>
          </p:cNvPr>
          <p:cNvSpPr>
            <a:spLocks noGrp="1"/>
          </p:cNvSpPr>
          <p:nvPr>
            <p:ph type="title"/>
          </p:nvPr>
        </p:nvSpPr>
        <p:spPr/>
        <p:txBody>
          <a:bodyPr/>
          <a:lstStyle/>
          <a:p>
            <a:r>
              <a:rPr lang="en-US" dirty="0"/>
              <a:t>Anonymous Inner Classes</a:t>
            </a:r>
            <a:endParaRPr lang="en-IL" dirty="0"/>
          </a:p>
        </p:txBody>
      </p:sp>
      <p:sp>
        <p:nvSpPr>
          <p:cNvPr id="3" name="Content Placeholder 2">
            <a:extLst>
              <a:ext uri="{FF2B5EF4-FFF2-40B4-BE49-F238E27FC236}">
                <a16:creationId xmlns:a16="http://schemas.microsoft.com/office/drawing/2014/main" id="{27236DB1-0EA1-49A9-AA79-D2E68A43EAD4}"/>
              </a:ext>
            </a:extLst>
          </p:cNvPr>
          <p:cNvSpPr>
            <a:spLocks noGrp="1"/>
          </p:cNvSpPr>
          <p:nvPr>
            <p:ph idx="1"/>
          </p:nvPr>
        </p:nvSpPr>
        <p:spPr>
          <a:xfrm>
            <a:off x="355600" y="1825625"/>
            <a:ext cx="11531600" cy="4667250"/>
          </a:xfrm>
        </p:spPr>
        <p:txBody>
          <a:bodyPr/>
          <a:lstStyle/>
          <a:p>
            <a:r>
              <a:rPr lang="en-US" dirty="0"/>
              <a:t>As the name suggests these inner classes have no name at all. The definition of the classes are written outside the scope of the outer class. These classes are useful when we have to design an interface or overload a method. It saves the effort of us having to nest the class.</a:t>
            </a:r>
          </a:p>
          <a:p>
            <a:endParaRPr lang="en-US" dirty="0"/>
          </a:p>
          <a:p>
            <a:r>
              <a:rPr lang="en-US" dirty="0"/>
              <a:t>They are of two types.</a:t>
            </a:r>
          </a:p>
          <a:p>
            <a:pPr marL="914400" lvl="1" indent="-457200">
              <a:buAutoNum type="alphaLcPeriod"/>
            </a:pPr>
            <a:r>
              <a:rPr lang="en-US" dirty="0"/>
              <a:t>Subclass of the specified type:</a:t>
            </a:r>
          </a:p>
          <a:p>
            <a:pPr marL="914400" lvl="2" indent="0">
              <a:buNone/>
            </a:pPr>
            <a:r>
              <a:rPr lang="en-US" dirty="0"/>
              <a:t>The anonymous class is put inside a subclass of the outer class. The subclass serves the function as illustrated below.</a:t>
            </a:r>
          </a:p>
          <a:p>
            <a:pPr marL="457200" lvl="1" indent="0">
              <a:buNone/>
            </a:pPr>
            <a:r>
              <a:rPr lang="en-US" dirty="0"/>
              <a:t>b. The implementer of the specified interface:</a:t>
            </a:r>
          </a:p>
          <a:p>
            <a:pPr marL="457200" lvl="1" indent="0">
              <a:buNone/>
            </a:pPr>
            <a:r>
              <a:rPr lang="en-US" dirty="0"/>
              <a:t>	The anonymous class can extend a class or implement an interface at a time.</a:t>
            </a:r>
            <a:endParaRPr lang="en-IL" dirty="0"/>
          </a:p>
        </p:txBody>
      </p:sp>
    </p:spTree>
    <p:extLst>
      <p:ext uri="{BB962C8B-B14F-4D97-AF65-F5344CB8AC3E}">
        <p14:creationId xmlns:p14="http://schemas.microsoft.com/office/powerpoint/2010/main" val="42641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E6935A-7365-41F1-A2A5-AFECB0DA3424}"/>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69A735F2-BFA6-4F53-8B3C-60BD369D164A}"/>
              </a:ext>
            </a:extLst>
          </p:cNvPr>
          <p:cNvSpPr>
            <a:spLocks noGrp="1"/>
          </p:cNvSpPr>
          <p:nvPr>
            <p:ph type="title"/>
          </p:nvPr>
        </p:nvSpPr>
        <p:spPr/>
        <p:txBody>
          <a:bodyPr/>
          <a:lstStyle/>
          <a:p>
            <a:r>
              <a:rPr lang="en-US" dirty="0"/>
              <a:t>Subclass of the specified type - Example</a:t>
            </a:r>
            <a:endParaRPr lang="en-IL" dirty="0"/>
          </a:p>
        </p:txBody>
      </p:sp>
      <p:pic>
        <p:nvPicPr>
          <p:cNvPr id="5" name="Content Placeholder 4">
            <a:extLst>
              <a:ext uri="{FF2B5EF4-FFF2-40B4-BE49-F238E27FC236}">
                <a16:creationId xmlns:a16="http://schemas.microsoft.com/office/drawing/2014/main" id="{68ED1F61-06E2-4D18-934E-DC14CF3A1F18}"/>
              </a:ext>
            </a:extLst>
          </p:cNvPr>
          <p:cNvPicPr>
            <a:picLocks noGrp="1" noChangeAspect="1"/>
          </p:cNvPicPr>
          <p:nvPr>
            <p:ph idx="1"/>
          </p:nvPr>
        </p:nvPicPr>
        <p:blipFill>
          <a:blip r:embed="rId3"/>
          <a:stretch>
            <a:fillRect/>
          </a:stretch>
        </p:blipFill>
        <p:spPr>
          <a:xfrm>
            <a:off x="838200" y="1540659"/>
            <a:ext cx="7912027" cy="4952216"/>
          </a:xfrm>
        </p:spPr>
      </p:pic>
    </p:spTree>
    <p:extLst>
      <p:ext uri="{BB962C8B-B14F-4D97-AF65-F5344CB8AC3E}">
        <p14:creationId xmlns:p14="http://schemas.microsoft.com/office/powerpoint/2010/main" val="133242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92E62-9B85-4571-8AC9-CC3B6C4CB816}"/>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08FC920A-66D0-47ED-AD82-B8F12D179230}"/>
              </a:ext>
            </a:extLst>
          </p:cNvPr>
          <p:cNvSpPr>
            <a:spLocks noGrp="1"/>
          </p:cNvSpPr>
          <p:nvPr>
            <p:ph type="title"/>
          </p:nvPr>
        </p:nvSpPr>
        <p:spPr/>
        <p:txBody>
          <a:bodyPr>
            <a:normAutofit/>
          </a:bodyPr>
          <a:lstStyle/>
          <a:p>
            <a:r>
              <a:rPr lang="en-US" sz="4000" dirty="0"/>
              <a:t>The implementer of specified Interface - Example</a:t>
            </a:r>
            <a:endParaRPr lang="en-IL" sz="4000" dirty="0"/>
          </a:p>
        </p:txBody>
      </p:sp>
      <p:pic>
        <p:nvPicPr>
          <p:cNvPr id="5" name="Content Placeholder 4">
            <a:extLst>
              <a:ext uri="{FF2B5EF4-FFF2-40B4-BE49-F238E27FC236}">
                <a16:creationId xmlns:a16="http://schemas.microsoft.com/office/drawing/2014/main" id="{7E15811B-114C-4247-85D2-7119E317A6BA}"/>
              </a:ext>
            </a:extLst>
          </p:cNvPr>
          <p:cNvPicPr>
            <a:picLocks noGrp="1" noChangeAspect="1"/>
          </p:cNvPicPr>
          <p:nvPr>
            <p:ph idx="1"/>
          </p:nvPr>
        </p:nvPicPr>
        <p:blipFill>
          <a:blip r:embed="rId3"/>
          <a:stretch>
            <a:fillRect/>
          </a:stretch>
        </p:blipFill>
        <p:spPr>
          <a:xfrm>
            <a:off x="838200" y="1690688"/>
            <a:ext cx="9914467" cy="4784924"/>
          </a:xfrm>
        </p:spPr>
      </p:pic>
    </p:spTree>
    <p:extLst>
      <p:ext uri="{BB962C8B-B14F-4D97-AF65-F5344CB8AC3E}">
        <p14:creationId xmlns:p14="http://schemas.microsoft.com/office/powerpoint/2010/main" val="5721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80E190-F338-4B05-BC32-DA87AF0C3E51}"/>
              </a:ext>
            </a:extLst>
          </p:cNvPr>
          <p:cNvSpPr txBox="1"/>
          <p:nvPr/>
        </p:nvSpPr>
        <p:spPr>
          <a:xfrm>
            <a:off x="228599" y="180356"/>
            <a:ext cx="11734801" cy="6986528"/>
          </a:xfrm>
          <a:prstGeom prst="rect">
            <a:avLst/>
          </a:prstGeom>
          <a:noFill/>
        </p:spPr>
        <p:txBody>
          <a:bodyPr wrap="square">
            <a:spAutoFit/>
          </a:bodyPr>
          <a:lstStyle/>
          <a:p>
            <a:r>
              <a:rPr lang="en-US" sz="2800" b="1" dirty="0">
                <a:solidFill>
                  <a:srgbClr val="FF0000"/>
                </a:solidFill>
              </a:rPr>
              <a:t>Conclusion:</a:t>
            </a:r>
          </a:p>
          <a:p>
            <a:pPr marL="457200" indent="-457200">
              <a:buFont typeface="Arial" panose="020B0604020202020204" pitchFamily="34" charset="0"/>
              <a:buChar char="•"/>
            </a:pPr>
            <a:r>
              <a:rPr lang="en-US" sz="2800" dirty="0"/>
              <a:t>Anonymous class: handy for productivity</a:t>
            </a:r>
          </a:p>
          <a:p>
            <a:r>
              <a:rPr lang="en-US" sz="2800" b="0" i="0" dirty="0">
                <a:solidFill>
                  <a:srgbClr val="232629"/>
                </a:solidFill>
                <a:effectLst/>
                <a:latin typeface="-apple-system"/>
              </a:rPr>
              <a:t>	They are handy to implement callbacks easily, without the burden to create 	new </a:t>
            </a:r>
            <a:r>
              <a:rPr lang="en-US" sz="2800" b="0" i="1" dirty="0">
                <a:solidFill>
                  <a:srgbClr val="232629"/>
                </a:solidFill>
                <a:effectLst/>
                <a:latin typeface="-apple-system"/>
              </a:rPr>
              <a:t>named</a:t>
            </a:r>
            <a:r>
              <a:rPr lang="en-US" sz="2800" b="0" i="0" dirty="0">
                <a:solidFill>
                  <a:srgbClr val="232629"/>
                </a:solidFill>
                <a:effectLst/>
                <a:latin typeface="-apple-system"/>
              </a:rPr>
              <a:t> class.</a:t>
            </a:r>
          </a:p>
          <a:p>
            <a:endParaRPr lang="en-US" sz="2800" dirty="0"/>
          </a:p>
          <a:p>
            <a:pPr marL="457200" indent="-457200">
              <a:buFont typeface="Arial" panose="020B0604020202020204" pitchFamily="34" charset="0"/>
              <a:buChar char="•"/>
            </a:pPr>
            <a:r>
              <a:rPr lang="en-US" sz="2800" b="0" i="0" dirty="0">
                <a:solidFill>
                  <a:srgbClr val="232629"/>
                </a:solidFill>
                <a:effectLst/>
                <a:latin typeface="-apple-system"/>
              </a:rPr>
              <a:t>Static nested class: handy for </a:t>
            </a:r>
            <a:r>
              <a:rPr lang="en-US" sz="2800" b="1" i="0" dirty="0">
                <a:solidFill>
                  <a:srgbClr val="232629"/>
                </a:solidFill>
                <a:effectLst/>
                <a:latin typeface="inherit"/>
              </a:rPr>
              <a:t>encapsulation:</a:t>
            </a:r>
          </a:p>
          <a:p>
            <a:r>
              <a:rPr lang="en-US" sz="2800" b="0" i="0" dirty="0">
                <a:solidFill>
                  <a:srgbClr val="232629"/>
                </a:solidFill>
                <a:effectLst/>
                <a:latin typeface="-apple-system"/>
              </a:rPr>
              <a:t>	Static nested classes are essentially like regular classes, except that their 	name is calling name in main like: “</a:t>
            </a:r>
            <a:r>
              <a:rPr lang="en-US" sz="2800" b="0" i="0" dirty="0" err="1">
                <a:solidFill>
                  <a:srgbClr val="232629"/>
                </a:solidFill>
                <a:effectLst/>
                <a:latin typeface="-apple-system"/>
              </a:rPr>
              <a:t>OuterClass.StaticNestedClass</a:t>
            </a:r>
            <a:r>
              <a:rPr lang="en-US" sz="2800" b="0" i="0" dirty="0">
                <a:solidFill>
                  <a:srgbClr val="232629"/>
                </a:solidFill>
                <a:effectLst/>
                <a:latin typeface="-apple-system"/>
              </a:rPr>
              <a:t>”, and you 	can play with modifier. So it provided some form of encapsulation 	that can 	not exactly be achieved with top-level classes.</a:t>
            </a:r>
          </a:p>
          <a:p>
            <a:endParaRPr lang="en-US" sz="2800" dirty="0"/>
          </a:p>
          <a:p>
            <a:pPr marL="457200" indent="-457200">
              <a:buFont typeface="Arial" panose="020B0604020202020204" pitchFamily="34" charset="0"/>
              <a:buChar char="•"/>
            </a:pPr>
            <a:r>
              <a:rPr lang="en-US" sz="2800" b="0" i="0" dirty="0">
                <a:solidFill>
                  <a:srgbClr val="232629"/>
                </a:solidFill>
                <a:effectLst/>
                <a:latin typeface="-apple-system"/>
              </a:rPr>
              <a:t>Inner class: handy for </a:t>
            </a:r>
            <a:r>
              <a:rPr lang="en-US" sz="2800" b="1" i="0" dirty="0">
                <a:solidFill>
                  <a:srgbClr val="232629"/>
                </a:solidFill>
                <a:effectLst/>
                <a:latin typeface="inherit"/>
              </a:rPr>
              <a:t>ownership</a:t>
            </a:r>
            <a:r>
              <a:rPr lang="en-US" sz="2800" b="0" i="0" dirty="0">
                <a:solidFill>
                  <a:srgbClr val="232629"/>
                </a:solidFill>
                <a:effectLst/>
                <a:latin typeface="-apple-system"/>
              </a:rPr>
              <a:t> and </a:t>
            </a:r>
            <a:r>
              <a:rPr lang="en-US" sz="2800" b="1" i="0" dirty="0">
                <a:solidFill>
                  <a:srgbClr val="232629"/>
                </a:solidFill>
                <a:effectLst/>
                <a:latin typeface="inherit"/>
              </a:rPr>
              <a:t>encapsulation:</a:t>
            </a:r>
          </a:p>
          <a:p>
            <a:r>
              <a:rPr lang="en-US" sz="2800" b="0" i="0" dirty="0">
                <a:solidFill>
                  <a:srgbClr val="232629"/>
                </a:solidFill>
                <a:effectLst/>
                <a:latin typeface="-apple-system"/>
              </a:rPr>
              <a:t>	An </a:t>
            </a:r>
            <a:r>
              <a:rPr lang="en-US" sz="2800" b="0" i="1" dirty="0">
                <a:solidFill>
                  <a:srgbClr val="232629"/>
                </a:solidFill>
                <a:effectLst/>
                <a:latin typeface="-apple-system"/>
              </a:rPr>
              <a:t>instance</a:t>
            </a:r>
            <a:r>
              <a:rPr lang="en-US" sz="2800" b="0" i="0" dirty="0">
                <a:solidFill>
                  <a:srgbClr val="232629"/>
                </a:solidFill>
                <a:effectLst/>
                <a:latin typeface="-apple-system"/>
              </a:rPr>
              <a:t> of an inner class has access to the field of its enclosing 	class </a:t>
            </a:r>
            <a:r>
              <a:rPr lang="en-US" sz="2800" b="0" i="1" dirty="0">
                <a:solidFill>
                  <a:srgbClr val="232629"/>
                </a:solidFill>
                <a:effectLst/>
                <a:latin typeface="-apple-system"/>
              </a:rPr>
              <a:t>instance</a:t>
            </a:r>
            <a:endParaRPr lang="en-US" sz="2800" b="0" i="0" dirty="0">
              <a:solidFill>
                <a:srgbClr val="232629"/>
              </a:solidFill>
              <a:effectLst/>
              <a:latin typeface="-apple-system"/>
            </a:endParaRPr>
          </a:p>
          <a:p>
            <a:endParaRPr lang="en-US" sz="2800" dirty="0"/>
          </a:p>
          <a:p>
            <a:endParaRPr lang="en-IL" sz="2800" dirty="0"/>
          </a:p>
        </p:txBody>
      </p:sp>
    </p:spTree>
    <p:extLst>
      <p:ext uri="{BB962C8B-B14F-4D97-AF65-F5344CB8AC3E}">
        <p14:creationId xmlns:p14="http://schemas.microsoft.com/office/powerpoint/2010/main" val="318471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5D14-4B96-4E31-B32D-856F3B59CE77}"/>
              </a:ext>
            </a:extLst>
          </p:cNvPr>
          <p:cNvSpPr>
            <a:spLocks noGrp="1"/>
          </p:cNvSpPr>
          <p:nvPr>
            <p:ph type="title"/>
          </p:nvPr>
        </p:nvSpPr>
        <p:spPr>
          <a:xfrm>
            <a:off x="838200" y="2766218"/>
            <a:ext cx="10515600" cy="1325563"/>
          </a:xfrm>
        </p:spPr>
        <p:txBody>
          <a:bodyPr>
            <a:normAutofit/>
          </a:bodyPr>
          <a:lstStyle/>
          <a:p>
            <a:pPr algn="ctr"/>
            <a:r>
              <a:rPr lang="en-US" sz="6000" b="1" dirty="0"/>
              <a:t>Threads</a:t>
            </a:r>
            <a:endParaRPr lang="en-IL" sz="6000" b="1" dirty="0"/>
          </a:p>
        </p:txBody>
      </p:sp>
    </p:spTree>
    <p:extLst>
      <p:ext uri="{BB962C8B-B14F-4D97-AF65-F5344CB8AC3E}">
        <p14:creationId xmlns:p14="http://schemas.microsoft.com/office/powerpoint/2010/main" val="151772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BA827-A57A-4EC2-B98F-1E189BD56B62}"/>
              </a:ext>
            </a:extLst>
          </p:cNvPr>
          <p:cNvSpPr>
            <a:spLocks noGrp="1"/>
          </p:cNvSpPr>
          <p:nvPr>
            <p:ph type="title"/>
          </p:nvPr>
        </p:nvSpPr>
        <p:spPr/>
        <p:txBody>
          <a:bodyPr/>
          <a:lstStyle/>
          <a:p>
            <a:r>
              <a:rPr lang="en-US" dirty="0"/>
              <a:t>Concept before we learn threads </a:t>
            </a:r>
            <a:endParaRPr lang="en-IL" dirty="0"/>
          </a:p>
        </p:txBody>
      </p:sp>
      <p:sp>
        <p:nvSpPr>
          <p:cNvPr id="4" name="Content Placeholder 3">
            <a:extLst>
              <a:ext uri="{FF2B5EF4-FFF2-40B4-BE49-F238E27FC236}">
                <a16:creationId xmlns:a16="http://schemas.microsoft.com/office/drawing/2014/main" id="{136F9C64-BB4A-4A1B-A4B6-67A97F537D92}"/>
              </a:ext>
            </a:extLst>
          </p:cNvPr>
          <p:cNvSpPr>
            <a:spLocks noGrp="1"/>
          </p:cNvSpPr>
          <p:nvPr>
            <p:ph idx="1"/>
          </p:nvPr>
        </p:nvSpPr>
        <p:spPr/>
        <p:txBody>
          <a:bodyPr>
            <a:normAutofit lnSpcReduction="10000"/>
          </a:bodyPr>
          <a:lstStyle/>
          <a:p>
            <a:r>
              <a:rPr lang="en-US" b="1" dirty="0">
                <a:solidFill>
                  <a:srgbClr val="FF0000"/>
                </a:solidFill>
              </a:rPr>
              <a:t>Application</a:t>
            </a:r>
            <a:r>
              <a:rPr lang="en-US" dirty="0"/>
              <a:t> is a program which is designed to perform a specific task. For example, MS Word, Google Chrome, a video or audio player etc.</a:t>
            </a:r>
          </a:p>
          <a:p>
            <a:endParaRPr lang="en-US" dirty="0"/>
          </a:p>
          <a:p>
            <a:r>
              <a:rPr lang="en-US" b="1" dirty="0">
                <a:solidFill>
                  <a:srgbClr val="FF0000"/>
                </a:solidFill>
              </a:rPr>
              <a:t>Process</a:t>
            </a:r>
            <a:r>
              <a:rPr lang="en-US" dirty="0"/>
              <a:t> is an executing instance of an application. For example, when you double click MS Word icon in your computer, you start a process that will run this MS word application. Processes are heavy weight operations that they require their own separate memory address in operating system. Because of the processes are stored in separate memory, communication between processes (Inter Process Communication) takes time. Context switching from one process to another process is also expensive.</a:t>
            </a:r>
            <a:endParaRPr lang="en-IL" dirty="0"/>
          </a:p>
        </p:txBody>
      </p:sp>
    </p:spTree>
    <p:extLst>
      <p:ext uri="{BB962C8B-B14F-4D97-AF65-F5344CB8AC3E}">
        <p14:creationId xmlns:p14="http://schemas.microsoft.com/office/powerpoint/2010/main" val="43461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1045D3-1DFF-445C-BDDE-CFCBC29FD313}"/>
              </a:ext>
            </a:extLst>
          </p:cNvPr>
          <p:cNvPicPr>
            <a:picLocks noChangeAspect="1"/>
          </p:cNvPicPr>
          <p:nvPr/>
        </p:nvPicPr>
        <p:blipFill>
          <a:blip r:embed="rId2"/>
          <a:stretch>
            <a:fillRect/>
          </a:stretch>
        </p:blipFill>
        <p:spPr>
          <a:xfrm>
            <a:off x="0" y="-1"/>
            <a:ext cx="12192000" cy="6858001"/>
          </a:xfrm>
          <a:prstGeom prst="rect">
            <a:avLst/>
          </a:prstGeom>
        </p:spPr>
      </p:pic>
      <p:sp>
        <p:nvSpPr>
          <p:cNvPr id="5" name="Title 4">
            <a:extLst>
              <a:ext uri="{FF2B5EF4-FFF2-40B4-BE49-F238E27FC236}">
                <a16:creationId xmlns:a16="http://schemas.microsoft.com/office/drawing/2014/main" id="{82F7231E-8391-4F69-96AD-2B0F363D00C3}"/>
              </a:ext>
            </a:extLst>
          </p:cNvPr>
          <p:cNvSpPr>
            <a:spLocks noGrp="1"/>
          </p:cNvSpPr>
          <p:nvPr>
            <p:ph type="title"/>
          </p:nvPr>
        </p:nvSpPr>
        <p:spPr>
          <a:xfrm>
            <a:off x="838200" y="2766217"/>
            <a:ext cx="10515600" cy="1325563"/>
          </a:xfrm>
        </p:spPr>
        <p:txBody>
          <a:bodyPr>
            <a:normAutofit/>
          </a:bodyPr>
          <a:lstStyle/>
          <a:p>
            <a:pPr algn="ctr"/>
            <a:r>
              <a:rPr lang="en-US" sz="6000" b="1" dirty="0"/>
              <a:t>Nested Classes</a:t>
            </a:r>
            <a:endParaRPr lang="en-IL" sz="6000" b="1" dirty="0"/>
          </a:p>
        </p:txBody>
      </p:sp>
    </p:spTree>
    <p:extLst>
      <p:ext uri="{BB962C8B-B14F-4D97-AF65-F5344CB8AC3E}">
        <p14:creationId xmlns:p14="http://schemas.microsoft.com/office/powerpoint/2010/main" val="334049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8D7D-D0E6-4B8D-908A-8EE022A79135}"/>
              </a:ext>
            </a:extLst>
          </p:cNvPr>
          <p:cNvSpPr>
            <a:spLocks noGrp="1"/>
          </p:cNvSpPr>
          <p:nvPr>
            <p:ph type="title"/>
          </p:nvPr>
        </p:nvSpPr>
        <p:spPr/>
        <p:txBody>
          <a:bodyPr/>
          <a:lstStyle/>
          <a:p>
            <a:r>
              <a:rPr lang="en-US" dirty="0"/>
              <a:t>threads</a:t>
            </a:r>
            <a:endParaRPr lang="en-IL" dirty="0"/>
          </a:p>
        </p:txBody>
      </p:sp>
      <p:pic>
        <p:nvPicPr>
          <p:cNvPr id="5" name="Content Placeholder 4">
            <a:extLst>
              <a:ext uri="{FF2B5EF4-FFF2-40B4-BE49-F238E27FC236}">
                <a16:creationId xmlns:a16="http://schemas.microsoft.com/office/drawing/2014/main" id="{FAFD8DB0-004D-4330-904D-922595DCB529}"/>
              </a:ext>
            </a:extLst>
          </p:cNvPr>
          <p:cNvPicPr>
            <a:picLocks noGrp="1" noChangeAspect="1"/>
          </p:cNvPicPr>
          <p:nvPr>
            <p:ph idx="1"/>
          </p:nvPr>
        </p:nvPicPr>
        <p:blipFill>
          <a:blip r:embed="rId2"/>
          <a:stretch>
            <a:fillRect/>
          </a:stretch>
        </p:blipFill>
        <p:spPr>
          <a:xfrm>
            <a:off x="2302933" y="1690688"/>
            <a:ext cx="6863891" cy="4863045"/>
          </a:xfrm>
        </p:spPr>
      </p:pic>
    </p:spTree>
    <p:extLst>
      <p:ext uri="{BB962C8B-B14F-4D97-AF65-F5344CB8AC3E}">
        <p14:creationId xmlns:p14="http://schemas.microsoft.com/office/powerpoint/2010/main" val="37419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B9CC88-76DE-4CB1-9CC3-E538915D58CA}"/>
              </a:ext>
            </a:extLst>
          </p:cNvPr>
          <p:cNvSpPr>
            <a:spLocks noGrp="1"/>
          </p:cNvSpPr>
          <p:nvPr>
            <p:ph type="title"/>
          </p:nvPr>
        </p:nvSpPr>
        <p:spPr/>
        <p:txBody>
          <a:bodyPr/>
          <a:lstStyle/>
          <a:p>
            <a:r>
              <a:rPr lang="en-US" dirty="0"/>
              <a:t>Concepts</a:t>
            </a:r>
            <a:endParaRPr lang="en-IL" dirty="0"/>
          </a:p>
        </p:txBody>
      </p:sp>
      <p:sp>
        <p:nvSpPr>
          <p:cNvPr id="4" name="Content Placeholder 3">
            <a:extLst>
              <a:ext uri="{FF2B5EF4-FFF2-40B4-BE49-F238E27FC236}">
                <a16:creationId xmlns:a16="http://schemas.microsoft.com/office/drawing/2014/main" id="{692324B5-08D1-4164-8D13-8251530D930F}"/>
              </a:ext>
            </a:extLst>
          </p:cNvPr>
          <p:cNvSpPr>
            <a:spLocks noGrp="1"/>
          </p:cNvSpPr>
          <p:nvPr>
            <p:ph idx="1"/>
          </p:nvPr>
        </p:nvSpPr>
        <p:spPr/>
        <p:txBody>
          <a:bodyPr>
            <a:normAutofit fontScale="92500" lnSpcReduction="10000"/>
          </a:bodyPr>
          <a:lstStyle/>
          <a:p>
            <a:r>
              <a:rPr lang="en-US" dirty="0"/>
              <a:t>Multitasking is the ability to perform several tasks simultaneously and it divided into process based and thread based.</a:t>
            </a:r>
          </a:p>
          <a:p>
            <a:endParaRPr lang="en-US" dirty="0"/>
          </a:p>
          <a:p>
            <a:pPr marL="514350" indent="-514350">
              <a:buFont typeface="+mj-lt"/>
              <a:buAutoNum type="arabicPeriod"/>
            </a:pPr>
            <a:r>
              <a:rPr lang="en-US" dirty="0"/>
              <a:t>Multiprocessing is the ability to run more than one process (application) at the same time. An example is running Excel and Photoshop at the same time.</a:t>
            </a:r>
          </a:p>
          <a:p>
            <a:pPr marL="514350" indent="-514350">
              <a:buFont typeface="+mj-lt"/>
              <a:buAutoNum type="arabicPeriod"/>
            </a:pPr>
            <a:endParaRPr lang="en-US" dirty="0"/>
          </a:p>
          <a:p>
            <a:pPr marL="514350" indent="-514350">
              <a:buFont typeface="+mj-lt"/>
              <a:buAutoNum type="arabicPeriod"/>
            </a:pPr>
            <a:r>
              <a:rPr lang="en-US" dirty="0"/>
              <a:t>Multithreading is the ability to perform more than one activity within the same process. An example is using your web browser (a process) to read info on internet, send an email and download a file. Those are three threads within one process(application).</a:t>
            </a:r>
            <a:endParaRPr lang="en-IL" dirty="0"/>
          </a:p>
        </p:txBody>
      </p:sp>
    </p:spTree>
    <p:extLst>
      <p:ext uri="{BB962C8B-B14F-4D97-AF65-F5344CB8AC3E}">
        <p14:creationId xmlns:p14="http://schemas.microsoft.com/office/powerpoint/2010/main" val="151514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75BF-8AA5-47E7-98B4-FE71E05B265A}"/>
              </a:ext>
            </a:extLst>
          </p:cNvPr>
          <p:cNvSpPr>
            <a:spLocks noGrp="1"/>
          </p:cNvSpPr>
          <p:nvPr>
            <p:ph type="title"/>
          </p:nvPr>
        </p:nvSpPr>
        <p:spPr/>
        <p:txBody>
          <a:bodyPr/>
          <a:lstStyle/>
          <a:p>
            <a:r>
              <a:rPr lang="en-US" dirty="0"/>
              <a:t>Example</a:t>
            </a:r>
            <a:endParaRPr lang="en-IL" dirty="0"/>
          </a:p>
        </p:txBody>
      </p:sp>
      <p:pic>
        <p:nvPicPr>
          <p:cNvPr id="5" name="Content Placeholder 4">
            <a:extLst>
              <a:ext uri="{FF2B5EF4-FFF2-40B4-BE49-F238E27FC236}">
                <a16:creationId xmlns:a16="http://schemas.microsoft.com/office/drawing/2014/main" id="{7727D4AC-337D-437B-B275-AC5C729AA637}"/>
              </a:ext>
            </a:extLst>
          </p:cNvPr>
          <p:cNvPicPr>
            <a:picLocks noGrp="1" noChangeAspect="1"/>
          </p:cNvPicPr>
          <p:nvPr>
            <p:ph idx="1"/>
          </p:nvPr>
        </p:nvPicPr>
        <p:blipFill>
          <a:blip r:embed="rId2"/>
          <a:stretch>
            <a:fillRect/>
          </a:stretch>
        </p:blipFill>
        <p:spPr>
          <a:xfrm>
            <a:off x="3302001" y="1601444"/>
            <a:ext cx="4969313" cy="5256556"/>
          </a:xfrm>
        </p:spPr>
      </p:pic>
    </p:spTree>
    <p:extLst>
      <p:ext uri="{BB962C8B-B14F-4D97-AF65-F5344CB8AC3E}">
        <p14:creationId xmlns:p14="http://schemas.microsoft.com/office/powerpoint/2010/main" val="401172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r>
              <a:rPr lang="en-US" dirty="0"/>
              <a:t>T</a:t>
            </a:r>
            <a:r>
              <a:rPr lang="en-US" b="0" i="0" dirty="0">
                <a:effectLst/>
              </a:rPr>
              <a:t>ypes of Java Inner Class</a:t>
            </a:r>
            <a:endParaRPr lang="en-US" dirty="0"/>
          </a:p>
        </p:txBody>
      </p:sp>
      <p:sp>
        <p:nvSpPr>
          <p:cNvPr id="5" name="Content Placeholder 4">
            <a:extLst>
              <a:ext uri="{FF2B5EF4-FFF2-40B4-BE49-F238E27FC236}">
                <a16:creationId xmlns:a16="http://schemas.microsoft.com/office/drawing/2014/main" id="{AB77C258-758B-464D-8330-E941B01456FD}"/>
              </a:ext>
            </a:extLst>
          </p:cNvPr>
          <p:cNvSpPr>
            <a:spLocks noGrp="1"/>
          </p:cNvSpPr>
          <p:nvPr>
            <p:ph idx="1"/>
          </p:nvPr>
        </p:nvSpPr>
        <p:spPr/>
        <p:txBody>
          <a:bodyPr>
            <a:normAutofit fontScale="92500" lnSpcReduction="20000"/>
          </a:bodyPr>
          <a:lstStyle/>
          <a:p>
            <a:r>
              <a:rPr lang="en-US" dirty="0"/>
              <a:t>Earlier we learned about classes and objects. These are an integral part of programming in Java. However, it is very important to know that classes, just like loops, are nested, i.e. one class definition inside another class.</a:t>
            </a:r>
          </a:p>
          <a:p>
            <a:pPr marL="0" indent="0">
              <a:buNone/>
            </a:pPr>
            <a:endParaRPr lang="en-US" dirty="0"/>
          </a:p>
          <a:p>
            <a:r>
              <a:rPr lang="en-US" dirty="0"/>
              <a:t>Inner classes in Java are the classes that are defined inside the scope of another class. Inner classes are also called nested classes. This helps in easy documentation and better maintenance of the code.</a:t>
            </a:r>
          </a:p>
          <a:p>
            <a:endParaRPr lang="en-US" dirty="0"/>
          </a:p>
          <a:p>
            <a:r>
              <a:rPr lang="en-US" dirty="0"/>
              <a:t>4 Types of inner classes:</a:t>
            </a:r>
          </a:p>
          <a:p>
            <a:pPr marL="971550" lvl="1" indent="-514350">
              <a:buAutoNum type="arabicPeriod"/>
            </a:pPr>
            <a:r>
              <a:rPr lang="en-US" dirty="0"/>
              <a:t>Nested inner class</a:t>
            </a:r>
          </a:p>
          <a:p>
            <a:pPr marL="971550" lvl="1" indent="-514350">
              <a:buAutoNum type="arabicPeriod"/>
            </a:pPr>
            <a:r>
              <a:rPr lang="en-US" dirty="0"/>
              <a:t>Method local inner class</a:t>
            </a:r>
          </a:p>
          <a:p>
            <a:pPr marL="971550" lvl="1" indent="-514350">
              <a:buAutoNum type="arabicPeriod"/>
            </a:pPr>
            <a:r>
              <a:rPr lang="en-US" dirty="0"/>
              <a:t>Anonymous inner class</a:t>
            </a:r>
          </a:p>
          <a:p>
            <a:pPr marL="971550" lvl="1" indent="-514350">
              <a:buAutoNum type="arabicPeriod"/>
            </a:pPr>
            <a:r>
              <a:rPr lang="en-US" dirty="0"/>
              <a:t>Static nested classes</a:t>
            </a:r>
            <a:endParaRPr lang="en-IL" dirty="0"/>
          </a:p>
        </p:txBody>
      </p:sp>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uses of inner classes in Java? Are nested classes and inner  classes the same? - Stack Overflow">
            <a:extLst>
              <a:ext uri="{FF2B5EF4-FFF2-40B4-BE49-F238E27FC236}">
                <a16:creationId xmlns:a16="http://schemas.microsoft.com/office/drawing/2014/main" id="{22621DF1-310A-4547-949E-95909C342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133" y="74587"/>
            <a:ext cx="9314148" cy="678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7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king With Nested Class in Java">
            <a:extLst>
              <a:ext uri="{FF2B5EF4-FFF2-40B4-BE49-F238E27FC236}">
                <a16:creationId xmlns:a16="http://schemas.microsoft.com/office/drawing/2014/main" id="{ECAE48A8-2226-4D00-BCC4-CBBF38D77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5" y="846667"/>
            <a:ext cx="11900150" cy="516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3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088EF2-2D29-4008-9E33-591EC7840E6E}"/>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FBFF5467-07FB-4FCE-AE19-B7DD89D1E30F}"/>
              </a:ext>
            </a:extLst>
          </p:cNvPr>
          <p:cNvSpPr>
            <a:spLocks noGrp="1"/>
          </p:cNvSpPr>
          <p:nvPr>
            <p:ph type="title"/>
          </p:nvPr>
        </p:nvSpPr>
        <p:spPr>
          <a:xfrm>
            <a:off x="338666" y="286812"/>
            <a:ext cx="10515600" cy="1325563"/>
          </a:xfrm>
        </p:spPr>
        <p:txBody>
          <a:bodyPr/>
          <a:lstStyle/>
          <a:p>
            <a:r>
              <a:rPr lang="en-US" dirty="0"/>
              <a:t>Needs of Inner classes</a:t>
            </a:r>
            <a:endParaRPr lang="en-IL" dirty="0"/>
          </a:p>
        </p:txBody>
      </p:sp>
      <p:sp>
        <p:nvSpPr>
          <p:cNvPr id="3" name="Content Placeholder 2">
            <a:extLst>
              <a:ext uri="{FF2B5EF4-FFF2-40B4-BE49-F238E27FC236}">
                <a16:creationId xmlns:a16="http://schemas.microsoft.com/office/drawing/2014/main" id="{0B4A6B7A-ABCC-40CB-B163-10AFCEB4D5A9}"/>
              </a:ext>
            </a:extLst>
          </p:cNvPr>
          <p:cNvSpPr>
            <a:spLocks noGrp="1"/>
          </p:cNvSpPr>
          <p:nvPr>
            <p:ph idx="1"/>
          </p:nvPr>
        </p:nvSpPr>
        <p:spPr>
          <a:xfrm>
            <a:off x="338666" y="1612375"/>
            <a:ext cx="11514667" cy="5269442"/>
          </a:xfrm>
        </p:spPr>
        <p:txBody>
          <a:bodyPr>
            <a:noAutofit/>
          </a:bodyPr>
          <a:lstStyle/>
          <a:p>
            <a:r>
              <a:rPr lang="en-US" sz="2200" dirty="0"/>
              <a:t>Sometimes you will need to program a class in such a way so that no other class can access it. Hence it would be better if you enclose it within other classes.</a:t>
            </a:r>
          </a:p>
          <a:p>
            <a:endParaRPr lang="en-US" sz="2200" dirty="0"/>
          </a:p>
          <a:p>
            <a:r>
              <a:rPr lang="en-US" sz="2200" dirty="0"/>
              <a:t>If all the class objects are a part of the outer object then it is easier to nest that class inside the outer class. That way all the outer class can access all the objects of the inner class.</a:t>
            </a:r>
          </a:p>
          <a:p>
            <a:pPr marL="0" indent="0">
              <a:buNone/>
            </a:pPr>
            <a:endParaRPr lang="en-US" sz="2200" dirty="0"/>
          </a:p>
          <a:p>
            <a:r>
              <a:rPr lang="en-US" sz="2200" b="1" dirty="0">
                <a:solidFill>
                  <a:schemeClr val="accent5"/>
                </a:solidFill>
              </a:rPr>
              <a:t>Syntax:</a:t>
            </a:r>
          </a:p>
          <a:p>
            <a:pPr marL="0" indent="0">
              <a:buNone/>
            </a:pPr>
            <a:r>
              <a:rPr lang="en-US" sz="2200" dirty="0"/>
              <a:t>public class </a:t>
            </a:r>
            <a:r>
              <a:rPr lang="en-US" sz="2200" dirty="0" err="1"/>
              <a:t>OuterCLass</a:t>
            </a:r>
            <a:r>
              <a:rPr lang="en-US" sz="2200" dirty="0"/>
              <a:t> {</a:t>
            </a:r>
          </a:p>
          <a:p>
            <a:pPr marL="0" indent="0">
              <a:buNone/>
            </a:pPr>
            <a:r>
              <a:rPr lang="en-US" sz="2200" dirty="0"/>
              <a:t>  //outer code</a:t>
            </a:r>
          </a:p>
          <a:p>
            <a:pPr marL="457200" lvl="1" indent="0">
              <a:buNone/>
            </a:pPr>
            <a:r>
              <a:rPr lang="en-US" sz="2200" dirty="0"/>
              <a:t>  public class </a:t>
            </a:r>
            <a:r>
              <a:rPr lang="en-US" sz="2200" dirty="0" err="1"/>
              <a:t>innerClass</a:t>
            </a:r>
            <a:r>
              <a:rPr lang="en-US" sz="2200" dirty="0"/>
              <a:t> {</a:t>
            </a:r>
          </a:p>
          <a:p>
            <a:pPr marL="457200" lvl="1" indent="0">
              <a:buNone/>
            </a:pPr>
            <a:r>
              <a:rPr lang="en-US" sz="2200" dirty="0"/>
              <a:t>    //Inner class code</a:t>
            </a:r>
          </a:p>
          <a:p>
            <a:pPr marL="457200" lvl="1" indent="0">
              <a:buNone/>
            </a:pPr>
            <a:r>
              <a:rPr lang="en-US" sz="2200" dirty="0"/>
              <a:t>  }</a:t>
            </a:r>
          </a:p>
          <a:p>
            <a:pPr marL="0" indent="0">
              <a:buNone/>
            </a:pPr>
            <a:r>
              <a:rPr lang="en-US" sz="2600" dirty="0"/>
              <a:t>}</a:t>
            </a:r>
          </a:p>
          <a:p>
            <a:pPr marL="0" indent="0">
              <a:buNone/>
            </a:pPr>
            <a:endParaRPr lang="en-IL" sz="2200" dirty="0"/>
          </a:p>
        </p:txBody>
      </p:sp>
    </p:spTree>
    <p:extLst>
      <p:ext uri="{BB962C8B-B14F-4D97-AF65-F5344CB8AC3E}">
        <p14:creationId xmlns:p14="http://schemas.microsoft.com/office/powerpoint/2010/main" val="329238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96FC3D-C4F3-41DD-B1F2-E651EB83499A}"/>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25BFB16B-6076-4D6E-A888-49D355BE988B}"/>
              </a:ext>
            </a:extLst>
          </p:cNvPr>
          <p:cNvSpPr>
            <a:spLocks noGrp="1"/>
          </p:cNvSpPr>
          <p:nvPr>
            <p:ph type="title"/>
          </p:nvPr>
        </p:nvSpPr>
        <p:spPr/>
        <p:txBody>
          <a:bodyPr/>
          <a:lstStyle/>
          <a:p>
            <a:r>
              <a:rPr lang="en-US" dirty="0"/>
              <a:t>Nested inner class</a:t>
            </a:r>
            <a:endParaRPr lang="en-IL" dirty="0"/>
          </a:p>
        </p:txBody>
      </p:sp>
      <p:sp>
        <p:nvSpPr>
          <p:cNvPr id="3" name="Content Placeholder 2">
            <a:extLst>
              <a:ext uri="{FF2B5EF4-FFF2-40B4-BE49-F238E27FC236}">
                <a16:creationId xmlns:a16="http://schemas.microsoft.com/office/drawing/2014/main" id="{8B21FCB6-3307-4011-B69B-8993C3936910}"/>
              </a:ext>
            </a:extLst>
          </p:cNvPr>
          <p:cNvSpPr>
            <a:spLocks noGrp="1"/>
          </p:cNvSpPr>
          <p:nvPr>
            <p:ph idx="1"/>
          </p:nvPr>
        </p:nvSpPr>
        <p:spPr/>
        <p:txBody>
          <a:bodyPr/>
          <a:lstStyle/>
          <a:p>
            <a:r>
              <a:rPr lang="en-US" dirty="0"/>
              <a:t>As the name suggests, this type of inner class involves the nesting of a class inside another class. The inner class can access the private variables of the outer class.</a:t>
            </a:r>
          </a:p>
          <a:p>
            <a:endParaRPr lang="en-US" dirty="0"/>
          </a:p>
          <a:p>
            <a:r>
              <a:rPr lang="en-US" dirty="0"/>
              <a:t>We can modify access to the inner class by using access modifier keywords such as private, protected, and default. Similarly, access specifiers can help nest interfaces inside one another.</a:t>
            </a:r>
            <a:endParaRPr lang="en-IL" dirty="0"/>
          </a:p>
        </p:txBody>
      </p:sp>
    </p:spTree>
    <p:extLst>
      <p:ext uri="{BB962C8B-B14F-4D97-AF65-F5344CB8AC3E}">
        <p14:creationId xmlns:p14="http://schemas.microsoft.com/office/powerpoint/2010/main" val="157629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23C318-282F-4909-8575-F75622E745D5}"/>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AC5272CA-CEE0-4058-8C61-8799E154FFB0}"/>
              </a:ext>
            </a:extLst>
          </p:cNvPr>
          <p:cNvSpPr>
            <a:spLocks noGrp="1"/>
          </p:cNvSpPr>
          <p:nvPr>
            <p:ph type="title"/>
          </p:nvPr>
        </p:nvSpPr>
        <p:spPr/>
        <p:txBody>
          <a:bodyPr/>
          <a:lstStyle/>
          <a:p>
            <a:r>
              <a:rPr lang="en-US" dirty="0"/>
              <a:t>Nested inner class - Example</a:t>
            </a:r>
            <a:endParaRPr lang="en-IL" dirty="0"/>
          </a:p>
        </p:txBody>
      </p:sp>
      <p:sp>
        <p:nvSpPr>
          <p:cNvPr id="3" name="Content Placeholder 2">
            <a:extLst>
              <a:ext uri="{FF2B5EF4-FFF2-40B4-BE49-F238E27FC236}">
                <a16:creationId xmlns:a16="http://schemas.microsoft.com/office/drawing/2014/main" id="{4BC6276E-0509-410D-944A-3047B9B404A6}"/>
              </a:ext>
            </a:extLst>
          </p:cNvPr>
          <p:cNvSpPr>
            <a:spLocks noGrp="1"/>
          </p:cNvSpPr>
          <p:nvPr>
            <p:ph idx="1"/>
          </p:nvPr>
        </p:nvSpPr>
        <p:spPr/>
        <p:txBody>
          <a:bodyPr>
            <a:normAutofit fontScale="62500" lnSpcReduction="20000"/>
          </a:bodyPr>
          <a:lstStyle/>
          <a:p>
            <a:pPr marL="0" indent="0">
              <a:buNone/>
            </a:pPr>
            <a:r>
              <a:rPr lang="en-US" dirty="0"/>
              <a:t>class </a:t>
            </a:r>
            <a:r>
              <a:rPr lang="en-US" dirty="0" err="1"/>
              <a:t>OuterClass</a:t>
            </a:r>
            <a:r>
              <a:rPr lang="en-US" dirty="0"/>
              <a:t> {</a:t>
            </a:r>
          </a:p>
          <a:p>
            <a:pPr marL="0" indent="0">
              <a:buNone/>
            </a:pPr>
            <a:r>
              <a:rPr lang="en-US" dirty="0"/>
              <a:t>  public class </a:t>
            </a:r>
            <a:r>
              <a:rPr lang="en-US" dirty="0" err="1"/>
              <a:t>InnerClass</a:t>
            </a:r>
            <a:r>
              <a:rPr lang="en-US" dirty="0"/>
              <a:t> {</a:t>
            </a:r>
          </a:p>
          <a:p>
            <a:pPr marL="0" indent="0">
              <a:buNone/>
            </a:pPr>
            <a:r>
              <a:rPr lang="en-US" dirty="0"/>
              <a:t>    public void print() {</a:t>
            </a:r>
          </a:p>
          <a:p>
            <a:pPr marL="0" indent="0">
              <a:buNone/>
            </a:pPr>
            <a:r>
              <a:rPr lang="en-US" dirty="0"/>
              <a:t>      </a:t>
            </a:r>
            <a:r>
              <a:rPr lang="en-US" dirty="0" err="1"/>
              <a:t>System.out.println</a:t>
            </a:r>
            <a:r>
              <a:rPr lang="en-US" dirty="0"/>
              <a:t>("I am printing from the inner class!");</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public class </a:t>
            </a:r>
            <a:r>
              <a:rPr lang="en-US" dirty="0" err="1"/>
              <a:t>NestedInnerClass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OuterClass.InnerClass</a:t>
            </a:r>
            <a:r>
              <a:rPr lang="en-US" dirty="0"/>
              <a:t> in =new </a:t>
            </a:r>
            <a:r>
              <a:rPr lang="en-US" dirty="0" err="1"/>
              <a:t>OuterClass</a:t>
            </a:r>
            <a:r>
              <a:rPr lang="en-US" dirty="0"/>
              <a:t>().new </a:t>
            </a:r>
            <a:r>
              <a:rPr lang="en-US" dirty="0" err="1"/>
              <a:t>InnerClass</a:t>
            </a:r>
            <a:r>
              <a:rPr lang="en-US" dirty="0"/>
              <a:t>(); </a:t>
            </a:r>
          </a:p>
          <a:p>
            <a:pPr marL="0" indent="0">
              <a:buNone/>
            </a:pPr>
            <a:r>
              <a:rPr lang="en-US" dirty="0"/>
              <a:t>    in .print();</a:t>
            </a:r>
          </a:p>
          <a:p>
            <a:pPr marL="0" indent="0">
              <a:buNone/>
            </a:pPr>
            <a:r>
              <a:rPr lang="en-US" dirty="0"/>
              <a:t>  }</a:t>
            </a:r>
          </a:p>
          <a:p>
            <a:pPr marL="0" indent="0">
              <a:buNone/>
            </a:pPr>
            <a:r>
              <a:rPr lang="en-US" dirty="0"/>
              <a:t>}</a:t>
            </a:r>
            <a:endParaRPr lang="en-IL" dirty="0"/>
          </a:p>
        </p:txBody>
      </p:sp>
    </p:spTree>
    <p:extLst>
      <p:ext uri="{BB962C8B-B14F-4D97-AF65-F5344CB8AC3E}">
        <p14:creationId xmlns:p14="http://schemas.microsoft.com/office/powerpoint/2010/main" val="102907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A8A84-7957-4FB1-A4B6-C3436ACB2BA8}"/>
              </a:ext>
            </a:extLst>
          </p:cNvPr>
          <p:cNvPicPr>
            <a:picLocks noChangeAspect="1"/>
          </p:cNvPicPr>
          <p:nvPr/>
        </p:nvPicPr>
        <p:blipFill>
          <a:blip r:embed="rId2"/>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E9B12AD8-C979-42B4-94FC-DAAB4C2944DD}"/>
              </a:ext>
            </a:extLst>
          </p:cNvPr>
          <p:cNvSpPr>
            <a:spLocks noGrp="1"/>
          </p:cNvSpPr>
          <p:nvPr>
            <p:ph type="title"/>
          </p:nvPr>
        </p:nvSpPr>
        <p:spPr/>
        <p:txBody>
          <a:bodyPr/>
          <a:lstStyle/>
          <a:p>
            <a:r>
              <a:rPr lang="en-US" dirty="0"/>
              <a:t> </a:t>
            </a:r>
            <a:r>
              <a:rPr lang="en-US" b="1" dirty="0">
                <a:solidFill>
                  <a:schemeClr val="accent5"/>
                </a:solidFill>
              </a:rPr>
              <a:t>Note: </a:t>
            </a:r>
            <a:r>
              <a:rPr lang="en-US" dirty="0"/>
              <a:t>Nested inner class</a:t>
            </a:r>
            <a:endParaRPr lang="en-IL" dirty="0"/>
          </a:p>
        </p:txBody>
      </p:sp>
      <p:sp>
        <p:nvSpPr>
          <p:cNvPr id="3" name="Content Placeholder 2">
            <a:extLst>
              <a:ext uri="{FF2B5EF4-FFF2-40B4-BE49-F238E27FC236}">
                <a16:creationId xmlns:a16="http://schemas.microsoft.com/office/drawing/2014/main" id="{3F1B7745-3BBE-40E1-B238-3D880E5136F0}"/>
              </a:ext>
            </a:extLst>
          </p:cNvPr>
          <p:cNvSpPr>
            <a:spLocks noGrp="1"/>
          </p:cNvSpPr>
          <p:nvPr>
            <p:ph idx="1"/>
          </p:nvPr>
        </p:nvSpPr>
        <p:spPr/>
        <p:txBody>
          <a:bodyPr/>
          <a:lstStyle/>
          <a:p>
            <a:r>
              <a:rPr lang="en-US" dirty="0"/>
              <a:t>One thing to remember that even though we can have nested static classes, we cannot have methods that are static inside the nested classes. Because all the methods of the nested class are implicitly connected to the object of its outer enclosing class. Hence they cannot declare any static methods for themselves.</a:t>
            </a:r>
            <a:endParaRPr lang="en-IL" dirty="0"/>
          </a:p>
        </p:txBody>
      </p:sp>
    </p:spTree>
    <p:extLst>
      <p:ext uri="{BB962C8B-B14F-4D97-AF65-F5344CB8AC3E}">
        <p14:creationId xmlns:p14="http://schemas.microsoft.com/office/powerpoint/2010/main" val="3160847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279</TotalTime>
  <Words>1158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inherit</vt:lpstr>
      <vt:lpstr>Office Theme</vt:lpstr>
      <vt:lpstr>Nested Classes and Threads</vt:lpstr>
      <vt:lpstr>Nested Classes</vt:lpstr>
      <vt:lpstr>Types of Java Inner Class</vt:lpstr>
      <vt:lpstr>PowerPoint Presentation</vt:lpstr>
      <vt:lpstr>PowerPoint Presentation</vt:lpstr>
      <vt:lpstr>Needs of Inner classes</vt:lpstr>
      <vt:lpstr>Nested inner class</vt:lpstr>
      <vt:lpstr>Nested inner class - Example</vt:lpstr>
      <vt:lpstr> Note: Nested inner class</vt:lpstr>
      <vt:lpstr>Static nested classes</vt:lpstr>
      <vt:lpstr>Static nested classes - Example</vt:lpstr>
      <vt:lpstr>Method Local Inner Classes </vt:lpstr>
      <vt:lpstr>Example</vt:lpstr>
      <vt:lpstr>Anonymous Inner Classes</vt:lpstr>
      <vt:lpstr>Subclass of the specified type - Example</vt:lpstr>
      <vt:lpstr>The implementer of specified Interface - Example</vt:lpstr>
      <vt:lpstr>PowerPoint Presentation</vt:lpstr>
      <vt:lpstr>Threads</vt:lpstr>
      <vt:lpstr>Concept before we learn threads </vt:lpstr>
      <vt:lpstr>threads</vt:lpstr>
      <vt:lpstr>Concepts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 and Threads</dc:title>
  <dc:creator>Samar</dc:creator>
  <cp:lastModifiedBy>Samar</cp:lastModifiedBy>
  <cp:revision>15</cp:revision>
  <dcterms:created xsi:type="dcterms:W3CDTF">2021-09-21T20:12:27Z</dcterms:created>
  <dcterms:modified xsi:type="dcterms:W3CDTF">2021-09-27T05:26:07Z</dcterms:modified>
</cp:coreProperties>
</file>