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18" r:id="rId2"/>
    <p:sldId id="256" r:id="rId3"/>
    <p:sldId id="353" r:id="rId4"/>
    <p:sldId id="257" r:id="rId5"/>
    <p:sldId id="27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372" r:id="rId15"/>
    <p:sldId id="269" r:id="rId16"/>
    <p:sldId id="361" r:id="rId17"/>
    <p:sldId id="270" r:id="rId18"/>
    <p:sldId id="271" r:id="rId19"/>
    <p:sldId id="281" r:id="rId20"/>
    <p:sldId id="272" r:id="rId21"/>
    <p:sldId id="283" r:id="rId22"/>
    <p:sldId id="273" r:id="rId23"/>
    <p:sldId id="274" r:id="rId24"/>
    <p:sldId id="292" r:id="rId25"/>
    <p:sldId id="373" r:id="rId26"/>
    <p:sldId id="374" r:id="rId27"/>
    <p:sldId id="375" r:id="rId28"/>
  </p:sldIdLst>
  <p:sldSz cx="13716000" cy="9144000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17">
          <p15:clr>
            <a:srgbClr val="A4A3A4"/>
          </p15:clr>
        </p15:guide>
        <p15:guide id="2" pos="1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88" y="84"/>
      </p:cViewPr>
      <p:guideLst>
        <p:guide orient="horz" pos="1517"/>
        <p:guide pos="1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</a:defRPr>
            </a:lvl1pPr>
          </a:lstStyle>
          <a:p>
            <a:fld id="{54492EB3-0312-4C94-ACA2-C5355F3C7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8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0588" y="696913"/>
            <a:ext cx="521970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</a:defRPr>
            </a:lvl1pPr>
          </a:lstStyle>
          <a:p>
            <a:fld id="{0C9E32B4-B3B1-4225-B1EE-1A9B01E99D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77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34060-CEFA-42F5-8F8B-10AE1E493BE7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CDA14-3197-4095-A0D3-F47D3DA01A1E}" type="slidenum">
              <a:rPr lang="en-US"/>
              <a:pPr/>
              <a:t>10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689BC-F572-4BA9-AB89-A03A584F0857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85B22-6B66-48BC-8AE6-1E478A3CAB3A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8355F-3906-4B8A-A13C-4D51DD85A2A4}" type="slidenum">
              <a:rPr lang="en-US"/>
              <a:pPr/>
              <a:t>13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C8AC77-05AD-4B47-9659-126DABED6D46}" type="slidenum">
              <a:rPr lang="en-US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64175B-759C-440D-948D-A19806604024}" type="slidenum">
              <a:rPr lang="en-US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52C7D-DD15-4840-8F87-F3C9189612C6}" type="slidenum">
              <a:rPr lang="en-US"/>
              <a:pPr/>
              <a:t>17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151B8F-42BC-4F70-BBB4-B75117B82E89}" type="slidenum">
              <a:rPr lang="en-US"/>
              <a:pPr/>
              <a:t>18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8AB46-E39A-45DC-96AA-EBEAB3713A7B}" type="slidenum">
              <a:rPr lang="en-US"/>
              <a:pPr/>
              <a:t>19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D6252-9D79-45B3-A133-502007AED4E7}" type="slidenum">
              <a:rPr lang="en-US"/>
              <a:pPr/>
              <a:t>20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C76A4-7CFC-45C3-A87F-C66B869671C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9285CF-9147-4C86-BFB0-5537E5985403}" type="slidenum">
              <a:rPr lang="en-US"/>
              <a:pPr/>
              <a:t>21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955D52-9982-4A86-A44F-222362204651}" type="slidenum">
              <a:rPr lang="en-US"/>
              <a:pPr/>
              <a:t>22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79A738-9A4B-4B70-A2E4-85751BE973DF}" type="slidenum">
              <a:rPr lang="en-US"/>
              <a:pPr/>
              <a:t>23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18887-75B5-408A-B8AC-5EA0ABF8D853}" type="slidenum">
              <a:rPr lang="en-US"/>
              <a:pPr/>
              <a:t>24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ED71-0D3F-4B0F-92B2-0A838296B595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04C15-BB92-480D-A600-A12CC9213F1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20190-F904-4007-A11B-C0603F036466}" type="slidenum">
              <a:rPr lang="en-US"/>
              <a:pPr/>
              <a:t>6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5762D-50E3-4B49-AC35-AB41CC4A133C}" type="slidenum">
              <a:rPr lang="en-US"/>
              <a:pPr/>
              <a:t>7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0FD50-1798-4884-8B81-CDFE853188F9}" type="slidenum">
              <a:rPr lang="en-US"/>
              <a:pPr/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D7B7A3-AC53-43E5-B643-2C51BEB2A4FF}" type="slidenum">
              <a:rPr lang="en-US"/>
              <a:pPr/>
              <a:t>9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275" y="8818563"/>
            <a:ext cx="373538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400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37113" y="5354638"/>
            <a:ext cx="3505200" cy="2517775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30622" tIns="65311" rIns="130622" bIns="65311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397625" y="8818563"/>
            <a:ext cx="6445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5.</a:t>
            </a:r>
            <a:fld id="{2A4C16DD-49BF-48F5-8211-DA6BB90C5110}" type="slidenum">
              <a:rPr lang="en-US" sz="1400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4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9734550" y="8783638"/>
            <a:ext cx="40703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" y="8828088"/>
            <a:ext cx="36861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400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dirty="0" smtClean="0"/>
              <a:t>CPU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533400"/>
            <a:ext cx="12006263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First-Come, First-Served (FCFS) Scheduling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6650" y="1854200"/>
            <a:ext cx="11349038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z="2300" smtClean="0"/>
              <a:t>		</a:t>
            </a:r>
            <a:r>
              <a:rPr lang="en-US" u="sng" smtClean="0"/>
              <a:t>Process</a:t>
            </a:r>
            <a:r>
              <a:rPr lang="en-US" smtClean="0"/>
              <a:t>	</a:t>
            </a:r>
            <a:r>
              <a:rPr lang="en-US" u="sng" smtClean="0"/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	 </a:t>
            </a:r>
            <a:r>
              <a:rPr lang="en-US" smtClean="0"/>
              <a:t>3</a:t>
            </a:r>
            <a:r>
              <a:rPr lang="en-US" i="1" baseline="-25000" smtClean="0"/>
              <a:t> 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Suppose that the processes arrive in the order: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  </a:t>
            </a:r>
            <a:br>
              <a:rPr lang="en-US" i="1" baseline="-25000" smtClean="0"/>
            </a:br>
            <a:r>
              <a:rPr lang="en-US" smtClean="0"/>
              <a:t>The Gantt Chart for the schedule is:</a:t>
            </a:r>
            <a:br>
              <a:rPr lang="en-US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r>
              <a:rPr lang="en-US" sz="2300" smtClean="0"/>
              <a:t/>
            </a:r>
            <a:br>
              <a:rPr lang="en-US" sz="2300" smtClean="0"/>
            </a:br>
            <a:endParaRPr lang="en-US" sz="2300" smtClean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4330700" algn="ctr"/>
                <a:tab pos="6621463" algn="ctr"/>
              </a:tabLst>
            </a:pPr>
            <a:endParaRPr lang="en-US" sz="2300" smtClean="0"/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 = 0;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 = 24;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smtClean="0"/>
              <a:t>= 27</a:t>
            </a:r>
          </a:p>
          <a:p>
            <a:pPr>
              <a:lnSpc>
                <a:spcPct val="90000"/>
              </a:lnSpc>
              <a:tabLst>
                <a:tab pos="4330700" algn="ctr"/>
                <a:tab pos="6621463" algn="ctr"/>
              </a:tabLst>
            </a:pPr>
            <a:r>
              <a:rPr lang="en-US" smtClean="0"/>
              <a:t>Average waiting time:  (0 + 24 + 27)/3 = 17</a:t>
            </a:r>
          </a:p>
        </p:txBody>
      </p:sp>
      <p:grpSp>
        <p:nvGrpSpPr>
          <p:cNvPr id="35844" name="Group 18"/>
          <p:cNvGrpSpPr>
            <a:grpSpLocks/>
          </p:cNvGrpSpPr>
          <p:nvPr/>
        </p:nvGrpSpPr>
        <p:grpSpPr bwMode="auto">
          <a:xfrm>
            <a:off x="1722438" y="4276725"/>
            <a:ext cx="8148637" cy="1444625"/>
            <a:chOff x="888" y="2688"/>
            <a:chExt cx="3422" cy="682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1819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7" name="Text Box 6"/>
            <p:cNvSpPr txBox="1">
              <a:spLocks noChangeArrowheads="1"/>
            </p:cNvSpPr>
            <p:nvPr/>
          </p:nvSpPr>
          <p:spPr bwMode="auto">
            <a:xfrm>
              <a:off x="3307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3883" y="2764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3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973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3549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27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4125" y="319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888" y="3196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pPr eaLnBrk="1" hangingPunct="1"/>
            <a:r>
              <a:rPr lang="en-US" smtClean="0"/>
              <a:t>FCFS Scheduling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mtClean="0"/>
              <a:t>Suppose that the processes arrive in the order:</a:t>
            </a:r>
          </a:p>
          <a:p>
            <a:pPr>
              <a:buFont typeface="Monotype Sorts" charset="2"/>
              <a:buNone/>
              <a:tabLst>
                <a:tab pos="5214938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3</a:t>
            </a:r>
            <a:r>
              <a:rPr lang="en-US" smtClean="0"/>
              <a:t> , </a:t>
            </a:r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 </a:t>
            </a:r>
          </a:p>
          <a:p>
            <a:pPr>
              <a:tabLst>
                <a:tab pos="5214938" algn="ctr"/>
              </a:tabLst>
            </a:pPr>
            <a:r>
              <a:rPr lang="en-US" smtClean="0"/>
              <a:t>The Gantt chart for the schedule is:</a:t>
            </a:r>
            <a:br>
              <a:rPr lang="en-US" smtClean="0"/>
            </a:b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endParaRPr lang="en-US" smtClean="0"/>
          </a:p>
          <a:p>
            <a:pPr>
              <a:tabLst>
                <a:tab pos="5214938" algn="ctr"/>
              </a:tabLst>
            </a:pPr>
            <a:r>
              <a:rPr lang="en-US" smtClean="0"/>
              <a:t>Waiting time for </a:t>
            </a:r>
            <a:r>
              <a:rPr lang="en-US" i="1" smtClean="0"/>
              <a:t>P</a:t>
            </a:r>
            <a:r>
              <a:rPr lang="en-US" i="1" baseline="-25000" smtClean="0"/>
              <a:t>1 </a:t>
            </a:r>
            <a:r>
              <a:rPr lang="en-US" i="1" smtClean="0"/>
              <a:t>=</a:t>
            </a:r>
            <a:r>
              <a:rPr lang="en-US" smtClean="0"/>
              <a:t> 6</a:t>
            </a:r>
            <a:r>
              <a:rPr lang="en-US" i="1" smtClean="0"/>
              <a:t>;</a:t>
            </a:r>
            <a:r>
              <a:rPr lang="en-US" i="1" baseline="-25000" smtClean="0"/>
              <a:t>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smtClean="0"/>
              <a:t> = 0</a:t>
            </a:r>
            <a:r>
              <a:rPr lang="en-US" i="1" baseline="-25000" smtClean="0"/>
              <a:t>; </a:t>
            </a:r>
            <a:r>
              <a:rPr lang="en-US" i="1" smtClean="0"/>
              <a:t>P</a:t>
            </a:r>
            <a:r>
              <a:rPr lang="en-US" i="1" baseline="-25000" smtClean="0"/>
              <a:t>3 </a:t>
            </a:r>
            <a:r>
              <a:rPr lang="en-US" i="1" smtClean="0"/>
              <a:t>= </a:t>
            </a:r>
            <a:r>
              <a:rPr lang="en-US" smtClean="0"/>
              <a:t>3</a:t>
            </a:r>
            <a:endParaRPr lang="en-US" i="1" smtClean="0"/>
          </a:p>
          <a:p>
            <a:pPr>
              <a:tabLst>
                <a:tab pos="5214938" algn="ctr"/>
              </a:tabLst>
            </a:pPr>
            <a:r>
              <a:rPr lang="en-US" smtClean="0"/>
              <a:t>Average waiting time:   (6 + 0 + 3)/3 = 3</a:t>
            </a:r>
          </a:p>
          <a:p>
            <a:pPr>
              <a:tabLst>
                <a:tab pos="5214938" algn="ctr"/>
              </a:tabLst>
            </a:pPr>
            <a:r>
              <a:rPr lang="en-US" smtClean="0"/>
              <a:t>Much better than previous case</a:t>
            </a:r>
          </a:p>
          <a:p>
            <a:pPr>
              <a:tabLst>
                <a:tab pos="5214938" algn="ctr"/>
              </a:tabLst>
            </a:pPr>
            <a:r>
              <a:rPr lang="en-US" b="1" smtClean="0"/>
              <a:t>Convoy effect </a:t>
            </a:r>
            <a:r>
              <a:rPr lang="en-US" smtClean="0"/>
              <a:t>- short process behind long process</a:t>
            </a:r>
          </a:p>
          <a:p>
            <a:pPr lvl="1">
              <a:tabLst>
                <a:tab pos="5214938" algn="ctr"/>
              </a:tabLst>
            </a:pPr>
            <a:r>
              <a:rPr lang="en-US" smtClean="0"/>
              <a:t>Consider one CPU-bound and many I/O-bound processes</a:t>
            </a:r>
          </a:p>
        </p:txBody>
      </p:sp>
      <p:grpSp>
        <p:nvGrpSpPr>
          <p:cNvPr id="37892" name="Group 20"/>
          <p:cNvGrpSpPr>
            <a:grpSpLocks/>
          </p:cNvGrpSpPr>
          <p:nvPr/>
        </p:nvGrpSpPr>
        <p:grpSpPr bwMode="auto">
          <a:xfrm>
            <a:off x="2909888" y="3473450"/>
            <a:ext cx="8177212" cy="1443038"/>
            <a:chOff x="884" y="1650"/>
            <a:chExt cx="3434" cy="682"/>
          </a:xfrm>
        </p:grpSpPr>
        <p:sp>
          <p:nvSpPr>
            <p:cNvPr id="37893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Text Box 7"/>
            <p:cNvSpPr txBox="1">
              <a:spLocks noChangeArrowheads="1"/>
            </p:cNvSpPr>
            <p:nvPr/>
          </p:nvSpPr>
          <p:spPr bwMode="auto">
            <a:xfrm flipH="1">
              <a:off x="3222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 flipH="1">
              <a:off x="1734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6" name="Text Box 9"/>
            <p:cNvSpPr txBox="1">
              <a:spLocks noChangeArrowheads="1"/>
            </p:cNvSpPr>
            <p:nvPr/>
          </p:nvSpPr>
          <p:spPr bwMode="auto">
            <a:xfrm flipH="1">
              <a:off x="1158" y="1726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Text Box 16"/>
            <p:cNvSpPr txBox="1">
              <a:spLocks noChangeArrowheads="1"/>
            </p:cNvSpPr>
            <p:nvPr/>
          </p:nvSpPr>
          <p:spPr bwMode="auto">
            <a:xfrm flipH="1">
              <a:off x="2088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 flipH="1">
              <a:off x="1512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37905" name="Text Box 18"/>
            <p:cNvSpPr txBox="1">
              <a:spLocks noChangeArrowheads="1"/>
            </p:cNvSpPr>
            <p:nvPr/>
          </p:nvSpPr>
          <p:spPr bwMode="auto">
            <a:xfrm flipH="1">
              <a:off x="4133" y="2158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 flipH="1">
              <a:off x="884" y="2158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288" y="369888"/>
            <a:ext cx="11745912" cy="768350"/>
          </a:xfrm>
        </p:spPr>
        <p:txBody>
          <a:bodyPr/>
          <a:lstStyle/>
          <a:p>
            <a:pPr eaLnBrk="1" hangingPunct="1"/>
            <a:r>
              <a:rPr lang="en-US" smtClean="0"/>
              <a:t>Shortest-Job-First (SJF) Scheduling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z="2400" dirty="0" smtClean="0"/>
              <a:t>Associate with each process the length of its next CPU burst</a:t>
            </a:r>
          </a:p>
          <a:p>
            <a:pPr lvl="1"/>
            <a:r>
              <a:rPr lang="en-US" sz="2400" dirty="0" smtClean="0"/>
              <a:t> Use these lengths to schedule the process with the shortest time</a:t>
            </a:r>
          </a:p>
          <a:p>
            <a:endParaRPr lang="en-US" sz="2400" dirty="0" smtClean="0"/>
          </a:p>
          <a:p>
            <a:r>
              <a:rPr lang="en-US" sz="2400" dirty="0" smtClean="0"/>
              <a:t>SJF is optimal – gives minimum average waiting time for a given set of processes</a:t>
            </a:r>
          </a:p>
          <a:p>
            <a:pPr lvl="1"/>
            <a:r>
              <a:rPr lang="en-US" sz="2400" dirty="0" smtClean="0"/>
              <a:t>The difficulty is knowing the length of the next CPU request</a:t>
            </a:r>
          </a:p>
          <a:p>
            <a:pPr lvl="1"/>
            <a:r>
              <a:rPr lang="en-US" sz="2400" dirty="0" smtClean="0"/>
              <a:t>Could ask the 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SJF</a:t>
            </a:r>
          </a:p>
        </p:txBody>
      </p:sp>
      <p:sp>
        <p:nvSpPr>
          <p:cNvPr id="41987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      	                </a:t>
            </a:r>
            <a:r>
              <a:rPr lang="en-US" u="sng" dirty="0" err="1" smtClean="0"/>
              <a:t>Process</a:t>
            </a:r>
            <a:r>
              <a:rPr lang="en-US" u="sng" dirty="0" err="1" smtClean="0">
                <a:solidFill>
                  <a:schemeClr val="bg1"/>
                </a:solidFill>
              </a:rPr>
              <a:t>Arriva</a:t>
            </a:r>
            <a:r>
              <a:rPr lang="en-US" u="sng" dirty="0" smtClean="0">
                <a:solidFill>
                  <a:schemeClr val="bg1"/>
                </a:solidFill>
              </a:rPr>
              <a:t>	l Time</a:t>
            </a:r>
            <a:r>
              <a:rPr lang="en-US" dirty="0" smtClean="0"/>
              <a:t>	</a:t>
            </a:r>
            <a:r>
              <a:rPr lang="en-US" u="sng" dirty="0" smtClean="0"/>
              <a:t>Burst Time</a:t>
            </a:r>
            <a:endParaRPr lang="en-US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1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0.0</a:t>
            </a:r>
            <a:r>
              <a:rPr lang="en-US" dirty="0" smtClean="0"/>
              <a:t>	6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2 	</a:t>
            </a:r>
            <a:r>
              <a:rPr lang="en-US" dirty="0" smtClean="0">
                <a:solidFill>
                  <a:schemeClr val="bg1"/>
                </a:solidFill>
              </a:rPr>
              <a:t>2.0</a:t>
            </a:r>
            <a:r>
              <a:rPr lang="en-US" dirty="0" smtClean="0"/>
              <a:t>	8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3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4.0</a:t>
            </a:r>
            <a:r>
              <a:rPr lang="en-US" dirty="0" smtClean="0"/>
              <a:t>	7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		 </a:t>
            </a:r>
            <a:r>
              <a:rPr lang="en-US" i="1" dirty="0" smtClean="0"/>
              <a:t>P</a:t>
            </a:r>
            <a:r>
              <a:rPr lang="en-US" i="1" baseline="-25000" dirty="0" smtClean="0"/>
              <a:t>4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/>
                </a:solidFill>
              </a:rPr>
              <a:t>5.0</a:t>
            </a:r>
            <a:r>
              <a:rPr lang="en-US" dirty="0" smtClean="0"/>
              <a:t>	3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SJF scheduling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dirty="0" smtClean="0"/>
              <a:t>Average waiting time = (3 + 16 + 9 + 0) / 4 = 7</a:t>
            </a:r>
            <a:endParaRPr lang="en-US" i="1" baseline="-25000" dirty="0" smtClean="0"/>
          </a:p>
        </p:txBody>
      </p:sp>
      <p:grpSp>
        <p:nvGrpSpPr>
          <p:cNvPr id="41988" name="Group 74"/>
          <p:cNvGrpSpPr>
            <a:grpSpLocks/>
          </p:cNvGrpSpPr>
          <p:nvPr/>
        </p:nvGrpSpPr>
        <p:grpSpPr bwMode="auto">
          <a:xfrm>
            <a:off x="1774825" y="3992563"/>
            <a:ext cx="8704263" cy="1487487"/>
            <a:chOff x="896" y="2352"/>
            <a:chExt cx="3655" cy="703"/>
          </a:xfrm>
        </p:grpSpPr>
        <p:sp>
          <p:nvSpPr>
            <p:cNvPr id="41989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0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1" name="Text Box 39"/>
            <p:cNvSpPr txBox="1">
              <a:spLocks noChangeArrowheads="1"/>
            </p:cNvSpPr>
            <p:nvPr/>
          </p:nvSpPr>
          <p:spPr bwMode="auto">
            <a:xfrm flipH="1">
              <a:off x="3019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2" name="Text Box 40"/>
            <p:cNvSpPr txBox="1">
              <a:spLocks noChangeArrowheads="1"/>
            </p:cNvSpPr>
            <p:nvPr/>
          </p:nvSpPr>
          <p:spPr bwMode="auto">
            <a:xfrm flipH="1">
              <a:off x="2012" y="2477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  <p:sp>
          <p:nvSpPr>
            <p:cNvPr id="41993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Text Box 48"/>
            <p:cNvSpPr txBox="1">
              <a:spLocks noChangeArrowheads="1"/>
            </p:cNvSpPr>
            <p:nvPr/>
          </p:nvSpPr>
          <p:spPr bwMode="auto">
            <a:xfrm flipH="1">
              <a:off x="1569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41997" name="Text Box 49"/>
            <p:cNvSpPr txBox="1">
              <a:spLocks noChangeArrowheads="1"/>
            </p:cNvSpPr>
            <p:nvPr/>
          </p:nvSpPr>
          <p:spPr bwMode="auto">
            <a:xfrm flipH="1">
              <a:off x="3358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41998" name="Text Box 50"/>
            <p:cNvSpPr txBox="1">
              <a:spLocks noChangeArrowheads="1"/>
            </p:cNvSpPr>
            <p:nvPr/>
          </p:nvSpPr>
          <p:spPr bwMode="auto">
            <a:xfrm flipH="1">
              <a:off x="896" y="288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41999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64"/>
            <p:cNvSpPr txBox="1">
              <a:spLocks noChangeArrowheads="1"/>
            </p:cNvSpPr>
            <p:nvPr/>
          </p:nvSpPr>
          <p:spPr bwMode="auto">
            <a:xfrm flipH="1">
              <a:off x="2625" y="2861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9</a:t>
              </a:r>
            </a:p>
          </p:txBody>
        </p:sp>
        <p:sp>
          <p:nvSpPr>
            <p:cNvPr id="42004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Text Box 70"/>
            <p:cNvSpPr txBox="1">
              <a:spLocks noChangeArrowheads="1"/>
            </p:cNvSpPr>
            <p:nvPr/>
          </p:nvSpPr>
          <p:spPr bwMode="auto">
            <a:xfrm flipH="1">
              <a:off x="3787" y="242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42006" name="Text Box 73"/>
            <p:cNvSpPr txBox="1">
              <a:spLocks noChangeArrowheads="1"/>
            </p:cNvSpPr>
            <p:nvPr/>
          </p:nvSpPr>
          <p:spPr bwMode="auto">
            <a:xfrm flipH="1">
              <a:off x="4366" y="287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Class Activity: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 smtClean="0"/>
              <a:t>		 </a:t>
            </a:r>
            <a:r>
              <a:rPr lang="en-US" sz="2400" u="sng" dirty="0" err="1"/>
              <a:t>Process</a:t>
            </a:r>
            <a:r>
              <a:rPr lang="en-US" sz="2400" u="sng" dirty="0" err="1">
                <a:solidFill>
                  <a:schemeClr val="bg1"/>
                </a:solidFill>
              </a:rPr>
              <a:t>Arriva</a:t>
            </a:r>
            <a:r>
              <a:rPr lang="en-US" sz="2400" u="sng" dirty="0">
                <a:solidFill>
                  <a:schemeClr val="bg1"/>
                </a:solidFill>
              </a:rPr>
              <a:t>	l Time</a:t>
            </a:r>
            <a:r>
              <a:rPr lang="en-US" sz="2400" dirty="0"/>
              <a:t>	</a:t>
            </a:r>
            <a:r>
              <a:rPr lang="en-US" sz="2400" u="sng" dirty="0"/>
              <a:t>Burst Time</a:t>
            </a:r>
            <a:endParaRPr lang="en-US" sz="2400" dirty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1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0.0</a:t>
            </a:r>
            <a:r>
              <a:rPr lang="en-US" sz="2400" dirty="0"/>
              <a:t>	</a:t>
            </a:r>
            <a:r>
              <a:rPr lang="en-US" sz="2400" dirty="0" smtClean="0"/>
              <a:t>18</a:t>
            </a:r>
            <a:endParaRPr lang="en-US" sz="2400" dirty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2 	</a:t>
            </a:r>
            <a:r>
              <a:rPr lang="en-US" sz="2400" dirty="0">
                <a:solidFill>
                  <a:schemeClr val="bg1"/>
                </a:solidFill>
              </a:rPr>
              <a:t>2.0</a:t>
            </a:r>
            <a:r>
              <a:rPr lang="en-US" sz="2400" dirty="0"/>
              <a:t>	</a:t>
            </a:r>
            <a:r>
              <a:rPr lang="en-US" sz="2400" dirty="0" smtClean="0"/>
              <a:t>5</a:t>
            </a:r>
            <a:endParaRPr lang="en-US" sz="2400" dirty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3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4.0</a:t>
            </a:r>
            <a:r>
              <a:rPr lang="en-US" sz="2400" dirty="0"/>
              <a:t>	</a:t>
            </a:r>
            <a:r>
              <a:rPr lang="en-US" sz="2400" dirty="0" smtClean="0"/>
              <a:t>11</a:t>
            </a:r>
            <a:endParaRPr lang="en-US" sz="2400" dirty="0"/>
          </a:p>
          <a:p>
            <a:pPr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i="1" baseline="-25000" dirty="0"/>
              <a:t>4</a:t>
            </a:r>
            <a:r>
              <a:rPr lang="en-US" sz="2400" dirty="0"/>
              <a:t>	</a:t>
            </a:r>
            <a:r>
              <a:rPr lang="en-US" sz="2400" dirty="0">
                <a:solidFill>
                  <a:schemeClr val="bg1"/>
                </a:solidFill>
              </a:rPr>
              <a:t>5.0</a:t>
            </a:r>
            <a:r>
              <a:rPr lang="en-US" sz="2400" dirty="0"/>
              <a:t>	</a:t>
            </a:r>
            <a:r>
              <a:rPr lang="en-US" sz="2400" dirty="0" smtClean="0"/>
              <a:t>3</a:t>
            </a:r>
          </a:p>
          <a:p>
            <a:pPr marL="0" indent="0">
              <a:buNone/>
            </a:pPr>
            <a:r>
              <a:rPr lang="en-US" sz="2400" dirty="0" smtClean="0"/>
              <a:t>		    </a:t>
            </a:r>
            <a:r>
              <a:rPr lang="en-US" sz="2400" i="1" dirty="0" smtClean="0"/>
              <a:t>P</a:t>
            </a:r>
            <a:r>
              <a:rPr lang="en-US" sz="2400" i="1" baseline="-25000" dirty="0" smtClean="0"/>
              <a:t>5						</a:t>
            </a:r>
            <a:r>
              <a:rPr lang="en-US" sz="2400" i="1" dirty="0" smtClean="0"/>
              <a:t>9</a:t>
            </a:r>
          </a:p>
          <a:p>
            <a:pPr marL="0" indent="0">
              <a:buNone/>
            </a:pPr>
            <a:r>
              <a:rPr lang="en-US" sz="2400" dirty="0" smtClean="0"/>
              <a:t>Implement  the above scenario using FCFS and SJF. For both cases draw Gantt Chart and compute average waiting time.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42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3" y="369888"/>
            <a:ext cx="11583987" cy="768350"/>
          </a:xfrm>
        </p:spPr>
        <p:txBody>
          <a:bodyPr/>
          <a:lstStyle/>
          <a:p>
            <a:pPr eaLnBrk="1" hangingPunct="1"/>
            <a:r>
              <a:rPr lang="en-US" smtClean="0"/>
              <a:t>Priority Scheduling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71288" cy="6040438"/>
          </a:xfrm>
        </p:spPr>
        <p:txBody>
          <a:bodyPr/>
          <a:lstStyle/>
          <a:p>
            <a:r>
              <a:rPr lang="en-US" sz="2400" dirty="0" smtClean="0"/>
              <a:t>A priority number (integer) is associated with each process</a:t>
            </a:r>
          </a:p>
          <a:p>
            <a:endParaRPr lang="en-US" sz="1400" dirty="0" smtClean="0"/>
          </a:p>
          <a:p>
            <a:r>
              <a:rPr lang="en-US" sz="2400" dirty="0" smtClean="0"/>
              <a:t>The CPU is allocated to the process with the highest priority (smallest integer </a:t>
            </a:r>
            <a:r>
              <a:rPr lang="en-US" sz="2400" dirty="0" smtClean="0">
                <a:sym typeface="Symbol" charset="2"/>
              </a:rPr>
              <a:t> highest priority)</a:t>
            </a:r>
          </a:p>
          <a:p>
            <a:pPr lvl="1"/>
            <a:r>
              <a:rPr lang="en-US" sz="2400" dirty="0" smtClean="0"/>
              <a:t>Preemptive</a:t>
            </a:r>
          </a:p>
          <a:p>
            <a:pPr lvl="1"/>
            <a:r>
              <a:rPr lang="en-US" sz="2400" dirty="0" err="1" smtClean="0"/>
              <a:t>Nonpreemptive</a:t>
            </a:r>
            <a:endParaRPr lang="en-US" sz="2400" dirty="0" smtClean="0"/>
          </a:p>
          <a:p>
            <a:pPr lvl="1"/>
            <a:endParaRPr lang="en-US" sz="1400" dirty="0" smtClean="0"/>
          </a:p>
          <a:p>
            <a:r>
              <a:rPr lang="en-US" sz="2400" dirty="0" smtClean="0"/>
              <a:t>SJF is priority scheduling where priority is the inverse of predicted next CPU burst time</a:t>
            </a:r>
          </a:p>
          <a:p>
            <a:endParaRPr lang="en-US" sz="1400" dirty="0" smtClean="0"/>
          </a:p>
          <a:p>
            <a:r>
              <a:rPr lang="en-US" sz="2400" dirty="0" smtClean="0"/>
              <a:t>Problem </a:t>
            </a:r>
            <a:r>
              <a:rPr lang="en-US" sz="2400" dirty="0" smtClean="0">
                <a:sym typeface="Symbol" charset="2"/>
              </a:rPr>
              <a:t> </a:t>
            </a:r>
            <a:r>
              <a:rPr lang="en-US" sz="2400" b="1" dirty="0" smtClean="0">
                <a:sym typeface="Symbol" charset="2"/>
              </a:rPr>
              <a:t>Starvation </a:t>
            </a:r>
            <a:r>
              <a:rPr lang="en-US" sz="2400" dirty="0" smtClean="0">
                <a:sym typeface="Symbol" charset="2"/>
              </a:rPr>
              <a:t>– low priority processes may never execute</a:t>
            </a:r>
          </a:p>
          <a:p>
            <a:endParaRPr lang="en-US" sz="1400" dirty="0" smtClean="0">
              <a:sym typeface="Symbol" charset="2"/>
            </a:endParaRPr>
          </a:p>
          <a:p>
            <a:r>
              <a:rPr lang="en-US" sz="2400" dirty="0" smtClean="0">
                <a:sym typeface="Symbol" charset="2"/>
              </a:rPr>
              <a:t>Solution  </a:t>
            </a:r>
            <a:r>
              <a:rPr lang="en-US" sz="2400" b="1" dirty="0" smtClean="0">
                <a:sym typeface="Symbol" charset="2"/>
              </a:rPr>
              <a:t>Aging </a:t>
            </a:r>
            <a:r>
              <a:rPr lang="en-US" sz="2400" dirty="0" smtClean="0">
                <a:sym typeface="Symbol" charset="2"/>
              </a:rPr>
              <a:t>– as time progresses increase the priority of the process</a:t>
            </a:r>
          </a:p>
          <a:p>
            <a:pPr>
              <a:buFont typeface="Monotype Sorts" charset="2"/>
              <a:buNone/>
            </a:pPr>
            <a:endParaRPr lang="en-US" sz="2400" dirty="0" smtClean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369888"/>
            <a:ext cx="10920412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Example of Priority Scheduling</a:t>
            </a:r>
          </a:p>
        </p:txBody>
      </p:sp>
      <p:sp>
        <p:nvSpPr>
          <p:cNvPr id="54275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000" dirty="0" smtClean="0"/>
              <a:t>		         </a:t>
            </a:r>
            <a:r>
              <a:rPr lang="en-US" sz="2000" u="sng" dirty="0" err="1" smtClean="0"/>
              <a:t>Process</a:t>
            </a:r>
            <a:r>
              <a:rPr lang="en-US" sz="2000" u="sng" dirty="0" err="1" smtClean="0">
                <a:solidFill>
                  <a:schemeClr val="bg1"/>
                </a:solidFill>
              </a:rPr>
              <a:t>A</a:t>
            </a:r>
            <a:r>
              <a:rPr lang="en-US" sz="2000" u="sng" dirty="0" smtClean="0">
                <a:solidFill>
                  <a:schemeClr val="bg1"/>
                </a:solidFill>
              </a:rPr>
              <a:t>	</a:t>
            </a:r>
            <a:r>
              <a:rPr lang="en-US" sz="2000" u="sng" dirty="0" err="1" smtClean="0">
                <a:solidFill>
                  <a:schemeClr val="bg1"/>
                </a:solidFill>
              </a:rPr>
              <a:t>arri</a:t>
            </a:r>
            <a:r>
              <a:rPr lang="en-US" sz="2000" u="sng" dirty="0" smtClean="0">
                <a:solidFill>
                  <a:schemeClr val="bg1"/>
                </a:solidFill>
              </a:rPr>
              <a:t> </a:t>
            </a:r>
            <a:r>
              <a:rPr lang="en-US" sz="2000" u="sng" dirty="0" smtClean="0"/>
              <a:t>Burst </a:t>
            </a:r>
            <a:r>
              <a:rPr lang="en-US" sz="2000" u="sng" dirty="0" err="1" smtClean="0"/>
              <a:t>Time</a:t>
            </a:r>
            <a:r>
              <a:rPr lang="en-US" sz="2000" u="sng" dirty="0" err="1" smtClean="0">
                <a:solidFill>
                  <a:schemeClr val="bg1"/>
                </a:solidFill>
              </a:rPr>
              <a:t>T</a:t>
            </a:r>
            <a:r>
              <a:rPr lang="en-US" sz="2000" dirty="0" smtClean="0"/>
              <a:t>	</a:t>
            </a:r>
            <a:r>
              <a:rPr lang="en-US" sz="2000" u="sng" dirty="0" smtClean="0"/>
              <a:t>Priority</a:t>
            </a:r>
            <a:endParaRPr lang="en-US" sz="2000" dirty="0" smtClean="0"/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1</a:t>
            </a:r>
            <a:r>
              <a:rPr lang="en-US" sz="2000" dirty="0" smtClean="0"/>
              <a:t>	1</a:t>
            </a:r>
            <a:r>
              <a:rPr lang="en-US" sz="2000" dirty="0" smtClean="0">
                <a:solidFill>
                  <a:srgbClr val="000000"/>
                </a:solidFill>
              </a:rPr>
              <a:t>0</a:t>
            </a:r>
            <a:r>
              <a:rPr lang="en-US" sz="2000" dirty="0" smtClean="0"/>
              <a:t>	3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2 	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/>
              <a:t>	1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3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/>
              <a:t>	4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000" dirty="0" smtClean="0"/>
              <a:t>		 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4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/>
              <a:t>	5</a:t>
            </a:r>
          </a:p>
          <a:p>
            <a:pPr>
              <a:buFont typeface="Monotype Sorts" charset="2"/>
              <a:buNone/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000" dirty="0" smtClean="0"/>
              <a:t>		</a:t>
            </a:r>
            <a:r>
              <a:rPr lang="en-US" sz="2000" i="1" dirty="0" smtClean="0"/>
              <a:t>P</a:t>
            </a:r>
            <a:r>
              <a:rPr lang="en-US" sz="2000" i="1" baseline="-25000" dirty="0" smtClean="0"/>
              <a:t>5	</a:t>
            </a:r>
            <a:r>
              <a:rPr lang="en-US" sz="2000" dirty="0" smtClean="0"/>
              <a:t>5	2</a:t>
            </a:r>
            <a:endParaRPr lang="en-US" sz="2000" baseline="-25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000" dirty="0" smtClean="0"/>
              <a:t>Priority scheduling Gantt Chart</a:t>
            </a:r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endParaRPr lang="en-US" sz="2000" dirty="0" smtClean="0"/>
          </a:p>
          <a:p>
            <a:pPr>
              <a:tabLst>
                <a:tab pos="2289175" algn="ctr"/>
                <a:tab pos="4648200" algn="ctr"/>
                <a:tab pos="7346950" algn="ctr"/>
              </a:tabLst>
            </a:pPr>
            <a:r>
              <a:rPr lang="en-US" sz="2000" dirty="0" smtClean="0"/>
              <a:t>Average waiting time = 8.2 </a:t>
            </a:r>
            <a:r>
              <a:rPr lang="en-US" sz="2000" dirty="0" err="1" smtClean="0"/>
              <a:t>msec</a:t>
            </a:r>
            <a:endParaRPr lang="en-US" sz="2000" i="1" baseline="-25000" dirty="0" smtClean="0"/>
          </a:p>
        </p:txBody>
      </p:sp>
      <p:grpSp>
        <p:nvGrpSpPr>
          <p:cNvPr id="54276" name="Group 74"/>
          <p:cNvGrpSpPr>
            <a:grpSpLocks/>
          </p:cNvGrpSpPr>
          <p:nvPr/>
        </p:nvGrpSpPr>
        <p:grpSpPr bwMode="auto">
          <a:xfrm>
            <a:off x="1966913" y="4672528"/>
            <a:ext cx="7558087" cy="1384300"/>
            <a:chOff x="901" y="2366"/>
            <a:chExt cx="3174" cy="654"/>
          </a:xfrm>
        </p:grpSpPr>
        <p:sp>
          <p:nvSpPr>
            <p:cNvPr id="54277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02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8" name="Text Box 38"/>
            <p:cNvSpPr txBox="1">
              <a:spLocks noChangeArrowheads="1"/>
            </p:cNvSpPr>
            <p:nvPr/>
          </p:nvSpPr>
          <p:spPr bwMode="auto">
            <a:xfrm flipH="1">
              <a:off x="1052" y="2441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2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79" name="Text Box 39"/>
            <p:cNvSpPr txBox="1">
              <a:spLocks noChangeArrowheads="1"/>
            </p:cNvSpPr>
            <p:nvPr/>
          </p:nvSpPr>
          <p:spPr bwMode="auto">
            <a:xfrm flipH="1">
              <a:off x="3235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3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0" name="Text Box 40"/>
            <p:cNvSpPr txBox="1">
              <a:spLocks noChangeArrowheads="1"/>
            </p:cNvSpPr>
            <p:nvPr/>
          </p:nvSpPr>
          <p:spPr bwMode="auto">
            <a:xfrm flipH="1">
              <a:off x="1498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5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1" name="Line 43"/>
            <p:cNvSpPr>
              <a:spLocks noChangeShapeType="1"/>
            </p:cNvSpPr>
            <p:nvPr/>
          </p:nvSpPr>
          <p:spPr bwMode="auto">
            <a:xfrm flipH="1">
              <a:off x="3174" y="237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Text Box 48"/>
            <p:cNvSpPr txBox="1">
              <a:spLocks noChangeArrowheads="1"/>
            </p:cNvSpPr>
            <p:nvPr/>
          </p:nvSpPr>
          <p:spPr bwMode="auto">
            <a:xfrm flipH="1">
              <a:off x="1244" y="2845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54283" name="Text Box 49"/>
            <p:cNvSpPr txBox="1">
              <a:spLocks noChangeArrowheads="1"/>
            </p:cNvSpPr>
            <p:nvPr/>
          </p:nvSpPr>
          <p:spPr bwMode="auto">
            <a:xfrm flipH="1">
              <a:off x="358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4284" name="Text Box 50"/>
            <p:cNvSpPr txBox="1">
              <a:spLocks noChangeArrowheads="1"/>
            </p:cNvSpPr>
            <p:nvPr/>
          </p:nvSpPr>
          <p:spPr bwMode="auto">
            <a:xfrm flipH="1">
              <a:off x="90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4285" name="Line 52"/>
            <p:cNvSpPr>
              <a:spLocks noChangeShapeType="1"/>
            </p:cNvSpPr>
            <p:nvPr/>
          </p:nvSpPr>
          <p:spPr bwMode="auto">
            <a:xfrm flipH="1">
              <a:off x="3683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Text Box 64"/>
            <p:cNvSpPr txBox="1">
              <a:spLocks noChangeArrowheads="1"/>
            </p:cNvSpPr>
            <p:nvPr/>
          </p:nvSpPr>
          <p:spPr bwMode="auto">
            <a:xfrm flipH="1">
              <a:off x="3089" y="2845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16</a:t>
              </a:r>
            </a:p>
          </p:txBody>
        </p:sp>
        <p:sp>
          <p:nvSpPr>
            <p:cNvPr id="54287" name="Line 69"/>
            <p:cNvSpPr>
              <a:spLocks noChangeShapeType="1"/>
            </p:cNvSpPr>
            <p:nvPr/>
          </p:nvSpPr>
          <p:spPr bwMode="auto">
            <a:xfrm flipH="1">
              <a:off x="1313" y="2374"/>
              <a:ext cx="5" cy="3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Text Box 70"/>
            <p:cNvSpPr txBox="1">
              <a:spLocks noChangeArrowheads="1"/>
            </p:cNvSpPr>
            <p:nvPr/>
          </p:nvSpPr>
          <p:spPr bwMode="auto">
            <a:xfrm flipH="1">
              <a:off x="3722" y="2439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4</a:t>
              </a:r>
              <a:endParaRPr lang="en-US">
                <a:latin typeface="Helvetica" charset="0"/>
              </a:endParaRPr>
            </a:p>
          </p:txBody>
        </p:sp>
        <p:sp>
          <p:nvSpPr>
            <p:cNvPr id="54289" name="Text Box 73"/>
            <p:cNvSpPr txBox="1">
              <a:spLocks noChangeArrowheads="1"/>
            </p:cNvSpPr>
            <p:nvPr/>
          </p:nvSpPr>
          <p:spPr bwMode="auto">
            <a:xfrm flipH="1">
              <a:off x="3890" y="2846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19</a:t>
              </a:r>
            </a:p>
          </p:txBody>
        </p:sp>
        <p:sp>
          <p:nvSpPr>
            <p:cNvPr id="54290" name="Line 43"/>
            <p:cNvSpPr>
              <a:spLocks noChangeShapeType="1"/>
            </p:cNvSpPr>
            <p:nvPr/>
          </p:nvSpPr>
          <p:spPr bwMode="auto">
            <a:xfrm flipH="1">
              <a:off x="1925" y="236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Text Box 64"/>
            <p:cNvSpPr txBox="1">
              <a:spLocks noChangeArrowheads="1"/>
            </p:cNvSpPr>
            <p:nvPr/>
          </p:nvSpPr>
          <p:spPr bwMode="auto">
            <a:xfrm flipH="1">
              <a:off x="1861" y="2843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4292" name="Text Box 39"/>
            <p:cNvSpPr txBox="1">
              <a:spLocks noChangeArrowheads="1"/>
            </p:cNvSpPr>
            <p:nvPr/>
          </p:nvSpPr>
          <p:spPr bwMode="auto">
            <a:xfrm flipH="1">
              <a:off x="2569" y="2438"/>
              <a:ext cx="17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</a:t>
              </a:r>
              <a:r>
                <a:rPr lang="en-US" baseline="-25000">
                  <a:latin typeface="Helvetica" charset="0"/>
                </a:rPr>
                <a:t>1</a:t>
              </a:r>
              <a:endParaRPr lang="en-US"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Round Robin (RR)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862138"/>
            <a:ext cx="11553825" cy="5978525"/>
          </a:xfrm>
        </p:spPr>
        <p:txBody>
          <a:bodyPr/>
          <a:lstStyle/>
          <a:p>
            <a:r>
              <a:rPr lang="en-US" sz="3200" dirty="0" smtClean="0"/>
              <a:t>Each process gets a small unit of CPU time (</a:t>
            </a:r>
            <a:r>
              <a:rPr lang="en-US" sz="3200" b="1" dirty="0" smtClean="0"/>
              <a:t>time quantum </a:t>
            </a:r>
            <a:r>
              <a:rPr lang="en-US" sz="3200" dirty="0" smtClean="0"/>
              <a:t>q), usually 10-100 milliseconds.  After this time has elapsed, the process is preempted and added to the end of the ready queue.</a:t>
            </a:r>
          </a:p>
          <a:p>
            <a:r>
              <a:rPr lang="en-US" sz="3200" dirty="0" smtClean="0"/>
              <a:t>If there are </a:t>
            </a:r>
            <a:r>
              <a:rPr lang="en-US" sz="3200" i="1" dirty="0" smtClean="0"/>
              <a:t>n</a:t>
            </a:r>
            <a:r>
              <a:rPr lang="en-US" sz="3200" dirty="0" smtClean="0"/>
              <a:t> processes in the ready queue and the time quantum is </a:t>
            </a:r>
            <a:r>
              <a:rPr lang="en-US" sz="3200" i="1" dirty="0" smtClean="0"/>
              <a:t>q</a:t>
            </a:r>
            <a:r>
              <a:rPr lang="en-US" sz="3200" dirty="0" smtClean="0"/>
              <a:t>, then each process gets 1/</a:t>
            </a:r>
            <a:r>
              <a:rPr lang="en-US" sz="3200" i="1" dirty="0" smtClean="0"/>
              <a:t>n</a:t>
            </a:r>
            <a:r>
              <a:rPr lang="en-US" sz="3200" dirty="0" smtClean="0"/>
              <a:t> of the CPU time in chunks of at most </a:t>
            </a:r>
            <a:r>
              <a:rPr lang="en-US" sz="3200" i="1" dirty="0" smtClean="0"/>
              <a:t>q</a:t>
            </a:r>
            <a:r>
              <a:rPr lang="en-US" sz="3200" dirty="0" smtClean="0"/>
              <a:t> time units at once.  No process waits more than (</a:t>
            </a:r>
            <a:r>
              <a:rPr lang="en-US" sz="3200" i="1" dirty="0" smtClean="0"/>
              <a:t>n</a:t>
            </a:r>
            <a:r>
              <a:rPr lang="en-US" sz="3200" dirty="0" smtClean="0"/>
              <a:t>-1)</a:t>
            </a:r>
            <a:r>
              <a:rPr lang="en-US" sz="3200" i="1" dirty="0" smtClean="0"/>
              <a:t>q </a:t>
            </a:r>
            <a:r>
              <a:rPr lang="en-US" sz="3200" dirty="0" smtClean="0"/>
              <a:t>time units.</a:t>
            </a:r>
          </a:p>
          <a:p>
            <a:r>
              <a:rPr lang="en-US" sz="3200" dirty="0" smtClean="0"/>
              <a:t>Timer interrupts every quantum to schedule next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5400"/>
            <a:ext cx="12082463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RR with Time Quantum = 4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2014538"/>
            <a:ext cx="11026775" cy="59785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</a:t>
            </a:r>
            <a:r>
              <a:rPr lang="en-US" u="sng" smtClean="0"/>
              <a:t>Process</a:t>
            </a:r>
            <a:r>
              <a:rPr lang="en-US" smtClean="0"/>
              <a:t>	</a:t>
            </a:r>
            <a:r>
              <a:rPr lang="en-US" u="sng" smtClean="0"/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i="1" smtClean="0"/>
              <a:t>		P</a:t>
            </a:r>
            <a:r>
              <a:rPr lang="en-US" i="1" baseline="-25000" smtClean="0"/>
              <a:t>1	</a:t>
            </a:r>
            <a:r>
              <a:rPr lang="en-US" smtClean="0"/>
              <a:t>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2	 </a:t>
            </a:r>
            <a:r>
              <a:rPr lang="en-US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 </a:t>
            </a:r>
            <a:r>
              <a:rPr lang="en-US" i="1" smtClean="0"/>
              <a:t>P</a:t>
            </a:r>
            <a:r>
              <a:rPr lang="en-US" i="1" baseline="-25000" smtClean="0"/>
              <a:t>3	</a:t>
            </a:r>
            <a:r>
              <a:rPr lang="en-US" smtClean="0"/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173413" algn="ctr"/>
                <a:tab pos="5708650" algn="ctr"/>
              </a:tabLst>
            </a:pPr>
            <a:r>
              <a:rPr lang="en-US" smtClean="0"/>
              <a:t>		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The Gantt chart is: 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Typically, higher average turnaround than SJF, but better </a:t>
            </a:r>
            <a:r>
              <a:rPr lang="en-US" i="1" smtClean="0"/>
              <a:t>response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3173413" algn="ctr"/>
                <a:tab pos="5708650" algn="ctr"/>
              </a:tabLst>
            </a:pPr>
            <a:r>
              <a:rPr lang="en-US" smtClean="0"/>
              <a:t>q usually 10ms to 100ms, context switch &lt; 10 usec</a:t>
            </a:r>
          </a:p>
        </p:txBody>
      </p:sp>
      <p:grpSp>
        <p:nvGrpSpPr>
          <p:cNvPr id="58372" name="Group 27"/>
          <p:cNvGrpSpPr>
            <a:grpSpLocks/>
          </p:cNvGrpSpPr>
          <p:nvPr/>
        </p:nvGrpSpPr>
        <p:grpSpPr bwMode="auto">
          <a:xfrm>
            <a:off x="2266950" y="4298950"/>
            <a:ext cx="7027863" cy="1255713"/>
            <a:chOff x="1088" y="2640"/>
            <a:chExt cx="2951" cy="593"/>
          </a:xfrm>
        </p:grpSpPr>
        <p:grpSp>
          <p:nvGrpSpPr>
            <p:cNvPr id="5837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5838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  <a:endParaRPr lang="en-US">
                  <a:latin typeface="Helvetica" charset="0"/>
                </a:endParaRPr>
              </a:p>
            </p:txBody>
          </p:sp>
          <p:sp>
            <p:nvSpPr>
              <p:cNvPr id="5838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2</a:t>
                </a:r>
              </a:p>
            </p:txBody>
          </p:sp>
          <p:sp>
            <p:nvSpPr>
              <p:cNvPr id="5838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3</a:t>
                </a:r>
              </a:p>
            </p:txBody>
          </p:sp>
          <p:sp>
            <p:nvSpPr>
              <p:cNvPr id="5838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8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  <p:sp>
            <p:nvSpPr>
              <p:cNvPr id="5839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Helvetica" charset="0"/>
                  </a:rPr>
                  <a:t>P</a:t>
                </a:r>
                <a:r>
                  <a:rPr lang="en-US" baseline="-25000">
                    <a:latin typeface="Helvetica" charset="0"/>
                  </a:rPr>
                  <a:t>1</a:t>
                </a:r>
              </a:p>
            </p:txBody>
          </p:sp>
        </p:grpSp>
        <p:sp>
          <p:nvSpPr>
            <p:cNvPr id="58374" name="Text Box 15"/>
            <p:cNvSpPr txBox="1">
              <a:spLocks noChangeArrowheads="1"/>
            </p:cNvSpPr>
            <p:nvPr/>
          </p:nvSpPr>
          <p:spPr bwMode="auto">
            <a:xfrm>
              <a:off x="1088" y="3052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0</a:t>
              </a:r>
            </a:p>
          </p:txBody>
        </p:sp>
        <p:sp>
          <p:nvSpPr>
            <p:cNvPr id="58375" name="Text Box 16"/>
            <p:cNvSpPr txBox="1">
              <a:spLocks noChangeArrowheads="1"/>
            </p:cNvSpPr>
            <p:nvPr/>
          </p:nvSpPr>
          <p:spPr bwMode="auto">
            <a:xfrm>
              <a:off x="1386" y="3059"/>
              <a:ext cx="197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8376" name="Text Box 17"/>
            <p:cNvSpPr txBox="1">
              <a:spLocks noChangeArrowheads="1"/>
            </p:cNvSpPr>
            <p:nvPr/>
          </p:nvSpPr>
          <p:spPr bwMode="auto">
            <a:xfrm>
              <a:off x="1803" y="3059"/>
              <a:ext cx="131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7</a:t>
              </a:r>
            </a:p>
          </p:txBody>
        </p:sp>
        <p:sp>
          <p:nvSpPr>
            <p:cNvPr id="58377" name="Text Box 18"/>
            <p:cNvSpPr txBox="1">
              <a:spLocks noChangeArrowheads="1"/>
            </p:cNvSpPr>
            <p:nvPr/>
          </p:nvSpPr>
          <p:spPr bwMode="auto">
            <a:xfrm>
              <a:off x="211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10</a:t>
              </a:r>
            </a:p>
          </p:txBody>
        </p:sp>
        <p:sp>
          <p:nvSpPr>
            <p:cNvPr id="58378" name="Text Box 19"/>
            <p:cNvSpPr txBox="1">
              <a:spLocks noChangeArrowheads="1"/>
            </p:cNvSpPr>
            <p:nvPr/>
          </p:nvSpPr>
          <p:spPr bwMode="auto">
            <a:xfrm>
              <a:off x="2502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14</a:t>
              </a:r>
            </a:p>
          </p:txBody>
        </p: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3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18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313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22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3518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26</a:t>
              </a:r>
            </a:p>
          </p:txBody>
        </p:sp>
        <p:sp>
          <p:nvSpPr>
            <p:cNvPr id="58382" name="Text Box 24"/>
            <p:cNvSpPr txBox="1">
              <a:spLocks noChangeArrowheads="1"/>
            </p:cNvSpPr>
            <p:nvPr/>
          </p:nvSpPr>
          <p:spPr bwMode="auto">
            <a:xfrm>
              <a:off x="3854" y="3053"/>
              <a:ext cx="185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288" y="514350"/>
            <a:ext cx="11744325" cy="700088"/>
          </a:xfrm>
        </p:spPr>
        <p:txBody>
          <a:bodyPr/>
          <a:lstStyle/>
          <a:p>
            <a:pPr eaLnBrk="1" hangingPunct="1"/>
            <a:r>
              <a:rPr lang="en-US" sz="4400" smtClean="0"/>
              <a:t>Time Quantum and Context Switch Time</a:t>
            </a:r>
          </a:p>
        </p:txBody>
      </p:sp>
      <p:pic>
        <p:nvPicPr>
          <p:cNvPr id="6041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79600" y="2476500"/>
            <a:ext cx="105981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9888"/>
            <a:ext cx="11658600" cy="768350"/>
          </a:xfrm>
        </p:spPr>
        <p:txBody>
          <a:bodyPr/>
          <a:lstStyle/>
          <a:p>
            <a:pPr eaLnBrk="1" hangingPunct="1"/>
            <a:r>
              <a:rPr lang="en-US" smtClean="0"/>
              <a:t>Chapter 5:  CPU Scheduling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004550" cy="5030787"/>
          </a:xfrm>
        </p:spPr>
        <p:txBody>
          <a:bodyPr/>
          <a:lstStyle/>
          <a:p>
            <a:r>
              <a:rPr lang="en-US" sz="2400" dirty="0" smtClean="0"/>
              <a:t>Basic Concepts</a:t>
            </a:r>
          </a:p>
          <a:p>
            <a:r>
              <a:rPr lang="en-US" sz="2400" dirty="0" smtClean="0"/>
              <a:t>Scheduling Criteria </a:t>
            </a:r>
          </a:p>
          <a:p>
            <a:r>
              <a:rPr lang="en-US" sz="2400" dirty="0" smtClean="0"/>
              <a:t>Scheduling Algorithms</a:t>
            </a:r>
          </a:p>
          <a:p>
            <a:r>
              <a:rPr lang="en-US" sz="2400" dirty="0" smtClean="0"/>
              <a:t>Thread Scheduling</a:t>
            </a:r>
          </a:p>
          <a:p>
            <a:r>
              <a:rPr lang="en-US" sz="2400" dirty="0" smtClean="0"/>
              <a:t>Multiple-Processor Scheduling</a:t>
            </a:r>
          </a:p>
          <a:p>
            <a:r>
              <a:rPr lang="en-US" sz="2400" dirty="0" smtClean="0"/>
              <a:t>Operating Systems Examples</a:t>
            </a:r>
          </a:p>
          <a:p>
            <a:r>
              <a:rPr lang="en-US" sz="2400" dirty="0" smtClean="0"/>
              <a:t>Algorithm Evaluation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60500" y="407988"/>
            <a:ext cx="115697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615738" cy="6961188"/>
          </a:xfrm>
        </p:spPr>
        <p:txBody>
          <a:bodyPr/>
          <a:lstStyle/>
          <a:p>
            <a:r>
              <a:rPr lang="en-US" sz="2400" dirty="0" smtClean="0"/>
              <a:t>Ready queue is partitioned into separate queues, </a:t>
            </a:r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foreground (interactive)</a:t>
            </a:r>
          </a:p>
          <a:p>
            <a:pPr lvl="1"/>
            <a:r>
              <a:rPr lang="en-US" sz="2400" dirty="0" smtClean="0"/>
              <a:t>background (batch)</a:t>
            </a:r>
          </a:p>
          <a:p>
            <a:r>
              <a:rPr lang="en-US" sz="2400" dirty="0" smtClean="0"/>
              <a:t>Process permanently in a given queue</a:t>
            </a:r>
          </a:p>
          <a:p>
            <a:pPr lvl="1"/>
            <a:endParaRPr lang="en-US" sz="1400" dirty="0" smtClean="0"/>
          </a:p>
          <a:p>
            <a:r>
              <a:rPr lang="en-US" sz="2400" dirty="0" smtClean="0"/>
              <a:t>Each queue has its own scheduling algorithm:</a:t>
            </a:r>
          </a:p>
          <a:p>
            <a:pPr lvl="1"/>
            <a:r>
              <a:rPr lang="en-US" sz="2400" dirty="0" smtClean="0"/>
              <a:t>foreground – RR</a:t>
            </a:r>
          </a:p>
          <a:p>
            <a:pPr lvl="1"/>
            <a:r>
              <a:rPr lang="en-US" sz="2400" dirty="0" smtClean="0"/>
              <a:t>background – FCFS</a:t>
            </a:r>
          </a:p>
          <a:p>
            <a:pPr lvl="1"/>
            <a:endParaRPr lang="en-US" sz="1400" dirty="0" smtClean="0"/>
          </a:p>
          <a:p>
            <a:r>
              <a:rPr lang="en-US" sz="2400" dirty="0" smtClean="0"/>
              <a:t>Scheduling must be done between the queues:</a:t>
            </a:r>
          </a:p>
          <a:p>
            <a:pPr lvl="1"/>
            <a:r>
              <a:rPr lang="en-US" sz="2400" dirty="0" smtClean="0"/>
              <a:t>Fixed priority scheduling; (i.e., serve all from foreground then from background).  Possibility of starvation.</a:t>
            </a:r>
          </a:p>
          <a:p>
            <a:pPr lvl="1"/>
            <a:r>
              <a:rPr lang="en-US" sz="2400" dirty="0" smtClean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sz="2400" dirty="0" smtClean="0"/>
              <a:t>20% to background in FCFS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36713" y="369888"/>
            <a:ext cx="11393487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Queue Scheduling</a:t>
            </a:r>
          </a:p>
        </p:txBody>
      </p:sp>
      <p:pic>
        <p:nvPicPr>
          <p:cNvPr id="66563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3013" y="1566863"/>
            <a:ext cx="10691812" cy="628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69888"/>
            <a:ext cx="12039600" cy="768350"/>
          </a:xfrm>
        </p:spPr>
        <p:txBody>
          <a:bodyPr/>
          <a:lstStyle/>
          <a:p>
            <a:pPr eaLnBrk="1" hangingPunct="1"/>
            <a:r>
              <a:rPr lang="en-US" smtClean="0"/>
              <a:t>Multilevel Feedback Queue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57388"/>
            <a:ext cx="11026775" cy="5978525"/>
          </a:xfrm>
        </p:spPr>
        <p:txBody>
          <a:bodyPr/>
          <a:lstStyle/>
          <a:p>
            <a:r>
              <a:rPr lang="en-US" sz="2800" dirty="0" smtClean="0"/>
              <a:t>A process can move between the various queues; aging can be implemented this way</a:t>
            </a:r>
          </a:p>
          <a:p>
            <a:endParaRPr lang="en-US" sz="2800" dirty="0" smtClean="0"/>
          </a:p>
          <a:p>
            <a:r>
              <a:rPr lang="en-US" sz="2800" dirty="0" smtClean="0"/>
              <a:t>Multilevel-feedback-queue scheduler defined by the following parameters:</a:t>
            </a:r>
          </a:p>
          <a:p>
            <a:pPr lvl="1"/>
            <a:r>
              <a:rPr lang="en-US" sz="2800" dirty="0" smtClean="0"/>
              <a:t>number of queues</a:t>
            </a:r>
          </a:p>
          <a:p>
            <a:pPr lvl="1"/>
            <a:r>
              <a:rPr lang="en-US" sz="2800" dirty="0" smtClean="0"/>
              <a:t>scheduling algorithms for each queue</a:t>
            </a:r>
          </a:p>
          <a:p>
            <a:pPr lvl="1"/>
            <a:r>
              <a:rPr lang="en-US" sz="2800" dirty="0" smtClean="0"/>
              <a:t>method used to determine when to upgrade a process</a:t>
            </a:r>
          </a:p>
          <a:p>
            <a:pPr lvl="1"/>
            <a:r>
              <a:rPr lang="en-US" sz="2800" dirty="0" smtClean="0"/>
              <a:t>method used to determine when to demote a process</a:t>
            </a:r>
          </a:p>
          <a:p>
            <a:pPr lvl="1"/>
            <a:r>
              <a:rPr lang="en-US" sz="2800" dirty="0" smtClean="0"/>
              <a:t>method used to determine which queue a process will enter when that process needs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8625" y="0"/>
            <a:ext cx="11658600" cy="1125538"/>
          </a:xfrm>
        </p:spPr>
        <p:txBody>
          <a:bodyPr/>
          <a:lstStyle/>
          <a:p>
            <a:pPr eaLnBrk="1" hangingPunct="1"/>
            <a:r>
              <a:rPr lang="en-US" smtClean="0"/>
              <a:t>Example of Multilevel Feedback Queue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sz="2400" dirty="0" smtClean="0"/>
              <a:t>Three queues: </a:t>
            </a:r>
          </a:p>
          <a:p>
            <a:pPr lvl="1"/>
            <a:r>
              <a:rPr lang="en-US" sz="2400" i="1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– RR with time quantum 8 milliseconds</a:t>
            </a:r>
          </a:p>
          <a:p>
            <a:pPr lvl="1"/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– RR time quantum 16 milliseconds</a:t>
            </a:r>
          </a:p>
          <a:p>
            <a:pPr lvl="1"/>
            <a:r>
              <a:rPr lang="en-US" sz="2400" i="1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– FCFS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Scheduling</a:t>
            </a:r>
          </a:p>
          <a:p>
            <a:pPr lvl="1"/>
            <a:r>
              <a:rPr lang="en-US" sz="2400" dirty="0" smtClean="0"/>
              <a:t>A new job enters queue </a:t>
            </a:r>
            <a:r>
              <a:rPr lang="en-US" sz="2400" i="1" dirty="0" smtClean="0"/>
              <a:t>Q</a:t>
            </a:r>
            <a:r>
              <a:rPr lang="en-US" sz="2400" i="1" baseline="-25000" dirty="0" smtClean="0"/>
              <a:t>0</a:t>
            </a:r>
            <a:r>
              <a:rPr lang="en-US" sz="2400" i="1" dirty="0" smtClean="0"/>
              <a:t> </a:t>
            </a:r>
            <a:r>
              <a:rPr lang="en-US" sz="2400" dirty="0" smtClean="0"/>
              <a:t>which is served</a:t>
            </a:r>
            <a:r>
              <a:rPr lang="en-US" sz="2400" i="1" dirty="0" smtClean="0"/>
              <a:t> </a:t>
            </a:r>
            <a:r>
              <a:rPr lang="en-US" sz="2400" dirty="0" smtClean="0"/>
              <a:t>FCFS</a:t>
            </a:r>
          </a:p>
          <a:p>
            <a:pPr lvl="2"/>
            <a:r>
              <a:rPr lang="en-US" sz="2400" dirty="0" smtClean="0"/>
              <a:t>When it gains CPU, job receives 8 milliseconds</a:t>
            </a:r>
          </a:p>
          <a:p>
            <a:pPr lvl="2"/>
            <a:r>
              <a:rPr lang="en-US" sz="2400" dirty="0" smtClean="0"/>
              <a:t>If it does not finish in 8 milliseconds, job is moved to queue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endParaRPr lang="en-US" sz="2400" dirty="0" smtClean="0"/>
          </a:p>
          <a:p>
            <a:pPr lvl="1"/>
            <a:r>
              <a:rPr lang="en-US" sz="2400" dirty="0" smtClean="0"/>
              <a:t>At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job is again served FCFS and receives 16 additional milliseconds</a:t>
            </a:r>
          </a:p>
          <a:p>
            <a:pPr lvl="2"/>
            <a:r>
              <a:rPr lang="en-US" sz="2400" dirty="0" smtClean="0"/>
              <a:t>If it still does not complete, it is preempted and moved to queue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2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3363" y="369888"/>
            <a:ext cx="11526837" cy="768350"/>
          </a:xfrm>
        </p:spPr>
        <p:txBody>
          <a:bodyPr/>
          <a:lstStyle/>
          <a:p>
            <a:pPr eaLnBrk="1" hangingPunct="1"/>
            <a:r>
              <a:rPr lang="en-US" dirty="0" smtClean="0"/>
              <a:t>Multilevel Feedback Queues</a:t>
            </a:r>
          </a:p>
        </p:txBody>
      </p:sp>
      <p:pic>
        <p:nvPicPr>
          <p:cNvPr id="72707" name="Picture 4" descr="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7325" y="1947863"/>
            <a:ext cx="10275888" cy="555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7295"/>
            <a:ext cx="12344400" cy="768350"/>
          </a:xfrm>
        </p:spPr>
        <p:txBody>
          <a:bodyPr/>
          <a:lstStyle/>
          <a:p>
            <a:r>
              <a:rPr lang="en-US" dirty="0" smtClean="0"/>
              <a:t>Class Activity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9675" y="1047498"/>
            <a:ext cx="12344400" cy="2370605"/>
          </a:xfrm>
        </p:spPr>
        <p:txBody>
          <a:bodyPr/>
          <a:lstStyle/>
          <a:p>
            <a:r>
              <a:rPr lang="en-US" sz="2400" dirty="0" smtClean="0"/>
              <a:t>Implement SJF scheduling algorithm.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978089" y="1586216"/>
            <a:ext cx="8178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 </a:t>
            </a:r>
            <a:r>
              <a:rPr lang="en-US" dirty="0" smtClean="0"/>
              <a:t> Arrival Time 	Burst </a:t>
            </a:r>
            <a:r>
              <a:rPr lang="en-US" dirty="0"/>
              <a:t>Time</a:t>
            </a:r>
          </a:p>
          <a:p>
            <a:r>
              <a:rPr lang="en-US" i="1" dirty="0"/>
              <a:t>P</a:t>
            </a:r>
            <a:r>
              <a:rPr lang="en-US" dirty="0"/>
              <a:t>1 </a:t>
            </a:r>
            <a:r>
              <a:rPr lang="en-US" dirty="0" smtClean="0"/>
              <a:t>	     0 		</a:t>
            </a:r>
            <a:r>
              <a:rPr lang="en-US" dirty="0"/>
              <a:t> </a:t>
            </a:r>
            <a:r>
              <a:rPr lang="en-US" dirty="0" smtClean="0"/>
              <a:t>     8</a:t>
            </a:r>
            <a:endParaRPr lang="en-US" dirty="0"/>
          </a:p>
          <a:p>
            <a:r>
              <a:rPr lang="en-US" i="1" dirty="0"/>
              <a:t>P</a:t>
            </a:r>
            <a:r>
              <a:rPr lang="en-US" dirty="0"/>
              <a:t>2 </a:t>
            </a:r>
            <a:r>
              <a:rPr lang="en-US" dirty="0" smtClean="0"/>
              <a:t>	     1 	                 4</a:t>
            </a:r>
            <a:endParaRPr lang="en-US" dirty="0"/>
          </a:p>
          <a:p>
            <a:r>
              <a:rPr lang="en-US" i="1" dirty="0" smtClean="0"/>
              <a:t>P</a:t>
            </a:r>
            <a:r>
              <a:rPr lang="en-US" dirty="0" smtClean="0"/>
              <a:t>3	     2 	                 9 </a:t>
            </a:r>
            <a:endParaRPr lang="en-US" dirty="0"/>
          </a:p>
          <a:p>
            <a:r>
              <a:rPr lang="en-US" i="1" dirty="0"/>
              <a:t>P</a:t>
            </a:r>
            <a:r>
              <a:rPr lang="en-US" dirty="0"/>
              <a:t>4 </a:t>
            </a:r>
            <a:r>
              <a:rPr lang="en-US" dirty="0" smtClean="0"/>
              <a:t>	     3 	                 5</a:t>
            </a: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1212787" y="3121981"/>
            <a:ext cx="12344400" cy="291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kern="0" dirty="0" smtClean="0"/>
              <a:t>Implement round robin scheduling algorithm. Assume time quanta to be 10 units.</a:t>
            </a:r>
          </a:p>
          <a:p>
            <a:r>
              <a:rPr lang="en-US" sz="2400" kern="0" dirty="0" smtClean="0"/>
              <a:t>For the same scenario implement preemptive priority </a:t>
            </a:r>
          </a:p>
          <a:p>
            <a:pPr marL="0" indent="0">
              <a:buNone/>
            </a:pPr>
            <a:r>
              <a:rPr lang="en-US" sz="2400" kern="0" dirty="0"/>
              <a:t>	</a:t>
            </a:r>
            <a:r>
              <a:rPr lang="en-US" sz="2400" kern="0" dirty="0" smtClean="0"/>
              <a:t>scheduling.</a:t>
            </a:r>
          </a:p>
          <a:p>
            <a:endParaRPr lang="en-US" sz="24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50" t="44646" r="22539" b="20834"/>
          <a:stretch/>
        </p:blipFill>
        <p:spPr bwMode="auto">
          <a:xfrm>
            <a:off x="9036698" y="3540630"/>
            <a:ext cx="3993502" cy="2370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1117735" y="5812277"/>
            <a:ext cx="12344400" cy="291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488950" indent="-4889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1060450" indent="-40798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55098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2039938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530475" indent="-325438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318391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3837022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449013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5143243" indent="-326555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400" dirty="0"/>
              <a:t>Draw four Gantt charts that illustrate the execution of </a:t>
            </a:r>
            <a:r>
              <a:rPr lang="en-US" sz="2400" dirty="0" smtClean="0"/>
              <a:t>these processes </a:t>
            </a:r>
            <a:r>
              <a:rPr lang="en-US" sz="2400" dirty="0"/>
              <a:t>using the following scheduling algorithms: FCFS, SJF</a:t>
            </a:r>
            <a:r>
              <a:rPr lang="en-US" sz="2400" dirty="0" smtClean="0"/>
              <a:t>, </a:t>
            </a:r>
            <a:r>
              <a:rPr lang="en-US" sz="2400" dirty="0" err="1" smtClean="0"/>
              <a:t>nonpreemptive</a:t>
            </a:r>
            <a:r>
              <a:rPr lang="en-US" sz="2400" dirty="0" smtClean="0"/>
              <a:t> </a:t>
            </a:r>
            <a:r>
              <a:rPr lang="en-US" sz="2400" dirty="0"/>
              <a:t>priority (a larger priority number implies a </a:t>
            </a:r>
            <a:r>
              <a:rPr lang="en-US" sz="2400" dirty="0" smtClean="0"/>
              <a:t>higher priority</a:t>
            </a:r>
            <a:r>
              <a:rPr lang="en-US" sz="2400" dirty="0"/>
              <a:t>), and RR (quantum = 2</a:t>
            </a:r>
            <a:r>
              <a:rPr lang="en-US" sz="2400" dirty="0" smtClean="0"/>
              <a:t>). Identify the most suitable algorithm.</a:t>
            </a:r>
            <a:endParaRPr lang="en-US" sz="2400" kern="0" dirty="0" smtClean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9755" r="24387" b="32881"/>
          <a:stretch/>
        </p:blipFill>
        <p:spPr bwMode="auto">
          <a:xfrm>
            <a:off x="4292090" y="6931480"/>
            <a:ext cx="3778897" cy="215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0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331327"/>
              </p:ext>
            </p:extLst>
          </p:nvPr>
        </p:nvGraphicFramePr>
        <p:xfrm>
          <a:off x="1209675" y="1290091"/>
          <a:ext cx="8979354" cy="2460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5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Arrival Time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Burst Time</a:t>
                      </a:r>
                      <a:endParaRPr lang="en-US" dirty="0"/>
                    </a:p>
                  </a:txBody>
                  <a:tcPr marL="170308" marR="1703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70308" marR="1703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170308" marR="1703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170308" marR="1703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99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marL="170308" marR="170308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170308" marR="1703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 bwMode="auto">
          <a:xfrm>
            <a:off x="317243" y="3918858"/>
            <a:ext cx="13062857" cy="470262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1. For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the above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 scenario implement round robin scheduling using time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slice 1 and time slice 5. Compare both implementations using average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waiting time in the both cases. Also, list down the </a:t>
            </a:r>
            <a:r>
              <a:rPr lang="en-US" sz="2400" b="1" dirty="0" smtClean="0">
                <a:solidFill>
                  <a:schemeClr val="tx1"/>
                </a:solidFill>
                <a:latin typeface="Verdana" charset="0"/>
              </a:rPr>
              <a:t>i</a:t>
            </a:r>
            <a:r>
              <a:rPr lang="en-US" sz="2400" b="1" baseline="0" dirty="0" smtClean="0">
                <a:solidFill>
                  <a:schemeClr val="tx1"/>
                </a:solidFill>
                <a:latin typeface="Verdana" charset="0"/>
              </a:rPr>
              <a:t>ndividual</a:t>
            </a:r>
            <a:r>
              <a:rPr lang="en-US" sz="2400" b="1" dirty="0" smtClean="0">
                <a:solidFill>
                  <a:schemeClr val="tx1"/>
                </a:solidFill>
                <a:latin typeface="Verdana" charset="0"/>
              </a:rPr>
              <a:t> waiting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Verdana" charset="0"/>
              </a:rPr>
              <a:t>time of each process and no. of context switches</a:t>
            </a:r>
            <a:r>
              <a:rPr lang="en-US" sz="2400" b="1" dirty="0" smtClean="0">
                <a:solidFill>
                  <a:schemeClr val="tx1"/>
                </a:solidFill>
                <a:latin typeface="Verdana" charset="0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tx1"/>
              </a:solidFill>
              <a:latin typeface="Verdan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Verdana" charset="0"/>
              </a:rPr>
              <a:t>2. Use the above given scenario to implement CPU scheduling using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Verdana" charset="0"/>
              </a:rPr>
              <a:t>Shortest Remaining Time First (SRTF) approach and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chemeClr val="tx1"/>
                </a:solidFill>
                <a:latin typeface="Verdana" charset="0"/>
              </a:rPr>
              <a:t>Longest Time Remaining First(LRTF) approach.  </a:t>
            </a:r>
            <a:endParaRPr lang="en-US" sz="2400" b="1" dirty="0" smtClean="0">
              <a:solidFill>
                <a:schemeClr val="tx1"/>
              </a:solidFill>
              <a:latin typeface="Verdan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 smtClean="0">
              <a:solidFill>
                <a:schemeClr val="tx1"/>
              </a:solidFill>
              <a:latin typeface="Verdan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Time slice 1</a:t>
            </a:r>
          </a:p>
          <a:p>
            <a:pPr lvl="1"/>
            <a:r>
              <a:rPr lang="en-US" sz="2400" dirty="0" smtClean="0"/>
              <a:t>Average </a:t>
            </a:r>
            <a:r>
              <a:rPr lang="en-US" sz="2400" dirty="0"/>
              <a:t>Waiting time = (7 + 6 + 3 + 1) / 4 = 4.25 </a:t>
            </a:r>
            <a:endParaRPr lang="en-US" sz="2400" dirty="0" smtClean="0"/>
          </a:p>
          <a:p>
            <a:pPr lvl="1"/>
            <a:r>
              <a:rPr lang="en-US" sz="2400" dirty="0" smtClean="0"/>
              <a:t>Context </a:t>
            </a:r>
            <a:r>
              <a:rPr lang="en-US" sz="2400" dirty="0"/>
              <a:t>Switches = </a:t>
            </a:r>
            <a:r>
              <a:rPr lang="en-US" sz="2400" dirty="0" smtClean="0"/>
              <a:t>11</a:t>
            </a:r>
          </a:p>
          <a:p>
            <a:pPr lvl="1"/>
            <a:endParaRPr lang="en-US" sz="2400" dirty="0"/>
          </a:p>
          <a:p>
            <a:r>
              <a:rPr lang="en-US" sz="2400" dirty="0" smtClean="0"/>
              <a:t>Time slice 5</a:t>
            </a:r>
          </a:p>
          <a:p>
            <a:pPr lvl="1"/>
            <a:r>
              <a:rPr lang="en-US" sz="2400" dirty="0" smtClean="0"/>
              <a:t>Average </a:t>
            </a:r>
            <a:r>
              <a:rPr lang="en-US" sz="2400" dirty="0"/>
              <a:t>Waiting time = (7 + 3 + 6 + 2) / 4 = 4.25 </a:t>
            </a:r>
            <a:endParaRPr lang="en-US" sz="2400" dirty="0" smtClean="0"/>
          </a:p>
          <a:p>
            <a:pPr lvl="1"/>
            <a:r>
              <a:rPr lang="en-US" sz="2400" dirty="0" smtClean="0"/>
              <a:t>Context </a:t>
            </a:r>
            <a:r>
              <a:rPr lang="en-US" sz="2400" dirty="0"/>
              <a:t>Switches = 4</a:t>
            </a:r>
          </a:p>
        </p:txBody>
      </p:sp>
    </p:spTree>
    <p:extLst>
      <p:ext uri="{BB962C8B-B14F-4D97-AF65-F5344CB8AC3E}">
        <p14:creationId xmlns:p14="http://schemas.microsoft.com/office/powerpoint/2010/main" val="13505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591925" cy="6040438"/>
          </a:xfrm>
        </p:spPr>
        <p:txBody>
          <a:bodyPr/>
          <a:lstStyle/>
          <a:p>
            <a:r>
              <a:rPr lang="en-US" sz="2400" dirty="0" smtClean="0"/>
              <a:t>To introduce CPU scheduling, which is the basis for </a:t>
            </a:r>
            <a:r>
              <a:rPr lang="en-US" sz="2400" dirty="0" err="1" smtClean="0"/>
              <a:t>multiprogrammed</a:t>
            </a:r>
            <a:r>
              <a:rPr lang="en-US" sz="2400" dirty="0" smtClean="0"/>
              <a:t> operating systems</a:t>
            </a:r>
          </a:p>
          <a:p>
            <a:endParaRPr lang="en-US" sz="2400" dirty="0" smtClean="0"/>
          </a:p>
          <a:p>
            <a:r>
              <a:rPr lang="en-US" sz="2400" dirty="0" smtClean="0"/>
              <a:t>To describe various CPU-scheduling algorithms</a:t>
            </a:r>
          </a:p>
          <a:p>
            <a:endParaRPr lang="en-US" sz="2400" dirty="0" smtClean="0"/>
          </a:p>
          <a:p>
            <a:r>
              <a:rPr lang="en-US" sz="2400" dirty="0" smtClean="0"/>
              <a:t>To discuss evaluation criteria for selecting a CPU-scheduling algorithm for a particular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Concepts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3" y="1700213"/>
            <a:ext cx="11028362" cy="4572000"/>
          </a:xfrm>
        </p:spPr>
        <p:txBody>
          <a:bodyPr/>
          <a:lstStyle/>
          <a:p>
            <a:r>
              <a:rPr lang="en-US" sz="2400" dirty="0" smtClean="0"/>
              <a:t>Maximum CPU utilization obtained with multiprogramming</a:t>
            </a:r>
          </a:p>
          <a:p>
            <a:endParaRPr lang="en-US" sz="2400" dirty="0" smtClean="0"/>
          </a:p>
          <a:p>
            <a:r>
              <a:rPr lang="en-US" sz="2400" dirty="0" smtClean="0"/>
              <a:t>CPU–I/O Burst Cycle – Process execution consists of a </a:t>
            </a:r>
            <a:r>
              <a:rPr lang="en-US" sz="2400" i="1" dirty="0" smtClean="0"/>
              <a:t>cycle</a:t>
            </a:r>
            <a:r>
              <a:rPr lang="en-US" sz="2400" dirty="0" smtClean="0"/>
              <a:t> of CPU execution and I/O wait</a:t>
            </a:r>
          </a:p>
          <a:p>
            <a:endParaRPr lang="en-US" sz="2400" dirty="0" smtClean="0"/>
          </a:p>
          <a:p>
            <a:r>
              <a:rPr lang="en-US" sz="2400" b="1" dirty="0" smtClean="0"/>
              <a:t>CPU burst </a:t>
            </a:r>
            <a:r>
              <a:rPr lang="en-US" sz="2400" dirty="0" smtClean="0"/>
              <a:t>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3" y="628650"/>
            <a:ext cx="11887200" cy="609600"/>
          </a:xfrm>
        </p:spPr>
        <p:txBody>
          <a:bodyPr/>
          <a:lstStyle/>
          <a:p>
            <a:pPr eaLnBrk="1" hangingPunct="1"/>
            <a:r>
              <a:rPr lang="en-US" sz="4000" smtClean="0"/>
              <a:t>Alternating Sequence of CPU and </a:t>
            </a:r>
            <a:br>
              <a:rPr lang="en-US" sz="4000" smtClean="0"/>
            </a:br>
            <a:r>
              <a:rPr lang="en-US" sz="4000" smtClean="0"/>
              <a:t>I/O Bursts</a:t>
            </a:r>
          </a:p>
        </p:txBody>
      </p:sp>
      <p:pic>
        <p:nvPicPr>
          <p:cNvPr id="2355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0863" y="1649413"/>
            <a:ext cx="4116387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7300" y="369888"/>
            <a:ext cx="11772900" cy="768350"/>
          </a:xfrm>
        </p:spPr>
        <p:txBody>
          <a:bodyPr/>
          <a:lstStyle/>
          <a:p>
            <a:pPr eaLnBrk="1" hangingPunct="1"/>
            <a:r>
              <a:rPr lang="en-US" smtClean="0"/>
              <a:t>CPU Scheduler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14138" cy="6435660"/>
          </a:xfrm>
        </p:spPr>
        <p:txBody>
          <a:bodyPr/>
          <a:lstStyle/>
          <a:p>
            <a:pPr marL="489833" indent="-489833">
              <a:defRPr/>
            </a:pPr>
            <a:r>
              <a:rPr lang="en-US" sz="2400" dirty="0"/>
              <a:t>Selects from among the processes in</a:t>
            </a:r>
            <a:r>
              <a:rPr lang="en-US" sz="2400" dirty="0" smtClean="0"/>
              <a:t> ready queue, and </a:t>
            </a:r>
            <a:r>
              <a:rPr lang="en-US" sz="2400" dirty="0"/>
              <a:t>allocates the CPU to one of </a:t>
            </a:r>
            <a:r>
              <a:rPr lang="en-US" sz="2400" dirty="0" smtClean="0"/>
              <a:t>them</a:t>
            </a:r>
          </a:p>
          <a:p>
            <a:pPr marL="1061304" lvl="1" indent="-408194">
              <a:defRPr/>
            </a:pPr>
            <a:r>
              <a:rPr lang="en-US" sz="2400" dirty="0" smtClean="0"/>
              <a:t>Queue may be ordered in various ways</a:t>
            </a:r>
          </a:p>
          <a:p>
            <a:pPr marL="489833" indent="-489833">
              <a:defRPr/>
            </a:pPr>
            <a:r>
              <a:rPr lang="en-US" sz="2400" dirty="0"/>
              <a:t>CPU scheduling decisions may take place when a process: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400" dirty="0">
                <a:solidFill>
                  <a:srgbClr val="CC6600"/>
                </a:solidFill>
              </a:rPr>
              <a:t>1.	</a:t>
            </a:r>
            <a:r>
              <a:rPr lang="en-US" sz="2400" dirty="0"/>
              <a:t>Switches from running to waiting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400" dirty="0">
                <a:solidFill>
                  <a:srgbClr val="CC6600"/>
                </a:solidFill>
              </a:rPr>
              <a:t>2.</a:t>
            </a:r>
            <a:r>
              <a:rPr lang="en-US" sz="2400" dirty="0"/>
              <a:t>	Switches from running to ready state</a:t>
            </a:r>
          </a:p>
          <a:p>
            <a:pPr marL="1142943" lvl="1" indent="-489833">
              <a:buFont typeface="Monotype Sorts" charset="2"/>
              <a:buNone/>
              <a:defRPr/>
            </a:pPr>
            <a:r>
              <a:rPr lang="en-US" sz="2400" dirty="0">
                <a:solidFill>
                  <a:srgbClr val="CC6600"/>
                </a:solidFill>
              </a:rPr>
              <a:t>3.</a:t>
            </a:r>
            <a:r>
              <a:rPr lang="en-US" sz="2400" dirty="0"/>
              <a:t>	Switches from waiting to ready</a:t>
            </a:r>
          </a:p>
          <a:p>
            <a:pPr marL="1142943" lvl="1" indent="-489833">
              <a:buFont typeface="Monotype Sorts" charset="2"/>
              <a:buAutoNum type="arabicPeriod" startAt="4"/>
              <a:defRPr/>
            </a:pPr>
            <a:r>
              <a:rPr lang="en-US" sz="2400" dirty="0" smtClean="0"/>
              <a:t>Terminates</a:t>
            </a:r>
          </a:p>
          <a:p>
            <a:pPr marL="489833" indent="-489833">
              <a:defRPr/>
            </a:pPr>
            <a:r>
              <a:rPr lang="en-US" sz="2400" dirty="0"/>
              <a:t>Scheduling under 1 and 4 is </a:t>
            </a:r>
            <a:r>
              <a:rPr lang="en-US" sz="2400" b="1" dirty="0" err="1" smtClean="0"/>
              <a:t>nonpreemptive</a:t>
            </a:r>
            <a:endParaRPr lang="en-US" sz="2400" b="1" dirty="0" smtClean="0"/>
          </a:p>
          <a:p>
            <a:pPr marL="489833" indent="-489833">
              <a:defRPr/>
            </a:pPr>
            <a:r>
              <a:rPr lang="en-US" sz="2400" dirty="0"/>
              <a:t>All other scheduling is </a:t>
            </a:r>
            <a:r>
              <a:rPr lang="en-US" sz="2400" b="1" dirty="0" smtClean="0"/>
              <a:t>preemptive</a:t>
            </a:r>
          </a:p>
          <a:p>
            <a:pPr marL="1061304" lvl="1" indent="-408194">
              <a:defRPr/>
            </a:pPr>
            <a:r>
              <a:rPr lang="en-US" sz="2400" dirty="0" smtClean="0"/>
              <a:t>Consider access to shared data</a:t>
            </a:r>
          </a:p>
          <a:p>
            <a:pPr marL="1061304" lvl="1" indent="-408194">
              <a:defRPr/>
            </a:pPr>
            <a:r>
              <a:rPr lang="en-US" sz="2400" dirty="0" smtClean="0"/>
              <a:t>Consider preemption while in kernel mode</a:t>
            </a:r>
          </a:p>
          <a:p>
            <a:pPr marL="1061304" lvl="1" indent="-408194">
              <a:defRPr/>
            </a:pPr>
            <a:r>
              <a:rPr lang="en-US" sz="2400" dirty="0" smtClean="0"/>
              <a:t>Consider interrupts occurring during crucial OS activities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Dispatcher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843088"/>
            <a:ext cx="11596688" cy="5978525"/>
          </a:xfrm>
        </p:spPr>
        <p:txBody>
          <a:bodyPr/>
          <a:lstStyle/>
          <a:p>
            <a:r>
              <a:rPr lang="en-US" sz="2800" dirty="0" smtClean="0"/>
              <a:t>Dispatcher module gives control of the CPU to the process selected by the short-term scheduler; this involves:</a:t>
            </a:r>
          </a:p>
          <a:p>
            <a:pPr lvl="1"/>
            <a:r>
              <a:rPr lang="en-US" sz="2800" dirty="0" smtClean="0"/>
              <a:t>switching context</a:t>
            </a:r>
          </a:p>
          <a:p>
            <a:pPr lvl="1"/>
            <a:r>
              <a:rPr lang="en-US" sz="2800" dirty="0" smtClean="0"/>
              <a:t>switching to user mode</a:t>
            </a:r>
          </a:p>
          <a:p>
            <a:pPr lvl="1"/>
            <a:r>
              <a:rPr lang="en-US" sz="2800" dirty="0" smtClean="0"/>
              <a:t>jumping to the proper location in the user program to restart that program</a:t>
            </a:r>
          </a:p>
          <a:p>
            <a:pPr lvl="1"/>
            <a:endParaRPr lang="en-US" sz="2800" dirty="0" smtClean="0"/>
          </a:p>
          <a:p>
            <a:r>
              <a:rPr lang="en-US" sz="2800" b="1" dirty="0" smtClean="0"/>
              <a:t>Dispatch latency </a:t>
            </a:r>
            <a:r>
              <a:rPr lang="en-US" sz="2800" dirty="0" smtClean="0"/>
              <a:t>– time it takes for the dispatcher to stop one process and start another running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mtClean="0"/>
              <a:t>Scheduling Criteria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8725" y="1662113"/>
            <a:ext cx="11456988" cy="6611937"/>
          </a:xfrm>
        </p:spPr>
        <p:txBody>
          <a:bodyPr/>
          <a:lstStyle/>
          <a:p>
            <a:r>
              <a:rPr lang="en-US" sz="2400" b="1" dirty="0" smtClean="0"/>
              <a:t>CPU utilization </a:t>
            </a:r>
            <a:r>
              <a:rPr lang="en-US" sz="2400" dirty="0" smtClean="0"/>
              <a:t>– keep the CPU as busy as possible</a:t>
            </a:r>
          </a:p>
          <a:p>
            <a:endParaRPr lang="en-US" sz="2400" dirty="0" smtClean="0"/>
          </a:p>
          <a:p>
            <a:r>
              <a:rPr lang="en-US" sz="2400" b="1" dirty="0" smtClean="0"/>
              <a:t>Throughput</a:t>
            </a:r>
            <a:r>
              <a:rPr lang="en-US" sz="2400" dirty="0" smtClean="0"/>
              <a:t> – Number of processes that complete their execution per time unit</a:t>
            </a:r>
          </a:p>
          <a:p>
            <a:endParaRPr lang="en-US" sz="2400" dirty="0" smtClean="0"/>
          </a:p>
          <a:p>
            <a:r>
              <a:rPr lang="en-US" sz="2400" b="1" dirty="0" smtClean="0"/>
              <a:t>Turnaround time </a:t>
            </a:r>
            <a:r>
              <a:rPr lang="en-US" sz="2400" dirty="0" smtClean="0"/>
              <a:t>– amount of time to execute a particular process</a:t>
            </a:r>
          </a:p>
          <a:p>
            <a:endParaRPr lang="en-US" sz="2400" dirty="0" smtClean="0"/>
          </a:p>
          <a:p>
            <a:r>
              <a:rPr lang="en-US" sz="2400" b="1" dirty="0" smtClean="0"/>
              <a:t>Waiting time </a:t>
            </a:r>
            <a:r>
              <a:rPr lang="en-US" sz="2400" dirty="0" smtClean="0"/>
              <a:t>– amount of time a process has been waiting in the ready queue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Response time </a:t>
            </a:r>
            <a:r>
              <a:rPr lang="en-US" sz="2400" dirty="0" smtClean="0"/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369888"/>
            <a:ext cx="115443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Scheduling Algorithm Optimization Criteria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1425" y="1919288"/>
            <a:ext cx="11026775" cy="5978525"/>
          </a:xfrm>
        </p:spPr>
        <p:txBody>
          <a:bodyPr/>
          <a:lstStyle/>
          <a:p>
            <a:r>
              <a:rPr lang="en-US" sz="2800" dirty="0" smtClean="0"/>
              <a:t>Max CPU utilization</a:t>
            </a:r>
          </a:p>
          <a:p>
            <a:r>
              <a:rPr lang="en-US" sz="2800" dirty="0" smtClean="0"/>
              <a:t>Max throughput</a:t>
            </a:r>
          </a:p>
          <a:p>
            <a:r>
              <a:rPr lang="en-US" sz="2800" dirty="0" smtClean="0"/>
              <a:t>Min turnaround time </a:t>
            </a:r>
          </a:p>
          <a:p>
            <a:r>
              <a:rPr lang="en-US" sz="2800" dirty="0" smtClean="0"/>
              <a:t>Min waiting time </a:t>
            </a:r>
          </a:p>
          <a:p>
            <a:r>
              <a:rPr lang="en-US" sz="2800" dirty="0" smtClean="0"/>
              <a:t>Min response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12521</TotalTime>
  <Words>1101</Words>
  <Application>Microsoft Office PowerPoint</Application>
  <PresentationFormat>Custom</PresentationFormat>
  <Paragraphs>303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Arial</vt:lpstr>
      <vt:lpstr>Helvetica</vt:lpstr>
      <vt:lpstr>Monotype Sorts</vt:lpstr>
      <vt:lpstr>Symbol</vt:lpstr>
      <vt:lpstr>Times New Roman</vt:lpstr>
      <vt:lpstr>Verdana</vt:lpstr>
      <vt:lpstr>Webdings</vt:lpstr>
      <vt:lpstr>os-8</vt:lpstr>
      <vt:lpstr>CPU Scheduling</vt:lpstr>
      <vt:lpstr>Chapter 5:  CPU Scheduling</vt:lpstr>
      <vt:lpstr>Objectives</vt:lpstr>
      <vt:lpstr>Basic Concepts</vt:lpstr>
      <vt:lpstr>Alternating Sequence of CPU and  I/O Bursts</vt:lpstr>
      <vt:lpstr>CPU Scheduler</vt:lpstr>
      <vt:lpstr>Dispatcher</vt:lpstr>
      <vt:lpstr>Scheduling Criteria</vt:lpstr>
      <vt:lpstr>Scheduling Algorithm Optimization Criteria</vt:lpstr>
      <vt:lpstr>First-Come, First-Served (FCFS) Scheduling</vt:lpstr>
      <vt:lpstr>FCFS Scheduling (Cont.)</vt:lpstr>
      <vt:lpstr>Shortest-Job-First (SJF) Scheduling</vt:lpstr>
      <vt:lpstr>Example of SJF</vt:lpstr>
      <vt:lpstr>PowerPoint Presentation</vt:lpstr>
      <vt:lpstr>Priority Scheduling</vt:lpstr>
      <vt:lpstr>Example of Priority Scheduling</vt:lpstr>
      <vt:lpstr>Round Robin (RR)</vt:lpstr>
      <vt:lpstr>Example of RR with Time Quantum = 4</vt:lpstr>
      <vt:lpstr>Time Quantum and Context Switch Time</vt:lpstr>
      <vt:lpstr>Multilevel Queue</vt:lpstr>
      <vt:lpstr>Multilevel Queue Scheduling</vt:lpstr>
      <vt:lpstr>Multilevel Feedback Queue</vt:lpstr>
      <vt:lpstr>Example of Multilevel Feedback Queue</vt:lpstr>
      <vt:lpstr>Multilevel Feedback Queues</vt:lpstr>
      <vt:lpstr>Class Activity</vt:lpstr>
      <vt:lpstr>PowerPoint Presentation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Alok Jhaldiyal</cp:lastModifiedBy>
  <cp:revision>192</cp:revision>
  <cp:lastPrinted>2011-02-07T04:52:44Z</cp:lastPrinted>
  <dcterms:created xsi:type="dcterms:W3CDTF">2011-02-10T17:10:04Z</dcterms:created>
  <dcterms:modified xsi:type="dcterms:W3CDTF">2019-08-26T03:49:09Z</dcterms:modified>
</cp:coreProperties>
</file>