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9"/>
  </p:notesMasterIdLst>
  <p:sldIdLst>
    <p:sldId id="311" r:id="rId2"/>
    <p:sldId id="326" r:id="rId3"/>
    <p:sldId id="258" r:id="rId4"/>
    <p:sldId id="315" r:id="rId5"/>
    <p:sldId id="316" r:id="rId6"/>
    <p:sldId id="260" r:id="rId7"/>
    <p:sldId id="265" r:id="rId8"/>
    <p:sldId id="266" r:id="rId9"/>
    <p:sldId id="269" r:id="rId10"/>
    <p:sldId id="319" r:id="rId11"/>
    <p:sldId id="271" r:id="rId12"/>
    <p:sldId id="273" r:id="rId13"/>
    <p:sldId id="274" r:id="rId14"/>
    <p:sldId id="320" r:id="rId15"/>
    <p:sldId id="276" r:id="rId16"/>
    <p:sldId id="280" r:id="rId17"/>
    <p:sldId id="327" r:id="rId18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6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88" y="84"/>
      </p:cViewPr>
      <p:guideLst>
        <p:guide orient="horz" pos="1526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9847A83-B6F3-420E-B0B7-06EECFB04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EC2A9-063E-41D8-9682-F3A53203E14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43A7B-AFED-4857-B01B-7CD8694B6C9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74C99-4371-4554-8242-B09ECC96FAE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74B90-BB57-427B-839A-FFBFBC5E13C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4473A-375A-48B4-B1AA-614EFE3DDBD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E646C-FB66-4504-90A1-AB38CD6F9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3EB2D-573B-403E-BB36-3F82BD20AAB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C657A-140C-44AA-B6B6-318ADEB45B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4C24F-FF80-487A-B70B-4A9F7D21728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CA142-E1D5-4709-8B31-2E4325AF7B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16BDB-0D26-4AA3-94ED-D43A4562372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78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Operating System Concepts– 8</a:t>
            </a:r>
            <a:r>
              <a:rPr lang="en-US" sz="14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359525" y="8818563"/>
            <a:ext cx="7207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11.</a:t>
            </a:r>
            <a:fld id="{DED67EA5-AD70-41C9-A027-FFA97DBED1CB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778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dirty="0" smtClean="0"/>
              <a:t>File </a:t>
            </a:r>
            <a:r>
              <a:rPr lang="en-US" dirty="0" smtClean="0"/>
              <a:t>System </a:t>
            </a:r>
            <a:r>
              <a:rPr lang="en-US" dirty="0" smtClean="0"/>
              <a:t>Implementation and Allocation Methods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Allocation Methods - Linked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Linked allocation </a:t>
            </a:r>
            <a:r>
              <a:rPr lang="en-US" sz="2400" dirty="0" smtClean="0">
                <a:solidFill>
                  <a:srgbClr val="000000"/>
                </a:solidFill>
              </a:rPr>
              <a:t>– each file a linked list of blocks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File ends at nil pointer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No external fragmentation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Each block contains pointer to next block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No compaction, external fragmentation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Reliability can be a problem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Locating a block can take many I/</a:t>
            </a:r>
            <a:r>
              <a:rPr lang="en-US" sz="2400" dirty="0" err="1" smtClean="0">
                <a:solidFill>
                  <a:srgbClr val="000000"/>
                </a:solidFill>
              </a:rPr>
              <a:t>Os</a:t>
            </a:r>
            <a:r>
              <a:rPr lang="en-US" sz="2400" dirty="0" smtClean="0">
                <a:solidFill>
                  <a:srgbClr val="000000"/>
                </a:solidFill>
              </a:rPr>
              <a:t> and disk seeks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FAT (File Allocation Table) variation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New block allocation simple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69888"/>
            <a:ext cx="12022137" cy="768350"/>
          </a:xfrm>
        </p:spPr>
        <p:txBody>
          <a:bodyPr/>
          <a:lstStyle/>
          <a:p>
            <a:pPr eaLnBrk="1" hangingPunct="1"/>
            <a:r>
              <a:rPr lang="en-US" smtClean="0"/>
              <a:t>Linked Allocation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998538"/>
          </a:xfrm>
        </p:spPr>
        <p:txBody>
          <a:bodyPr/>
          <a:lstStyle/>
          <a:p>
            <a:r>
              <a:rPr lang="en-US" smtClean="0"/>
              <a:t>Each file is a linked list of disk blocks: blocks may be scattered anywhere on the disk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319588" y="3335338"/>
            <a:ext cx="3838575" cy="2000250"/>
            <a:chOff x="1814" y="1576"/>
            <a:chExt cx="1612" cy="945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pointer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814" y="1625"/>
              <a:ext cx="52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block      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Linked Allocation</a:t>
            </a:r>
            <a:endParaRPr lang="en-US" sz="3400" smtClean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3175" y="1358900"/>
            <a:ext cx="8161338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538" y="369888"/>
            <a:ext cx="11396662" cy="768350"/>
          </a:xfrm>
        </p:spPr>
        <p:txBody>
          <a:bodyPr/>
          <a:lstStyle/>
          <a:p>
            <a:pPr eaLnBrk="1" hangingPunct="1"/>
            <a:r>
              <a:rPr lang="en-US" smtClean="0"/>
              <a:t>File-Allocation Table</a:t>
            </a:r>
            <a:endParaRPr lang="en-US" sz="3400" smtClean="0"/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8663" y="1484313"/>
            <a:ext cx="9274175" cy="67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Allocation Methods - Indexed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Indexed allocation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Each file has its own </a:t>
            </a:r>
            <a:r>
              <a:rPr lang="en-US" b="1" smtClean="0">
                <a:solidFill>
                  <a:srgbClr val="3366FF"/>
                </a:solidFill>
              </a:rPr>
              <a:t>index block</a:t>
            </a:r>
            <a:r>
              <a:rPr lang="en-US" smtClean="0">
                <a:solidFill>
                  <a:srgbClr val="000000"/>
                </a:solidFill>
              </a:rPr>
              <a:t>(s) of pointers to its data blocks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Logical view</a:t>
            </a:r>
          </a:p>
          <a:p>
            <a:endParaRPr lang="en-US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291013" y="3771900"/>
            <a:ext cx="909637" cy="442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291013" y="4205288"/>
            <a:ext cx="909637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291013" y="4640263"/>
            <a:ext cx="909637" cy="44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291013" y="5073650"/>
            <a:ext cx="909637" cy="442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291013" y="5507038"/>
            <a:ext cx="909637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629400" y="3790950"/>
            <a:ext cx="303213" cy="23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629400" y="4281488"/>
            <a:ext cx="303213" cy="231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629400" y="4773613"/>
            <a:ext cx="303213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5264150"/>
            <a:ext cx="303213" cy="23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629400" y="5716588"/>
            <a:ext cx="303213" cy="231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229225" y="39068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5205413" y="4398963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218113" y="4895850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222875" y="53673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184775" y="5827713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770438" y="6127750"/>
            <a:ext cx="13795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index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Indexed Allocation</a:t>
            </a:r>
            <a:endParaRPr lang="en-US" sz="3400" smtClean="0"/>
          </a:p>
        </p:txBody>
      </p:sp>
      <p:pic>
        <p:nvPicPr>
          <p:cNvPr id="29699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1300163"/>
            <a:ext cx="9232900" cy="720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Indexed Allocation – Mapping (Cont.)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537325" y="1866900"/>
            <a:ext cx="2511425" cy="509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970713" y="2271713"/>
            <a:ext cx="164465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972300" y="26416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975475" y="2946400"/>
            <a:ext cx="164465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970713" y="3795713"/>
            <a:ext cx="164465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972300" y="41656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972300" y="5384800"/>
            <a:ext cx="1600200" cy="111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0287000" y="1625600"/>
            <a:ext cx="1600200" cy="538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0558463" y="1930400"/>
            <a:ext cx="11001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0558463" y="3149600"/>
            <a:ext cx="11001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0558463" y="4368800"/>
            <a:ext cx="11001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98913" y="2576513"/>
            <a:ext cx="164465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000500" y="28829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000500" y="3251200"/>
            <a:ext cx="1646238" cy="233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000500" y="55880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1543050" y="25400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3200400" y="27051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5637213" y="2438400"/>
            <a:ext cx="13350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5637213" y="3041650"/>
            <a:ext cx="132873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5651500" y="5734050"/>
            <a:ext cx="1328738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4665663" y="4052888"/>
            <a:ext cx="3413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  <a:sym typeface="MT Extra" charset="0"/>
              </a:rPr>
              <a:t></a:t>
            </a:r>
            <a:endParaRPr lang="en-US">
              <a:latin typeface="Helvetica" charset="0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 flipV="1">
            <a:off x="8601075" y="3981450"/>
            <a:ext cx="1965325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H="1" flipV="1">
            <a:off x="8609013" y="2743200"/>
            <a:ext cx="1943100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8594725" y="2247900"/>
            <a:ext cx="19637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160838" y="6078538"/>
            <a:ext cx="141763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outer-index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7070725" y="7167563"/>
            <a:ext cx="13795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index table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0936288" y="7138988"/>
            <a:ext cx="558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87825"/>
            <a:ext cx="12344400" cy="768350"/>
          </a:xfrm>
        </p:spPr>
        <p:txBody>
          <a:bodyPr/>
          <a:lstStyle/>
          <a:p>
            <a:r>
              <a:rPr lang="en-US" dirty="0" smtClean="0"/>
              <a:t>Thank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92" y="1306225"/>
            <a:ext cx="10401817" cy="76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888" y="369888"/>
            <a:ext cx="11644312" cy="768350"/>
          </a:xfrm>
        </p:spPr>
        <p:txBody>
          <a:bodyPr/>
          <a:lstStyle/>
          <a:p>
            <a:pPr eaLnBrk="1" hangingPunct="1"/>
            <a:r>
              <a:rPr lang="en-US" smtClean="0"/>
              <a:t>File-System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z="2400" dirty="0" smtClean="0"/>
              <a:t>File structure</a:t>
            </a:r>
          </a:p>
          <a:p>
            <a:pPr lvl="1"/>
            <a:r>
              <a:rPr lang="en-US" sz="2400" dirty="0" smtClean="0"/>
              <a:t>Logical storage unit</a:t>
            </a:r>
          </a:p>
          <a:p>
            <a:pPr lvl="1"/>
            <a:r>
              <a:rPr lang="en-US" sz="2400" dirty="0" smtClean="0"/>
              <a:t>Collection of related information</a:t>
            </a:r>
            <a:endParaRPr lang="en-US" sz="1400" dirty="0" smtClean="0"/>
          </a:p>
          <a:p>
            <a:r>
              <a:rPr lang="en-US" sz="2400" b="1" dirty="0" smtClean="0">
                <a:solidFill>
                  <a:srgbClr val="3366FF"/>
                </a:solidFill>
              </a:rPr>
              <a:t>File system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resides on secondary storage (disks)</a:t>
            </a:r>
          </a:p>
          <a:p>
            <a:pPr lvl="1"/>
            <a:r>
              <a:rPr lang="en-US" sz="2400" dirty="0" smtClean="0"/>
              <a:t>Provided user interface to storage, mapping logical to physical</a:t>
            </a:r>
          </a:p>
          <a:p>
            <a:pPr lvl="1"/>
            <a:r>
              <a:rPr lang="en-US" sz="2400" dirty="0" smtClean="0"/>
              <a:t>Provides efficient and convenient access to disk by allowing data to be stored, located retrieved easily</a:t>
            </a:r>
          </a:p>
          <a:p>
            <a:r>
              <a:rPr lang="en-US" sz="2400" dirty="0" smtClean="0"/>
              <a:t>Disk provides in-place rewrite and random access</a:t>
            </a:r>
          </a:p>
          <a:p>
            <a:pPr lvl="1"/>
            <a:r>
              <a:rPr lang="en-US" sz="2400" dirty="0" smtClean="0"/>
              <a:t>I/O transfers performed in </a:t>
            </a:r>
            <a:r>
              <a:rPr lang="en-US" sz="2400" b="1" dirty="0" smtClean="0">
                <a:solidFill>
                  <a:srgbClr val="3366FF"/>
                </a:solidFill>
              </a:rPr>
              <a:t>blocks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3366FF"/>
                </a:solidFill>
              </a:rPr>
              <a:t>sectors</a:t>
            </a:r>
            <a:r>
              <a:rPr lang="en-US" sz="2400" dirty="0" smtClean="0"/>
              <a:t> (usually 512 bytes)</a:t>
            </a:r>
            <a:endParaRPr lang="en-US" sz="1400" dirty="0" smtClean="0"/>
          </a:p>
          <a:p>
            <a:r>
              <a:rPr lang="en-US" sz="2400" b="1" dirty="0" smtClean="0">
                <a:solidFill>
                  <a:srgbClr val="3366FF"/>
                </a:solidFill>
              </a:rPr>
              <a:t>File control block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– storage structure consisting of information about a file</a:t>
            </a:r>
            <a:endParaRPr lang="en-US" sz="1400" dirty="0" smtClean="0"/>
          </a:p>
          <a:p>
            <a:r>
              <a:rPr lang="en-US" sz="2400" b="1" dirty="0" smtClean="0">
                <a:solidFill>
                  <a:srgbClr val="3366FF"/>
                </a:solidFill>
              </a:rPr>
              <a:t>Device driver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controls the physical device </a:t>
            </a:r>
          </a:p>
          <a:p>
            <a:r>
              <a:rPr lang="en-US" sz="2400" dirty="0" smtClean="0"/>
              <a:t>File system organized into layers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Layers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Device drivers </a:t>
            </a:r>
            <a:r>
              <a:rPr lang="en-US" sz="2400" dirty="0" smtClean="0"/>
              <a:t>manage I/O devices at the I/O control layer</a:t>
            </a:r>
          </a:p>
          <a:p>
            <a:pPr lvl="1"/>
            <a:r>
              <a:rPr lang="en-US" sz="2400" dirty="0" smtClean="0"/>
              <a:t>Given commands like “read drive1, cylinder 72, track 2, sector 10, into memory location 1060” outputs low-level hardware specific commands to hardware controller</a:t>
            </a:r>
            <a:endParaRPr lang="en-US" sz="2400" b="1" dirty="0" smtClean="0">
              <a:solidFill>
                <a:srgbClr val="3366FF"/>
              </a:solidFill>
            </a:endParaRPr>
          </a:p>
          <a:p>
            <a:pPr lvl="1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b="1" dirty="0" smtClean="0">
                <a:solidFill>
                  <a:srgbClr val="3366FF"/>
                </a:solidFill>
              </a:rPr>
              <a:t>Basic file system </a:t>
            </a:r>
            <a:r>
              <a:rPr lang="en-US" sz="2400" dirty="0" smtClean="0"/>
              <a:t>given command like “retrieve block 123” translates to device driver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Also manages memory buffers and caches (allocation, freeing, replacement) </a:t>
            </a:r>
          </a:p>
          <a:p>
            <a:pPr marL="1468438" lvl="3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Buffers hold data in transit</a:t>
            </a:r>
          </a:p>
          <a:p>
            <a:pPr marL="1468438" lvl="3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Caches hold frequently used data</a:t>
            </a:r>
          </a:p>
          <a:p>
            <a:pPr lvl="1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b="1" dirty="0" smtClean="0">
                <a:solidFill>
                  <a:srgbClr val="3366FF"/>
                </a:solidFill>
              </a:rPr>
              <a:t>File organization module </a:t>
            </a:r>
            <a:r>
              <a:rPr lang="en-US" sz="2400" dirty="0" smtClean="0"/>
              <a:t>understands files, logical address, and physical blocks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Translates logical block # to physical block #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Manages free space, disk allocation</a:t>
            </a:r>
          </a:p>
          <a:p>
            <a:pPr marL="1468438" lvl="3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endParaRPr lang="en-US" sz="2400" dirty="0" smtClean="0"/>
          </a:p>
          <a:p>
            <a:pPr lvl="1">
              <a:buClr>
                <a:srgbClr val="993300"/>
              </a:buClr>
              <a:buSzPct val="90000"/>
              <a:buFont typeface="Monotype Sorts" charset="2"/>
              <a:buChar char="n"/>
            </a:pPr>
            <a:endParaRPr lang="en-US" sz="2400" dirty="0" smtClean="0"/>
          </a:p>
          <a:p>
            <a:pPr marL="1468438" lvl="3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Layers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b="1" dirty="0" smtClean="0">
                <a:solidFill>
                  <a:srgbClr val="3366FF"/>
                </a:solidFill>
              </a:rPr>
              <a:t>Logical file system </a:t>
            </a:r>
            <a:r>
              <a:rPr lang="en-US" sz="2400" dirty="0" smtClean="0"/>
              <a:t>manages metadata information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Translates file name into file number, file handle, location by maintaining file control blocks (</a:t>
            </a:r>
            <a:r>
              <a:rPr lang="en-US" sz="2400" b="1" dirty="0" err="1" smtClean="0">
                <a:solidFill>
                  <a:srgbClr val="3366FF"/>
                </a:solidFill>
              </a:rPr>
              <a:t>inodes</a:t>
            </a:r>
            <a:r>
              <a:rPr lang="en-US" sz="2400" dirty="0" smtClean="0"/>
              <a:t> in Unix)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Directory management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Protection</a:t>
            </a:r>
          </a:p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Layering useful for reducing complexity and redundancy, but adds overhead and can decrease performance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Logical layers can be implemented by any coding method according to OS designer</a:t>
            </a:r>
          </a:p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Many file systems, sometimes many within an operating system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Each with its own format (CD-ROM is ISO 9660; Unix has </a:t>
            </a:r>
            <a:r>
              <a:rPr lang="en-US" sz="2400" b="1" dirty="0" smtClean="0">
                <a:solidFill>
                  <a:srgbClr val="3366FF"/>
                </a:solidFill>
              </a:rPr>
              <a:t>UFS</a:t>
            </a:r>
            <a:r>
              <a:rPr lang="en-US" sz="2400" dirty="0" smtClean="0"/>
              <a:t>, FFS;  Windows has FAT, FAT32, NTFS as well as floppy, CD, DVD Blu-ray, Linux has more than 40 types, with </a:t>
            </a:r>
            <a:r>
              <a:rPr lang="en-US" sz="2400" b="1" dirty="0" smtClean="0">
                <a:solidFill>
                  <a:srgbClr val="3366FF"/>
                </a:solidFill>
              </a:rPr>
              <a:t>extended file system </a:t>
            </a:r>
            <a:r>
              <a:rPr lang="en-US" sz="2400" dirty="0" smtClean="0"/>
              <a:t>ext2 and ext3 leading; plus distributed file systems,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smtClean="0"/>
              <a:t>New ones still arriving – ZFS, </a:t>
            </a:r>
            <a:r>
              <a:rPr lang="en-US" sz="2400" dirty="0" err="1" smtClean="0"/>
              <a:t>GoogleFS</a:t>
            </a:r>
            <a:r>
              <a:rPr lang="en-US" sz="2400" dirty="0" smtClean="0"/>
              <a:t>, Oracle ASM, FUSE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4025" y="369888"/>
            <a:ext cx="11306175" cy="768350"/>
          </a:xfrm>
        </p:spPr>
        <p:txBody>
          <a:bodyPr/>
          <a:lstStyle/>
          <a:p>
            <a:pPr eaLnBrk="1" hangingPunct="1"/>
            <a:r>
              <a:rPr lang="en-US" smtClean="0"/>
              <a:t>A Typical File Control Block</a:t>
            </a:r>
            <a:endParaRPr lang="en-US" sz="3400" smtClean="0"/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088" y="1658938"/>
            <a:ext cx="10498137" cy="618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369888"/>
            <a:ext cx="11350625" cy="768350"/>
          </a:xfrm>
        </p:spPr>
        <p:txBody>
          <a:bodyPr/>
          <a:lstStyle/>
          <a:p>
            <a:pPr eaLnBrk="1" hangingPunct="1"/>
            <a:r>
              <a:rPr lang="en-US" smtClean="0"/>
              <a:t>Directory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sz="2400" b="1" dirty="0" smtClean="0"/>
              <a:t>Linear list</a:t>
            </a:r>
            <a:r>
              <a:rPr lang="en-US" sz="2400" dirty="0" smtClean="0"/>
              <a:t> of file names with pointer to the data blocks</a:t>
            </a:r>
          </a:p>
          <a:p>
            <a:pPr lvl="1"/>
            <a:r>
              <a:rPr lang="en-US" sz="2400" dirty="0" smtClean="0"/>
              <a:t>Simple to program</a:t>
            </a:r>
          </a:p>
          <a:p>
            <a:pPr lvl="1"/>
            <a:r>
              <a:rPr lang="en-US" sz="2400" dirty="0" smtClean="0"/>
              <a:t>Time-consuming to execute</a:t>
            </a:r>
          </a:p>
          <a:p>
            <a:pPr lvl="2"/>
            <a:r>
              <a:rPr lang="en-US" sz="2400" dirty="0" smtClean="0"/>
              <a:t>Linear search time</a:t>
            </a:r>
          </a:p>
          <a:p>
            <a:pPr lvl="2"/>
            <a:r>
              <a:rPr lang="en-US" sz="2400" dirty="0" smtClean="0"/>
              <a:t>Could keep ordered alphabetically via linked list or use B+ tree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Hash Table</a:t>
            </a:r>
            <a:r>
              <a:rPr lang="en-US" sz="2400" dirty="0" smtClean="0"/>
              <a:t> – linear list with hash data structure</a:t>
            </a:r>
          </a:p>
          <a:p>
            <a:pPr lvl="1"/>
            <a:r>
              <a:rPr lang="en-US" sz="2400" dirty="0" smtClean="0"/>
              <a:t>Decreases directory search time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Collisions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– situations where two file names hash to the same location</a:t>
            </a:r>
          </a:p>
          <a:p>
            <a:pPr lvl="1"/>
            <a:r>
              <a:rPr lang="en-US" sz="2400" dirty="0" smtClean="0"/>
              <a:t>Only good if entries are fixed size, or use chained-overflow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Allocation Methods - Contiguous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z="2800" dirty="0" smtClean="0"/>
              <a:t>An allocation method refers to how disk blocks are allocated for files: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Contiguous allocation </a:t>
            </a:r>
            <a:r>
              <a:rPr lang="en-US" sz="2800" dirty="0" smtClean="0">
                <a:solidFill>
                  <a:srgbClr val="000000"/>
                </a:solidFill>
              </a:rPr>
              <a:t>– </a:t>
            </a:r>
            <a:r>
              <a:rPr lang="en-US" sz="2800" dirty="0" smtClean="0"/>
              <a:t>each file occupies set of contiguous blocks</a:t>
            </a:r>
          </a:p>
          <a:p>
            <a:pPr lvl="1"/>
            <a:r>
              <a:rPr lang="en-US" sz="2800" dirty="0" smtClean="0"/>
              <a:t>Best performance in most cases</a:t>
            </a:r>
          </a:p>
          <a:p>
            <a:pPr lvl="1"/>
            <a:r>
              <a:rPr lang="en-US" sz="2800" dirty="0" smtClean="0"/>
              <a:t>Simple – only starting location (block #) and length (number of blocks) are required</a:t>
            </a:r>
          </a:p>
          <a:p>
            <a:pPr lvl="1"/>
            <a:r>
              <a:rPr lang="en-US" sz="2800" dirty="0" smtClean="0"/>
              <a:t>Problems include finding space for file, knowing file size, external fragmentation, need for </a:t>
            </a:r>
            <a:r>
              <a:rPr lang="en-US" sz="2800" b="1" dirty="0" smtClean="0">
                <a:solidFill>
                  <a:srgbClr val="3366FF"/>
                </a:solidFill>
              </a:rPr>
              <a:t>compaction off-line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rgbClr val="3366FF"/>
                </a:solidFill>
              </a:rPr>
              <a:t>downtime</a:t>
            </a:r>
            <a:r>
              <a:rPr lang="en-US" sz="2800" dirty="0" smtClean="0"/>
              <a:t>) or </a:t>
            </a:r>
            <a:r>
              <a:rPr lang="en-US" sz="2800" b="1" dirty="0" smtClean="0">
                <a:solidFill>
                  <a:srgbClr val="3366FF"/>
                </a:solidFill>
              </a:rPr>
              <a:t>on-line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369888"/>
            <a:ext cx="12241212" cy="768350"/>
          </a:xfrm>
        </p:spPr>
        <p:txBody>
          <a:bodyPr/>
          <a:lstStyle/>
          <a:p>
            <a:pPr eaLnBrk="1" hangingPunct="1"/>
            <a:r>
              <a:rPr lang="en-US" smtClean="0"/>
              <a:t>Contiguous Allocation of Disk Space</a:t>
            </a:r>
            <a:endParaRPr lang="en-US" sz="3400" smtClean="0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3150" y="1497013"/>
            <a:ext cx="8489950" cy="684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3860</TotalTime>
  <Words>645</Words>
  <Application>Microsoft Office PowerPoint</Application>
  <PresentationFormat>Custom</PresentationFormat>
  <Paragraphs>99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Helvetica</vt:lpstr>
      <vt:lpstr>Monotype Sorts</vt:lpstr>
      <vt:lpstr>MT Extra</vt:lpstr>
      <vt:lpstr>Times New Roman</vt:lpstr>
      <vt:lpstr>Verdana</vt:lpstr>
      <vt:lpstr>Webdings</vt:lpstr>
      <vt:lpstr>os-8</vt:lpstr>
      <vt:lpstr>File System Implementation and Allocation Methods</vt:lpstr>
      <vt:lpstr>Disk Structure</vt:lpstr>
      <vt:lpstr>File-System Structure</vt:lpstr>
      <vt:lpstr>File System Layers</vt:lpstr>
      <vt:lpstr>File System Layers (Cont.)</vt:lpstr>
      <vt:lpstr>A Typical File Control Block</vt:lpstr>
      <vt:lpstr>Directory Implementation</vt:lpstr>
      <vt:lpstr>Allocation Methods - Contiguous</vt:lpstr>
      <vt:lpstr>Contiguous Allocation of Disk Space</vt:lpstr>
      <vt:lpstr>Allocation Methods - Linked</vt:lpstr>
      <vt:lpstr>Linked Allocation</vt:lpstr>
      <vt:lpstr>Linked Allocation</vt:lpstr>
      <vt:lpstr>File-Allocation Table</vt:lpstr>
      <vt:lpstr>Allocation Methods - Indexed</vt:lpstr>
      <vt:lpstr>Example of Indexed Allocation</vt:lpstr>
      <vt:lpstr>Indexed Allocation – Mapping (Cont.)</vt:lpstr>
      <vt:lpstr>Thank  You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Alok Jhaldiyal</cp:lastModifiedBy>
  <cp:revision>142</cp:revision>
  <cp:lastPrinted>2011-04-04T02:19:50Z</cp:lastPrinted>
  <dcterms:created xsi:type="dcterms:W3CDTF">2011-04-03T15:01:31Z</dcterms:created>
  <dcterms:modified xsi:type="dcterms:W3CDTF">2019-11-20T06:01:09Z</dcterms:modified>
</cp:coreProperties>
</file>