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6" r:id="rId6"/>
    <p:sldId id="259" r:id="rId7"/>
    <p:sldId id="260" r:id="rId8"/>
    <p:sldId id="271" r:id="rId9"/>
    <p:sldId id="261" r:id="rId10"/>
    <p:sldId id="272" r:id="rId11"/>
    <p:sldId id="262" r:id="rId12"/>
    <p:sldId id="273" r:id="rId13"/>
    <p:sldId id="263" r:id="rId14"/>
    <p:sldId id="26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212975"/>
          </a:xfrm>
          <a:solidFill>
            <a:schemeClr val="bg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r>
              <a:rPr lang="en-US" b="1" dirty="0" smtClean="0"/>
              <a:t>Page Replacement Algorithms</a:t>
            </a:r>
            <a:br>
              <a:rPr lang="en-US" b="1" dirty="0" smtClean="0"/>
            </a:br>
            <a:r>
              <a:rPr lang="en-US" sz="3100" dirty="0" smtClean="0"/>
              <a:t>Alok Jhaldiyal</a:t>
            </a:r>
            <a:br>
              <a:rPr lang="en-US" sz="3100" dirty="0" smtClean="0"/>
            </a:br>
            <a:r>
              <a:rPr lang="en-US" sz="3100" dirty="0" smtClean="0"/>
              <a:t>Assistant Professor</a:t>
            </a:r>
            <a:br>
              <a:rPr lang="en-US" sz="3100" dirty="0" smtClean="0"/>
            </a:br>
            <a:r>
              <a:rPr lang="en-US" sz="3100" dirty="0" err="1" smtClean="0"/>
              <a:t>SoCS</a:t>
            </a:r>
            <a:r>
              <a:rPr lang="en-US" sz="3100" dirty="0" smtClean="0"/>
              <a:t>, UPES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239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0036" y="1447800"/>
            <a:ext cx="452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FIFO Page Replacement Algorithm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4208" r="9642" b="44741"/>
          <a:stretch/>
        </p:blipFill>
        <p:spPr bwMode="auto">
          <a:xfrm>
            <a:off x="11085" y="2169048"/>
            <a:ext cx="9121831" cy="251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9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LRU 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FIFO algorithm uses the time when a page was brought into </a:t>
            </a:r>
            <a:r>
              <a:rPr lang="en-US" b="1" dirty="0" smtClean="0">
                <a:solidFill>
                  <a:schemeClr val="bg1"/>
                </a:solidFill>
              </a:rPr>
              <a:t>memory.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OPTIMAL </a:t>
            </a:r>
            <a:r>
              <a:rPr lang="en-US" b="1" dirty="0">
                <a:solidFill>
                  <a:schemeClr val="bg1"/>
                </a:solidFill>
              </a:rPr>
              <a:t>algorithm uses the time when a page is to be used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LRU </a:t>
            </a:r>
            <a:r>
              <a:rPr lang="en-US" b="1" dirty="0">
                <a:solidFill>
                  <a:schemeClr val="bg1"/>
                </a:solidFill>
              </a:rPr>
              <a:t>Algorithm use the </a:t>
            </a:r>
            <a:r>
              <a:rPr lang="en-US" b="1" dirty="0" smtClean="0">
                <a:solidFill>
                  <a:schemeClr val="bg1"/>
                </a:solidFill>
              </a:rPr>
              <a:t>recent past </a:t>
            </a:r>
            <a:r>
              <a:rPr lang="en-US" b="1" dirty="0">
                <a:solidFill>
                  <a:schemeClr val="bg1"/>
                </a:solidFill>
              </a:rPr>
              <a:t>as an approximation of the near </a:t>
            </a:r>
            <a:r>
              <a:rPr lang="en-US" b="1" dirty="0" smtClean="0">
                <a:solidFill>
                  <a:schemeClr val="bg1"/>
                </a:solidFill>
              </a:rPr>
              <a:t>future.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Replace </a:t>
            </a:r>
            <a:r>
              <a:rPr lang="en-US" b="1" dirty="0">
                <a:solidFill>
                  <a:schemeClr val="bg1"/>
                </a:solidFill>
              </a:rPr>
              <a:t>the page </a:t>
            </a:r>
            <a:r>
              <a:rPr lang="en-US" b="1" dirty="0" smtClean="0">
                <a:solidFill>
                  <a:schemeClr val="bg1"/>
                </a:solidFill>
              </a:rPr>
              <a:t>that has </a:t>
            </a:r>
            <a:r>
              <a:rPr lang="en-US" b="1" dirty="0">
                <a:solidFill>
                  <a:schemeClr val="bg1"/>
                </a:solidFill>
              </a:rPr>
              <a:t>not been used for the longest period of </a:t>
            </a:r>
            <a:r>
              <a:rPr lang="en-US" b="1" dirty="0" smtClean="0">
                <a:solidFill>
                  <a:schemeClr val="bg1"/>
                </a:solidFill>
              </a:rPr>
              <a:t>time.</a:t>
            </a:r>
          </a:p>
          <a:p>
            <a:r>
              <a:rPr lang="en-US" b="1" dirty="0">
                <a:solidFill>
                  <a:schemeClr val="bg1"/>
                </a:solidFill>
              </a:rPr>
              <a:t>LRU replacement does not suffer from </a:t>
            </a:r>
            <a:r>
              <a:rPr lang="en-US" b="1" dirty="0" err="1" smtClean="0">
                <a:solidFill>
                  <a:schemeClr val="bg1"/>
                </a:solidFill>
              </a:rPr>
              <a:t>Belady’s</a:t>
            </a:r>
            <a:r>
              <a:rPr lang="en-US" b="1" dirty="0" smtClean="0">
                <a:solidFill>
                  <a:schemeClr val="bg1"/>
                </a:solidFill>
              </a:rPr>
              <a:t> anomaly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0036" y="1447800"/>
            <a:ext cx="445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LRU Page Replacement Algorithm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5" t="41444" r="10535" b="20879"/>
          <a:stretch/>
        </p:blipFill>
        <p:spPr bwMode="auto">
          <a:xfrm>
            <a:off x="293914" y="1909464"/>
            <a:ext cx="8826249" cy="30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6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Self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Demand Paging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Allocation Algorithms:</a:t>
            </a:r>
            <a:endParaRPr lang="en-US" sz="4000" b="1" dirty="0">
              <a:solidFill>
                <a:schemeClr val="bg1"/>
              </a:solidFill>
            </a:endParaRPr>
          </a:p>
          <a:p>
            <a:pPr lvl="1"/>
            <a:r>
              <a:rPr lang="en-US" sz="3600" b="1" dirty="0" smtClean="0">
                <a:solidFill>
                  <a:schemeClr val="bg1"/>
                </a:solidFill>
              </a:rPr>
              <a:t>Equal Allocation</a:t>
            </a:r>
          </a:p>
          <a:p>
            <a:pPr lvl="1"/>
            <a:r>
              <a:rPr lang="en-US" sz="3600" b="1" dirty="0" smtClean="0">
                <a:solidFill>
                  <a:schemeClr val="bg1"/>
                </a:solidFill>
              </a:rPr>
              <a:t>Proportional Algorithms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Thrashing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Reference String: 0,2,1,6,4,0,1,0,3,1,2,1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For the above mentioned string implement the following algorithms and compute no. of page faults that have occurred and also compute fault rate.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LRU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Optimal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FIFO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Consider no of available locations to be 3.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Belady’s</a:t>
            </a:r>
            <a:r>
              <a:rPr lang="en-US" dirty="0" smtClean="0"/>
              <a:t> Anomaly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 String: 1</a:t>
            </a:r>
            <a:r>
              <a:rPr lang="en-US" dirty="0"/>
              <a:t>, 2, 3, 4, 1, 2, 5, 1, 2, 3, 4, </a:t>
            </a: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Using the above given ref. string, justify that only FIFO page replacement algorithm suffers from </a:t>
            </a:r>
            <a:r>
              <a:rPr lang="en-US" dirty="0" err="1" smtClean="0"/>
              <a:t>Belady’s</a:t>
            </a:r>
            <a:r>
              <a:rPr lang="en-US" dirty="0" smtClean="0"/>
              <a:t> Anomaly.</a:t>
            </a:r>
          </a:p>
        </p:txBody>
      </p:sp>
    </p:spTree>
    <p:extLst>
      <p:ext uri="{BB962C8B-B14F-4D97-AF65-F5344CB8AC3E}">
        <p14:creationId xmlns:p14="http://schemas.microsoft.com/office/powerpoint/2010/main" val="18776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Page Replacement- Need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 support degree of multiprogramming in a system.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Supports the paradigm that main memory can at a single instant hold limited pages.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Comes into play when page fault occurs.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Page fault can be termed as an operating system trap.</a:t>
            </a:r>
          </a:p>
          <a:p>
            <a:r>
              <a:rPr lang="en-US" b="1" dirty="0">
                <a:solidFill>
                  <a:schemeClr val="bg1"/>
                </a:solidFill>
              </a:rPr>
              <a:t>If the page to be removed has </a:t>
            </a:r>
            <a:r>
              <a:rPr lang="en-US" b="1" dirty="0" smtClean="0">
                <a:solidFill>
                  <a:schemeClr val="bg1"/>
                </a:solidFill>
              </a:rPr>
              <a:t>been modified </a:t>
            </a:r>
            <a:r>
              <a:rPr lang="en-US" b="1" dirty="0">
                <a:solidFill>
                  <a:schemeClr val="bg1"/>
                </a:solidFill>
              </a:rPr>
              <a:t>while in memory, it must be rewritten to the disk to bring the disk copy up to date</a:t>
            </a:r>
          </a:p>
        </p:txBody>
      </p:sp>
    </p:spTree>
    <p:extLst>
      <p:ext uri="{BB962C8B-B14F-4D97-AF65-F5344CB8AC3E}">
        <p14:creationId xmlns:p14="http://schemas.microsoft.com/office/powerpoint/2010/main" val="22559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Basic Page Replacement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no frame is free, we </a:t>
            </a:r>
            <a:r>
              <a:rPr lang="en-US" b="1" dirty="0" smtClean="0">
                <a:solidFill>
                  <a:schemeClr val="bg1"/>
                </a:solidFill>
              </a:rPr>
              <a:t>find one </a:t>
            </a:r>
            <a:r>
              <a:rPr lang="en-US" b="1" dirty="0">
                <a:solidFill>
                  <a:schemeClr val="bg1"/>
                </a:solidFill>
              </a:rPr>
              <a:t>that is not currently being used and free </a:t>
            </a:r>
            <a:r>
              <a:rPr lang="en-US" b="1" dirty="0" smtClean="0">
                <a:solidFill>
                  <a:schemeClr val="bg1"/>
                </a:solidFill>
              </a:rPr>
              <a:t>it.</a:t>
            </a:r>
          </a:p>
          <a:p>
            <a:r>
              <a:rPr lang="en-US" b="1" dirty="0">
                <a:solidFill>
                  <a:schemeClr val="bg1"/>
                </a:solidFill>
              </a:rPr>
              <a:t>Frame can be made free by </a:t>
            </a:r>
            <a:r>
              <a:rPr lang="en-US" b="1" dirty="0" smtClean="0">
                <a:solidFill>
                  <a:schemeClr val="bg1"/>
                </a:solidFill>
              </a:rPr>
              <a:t>writing its </a:t>
            </a:r>
            <a:r>
              <a:rPr lang="en-US" b="1" dirty="0">
                <a:solidFill>
                  <a:schemeClr val="bg1"/>
                </a:solidFill>
              </a:rPr>
              <a:t>contents to swap space and changing the page </a:t>
            </a:r>
            <a:r>
              <a:rPr lang="en-US" b="1" dirty="0" smtClean="0">
                <a:solidFill>
                  <a:schemeClr val="bg1"/>
                </a:solidFill>
              </a:rPr>
              <a:t>table.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freed frame </a:t>
            </a:r>
            <a:r>
              <a:rPr lang="en-US" b="1" dirty="0" smtClean="0">
                <a:solidFill>
                  <a:schemeClr val="bg1"/>
                </a:solidFill>
              </a:rPr>
              <a:t>can now be used to </a:t>
            </a:r>
            <a:r>
              <a:rPr lang="en-US" b="1" dirty="0">
                <a:solidFill>
                  <a:schemeClr val="bg1"/>
                </a:solidFill>
              </a:rPr>
              <a:t>hold the page for which the process faulted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Page Replacement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</a:rPr>
              <a:t>Find the location of the desired page on the disk.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Find a free frame: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a. If there is a free frame, use it.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b. If there is no free frame, use a page-replacement algorithm to </a:t>
            </a:r>
            <a:r>
              <a:rPr lang="en-US" dirty="0" smtClean="0">
                <a:solidFill>
                  <a:schemeClr val="bg1"/>
                </a:solidFill>
              </a:rPr>
              <a:t>select a </a:t>
            </a:r>
            <a:r>
              <a:rPr lang="en-US" b="1" dirty="0">
                <a:solidFill>
                  <a:schemeClr val="bg1"/>
                </a:solidFill>
              </a:rPr>
              <a:t>victim frame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c. Write the victim frame to the disk; change the page and frame </a:t>
            </a:r>
            <a:r>
              <a:rPr lang="en-US" dirty="0" smtClean="0">
                <a:solidFill>
                  <a:schemeClr val="bg1"/>
                </a:solidFill>
              </a:rPr>
              <a:t>tables accordingly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dirty="0">
                <a:solidFill>
                  <a:schemeClr val="bg1"/>
                </a:solidFill>
              </a:rPr>
              <a:t>Read the desired page into the newly freed frame; change the page </a:t>
            </a:r>
            <a:r>
              <a:rPr lang="en-US" dirty="0" smtClean="0">
                <a:solidFill>
                  <a:schemeClr val="bg1"/>
                </a:solidFill>
              </a:rPr>
              <a:t>and frame </a:t>
            </a:r>
            <a:r>
              <a:rPr lang="en-US" dirty="0">
                <a:solidFill>
                  <a:schemeClr val="bg1"/>
                </a:solidFill>
              </a:rPr>
              <a:t>tables.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4. </a:t>
            </a:r>
            <a:r>
              <a:rPr lang="en-US" dirty="0">
                <a:solidFill>
                  <a:schemeClr val="bg1"/>
                </a:solidFill>
              </a:rPr>
              <a:t>Continue the user process from where the page fault </a:t>
            </a:r>
            <a:r>
              <a:rPr lang="en-US" dirty="0" smtClean="0">
                <a:solidFill>
                  <a:schemeClr val="bg1"/>
                </a:solidFill>
              </a:rPr>
              <a:t>occurred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Page Fault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54" t="19781" r="23865" b="2198"/>
          <a:stretch/>
        </p:blipFill>
        <p:spPr>
          <a:xfrm>
            <a:off x="1059824" y="914400"/>
            <a:ext cx="702435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Page Replacement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Operating System uses various algorithms to implement page replacement, listed below: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Optimal </a:t>
            </a:r>
            <a:r>
              <a:rPr lang="en-US" b="1" dirty="0">
                <a:solidFill>
                  <a:schemeClr val="bg1"/>
                </a:solidFill>
              </a:rPr>
              <a:t>page replacement algorithm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Not </a:t>
            </a:r>
            <a:r>
              <a:rPr lang="en-US" b="1" dirty="0">
                <a:solidFill>
                  <a:schemeClr val="bg1"/>
                </a:solidFill>
              </a:rPr>
              <a:t>recently used page replacement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First-In</a:t>
            </a:r>
            <a:r>
              <a:rPr lang="en-US" b="1" dirty="0">
                <a:solidFill>
                  <a:schemeClr val="bg1"/>
                </a:solidFill>
              </a:rPr>
              <a:t>, First-Out page replacement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Least </a:t>
            </a:r>
            <a:r>
              <a:rPr lang="en-US" b="1" dirty="0">
                <a:solidFill>
                  <a:schemeClr val="bg1"/>
                </a:solidFill>
              </a:rPr>
              <a:t>recently used page replacement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Optimal Page Replacement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algorithm has lowest page fault rate of all </a:t>
            </a:r>
            <a:r>
              <a:rPr lang="en-US" b="1" dirty="0" smtClean="0">
                <a:solidFill>
                  <a:schemeClr val="bg1"/>
                </a:solidFill>
              </a:rPr>
              <a:t>algorithms.</a:t>
            </a:r>
          </a:p>
          <a:p>
            <a:r>
              <a:rPr lang="en-US" b="1" dirty="0">
                <a:solidFill>
                  <a:schemeClr val="bg1"/>
                </a:solidFill>
              </a:rPr>
              <a:t>Algorithm Statement: Replace the </a:t>
            </a:r>
            <a:r>
              <a:rPr lang="en-US" b="1" dirty="0" smtClean="0">
                <a:solidFill>
                  <a:schemeClr val="bg1"/>
                </a:solidFill>
              </a:rPr>
              <a:t>page which </a:t>
            </a:r>
            <a:r>
              <a:rPr lang="en-US" b="1" dirty="0">
                <a:solidFill>
                  <a:schemeClr val="bg1"/>
                </a:solidFill>
              </a:rPr>
              <a:t>will not be used for longest period of </a:t>
            </a:r>
            <a:r>
              <a:rPr lang="en-US" b="1" dirty="0" smtClean="0">
                <a:solidFill>
                  <a:schemeClr val="bg1"/>
                </a:solidFill>
              </a:rPr>
              <a:t>time.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Future </a:t>
            </a:r>
            <a:r>
              <a:rPr lang="en-US" b="1" dirty="0">
                <a:solidFill>
                  <a:schemeClr val="bg1"/>
                </a:solidFill>
              </a:rPr>
              <a:t>knowledge of reference string is </a:t>
            </a:r>
            <a:r>
              <a:rPr lang="en-US" b="1" dirty="0" smtClean="0">
                <a:solidFill>
                  <a:schemeClr val="bg1"/>
                </a:solidFill>
              </a:rPr>
              <a:t>required.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Never </a:t>
            </a:r>
            <a:r>
              <a:rPr lang="en-US" b="1" dirty="0">
                <a:solidFill>
                  <a:schemeClr val="bg1"/>
                </a:solidFill>
              </a:rPr>
              <a:t>suffer from </a:t>
            </a:r>
            <a:r>
              <a:rPr lang="en-US" b="1" dirty="0" err="1">
                <a:solidFill>
                  <a:schemeClr val="bg1"/>
                </a:solidFill>
              </a:rPr>
              <a:t>Belady’s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anomaly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Belady’s</a:t>
            </a:r>
            <a:r>
              <a:rPr lang="en-US" b="1" dirty="0">
                <a:solidFill>
                  <a:schemeClr val="bg1"/>
                </a:solidFill>
              </a:rPr>
              <a:t> anomaly: for some </a:t>
            </a:r>
            <a:r>
              <a:rPr lang="en-US" b="1" dirty="0" smtClean="0">
                <a:solidFill>
                  <a:schemeClr val="bg1"/>
                </a:solidFill>
              </a:rPr>
              <a:t>page-replacement algorithms</a:t>
            </a:r>
            <a:r>
              <a:rPr lang="en-US" b="1" dirty="0">
                <a:solidFill>
                  <a:schemeClr val="bg1"/>
                </a:solidFill>
              </a:rPr>
              <a:t>, the page-fault rate may increase as the </a:t>
            </a:r>
            <a:r>
              <a:rPr lang="en-US" b="1" dirty="0" smtClean="0">
                <a:solidFill>
                  <a:schemeClr val="bg1"/>
                </a:solidFill>
              </a:rPr>
              <a:t>number </a:t>
            </a:r>
            <a:r>
              <a:rPr lang="en-US" b="1" dirty="0">
                <a:solidFill>
                  <a:schemeClr val="bg1"/>
                </a:solidFill>
              </a:rPr>
              <a:t>of allocated </a:t>
            </a:r>
            <a:r>
              <a:rPr lang="en-US" b="1" dirty="0" smtClean="0">
                <a:solidFill>
                  <a:schemeClr val="bg1"/>
                </a:solidFill>
              </a:rPr>
              <a:t>frames increases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5" t="41863" r="8304" b="23391"/>
          <a:stretch/>
        </p:blipFill>
        <p:spPr bwMode="auto">
          <a:xfrm>
            <a:off x="0" y="2028719"/>
            <a:ext cx="9144000" cy="28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0036" y="1447800"/>
            <a:ext cx="498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Optimal Page Replacement Algorithm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6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FIFO 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7"/>
            <a:ext cx="9144000" cy="54403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Simplest </a:t>
            </a:r>
            <a:r>
              <a:rPr lang="en-US" b="1" dirty="0">
                <a:solidFill>
                  <a:schemeClr val="bg1"/>
                </a:solidFill>
              </a:rPr>
              <a:t>page-replacement </a:t>
            </a:r>
            <a:r>
              <a:rPr lang="en-US" b="1" dirty="0" smtClean="0">
                <a:solidFill>
                  <a:schemeClr val="bg1"/>
                </a:solidFill>
              </a:rPr>
              <a:t>algorithm.</a:t>
            </a:r>
          </a:p>
          <a:p>
            <a:r>
              <a:rPr lang="en-US" b="1" dirty="0">
                <a:solidFill>
                  <a:schemeClr val="bg1"/>
                </a:solidFill>
              </a:rPr>
              <a:t>FIFO replacement algorithm associates with each page the time when </a:t>
            </a:r>
            <a:r>
              <a:rPr lang="en-US" b="1" dirty="0" smtClean="0">
                <a:solidFill>
                  <a:schemeClr val="bg1"/>
                </a:solidFill>
              </a:rPr>
              <a:t>that page </a:t>
            </a:r>
            <a:r>
              <a:rPr lang="en-US" b="1" dirty="0">
                <a:solidFill>
                  <a:schemeClr val="bg1"/>
                </a:solidFill>
              </a:rPr>
              <a:t>was brought into </a:t>
            </a:r>
            <a:r>
              <a:rPr lang="en-US" b="1" dirty="0" smtClean="0">
                <a:solidFill>
                  <a:schemeClr val="bg1"/>
                </a:solidFill>
              </a:rPr>
              <a:t>memory.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page must be replaced, the </a:t>
            </a:r>
            <a:r>
              <a:rPr lang="en-US" b="1" dirty="0" smtClean="0">
                <a:solidFill>
                  <a:schemeClr val="bg1"/>
                </a:solidFill>
              </a:rPr>
              <a:t>oldest page </a:t>
            </a:r>
            <a:r>
              <a:rPr lang="en-US" b="1" dirty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chemeClr val="bg1"/>
                </a:solidFill>
              </a:rPr>
              <a:t>chosen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568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Page Replacement Algorithms Alok Jhaldiyal Assistant Professor SoCS, UPES</vt:lpstr>
      <vt:lpstr>Page Replacement- Need</vt:lpstr>
      <vt:lpstr>Basic Page Replacement</vt:lpstr>
      <vt:lpstr>Page Replacement Strategy</vt:lpstr>
      <vt:lpstr>Handling Page Fault</vt:lpstr>
      <vt:lpstr>Page Replacement Algorithms</vt:lpstr>
      <vt:lpstr>Optimal Page Replacement Algorithm</vt:lpstr>
      <vt:lpstr>PowerPoint Presentation</vt:lpstr>
      <vt:lpstr>FIFO Page Replacement</vt:lpstr>
      <vt:lpstr>PowerPoint Presentation</vt:lpstr>
      <vt:lpstr>LRU Page Replacement</vt:lpstr>
      <vt:lpstr>PowerPoint Presentation</vt:lpstr>
      <vt:lpstr>Self Study</vt:lpstr>
      <vt:lpstr>Problem</vt:lpstr>
      <vt:lpstr>Belady’s Anomaly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IP Alok Jhaldiyal Assistant Professor SoCSE, UPES</dc:title>
  <dc:creator>Alok Jhaldiyal</dc:creator>
  <cp:lastModifiedBy>Alok Jhaldiyal</cp:lastModifiedBy>
  <cp:revision>46</cp:revision>
  <dcterms:created xsi:type="dcterms:W3CDTF">2006-08-16T00:00:00Z</dcterms:created>
  <dcterms:modified xsi:type="dcterms:W3CDTF">2023-11-29T04:55:34Z</dcterms:modified>
</cp:coreProperties>
</file>