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9" r:id="rId4"/>
    <p:sldId id="30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21" r:id="rId13"/>
    <p:sldId id="308" r:id="rId14"/>
    <p:sldId id="320" r:id="rId15"/>
    <p:sldId id="276" r:id="rId16"/>
    <p:sldId id="265" r:id="rId17"/>
    <p:sldId id="266" r:id="rId18"/>
    <p:sldId id="277" r:id="rId19"/>
    <p:sldId id="267" r:id="rId20"/>
    <p:sldId id="268" r:id="rId21"/>
    <p:sldId id="269" r:id="rId22"/>
    <p:sldId id="304" r:id="rId23"/>
    <p:sldId id="270" r:id="rId24"/>
    <p:sldId id="271" r:id="rId25"/>
    <p:sldId id="310" r:id="rId26"/>
    <p:sldId id="311" r:id="rId27"/>
    <p:sldId id="272" r:id="rId28"/>
    <p:sldId id="273" r:id="rId29"/>
    <p:sldId id="278" r:id="rId30"/>
    <p:sldId id="274" r:id="rId31"/>
    <p:sldId id="280" r:id="rId32"/>
    <p:sldId id="281" r:id="rId33"/>
    <p:sldId id="282" r:id="rId34"/>
    <p:sldId id="305" r:id="rId35"/>
    <p:sldId id="283" r:id="rId36"/>
    <p:sldId id="289" r:id="rId37"/>
    <p:sldId id="284" r:id="rId38"/>
    <p:sldId id="285" r:id="rId39"/>
    <p:sldId id="286" r:id="rId40"/>
    <p:sldId id="287" r:id="rId41"/>
    <p:sldId id="288" r:id="rId42"/>
    <p:sldId id="302" r:id="rId43"/>
    <p:sldId id="314" r:id="rId44"/>
    <p:sldId id="315" r:id="rId45"/>
    <p:sldId id="316" r:id="rId46"/>
    <p:sldId id="317" r:id="rId47"/>
    <p:sldId id="318" r:id="rId48"/>
    <p:sldId id="29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latin typeface="Broadway" panose="04040905080B02020502" pitchFamily="82" charset="0"/>
              </a:rPr>
              <a:t>Introduction to Operating System</a:t>
            </a:r>
            <a:endParaRPr lang="en-US" sz="4000" dirty="0">
              <a:latin typeface="Broadway" panose="04040905080B020205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7554" y="4876800"/>
            <a:ext cx="250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Alok Jhaldiyal</a:t>
            </a:r>
          </a:p>
          <a:p>
            <a:pPr algn="ctr"/>
            <a:r>
              <a:rPr lang="en-US" dirty="0" smtClean="0">
                <a:latin typeface="Broadway" panose="04040905080B02020502" pitchFamily="82" charset="0"/>
              </a:rPr>
              <a:t>Assistant Professor</a:t>
            </a:r>
          </a:p>
          <a:p>
            <a:pPr algn="ctr"/>
            <a:r>
              <a:rPr lang="en-US" dirty="0" err="1" smtClean="0">
                <a:latin typeface="Broadway" panose="04040905080B02020502" pitchFamily="82" charset="0"/>
              </a:rPr>
              <a:t>SoCS</a:t>
            </a:r>
            <a:r>
              <a:rPr lang="en-US" dirty="0" smtClean="0">
                <a:latin typeface="Broadway" panose="04040905080B02020502" pitchFamily="82" charset="0"/>
              </a:rPr>
              <a:t>, UPES</a:t>
            </a:r>
          </a:p>
          <a:p>
            <a:pPr algn="ctr"/>
            <a:r>
              <a:rPr lang="en-US" dirty="0" smtClean="0">
                <a:latin typeface="Broadway" panose="04040905080B02020502" pitchFamily="82" charset="0"/>
              </a:rPr>
              <a:t>Dehradun</a:t>
            </a:r>
          </a:p>
        </p:txBody>
      </p:sp>
    </p:spTree>
    <p:extLst>
      <p:ext uri="{BB962C8B-B14F-4D97-AF65-F5344CB8AC3E}">
        <p14:creationId xmlns:p14="http://schemas.microsoft.com/office/powerpoint/2010/main" val="7346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 smtClean="0"/>
              <a:t>Computer 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4290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Computer </a:t>
            </a:r>
            <a:r>
              <a:rPr lang="en-IN" dirty="0">
                <a:latin typeface="Arial Narrow" panose="020B0606020202030204" pitchFamily="34" charset="0"/>
              </a:rPr>
              <a:t>system consists of one or more </a:t>
            </a:r>
            <a:r>
              <a:rPr lang="en-IN" dirty="0" smtClean="0">
                <a:latin typeface="Arial Narrow" panose="020B0606020202030204" pitchFamily="34" charset="0"/>
              </a:rPr>
              <a:t>CPUs and </a:t>
            </a:r>
            <a:r>
              <a:rPr lang="en-IN" dirty="0">
                <a:latin typeface="Arial Narrow" panose="020B0606020202030204" pitchFamily="34" charset="0"/>
              </a:rPr>
              <a:t>a number of device </a:t>
            </a:r>
            <a:r>
              <a:rPr lang="en-IN" dirty="0" smtClean="0">
                <a:latin typeface="Arial Narrow" panose="020B0606020202030204" pitchFamily="34" charset="0"/>
              </a:rPr>
              <a:t>controllers, which execute in parallel.</a:t>
            </a:r>
          </a:p>
          <a:p>
            <a:r>
              <a:rPr lang="en-IN" dirty="0">
                <a:latin typeface="Arial Narrow" panose="020B0606020202030204" pitchFamily="34" charset="0"/>
              </a:rPr>
              <a:t>Each device controller is </a:t>
            </a:r>
            <a:r>
              <a:rPr lang="en-IN" dirty="0" smtClean="0">
                <a:latin typeface="Arial Narrow" panose="020B0606020202030204" pitchFamily="34" charset="0"/>
              </a:rPr>
              <a:t>in charge </a:t>
            </a:r>
            <a:r>
              <a:rPr lang="en-IN" dirty="0">
                <a:latin typeface="Arial Narrow" panose="020B0606020202030204" pitchFamily="34" charset="0"/>
              </a:rPr>
              <a:t>of a specific type of </a:t>
            </a:r>
            <a:r>
              <a:rPr lang="en-IN" dirty="0" smtClean="0">
                <a:latin typeface="Arial Narrow" panose="020B0606020202030204" pitchFamily="34" charset="0"/>
              </a:rPr>
              <a:t>device.</a:t>
            </a:r>
          </a:p>
          <a:p>
            <a:r>
              <a:rPr lang="en-IN" dirty="0" smtClean="0">
                <a:latin typeface="Arial Narrow" panose="020B0606020202030204" pitchFamily="34" charset="0"/>
              </a:rPr>
              <a:t>For orderly </a:t>
            </a:r>
            <a:r>
              <a:rPr lang="en-IN" dirty="0">
                <a:latin typeface="Arial Narrow" panose="020B0606020202030204" pitchFamily="34" charset="0"/>
              </a:rPr>
              <a:t>access to the shared memory</a:t>
            </a:r>
            <a:r>
              <a:rPr lang="en-IN" dirty="0" smtClean="0">
                <a:latin typeface="Arial Narrow" panose="020B0606020202030204" pitchFamily="34" charset="0"/>
              </a:rPr>
              <a:t>, a </a:t>
            </a:r>
            <a:r>
              <a:rPr lang="en-IN" dirty="0">
                <a:latin typeface="Arial Narrow" panose="020B0606020202030204" pitchFamily="34" charset="0"/>
              </a:rPr>
              <a:t>memory controller synchronizes access to the memory</a:t>
            </a:r>
            <a:endParaRPr lang="en-IN" dirty="0" smtClean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17" t="18132" r="14276" b="24725"/>
          <a:stretch/>
        </p:blipFill>
        <p:spPr>
          <a:xfrm>
            <a:off x="3276600" y="4196118"/>
            <a:ext cx="5257800" cy="262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38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Bootstrap program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Once computer is powered on, to start running a initial program: Bootstrap Program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I</a:t>
            </a:r>
            <a:r>
              <a:rPr lang="en-IN" dirty="0" smtClean="0">
                <a:latin typeface="Arial Narrow" panose="020B0606020202030204" pitchFamily="34" charset="0"/>
              </a:rPr>
              <a:t>nitializes </a:t>
            </a:r>
            <a:r>
              <a:rPr lang="en-IN" dirty="0">
                <a:latin typeface="Arial Narrow" panose="020B0606020202030204" pitchFamily="34" charset="0"/>
              </a:rPr>
              <a:t>all aspects of the system, from CPU registers to </a:t>
            </a:r>
            <a:r>
              <a:rPr lang="en-IN" dirty="0" smtClean="0">
                <a:latin typeface="Arial Narrow" panose="020B0606020202030204" pitchFamily="34" charset="0"/>
              </a:rPr>
              <a:t>device controllers to memory contents.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S</a:t>
            </a:r>
            <a:r>
              <a:rPr lang="en-IN" dirty="0" smtClean="0">
                <a:latin typeface="Arial Narrow" panose="020B0606020202030204" pitchFamily="34" charset="0"/>
              </a:rPr>
              <a:t>tored within the </a:t>
            </a:r>
            <a:r>
              <a:rPr lang="en-IN" dirty="0">
                <a:latin typeface="Arial Narrow" panose="020B0606020202030204" pitchFamily="34" charset="0"/>
              </a:rPr>
              <a:t>computer hardware in read-only memory (</a:t>
            </a:r>
            <a:r>
              <a:rPr lang="en-IN" b="1" dirty="0">
                <a:latin typeface="Arial Narrow" panose="020B0606020202030204" pitchFamily="34" charset="0"/>
              </a:rPr>
              <a:t>ROM</a:t>
            </a:r>
            <a:r>
              <a:rPr lang="en-IN" dirty="0" smtClean="0">
                <a:latin typeface="Arial Narrow" panose="020B0606020202030204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B</a:t>
            </a:r>
            <a:r>
              <a:rPr lang="en-IN" dirty="0" err="1" smtClean="0">
                <a:latin typeface="Arial Narrow" panose="020B0606020202030204" pitchFamily="34" charset="0"/>
              </a:rPr>
              <a:t>ootstrap</a:t>
            </a:r>
            <a:r>
              <a:rPr lang="en-IN" dirty="0" smtClean="0">
                <a:latin typeface="Arial Narrow" panose="020B0606020202030204" pitchFamily="34" charset="0"/>
              </a:rPr>
              <a:t> program locates </a:t>
            </a:r>
            <a:r>
              <a:rPr lang="en-IN" dirty="0">
                <a:latin typeface="Arial Narrow" panose="020B0606020202030204" pitchFamily="34" charset="0"/>
              </a:rPr>
              <a:t>the operating-system kernel </a:t>
            </a:r>
            <a:r>
              <a:rPr lang="en-IN" dirty="0" smtClean="0">
                <a:latin typeface="Arial Narrow" panose="020B0606020202030204" pitchFamily="34" charset="0"/>
              </a:rPr>
              <a:t>and loads </a:t>
            </a:r>
            <a:r>
              <a:rPr lang="en-IN" dirty="0">
                <a:latin typeface="Arial Narrow" panose="020B0606020202030204" pitchFamily="34" charset="0"/>
              </a:rPr>
              <a:t>it into </a:t>
            </a:r>
            <a:r>
              <a:rPr lang="en-IN" dirty="0" smtClean="0">
                <a:latin typeface="Arial Narrow" panose="020B0606020202030204" pitchFamily="34" charset="0"/>
              </a:rPr>
              <a:t>memory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A loaded and executing kernel provides services of the system to the user.</a:t>
            </a:r>
          </a:p>
          <a:p>
            <a:r>
              <a:rPr lang="en-IN" dirty="0">
                <a:latin typeface="Arial Narrow" panose="020B0606020202030204" pitchFamily="34" charset="0"/>
              </a:rPr>
              <a:t>Some services are provided outside of the kernel, </a:t>
            </a:r>
            <a:r>
              <a:rPr lang="en-IN" dirty="0" smtClean="0">
                <a:latin typeface="Arial Narrow" panose="020B0606020202030204" pitchFamily="34" charset="0"/>
              </a:rPr>
              <a:t>by system </a:t>
            </a:r>
            <a:r>
              <a:rPr lang="en-IN" dirty="0">
                <a:latin typeface="Arial Narrow" panose="020B0606020202030204" pitchFamily="34" charset="0"/>
              </a:rPr>
              <a:t>programs that are loaded into memory at boot time to become </a:t>
            </a:r>
            <a:r>
              <a:rPr lang="en-IN" b="1" dirty="0" smtClean="0">
                <a:latin typeface="Arial Narrow" panose="020B0606020202030204" pitchFamily="34" charset="0"/>
              </a:rPr>
              <a:t>system processes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Bootstrap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Loading the code and initializing the kernel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Detecting the Devices and configuring them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spontaneous system processes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 intervention (manual boot only)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Execution of system startup scripts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Multiuser operation</a:t>
            </a:r>
          </a:p>
        </p:txBody>
      </p:sp>
    </p:spTree>
    <p:extLst>
      <p:ext uri="{BB962C8B-B14F-4D97-AF65-F5344CB8AC3E}">
        <p14:creationId xmlns:p14="http://schemas.microsoft.com/office/powerpoint/2010/main" val="242888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Kernel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Core component of operating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Unix kernels provide an execution environment in which applications may run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three major computer hardware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pplication/user interface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CPU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sets up memory address space for applications, loads files with application code into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715962"/>
          </a:xfrm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/>
              <a:t>Transitions Between User and Kernel Mode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114800"/>
          </a:xfrm>
        </p:spPr>
        <p:txBody>
          <a:bodyPr>
            <a:normAutofit/>
          </a:bodyPr>
          <a:lstStyle/>
          <a:p>
            <a:r>
              <a:rPr lang="en-US" sz="2400" dirty="0"/>
              <a:t>Process 1 in User Mode issues a system call, after which the process switches to Kernel Mode and the system call is serviced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Process 1 then resumes execution in User Mode until a timer interrupt occurs and the scheduler is activated in Kernel </a:t>
            </a:r>
            <a:r>
              <a:rPr lang="en-US" sz="2400" dirty="0" smtClean="0"/>
              <a:t>Mode</a:t>
            </a:r>
          </a:p>
          <a:p>
            <a:r>
              <a:rPr lang="en-US" sz="2400" dirty="0"/>
              <a:t>A process switch takes place and Process 2 starts its execution in User Mode until a hardware device raises an interrupt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As a consequence of the interrupt, Process 2 switches to Kernel Mode and services the interrupt.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25608"/>
            <a:ext cx="7086165" cy="27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1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74729"/>
            <a:ext cx="746760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Homework</a:t>
            </a:r>
          </a:p>
          <a:p>
            <a:pPr algn="ctr"/>
            <a:r>
              <a:rPr lang="en-US" sz="2800" dirty="0" smtClean="0"/>
              <a:t>Case Study 1: Study and document the Unix bootstrap process.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Submission Date: 23/08/2023</a:t>
            </a:r>
          </a:p>
          <a:p>
            <a:pPr algn="ctr"/>
            <a:endParaRPr lang="en-US" sz="2800" dirty="0"/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52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8006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Interrupts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Occurrence </a:t>
            </a:r>
            <a:r>
              <a:rPr lang="en-IN" dirty="0">
                <a:latin typeface="Arial Narrow" panose="020B0606020202030204" pitchFamily="34" charset="0"/>
              </a:rPr>
              <a:t>of an event is usually </a:t>
            </a:r>
            <a:r>
              <a:rPr lang="en-IN" dirty="0" smtClean="0">
                <a:latin typeface="Arial Narrow" panose="020B0606020202030204" pitchFamily="34" charset="0"/>
              </a:rPr>
              <a:t>signalled </a:t>
            </a:r>
            <a:r>
              <a:rPr lang="en-IN" dirty="0">
                <a:latin typeface="Arial Narrow" panose="020B0606020202030204" pitchFamily="34" charset="0"/>
              </a:rPr>
              <a:t>by an </a:t>
            </a:r>
            <a:r>
              <a:rPr lang="en-IN" b="1" dirty="0">
                <a:latin typeface="Arial Narrow" panose="020B0606020202030204" pitchFamily="34" charset="0"/>
              </a:rPr>
              <a:t>interrupt </a:t>
            </a:r>
            <a:r>
              <a:rPr lang="en-IN" dirty="0">
                <a:latin typeface="Arial Narrow" panose="020B0606020202030204" pitchFamily="34" charset="0"/>
              </a:rPr>
              <a:t>from </a:t>
            </a:r>
            <a:r>
              <a:rPr lang="en-IN" dirty="0" smtClean="0">
                <a:latin typeface="Arial Narrow" panose="020B0606020202030204" pitchFamily="34" charset="0"/>
              </a:rPr>
              <a:t>either the </a:t>
            </a:r>
            <a:r>
              <a:rPr lang="en-IN" dirty="0">
                <a:latin typeface="Arial Narrow" panose="020B0606020202030204" pitchFamily="34" charset="0"/>
              </a:rPr>
              <a:t>hardware or the </a:t>
            </a:r>
            <a:r>
              <a:rPr lang="en-IN" dirty="0" smtClean="0">
                <a:latin typeface="Arial Narrow" panose="020B0606020202030204" pitchFamily="34" charset="0"/>
              </a:rPr>
              <a:t>software.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When the CPU is interrupted, it stops what it is doing and </a:t>
            </a:r>
            <a:r>
              <a:rPr lang="en-IN" dirty="0" smtClean="0">
                <a:latin typeface="Arial Narrow" panose="020B0606020202030204" pitchFamily="34" charset="0"/>
              </a:rPr>
              <a:t>immediately transfers </a:t>
            </a:r>
            <a:r>
              <a:rPr lang="en-IN" dirty="0">
                <a:latin typeface="Arial Narrow" panose="020B0606020202030204" pitchFamily="34" charset="0"/>
              </a:rPr>
              <a:t>execution to a fixed </a:t>
            </a:r>
            <a:r>
              <a:rPr lang="en-IN" dirty="0" smtClean="0">
                <a:latin typeface="Arial Narrow" panose="020B0606020202030204" pitchFamily="34" charset="0"/>
              </a:rPr>
              <a:t>location.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F</a:t>
            </a:r>
            <a:r>
              <a:rPr lang="en-IN" dirty="0" smtClean="0">
                <a:latin typeface="Arial Narrow" panose="020B0606020202030204" pitchFamily="34" charset="0"/>
              </a:rPr>
              <a:t>ixed </a:t>
            </a:r>
            <a:r>
              <a:rPr lang="en-IN" dirty="0">
                <a:latin typeface="Arial Narrow" panose="020B0606020202030204" pitchFamily="34" charset="0"/>
              </a:rPr>
              <a:t>location usually </a:t>
            </a:r>
            <a:r>
              <a:rPr lang="en-IN" dirty="0" smtClean="0">
                <a:latin typeface="Arial Narrow" panose="020B0606020202030204" pitchFamily="34" charset="0"/>
              </a:rPr>
              <a:t>contains the </a:t>
            </a:r>
            <a:r>
              <a:rPr lang="en-IN" dirty="0">
                <a:latin typeface="Arial Narrow" panose="020B0606020202030204" pitchFamily="34" charset="0"/>
              </a:rPr>
              <a:t>starting address where the service routine for the interrupt is </a:t>
            </a:r>
            <a:r>
              <a:rPr lang="en-IN" dirty="0" smtClean="0">
                <a:latin typeface="Arial Narrow" panose="020B0606020202030204" pitchFamily="34" charset="0"/>
              </a:rPr>
              <a:t>located.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O</a:t>
            </a:r>
            <a:r>
              <a:rPr lang="en-IN" dirty="0" smtClean="0">
                <a:latin typeface="Arial Narrow" panose="020B0606020202030204" pitchFamily="34" charset="0"/>
              </a:rPr>
              <a:t>n completion of service routine </a:t>
            </a:r>
            <a:r>
              <a:rPr lang="en-IN" dirty="0">
                <a:latin typeface="Arial Narrow" panose="020B0606020202030204" pitchFamily="34" charset="0"/>
              </a:rPr>
              <a:t>the CPU resumes </a:t>
            </a:r>
            <a:r>
              <a:rPr lang="en-IN" dirty="0" smtClean="0">
                <a:latin typeface="Arial Narrow" panose="020B0606020202030204" pitchFamily="34" charset="0"/>
              </a:rPr>
              <a:t>the interrupted computation.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smtClean="0"/>
              <a:t>Storage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CPU can load instructions only from memory, so any programs to run </a:t>
            </a:r>
            <a:r>
              <a:rPr lang="en-IN" dirty="0" smtClean="0">
                <a:latin typeface="Arial Narrow" panose="020B0606020202030204" pitchFamily="34" charset="0"/>
              </a:rPr>
              <a:t>must be </a:t>
            </a:r>
            <a:r>
              <a:rPr lang="en-IN" dirty="0">
                <a:latin typeface="Arial Narrow" panose="020B0606020202030204" pitchFamily="34" charset="0"/>
              </a:rPr>
              <a:t>stored </a:t>
            </a:r>
            <a:r>
              <a:rPr lang="en-IN" dirty="0" smtClean="0">
                <a:latin typeface="Arial Narrow" panose="020B0606020202030204" pitchFamily="34" charset="0"/>
              </a:rPr>
              <a:t>there.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Mostly computer access there programs from Random Access Memory (RAM)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Static programs such as Bootstrap are stored in ROM.</a:t>
            </a:r>
          </a:p>
          <a:p>
            <a:r>
              <a:rPr lang="en-IN" dirty="0">
                <a:latin typeface="Arial Narrow" panose="020B0606020202030204" pitchFamily="34" charset="0"/>
              </a:rPr>
              <a:t>All forms of memory provide an array of </a:t>
            </a:r>
            <a:r>
              <a:rPr lang="en-IN" dirty="0" smtClean="0">
                <a:latin typeface="Arial Narrow" panose="020B0606020202030204" pitchFamily="34" charset="0"/>
              </a:rPr>
              <a:t>bytes, each byte having its own address.</a:t>
            </a:r>
          </a:p>
          <a:p>
            <a:r>
              <a:rPr lang="en-IN" dirty="0">
                <a:latin typeface="Arial Narrow" panose="020B0606020202030204" pitchFamily="34" charset="0"/>
              </a:rPr>
              <a:t>S</a:t>
            </a:r>
            <a:r>
              <a:rPr lang="en-IN" dirty="0" smtClean="0">
                <a:latin typeface="Arial Narrow" panose="020B0606020202030204" pitchFamily="34" charset="0"/>
              </a:rPr>
              <a:t>equence </a:t>
            </a:r>
            <a:r>
              <a:rPr lang="en-IN" dirty="0">
                <a:latin typeface="Arial Narrow" panose="020B0606020202030204" pitchFamily="34" charset="0"/>
              </a:rPr>
              <a:t>of load or </a:t>
            </a:r>
            <a:r>
              <a:rPr lang="en-IN" dirty="0" smtClean="0">
                <a:latin typeface="Arial Narrow" panose="020B0606020202030204" pitchFamily="34" charset="0"/>
              </a:rPr>
              <a:t>store instructions maintains the execution.</a:t>
            </a:r>
          </a:p>
          <a:p>
            <a:r>
              <a:rPr lang="en-IN" dirty="0">
                <a:latin typeface="Arial Narrow" panose="020B0606020202030204" pitchFamily="34" charset="0"/>
              </a:rPr>
              <a:t>L</a:t>
            </a:r>
            <a:r>
              <a:rPr lang="en-IN" dirty="0" smtClean="0">
                <a:latin typeface="Arial Narrow" panose="020B0606020202030204" pitchFamily="34" charset="0"/>
              </a:rPr>
              <a:t>oad </a:t>
            </a:r>
            <a:r>
              <a:rPr lang="en-IN" dirty="0">
                <a:latin typeface="Arial Narrow" panose="020B0606020202030204" pitchFamily="34" charset="0"/>
              </a:rPr>
              <a:t>instruction moves a </a:t>
            </a:r>
            <a:r>
              <a:rPr lang="en-IN" dirty="0" smtClean="0">
                <a:latin typeface="Arial Narrow" panose="020B0606020202030204" pitchFamily="34" charset="0"/>
              </a:rPr>
              <a:t>byte or </a:t>
            </a:r>
            <a:r>
              <a:rPr lang="en-IN" dirty="0">
                <a:latin typeface="Arial Narrow" panose="020B0606020202030204" pitchFamily="34" charset="0"/>
              </a:rPr>
              <a:t>word </a:t>
            </a:r>
            <a:r>
              <a:rPr lang="en-IN" dirty="0" smtClean="0">
                <a:latin typeface="Arial Narrow" panose="020B0606020202030204" pitchFamily="34" charset="0"/>
              </a:rPr>
              <a:t>from main </a:t>
            </a:r>
            <a:r>
              <a:rPr lang="en-IN" dirty="0">
                <a:latin typeface="Arial Narrow" panose="020B0606020202030204" pitchFamily="34" charset="0"/>
              </a:rPr>
              <a:t>memory to an internal register within the </a:t>
            </a:r>
            <a:r>
              <a:rPr lang="en-IN" dirty="0" smtClean="0">
                <a:latin typeface="Arial Narrow" panose="020B0606020202030204" pitchFamily="34" charset="0"/>
              </a:rPr>
              <a:t>CPU.</a:t>
            </a:r>
          </a:p>
          <a:p>
            <a:r>
              <a:rPr lang="en-IN" dirty="0">
                <a:latin typeface="Arial Narrow" panose="020B0606020202030204" pitchFamily="34" charset="0"/>
              </a:rPr>
              <a:t>S</a:t>
            </a:r>
            <a:r>
              <a:rPr lang="en-IN" dirty="0" smtClean="0">
                <a:latin typeface="Arial Narrow" panose="020B0606020202030204" pitchFamily="34" charset="0"/>
              </a:rPr>
              <a:t>tore </a:t>
            </a:r>
            <a:r>
              <a:rPr lang="en-IN" dirty="0">
                <a:latin typeface="Arial Narrow" panose="020B0606020202030204" pitchFamily="34" charset="0"/>
              </a:rPr>
              <a:t>instruction moves the content of a register to main memory</a:t>
            </a:r>
            <a:endParaRPr lang="en-IN" dirty="0" smtClean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530" t="32418" r="29502" b="13736"/>
          <a:stretch/>
        </p:blipFill>
        <p:spPr>
          <a:xfrm>
            <a:off x="1314839" y="677261"/>
            <a:ext cx="6514322" cy="5503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1877" y="6324600"/>
            <a:ext cx="254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Storage-device </a:t>
            </a:r>
            <a:r>
              <a:rPr lang="en-IN" dirty="0" smtClean="0"/>
              <a:t>hierarchy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438400"/>
            <a:ext cx="23273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Memory Access Speed</a:t>
            </a:r>
          </a:p>
          <a:p>
            <a:r>
              <a:rPr lang="en-US" b="1" dirty="0" smtClean="0"/>
              <a:t>is increasing in which</a:t>
            </a:r>
          </a:p>
          <a:p>
            <a:r>
              <a:rPr lang="en-US" b="1" dirty="0" smtClean="0"/>
              <a:t>direction????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04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smtClean="0"/>
              <a:t>I/O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A </a:t>
            </a:r>
            <a:r>
              <a:rPr lang="en-IN" dirty="0" smtClean="0">
                <a:latin typeface="Arial Narrow" panose="020B0606020202030204" pitchFamily="34" charset="0"/>
              </a:rPr>
              <a:t>large portion </a:t>
            </a:r>
            <a:r>
              <a:rPr lang="en-IN" dirty="0">
                <a:latin typeface="Arial Narrow" panose="020B0606020202030204" pitchFamily="34" charset="0"/>
              </a:rPr>
              <a:t>of operating system code is dedicated to managing </a:t>
            </a:r>
            <a:r>
              <a:rPr lang="en-IN" dirty="0" smtClean="0">
                <a:latin typeface="Arial Narrow" panose="020B0606020202030204" pitchFamily="34" charset="0"/>
              </a:rPr>
              <a:t>I/O.</a:t>
            </a:r>
          </a:p>
          <a:p>
            <a:r>
              <a:rPr lang="en-IN" dirty="0">
                <a:latin typeface="Arial Narrow" panose="020B0606020202030204" pitchFamily="34" charset="0"/>
              </a:rPr>
              <a:t>D</a:t>
            </a:r>
            <a:r>
              <a:rPr lang="en-IN" dirty="0" smtClean="0">
                <a:latin typeface="Arial Narrow" panose="020B0606020202030204" pitchFamily="34" charset="0"/>
              </a:rPr>
              <a:t>evice controller who is in charge </a:t>
            </a:r>
            <a:r>
              <a:rPr lang="en-IN" dirty="0">
                <a:latin typeface="Arial Narrow" panose="020B0606020202030204" pitchFamily="34" charset="0"/>
              </a:rPr>
              <a:t>of a specific type of </a:t>
            </a:r>
            <a:r>
              <a:rPr lang="en-IN" dirty="0" smtClean="0">
                <a:latin typeface="Arial Narrow" panose="020B0606020202030204" pitchFamily="34" charset="0"/>
              </a:rPr>
              <a:t>device, </a:t>
            </a:r>
            <a:r>
              <a:rPr lang="en-IN" dirty="0">
                <a:latin typeface="Arial Narrow" panose="020B0606020202030204" pitchFamily="34" charset="0"/>
              </a:rPr>
              <a:t>maintains some local buffer storage and a set of </a:t>
            </a:r>
            <a:r>
              <a:rPr lang="en-IN" dirty="0" smtClean="0">
                <a:latin typeface="Arial Narrow" panose="020B0606020202030204" pitchFamily="34" charset="0"/>
              </a:rPr>
              <a:t>special-purpose  registers.</a:t>
            </a:r>
          </a:p>
          <a:p>
            <a:r>
              <a:rPr lang="en-IN" dirty="0">
                <a:latin typeface="Arial Narrow" panose="020B0606020202030204" pitchFamily="34" charset="0"/>
              </a:rPr>
              <a:t>To start an I/O operation, the device driver loads the appropriate </a:t>
            </a:r>
            <a:r>
              <a:rPr lang="en-IN" dirty="0" smtClean="0">
                <a:latin typeface="Arial Narrow" panose="020B0606020202030204" pitchFamily="34" charset="0"/>
              </a:rPr>
              <a:t>registers within </a:t>
            </a:r>
            <a:r>
              <a:rPr lang="en-IN" dirty="0">
                <a:latin typeface="Arial Narrow" panose="020B0606020202030204" pitchFamily="34" charset="0"/>
              </a:rPr>
              <a:t>the device controller</a:t>
            </a:r>
            <a:r>
              <a:rPr lang="en-IN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Device driver then informs the operating system that the data is loaded and is ready.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Textbook</a:t>
            </a:r>
            <a:r>
              <a:rPr lang="en-US" dirty="0">
                <a:latin typeface="Arial Narrow" panose="020B0606020202030204" pitchFamily="34" charset="0"/>
              </a:rPr>
              <a:t>: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Operating </a:t>
            </a:r>
            <a:r>
              <a:rPr lang="en-US" dirty="0">
                <a:latin typeface="Arial Narrow" panose="020B0606020202030204" pitchFamily="34" charset="0"/>
              </a:rPr>
              <a:t>System Concepts, 8th or 9th Ed, by </a:t>
            </a:r>
            <a:r>
              <a:rPr lang="en-US" dirty="0" err="1">
                <a:latin typeface="Arial Narrow" panose="020B0606020202030204" pitchFamily="34" charset="0"/>
              </a:rPr>
              <a:t>Silberschatz</a:t>
            </a:r>
            <a:r>
              <a:rPr lang="en-US" dirty="0">
                <a:latin typeface="Arial Narrow" panose="020B0606020202030204" pitchFamily="34" charset="0"/>
              </a:rPr>
              <a:t>, Galvin, and Gagne 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Reference Books: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Operating Systems: Principles and Practice by Anderson and </a:t>
            </a:r>
            <a:r>
              <a:rPr lang="en-US" dirty="0" err="1">
                <a:latin typeface="Arial Narrow" panose="020B0606020202030204" pitchFamily="34" charset="0"/>
              </a:rPr>
              <a:t>Dahlin</a:t>
            </a:r>
            <a:r>
              <a:rPr lang="en-US" dirty="0">
                <a:latin typeface="Arial Narrow" panose="020B0606020202030204" pitchFamily="34" charset="0"/>
              </a:rPr>
              <a:t> 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Modern </a:t>
            </a:r>
            <a:r>
              <a:rPr lang="en-US" dirty="0">
                <a:latin typeface="Arial Narrow" panose="020B0606020202030204" pitchFamily="34" charset="0"/>
              </a:rPr>
              <a:t>Operating Systems by Andrew Tanenbaum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Programming assignments will be covered in associated Lab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240959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OS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smtClean="0"/>
              <a:t>Operating System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Process Management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A program </a:t>
            </a:r>
            <a:r>
              <a:rPr lang="en-IN" dirty="0">
                <a:latin typeface="Arial Narrow" panose="020B0606020202030204" pitchFamily="34" charset="0"/>
              </a:rPr>
              <a:t>in execution, as mentioned, is a </a:t>
            </a:r>
            <a:r>
              <a:rPr lang="en-IN" dirty="0" smtClean="0">
                <a:latin typeface="Arial Narrow" panose="020B0606020202030204" pitchFamily="34" charset="0"/>
              </a:rPr>
              <a:t>process.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A word-processing program being run by </a:t>
            </a:r>
            <a:r>
              <a:rPr lang="en-IN" dirty="0" smtClean="0">
                <a:latin typeface="Arial Narrow" panose="020B0606020202030204" pitchFamily="34" charset="0"/>
              </a:rPr>
              <a:t>an individual </a:t>
            </a:r>
            <a:r>
              <a:rPr lang="en-IN" dirty="0">
                <a:latin typeface="Arial Narrow" panose="020B0606020202030204" pitchFamily="34" charset="0"/>
              </a:rPr>
              <a:t>user on a PC is a </a:t>
            </a:r>
            <a:r>
              <a:rPr lang="en-IN" dirty="0" smtClean="0">
                <a:latin typeface="Arial Narrow" panose="020B0606020202030204" pitchFamily="34" charset="0"/>
              </a:rPr>
              <a:t>process.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A process needs certain </a:t>
            </a:r>
            <a:r>
              <a:rPr lang="en-IN" dirty="0" smtClean="0">
                <a:latin typeface="Arial Narrow" panose="020B0606020202030204" pitchFamily="34" charset="0"/>
              </a:rPr>
              <a:t>resources—CPU </a:t>
            </a:r>
            <a:r>
              <a:rPr lang="en-IN" dirty="0">
                <a:latin typeface="Arial Narrow" panose="020B0606020202030204" pitchFamily="34" charset="0"/>
              </a:rPr>
              <a:t>time, memory, files</a:t>
            </a:r>
            <a:r>
              <a:rPr lang="en-IN" dirty="0" smtClean="0">
                <a:latin typeface="Arial Narrow" panose="020B0606020202030204" pitchFamily="34" charset="0"/>
              </a:rPr>
              <a:t>, and </a:t>
            </a:r>
            <a:r>
              <a:rPr lang="en-IN" dirty="0">
                <a:latin typeface="Arial Narrow" panose="020B0606020202030204" pitchFamily="34" charset="0"/>
              </a:rPr>
              <a:t>I/O </a:t>
            </a:r>
            <a:r>
              <a:rPr lang="en-IN" dirty="0" smtClean="0">
                <a:latin typeface="Arial Narrow" panose="020B0606020202030204" pitchFamily="34" charset="0"/>
              </a:rPr>
              <a:t>devices.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Activities </a:t>
            </a:r>
            <a:r>
              <a:rPr lang="en-IN" dirty="0">
                <a:latin typeface="Arial Narrow" panose="020B0606020202030204" pitchFamily="34" charset="0"/>
              </a:rPr>
              <a:t>in </a:t>
            </a:r>
            <a:r>
              <a:rPr lang="en-IN" dirty="0" smtClean="0">
                <a:latin typeface="Arial Narrow" panose="020B0606020202030204" pitchFamily="34" charset="0"/>
              </a:rPr>
              <a:t>connection with </a:t>
            </a:r>
            <a:r>
              <a:rPr lang="en-IN" dirty="0">
                <a:latin typeface="Arial Narrow" panose="020B0606020202030204" pitchFamily="34" charset="0"/>
              </a:rPr>
              <a:t>process </a:t>
            </a:r>
            <a:r>
              <a:rPr lang="en-IN" dirty="0" smtClean="0">
                <a:latin typeface="Arial Narrow" panose="020B0606020202030204" pitchFamily="34" charset="0"/>
              </a:rPr>
              <a:t>management: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Scheduling </a:t>
            </a:r>
            <a:r>
              <a:rPr lang="en-IN" dirty="0">
                <a:latin typeface="Arial Narrow" panose="020B0606020202030204" pitchFamily="34" charset="0"/>
              </a:rPr>
              <a:t>processes and threads on the </a:t>
            </a:r>
            <a:r>
              <a:rPr lang="en-IN" sz="2400" dirty="0" smtClean="0">
                <a:latin typeface="Arial Narrow" panose="020B0606020202030204" pitchFamily="34" charset="0"/>
              </a:rPr>
              <a:t>CPU</a:t>
            </a:r>
            <a:r>
              <a:rPr lang="en-IN" dirty="0" smtClean="0">
                <a:latin typeface="Arial Narrow" panose="020B0606020202030204" pitchFamily="34" charset="0"/>
              </a:rPr>
              <a:t>s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Creating </a:t>
            </a:r>
            <a:r>
              <a:rPr lang="en-IN" dirty="0">
                <a:latin typeface="Arial Narrow" panose="020B0606020202030204" pitchFamily="34" charset="0"/>
              </a:rPr>
              <a:t>and deleting both user and system </a:t>
            </a:r>
            <a:r>
              <a:rPr lang="en-IN" dirty="0" smtClean="0">
                <a:latin typeface="Arial Narrow" panose="020B0606020202030204" pitchFamily="34" charset="0"/>
              </a:rPr>
              <a:t>processes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Suspending </a:t>
            </a:r>
            <a:r>
              <a:rPr lang="en-IN" dirty="0">
                <a:latin typeface="Arial Narrow" panose="020B0606020202030204" pitchFamily="34" charset="0"/>
              </a:rPr>
              <a:t>and resuming </a:t>
            </a:r>
            <a:r>
              <a:rPr lang="en-IN" dirty="0" smtClean="0">
                <a:latin typeface="Arial Narrow" panose="020B0606020202030204" pitchFamily="34" charset="0"/>
              </a:rPr>
              <a:t>processes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Providing </a:t>
            </a:r>
            <a:r>
              <a:rPr lang="en-IN" dirty="0">
                <a:latin typeface="Arial Narrow" panose="020B0606020202030204" pitchFamily="34" charset="0"/>
              </a:rPr>
              <a:t>mechanisms for 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9460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"/>
            <a:ext cx="8229600" cy="61722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Memory Management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Main </a:t>
            </a:r>
            <a:r>
              <a:rPr lang="en-IN" dirty="0">
                <a:latin typeface="Arial Narrow" panose="020B0606020202030204" pitchFamily="34" charset="0"/>
              </a:rPr>
              <a:t>memory is central to the </a:t>
            </a:r>
            <a:r>
              <a:rPr lang="en-IN" dirty="0" smtClean="0">
                <a:latin typeface="Arial Narrow" panose="020B0606020202030204" pitchFamily="34" charset="0"/>
              </a:rPr>
              <a:t>operation of </a:t>
            </a:r>
            <a:r>
              <a:rPr lang="en-IN" dirty="0">
                <a:latin typeface="Arial Narrow" panose="020B0606020202030204" pitchFamily="34" charset="0"/>
              </a:rPr>
              <a:t>a modern computer </a:t>
            </a:r>
            <a:r>
              <a:rPr lang="en-IN" dirty="0" smtClean="0">
                <a:latin typeface="Arial Narrow" panose="020B0606020202030204" pitchFamily="34" charset="0"/>
              </a:rPr>
              <a:t>system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Main memory is a repository of quickly accessible data shared by the CPU </a:t>
            </a:r>
            <a:r>
              <a:rPr lang="en-IN" dirty="0" smtClean="0">
                <a:latin typeface="Arial Narrow" panose="020B0606020202030204" pitchFamily="34" charset="0"/>
              </a:rPr>
              <a:t>and I/O devices.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For a program to be executed, it must be mapped to absolute addresses </a:t>
            </a:r>
            <a:r>
              <a:rPr lang="en-IN" dirty="0" smtClean="0">
                <a:latin typeface="Arial Narrow" panose="020B0606020202030204" pitchFamily="34" charset="0"/>
              </a:rPr>
              <a:t>and loaded </a:t>
            </a:r>
            <a:r>
              <a:rPr lang="en-IN" dirty="0">
                <a:latin typeface="Arial Narrow" panose="020B0606020202030204" pitchFamily="34" charset="0"/>
              </a:rPr>
              <a:t>into </a:t>
            </a:r>
            <a:r>
              <a:rPr lang="en-IN" dirty="0" smtClean="0">
                <a:latin typeface="Arial Narrow" panose="020B0606020202030204" pitchFamily="34" charset="0"/>
              </a:rPr>
              <a:t>memory.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P</a:t>
            </a:r>
            <a:r>
              <a:rPr lang="en-IN" dirty="0" smtClean="0">
                <a:latin typeface="Arial Narrow" panose="020B0606020202030204" pitchFamily="34" charset="0"/>
              </a:rPr>
              <a:t>rogram executes by accessing program instructions from memory by their absolute addresses.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Program terminates and its </a:t>
            </a:r>
            <a:r>
              <a:rPr lang="en-IN" dirty="0">
                <a:latin typeface="Arial Narrow" panose="020B0606020202030204" pitchFamily="34" charset="0"/>
              </a:rPr>
              <a:t>memory space is declared </a:t>
            </a:r>
            <a:r>
              <a:rPr lang="en-IN" dirty="0" smtClean="0">
                <a:latin typeface="Arial Narrow" panose="020B0606020202030204" pitchFamily="34" charset="0"/>
              </a:rPr>
              <a:t>available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Activities </a:t>
            </a:r>
            <a:r>
              <a:rPr lang="en-IN" dirty="0">
                <a:latin typeface="Arial Narrow" panose="020B0606020202030204" pitchFamily="34" charset="0"/>
              </a:rPr>
              <a:t>in </a:t>
            </a:r>
            <a:r>
              <a:rPr lang="en-IN" dirty="0" smtClean="0">
                <a:latin typeface="Arial Narrow" panose="020B0606020202030204" pitchFamily="34" charset="0"/>
              </a:rPr>
              <a:t>connection with </a:t>
            </a:r>
            <a:r>
              <a:rPr lang="en-IN" dirty="0">
                <a:latin typeface="Arial Narrow" panose="020B0606020202030204" pitchFamily="34" charset="0"/>
              </a:rPr>
              <a:t>memory </a:t>
            </a:r>
            <a:r>
              <a:rPr lang="en-IN" dirty="0" smtClean="0">
                <a:latin typeface="Arial Narrow" panose="020B0606020202030204" pitchFamily="34" charset="0"/>
              </a:rPr>
              <a:t>management:</a:t>
            </a:r>
          </a:p>
          <a:p>
            <a:pPr lvl="2"/>
            <a:r>
              <a:rPr lang="en-IN" dirty="0">
                <a:latin typeface="Arial Narrow" panose="020B0606020202030204" pitchFamily="34" charset="0"/>
              </a:rPr>
              <a:t>Keeping track of which parts of memory are currently being used and </a:t>
            </a:r>
            <a:r>
              <a:rPr lang="en-IN" dirty="0" smtClean="0">
                <a:latin typeface="Arial Narrow" panose="020B0606020202030204" pitchFamily="34" charset="0"/>
              </a:rPr>
              <a:t>who is </a:t>
            </a:r>
            <a:r>
              <a:rPr lang="en-IN" dirty="0">
                <a:latin typeface="Arial Narrow" panose="020B0606020202030204" pitchFamily="34" charset="0"/>
              </a:rPr>
              <a:t>using </a:t>
            </a:r>
            <a:r>
              <a:rPr lang="en-IN" dirty="0" smtClean="0">
                <a:latin typeface="Arial Narrow" panose="020B0606020202030204" pitchFamily="34" charset="0"/>
              </a:rPr>
              <a:t>them</a:t>
            </a:r>
          </a:p>
          <a:p>
            <a:pPr lvl="2"/>
            <a:r>
              <a:rPr lang="en-IN" dirty="0">
                <a:latin typeface="Arial Narrow" panose="020B0606020202030204" pitchFamily="34" charset="0"/>
              </a:rPr>
              <a:t>Deciding which processes (or parts of processes) and data to move </a:t>
            </a:r>
            <a:r>
              <a:rPr lang="en-IN" dirty="0" smtClean="0">
                <a:latin typeface="Arial Narrow" panose="020B0606020202030204" pitchFamily="34" charset="0"/>
              </a:rPr>
              <a:t>into and </a:t>
            </a:r>
            <a:r>
              <a:rPr lang="en-IN" dirty="0">
                <a:latin typeface="Arial Narrow" panose="020B0606020202030204" pitchFamily="34" charset="0"/>
              </a:rPr>
              <a:t>out of </a:t>
            </a:r>
            <a:r>
              <a:rPr lang="en-IN" dirty="0" smtClean="0">
                <a:latin typeface="Arial Narrow" panose="020B0606020202030204" pitchFamily="34" charset="0"/>
              </a:rPr>
              <a:t>memory.</a:t>
            </a:r>
          </a:p>
          <a:p>
            <a:pPr lvl="2"/>
            <a:r>
              <a:rPr lang="en-IN" dirty="0">
                <a:latin typeface="Arial Narrow" panose="020B0606020202030204" pitchFamily="34" charset="0"/>
              </a:rPr>
              <a:t>Allocating and </a:t>
            </a:r>
            <a:r>
              <a:rPr lang="en-IN" dirty="0" err="1">
                <a:latin typeface="Arial Narrow" panose="020B0606020202030204" pitchFamily="34" charset="0"/>
              </a:rPr>
              <a:t>deallocating</a:t>
            </a:r>
            <a:r>
              <a:rPr lang="en-IN" dirty="0">
                <a:latin typeface="Arial Narrow" panose="020B0606020202030204" pitchFamily="34" charset="0"/>
              </a:rPr>
              <a:t> memory space as </a:t>
            </a:r>
            <a:r>
              <a:rPr lang="en-IN" dirty="0" smtClean="0">
                <a:latin typeface="Arial Narrow" panose="020B0606020202030204" pitchFamily="34" charset="0"/>
              </a:rPr>
              <a:t>needed.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276600"/>
            <a:ext cx="6629400" cy="2849563"/>
          </a:xfrm>
        </p:spPr>
        <p:txBody>
          <a:bodyPr/>
          <a:lstStyle/>
          <a:p>
            <a:r>
              <a:rPr lang="en-US" dirty="0" smtClean="0"/>
              <a:t>Absolute Address:</a:t>
            </a:r>
          </a:p>
          <a:p>
            <a:pPr lvl="1"/>
            <a:r>
              <a:rPr lang="en-US" dirty="0" smtClean="0"/>
              <a:t>A fixed address in memory</a:t>
            </a:r>
          </a:p>
          <a:p>
            <a:pPr lvl="1"/>
            <a:r>
              <a:rPr lang="en-US" dirty="0" smtClean="0"/>
              <a:t>Is not a relative address</a:t>
            </a:r>
          </a:p>
          <a:p>
            <a:pPr lvl="1"/>
            <a:r>
              <a:rPr lang="en-US" dirty="0" smtClean="0"/>
              <a:t>Also called real addresses</a:t>
            </a:r>
            <a:endParaRPr lang="en-US" dirty="0"/>
          </a:p>
        </p:txBody>
      </p:sp>
      <p:pic>
        <p:nvPicPr>
          <p:cNvPr id="1031" name="Picture 7" descr="Addr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"/>
            <a:ext cx="6146566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"/>
            <a:ext cx="8229600" cy="64770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Storage Management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Operating system provides </a:t>
            </a:r>
            <a:r>
              <a:rPr lang="en-IN" dirty="0">
                <a:latin typeface="Arial Narrow" panose="020B0606020202030204" pitchFamily="34" charset="0"/>
              </a:rPr>
              <a:t>a uniform, logical view of information </a:t>
            </a:r>
            <a:r>
              <a:rPr lang="en-IN" dirty="0" smtClean="0">
                <a:latin typeface="Arial Narrow" panose="020B0606020202030204" pitchFamily="34" charset="0"/>
              </a:rPr>
              <a:t>storage, a logical unit, the </a:t>
            </a:r>
            <a:r>
              <a:rPr lang="en-IN" b="1" dirty="0" smtClean="0">
                <a:latin typeface="Arial Narrow" panose="020B0606020202030204" pitchFamily="34" charset="0"/>
              </a:rPr>
              <a:t>file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OS maps </a:t>
            </a:r>
            <a:r>
              <a:rPr lang="en-IN" dirty="0">
                <a:latin typeface="Arial Narrow" panose="020B0606020202030204" pitchFamily="34" charset="0"/>
              </a:rPr>
              <a:t>files onto physical media </a:t>
            </a:r>
            <a:r>
              <a:rPr lang="en-IN" dirty="0" smtClean="0">
                <a:latin typeface="Arial Narrow" panose="020B0606020202030204" pitchFamily="34" charset="0"/>
              </a:rPr>
              <a:t>and accesses </a:t>
            </a:r>
            <a:r>
              <a:rPr lang="en-IN" dirty="0">
                <a:latin typeface="Arial Narrow" panose="020B0606020202030204" pitchFamily="34" charset="0"/>
              </a:rPr>
              <a:t>these files via the </a:t>
            </a:r>
            <a:r>
              <a:rPr lang="en-IN" dirty="0" smtClean="0">
                <a:latin typeface="Arial Narrow" panose="020B0606020202030204" pitchFamily="34" charset="0"/>
              </a:rPr>
              <a:t>storage devices.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Activities in connection with </a:t>
            </a:r>
            <a:r>
              <a:rPr lang="en-IN" dirty="0" smtClean="0">
                <a:latin typeface="Arial Narrow" panose="020B0606020202030204" pitchFamily="34" charset="0"/>
              </a:rPr>
              <a:t>storage management:</a:t>
            </a:r>
          </a:p>
          <a:p>
            <a:pPr lvl="2"/>
            <a:r>
              <a:rPr lang="en-US" dirty="0" smtClean="0">
                <a:latin typeface="Arial Narrow" panose="020B0606020202030204" pitchFamily="34" charset="0"/>
              </a:rPr>
              <a:t>File System Management</a:t>
            </a:r>
          </a:p>
          <a:p>
            <a:pPr lvl="2"/>
            <a:r>
              <a:rPr lang="en-US" dirty="0" smtClean="0">
                <a:latin typeface="Arial Narrow" panose="020B0606020202030204" pitchFamily="34" charset="0"/>
              </a:rPr>
              <a:t>Mass storage management</a:t>
            </a:r>
          </a:p>
          <a:p>
            <a:pPr lvl="2"/>
            <a:r>
              <a:rPr lang="en-US" dirty="0" smtClean="0">
                <a:latin typeface="Arial Narrow" panose="020B0606020202030204" pitchFamily="34" charset="0"/>
              </a:rPr>
              <a:t>Caching</a:t>
            </a:r>
          </a:p>
          <a:p>
            <a:pPr lvl="2"/>
            <a:r>
              <a:rPr lang="en-US" dirty="0" smtClean="0">
                <a:latin typeface="Arial Narrow" panose="020B0606020202030204" pitchFamily="34" charset="0"/>
              </a:rPr>
              <a:t>I/O Systems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File system management:</a:t>
            </a:r>
          </a:p>
          <a:p>
            <a:pPr lvl="2"/>
            <a:r>
              <a:rPr lang="en-IN" dirty="0">
                <a:latin typeface="Arial Narrow" panose="020B0606020202030204" pitchFamily="34" charset="0"/>
              </a:rPr>
              <a:t>Creating and deleting files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Creating </a:t>
            </a:r>
            <a:r>
              <a:rPr lang="en-IN" dirty="0">
                <a:latin typeface="Arial Narrow" panose="020B0606020202030204" pitchFamily="34" charset="0"/>
              </a:rPr>
              <a:t>and deleting directories to organize files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Supporting </a:t>
            </a:r>
            <a:r>
              <a:rPr lang="en-IN" dirty="0">
                <a:latin typeface="Arial Narrow" panose="020B0606020202030204" pitchFamily="34" charset="0"/>
              </a:rPr>
              <a:t>primitives for manipulating files and directories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Mapping </a:t>
            </a:r>
            <a:r>
              <a:rPr lang="en-IN" dirty="0">
                <a:latin typeface="Arial Narrow" panose="020B0606020202030204" pitchFamily="34" charset="0"/>
              </a:rPr>
              <a:t>files onto secondary storage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Backing </a:t>
            </a:r>
            <a:r>
              <a:rPr lang="en-IN" dirty="0">
                <a:latin typeface="Arial Narrow" panose="020B0606020202030204" pitchFamily="34" charset="0"/>
              </a:rPr>
              <a:t>up files on stable (</a:t>
            </a:r>
            <a:r>
              <a:rPr lang="en-IN" dirty="0" err="1">
                <a:latin typeface="Arial Narrow" panose="020B0606020202030204" pitchFamily="34" charset="0"/>
              </a:rPr>
              <a:t>nonvolatile</a:t>
            </a:r>
            <a:r>
              <a:rPr lang="en-IN" dirty="0">
                <a:latin typeface="Arial Narrow" panose="020B0606020202030204" pitchFamily="34" charset="0"/>
              </a:rPr>
              <a:t>) storage media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1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Storage Management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IN" dirty="0">
                <a:latin typeface="Arial Narrow" panose="020B0606020202030204" pitchFamily="34" charset="0"/>
              </a:rPr>
              <a:t>Mass-Storage </a:t>
            </a:r>
            <a:r>
              <a:rPr lang="en-IN" dirty="0" smtClean="0">
                <a:latin typeface="Arial Narrow" panose="020B0606020202030204" pitchFamily="34" charset="0"/>
              </a:rPr>
              <a:t>Management</a:t>
            </a:r>
          </a:p>
          <a:p>
            <a:pPr lvl="2"/>
            <a:r>
              <a:rPr lang="en-IN" dirty="0">
                <a:latin typeface="Arial Narrow" panose="020B0606020202030204" pitchFamily="34" charset="0"/>
              </a:rPr>
              <a:t>Free-space management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Storage </a:t>
            </a:r>
            <a:r>
              <a:rPr lang="en-IN" dirty="0">
                <a:latin typeface="Arial Narrow" panose="020B0606020202030204" pitchFamily="34" charset="0"/>
              </a:rPr>
              <a:t>allocation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Disk scheduling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Caching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I/O Systems</a:t>
            </a:r>
          </a:p>
          <a:p>
            <a:pPr lvl="2"/>
            <a:r>
              <a:rPr lang="en-IN" dirty="0">
                <a:latin typeface="Arial Narrow" panose="020B0606020202030204" pitchFamily="34" charset="0"/>
              </a:rPr>
              <a:t>A memory-management component that includes buffering, caching, </a:t>
            </a:r>
            <a:r>
              <a:rPr lang="en-IN" dirty="0" smtClean="0">
                <a:latin typeface="Arial Narrow" panose="020B0606020202030204" pitchFamily="34" charset="0"/>
              </a:rPr>
              <a:t>and spooling</a:t>
            </a:r>
            <a:endParaRPr lang="en-IN" dirty="0">
              <a:latin typeface="Arial Narrow" panose="020B0606020202030204" pitchFamily="34" charset="0"/>
            </a:endParaRP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A general </a:t>
            </a:r>
            <a:r>
              <a:rPr lang="en-IN" dirty="0">
                <a:latin typeface="Arial Narrow" panose="020B0606020202030204" pitchFamily="34" charset="0"/>
              </a:rPr>
              <a:t>device-driver interface</a:t>
            </a:r>
          </a:p>
          <a:p>
            <a:pPr lvl="2"/>
            <a:r>
              <a:rPr lang="en-IN" dirty="0" smtClean="0">
                <a:latin typeface="Arial Narrow" panose="020B0606020202030204" pitchFamily="34" charset="0"/>
              </a:rPr>
              <a:t>Drivers </a:t>
            </a:r>
            <a:r>
              <a:rPr lang="en-IN" dirty="0">
                <a:latin typeface="Arial Narrow" panose="020B0606020202030204" pitchFamily="34" charset="0"/>
              </a:rPr>
              <a:t>for specific hardware devices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7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Performance of Various Levels of Storage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Movement between levels of storage hierarchy can be explicit or implicit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802955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11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/>
              <a:t>Migration of Integer A from Disk to Register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Multitasking environments must be careful to use most recent value, no matter where it is stored in the storage </a:t>
            </a:r>
            <a:r>
              <a:rPr lang="en-US" dirty="0" smtClean="0">
                <a:latin typeface="Arial Narrow" panose="020B0606020202030204" pitchFamily="34" charset="0"/>
              </a:rPr>
              <a:t>hierarchy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Multiprocessor </a:t>
            </a:r>
            <a:r>
              <a:rPr lang="en-US" dirty="0">
                <a:latin typeface="Arial Narrow" panose="020B0606020202030204" pitchFamily="34" charset="0"/>
              </a:rPr>
              <a:t>environment must provide cache coherency in hardware such that all CPUs have the most recent value in their </a:t>
            </a:r>
            <a:r>
              <a:rPr lang="en-US" dirty="0" smtClean="0">
                <a:latin typeface="Arial Narrow" panose="020B0606020202030204" pitchFamily="34" charset="0"/>
              </a:rPr>
              <a:t>cache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35325"/>
            <a:ext cx="725646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44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0386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Protection and Security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Protection, then, is any mechanism for controlling the access of </a:t>
            </a:r>
            <a:r>
              <a:rPr lang="en-IN" dirty="0" smtClean="0">
                <a:latin typeface="Arial Narrow" panose="020B0606020202030204" pitchFamily="34" charset="0"/>
              </a:rPr>
              <a:t>processes or </a:t>
            </a:r>
            <a:r>
              <a:rPr lang="en-IN" dirty="0">
                <a:latin typeface="Arial Narrow" panose="020B0606020202030204" pitchFamily="34" charset="0"/>
              </a:rPr>
              <a:t>users to the resources defined by a computer </a:t>
            </a:r>
            <a:r>
              <a:rPr lang="en-IN" dirty="0" smtClean="0">
                <a:latin typeface="Arial Narrow" panose="020B0606020202030204" pitchFamily="34" charset="0"/>
              </a:rPr>
              <a:t>system.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J</a:t>
            </a:r>
            <a:r>
              <a:rPr lang="en-IN" dirty="0" smtClean="0">
                <a:latin typeface="Arial Narrow" panose="020B0606020202030204" pitchFamily="34" charset="0"/>
              </a:rPr>
              <a:t>ob </a:t>
            </a:r>
            <a:r>
              <a:rPr lang="en-IN" dirty="0">
                <a:latin typeface="Arial Narrow" panose="020B0606020202030204" pitchFamily="34" charset="0"/>
              </a:rPr>
              <a:t>of </a:t>
            </a:r>
            <a:r>
              <a:rPr lang="en-IN" b="1" dirty="0">
                <a:latin typeface="Arial Narrow" panose="020B0606020202030204" pitchFamily="34" charset="0"/>
              </a:rPr>
              <a:t>security </a:t>
            </a:r>
            <a:r>
              <a:rPr lang="en-IN" dirty="0" smtClean="0">
                <a:latin typeface="Arial Narrow" panose="020B0606020202030204" pitchFamily="34" charset="0"/>
              </a:rPr>
              <a:t>is</a:t>
            </a:r>
            <a:r>
              <a:rPr lang="en-IN" b="1" dirty="0" smtClean="0">
                <a:latin typeface="Arial Narrow" panose="020B0606020202030204" pitchFamily="34" charset="0"/>
              </a:rPr>
              <a:t> </a:t>
            </a:r>
            <a:r>
              <a:rPr lang="en-IN" dirty="0" smtClean="0">
                <a:latin typeface="Arial Narrow" panose="020B0606020202030204" pitchFamily="34" charset="0"/>
              </a:rPr>
              <a:t>to </a:t>
            </a:r>
            <a:r>
              <a:rPr lang="en-IN" dirty="0">
                <a:latin typeface="Arial Narrow" panose="020B0606020202030204" pitchFamily="34" charset="0"/>
              </a:rPr>
              <a:t>defend a system from external and internal </a:t>
            </a:r>
            <a:r>
              <a:rPr lang="en-IN" dirty="0" smtClean="0">
                <a:latin typeface="Arial Narrow" panose="020B0606020202030204" pitchFamily="34" charset="0"/>
              </a:rPr>
              <a:t>attacks which may include viruses </a:t>
            </a:r>
            <a:r>
              <a:rPr lang="en-IN" dirty="0">
                <a:latin typeface="Arial Narrow" panose="020B0606020202030204" pitchFamily="34" charset="0"/>
              </a:rPr>
              <a:t>and worms, </a:t>
            </a:r>
            <a:r>
              <a:rPr lang="en-IN" dirty="0" smtClean="0">
                <a:latin typeface="Arial Narrow" panose="020B0606020202030204" pitchFamily="34" charset="0"/>
              </a:rPr>
              <a:t>denial-of service attacks, identity theft and </a:t>
            </a:r>
            <a:r>
              <a:rPr lang="en-IN" dirty="0">
                <a:latin typeface="Arial Narrow" panose="020B0606020202030204" pitchFamily="34" charset="0"/>
              </a:rPr>
              <a:t>theft of </a:t>
            </a:r>
            <a:r>
              <a:rPr lang="en-IN" dirty="0" smtClean="0">
                <a:latin typeface="Arial Narrow" panose="020B0606020202030204" pitchFamily="34" charset="0"/>
              </a:rPr>
              <a:t>service.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smtClean="0"/>
              <a:t>Modes of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Operating System is interface between applications and the underlying hardware.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At the same time to maintain systems integrity, it needs to prevent system integrity from application accessing hardware directly.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Mode Bit is added to the hardware to indicate current mode.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To enforce this protection, </a:t>
            </a:r>
            <a:r>
              <a:rPr lang="en-IN" dirty="0">
                <a:latin typeface="Arial Narrow" panose="020B0606020202030204" pitchFamily="34" charset="0"/>
              </a:rPr>
              <a:t>CPU provides two modes of </a:t>
            </a:r>
            <a:r>
              <a:rPr lang="en-IN" dirty="0" smtClean="0">
                <a:latin typeface="Arial Narrow" panose="020B0606020202030204" pitchFamily="34" charset="0"/>
              </a:rPr>
              <a:t>operation: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Kernel Mode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User Mode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User Mode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D</a:t>
            </a:r>
            <a:r>
              <a:rPr lang="en-IN" dirty="0" smtClean="0">
                <a:latin typeface="Arial Narrow" panose="020B0606020202030204" pitchFamily="34" charset="0"/>
              </a:rPr>
              <a:t>irect </a:t>
            </a:r>
            <a:r>
              <a:rPr lang="en-IN" dirty="0">
                <a:latin typeface="Arial Narrow" panose="020B0606020202030204" pitchFamily="34" charset="0"/>
              </a:rPr>
              <a:t>access to the hardware is prohibited, and so is any arbitrary switching to kernel </a:t>
            </a:r>
            <a:r>
              <a:rPr lang="en-IN" dirty="0" smtClean="0">
                <a:latin typeface="Arial Narrow" panose="020B0606020202030204" pitchFamily="34" charset="0"/>
              </a:rPr>
              <a:t>mode.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For a </a:t>
            </a:r>
            <a:r>
              <a:rPr lang="en-IN" dirty="0">
                <a:latin typeface="Arial Narrow" panose="020B0606020202030204" pitchFamily="34" charset="0"/>
              </a:rPr>
              <a:t>user-mode application, Windows creates a process for the </a:t>
            </a:r>
            <a:r>
              <a:rPr lang="en-IN" dirty="0" smtClean="0">
                <a:latin typeface="Arial Narrow" panose="020B0606020202030204" pitchFamily="34" charset="0"/>
              </a:rPr>
              <a:t>application.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Process </a:t>
            </a:r>
            <a:r>
              <a:rPr lang="en-IN" dirty="0">
                <a:latin typeface="Arial Narrow" panose="020B0606020202030204" pitchFamily="34" charset="0"/>
              </a:rPr>
              <a:t>provides the application with a private virtual address space and a private handle </a:t>
            </a:r>
            <a:r>
              <a:rPr lang="en-IN" dirty="0" smtClean="0">
                <a:latin typeface="Arial Narrow" panose="020B0606020202030204" pitchFamily="34" charset="0"/>
              </a:rPr>
              <a:t>table.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As </a:t>
            </a:r>
            <a:r>
              <a:rPr lang="en-IN" dirty="0">
                <a:latin typeface="Arial Narrow" panose="020B0606020202030204" pitchFamily="34" charset="0"/>
              </a:rPr>
              <a:t>virtual address space is private, one application cannot alter data that belongs to another </a:t>
            </a:r>
            <a:r>
              <a:rPr lang="en-IN" dirty="0" smtClean="0">
                <a:latin typeface="Arial Narrow" panose="020B0606020202030204" pitchFamily="34" charset="0"/>
              </a:rPr>
              <a:t>application.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I</a:t>
            </a:r>
            <a:r>
              <a:rPr lang="en-IN" dirty="0" smtClean="0">
                <a:latin typeface="Arial Narrow" panose="020B0606020202030204" pitchFamily="34" charset="0"/>
              </a:rPr>
              <a:t>f </a:t>
            </a:r>
            <a:r>
              <a:rPr lang="en-IN" dirty="0">
                <a:latin typeface="Arial Narrow" panose="020B0606020202030204" pitchFamily="34" charset="0"/>
              </a:rPr>
              <a:t>an application crashes, the crash is limited to that one application</a:t>
            </a:r>
            <a:endParaRPr lang="en-US" dirty="0" smtClean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Exposure to various OS’s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" y="731838"/>
            <a:ext cx="3938603" cy="2620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35" y="3581400"/>
            <a:ext cx="7134225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1880"/>
          <a:stretch/>
        </p:blipFill>
        <p:spPr>
          <a:xfrm>
            <a:off x="4551680" y="954087"/>
            <a:ext cx="4244913" cy="18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Kernel Mode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K</a:t>
            </a:r>
            <a:r>
              <a:rPr lang="en-IN" dirty="0" smtClean="0">
                <a:latin typeface="Arial Narrow" panose="020B0606020202030204" pitchFamily="34" charset="0"/>
              </a:rPr>
              <a:t>nown </a:t>
            </a:r>
            <a:r>
              <a:rPr lang="en-IN" dirty="0">
                <a:latin typeface="Arial Narrow" panose="020B0606020202030204" pitchFamily="34" charset="0"/>
              </a:rPr>
              <a:t>as supervisor mode or privileged </a:t>
            </a:r>
            <a:r>
              <a:rPr lang="en-IN" dirty="0" smtClean="0">
                <a:latin typeface="Arial Narrow" panose="020B0606020202030204" pitchFamily="34" charset="0"/>
              </a:rPr>
              <a:t>mode.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H</a:t>
            </a:r>
            <a:r>
              <a:rPr lang="en-IN" dirty="0" smtClean="0">
                <a:latin typeface="Arial Narrow" panose="020B0606020202030204" pitchFamily="34" charset="0"/>
              </a:rPr>
              <a:t>as </a:t>
            </a:r>
            <a:r>
              <a:rPr lang="en-IN" dirty="0">
                <a:latin typeface="Arial Narrow" panose="020B0606020202030204" pitchFamily="34" charset="0"/>
              </a:rPr>
              <a:t>complete access to all of the computer's </a:t>
            </a:r>
            <a:r>
              <a:rPr lang="en-IN" dirty="0" smtClean="0">
                <a:latin typeface="Arial Narrow" panose="020B0606020202030204" pitchFamily="34" charset="0"/>
              </a:rPr>
              <a:t>hardware </a:t>
            </a:r>
            <a:r>
              <a:rPr lang="en-IN" dirty="0">
                <a:latin typeface="Arial Narrow" panose="020B0606020202030204" pitchFamily="34" charset="0"/>
              </a:rPr>
              <a:t>and can control the switching between the CPU </a:t>
            </a:r>
            <a:r>
              <a:rPr lang="en-IN" dirty="0" smtClean="0">
                <a:latin typeface="Arial Narrow" panose="020B0606020202030204" pitchFamily="34" charset="0"/>
              </a:rPr>
              <a:t>modes.</a:t>
            </a:r>
          </a:p>
          <a:p>
            <a:pPr lvl="1"/>
            <a:r>
              <a:rPr lang="en-IN" dirty="0" smtClean="0">
                <a:latin typeface="Arial Narrow" panose="020B0606020202030204" pitchFamily="34" charset="0"/>
              </a:rPr>
              <a:t>Code </a:t>
            </a:r>
            <a:r>
              <a:rPr lang="en-IN" dirty="0">
                <a:latin typeface="Arial Narrow" panose="020B0606020202030204" pitchFamily="34" charset="0"/>
              </a:rPr>
              <a:t>that runs in kernel mode shares a single virtual address </a:t>
            </a:r>
            <a:r>
              <a:rPr lang="en-IN" dirty="0" smtClean="0">
                <a:latin typeface="Arial Narrow" panose="020B0606020202030204" pitchFamily="34" charset="0"/>
              </a:rPr>
              <a:t>space</a:t>
            </a: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If a kernel-mode driver accidentally writes to the wrong virtual address, data that belongs to the operating system or another driver could be compromised</a:t>
            </a:r>
            <a:endParaRPr lang="en-IN" dirty="0" smtClean="0">
              <a:latin typeface="Arial Narrow" panose="020B0606020202030204" pitchFamily="34" charset="0"/>
            </a:endParaRP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If a kernel-mode driver crashes, the entire operating system </a:t>
            </a:r>
            <a:r>
              <a:rPr lang="en-IN" dirty="0" smtClean="0">
                <a:latin typeface="Arial Narrow" panose="020B0606020202030204" pitchFamily="34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6661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dirty="0"/>
              <a:t>Operating system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Operating Systems can be classified as: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GUI: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>
                <a:latin typeface="Arial Narrow" panose="020B0606020202030204" pitchFamily="34" charset="0"/>
                <a:cs typeface="Times New Roman" pitchFamily="18" charset="0"/>
              </a:rPr>
              <a:t>Graphical User Interface operating systems are operating systems that have the capability of using a mouse and are graphical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Multi user: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>
                <a:latin typeface="Arial Narrow" panose="020B0606020202030204" pitchFamily="34" charset="0"/>
                <a:cs typeface="Times New Roman" pitchFamily="18" charset="0"/>
              </a:rPr>
              <a:t>allows multiple users to utilize the computer and run programs at the same time 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Multi processing</a:t>
            </a:r>
            <a:r>
              <a:rPr lang="en-US" altLang="en-US" dirty="0">
                <a:latin typeface="Arial Narrow" panose="020B0606020202030204" pitchFamily="34" charset="0"/>
              </a:rPr>
              <a:t>: </a:t>
            </a:r>
            <a:r>
              <a:rPr lang="en-US" altLang="en-US" dirty="0">
                <a:latin typeface="Arial Narrow" panose="020B0606020202030204" pitchFamily="34" charset="0"/>
                <a:cs typeface="Times New Roman" pitchFamily="18" charset="0"/>
              </a:rPr>
              <a:t>allows multiple processors to be utilized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Multi tasking</a:t>
            </a:r>
            <a:r>
              <a:rPr lang="en-US" altLang="en-US" dirty="0">
                <a:latin typeface="Arial Narrow" panose="020B0606020202030204" pitchFamily="34" charset="0"/>
              </a:rPr>
              <a:t>: </a:t>
            </a:r>
            <a:r>
              <a:rPr lang="en-US" altLang="en-US" dirty="0">
                <a:latin typeface="Arial Narrow" panose="020B0606020202030204" pitchFamily="34" charset="0"/>
                <a:cs typeface="Times New Roman" pitchFamily="18" charset="0"/>
              </a:rPr>
              <a:t>allows multiple software processes to be run at the same time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Multi threading: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>
                <a:latin typeface="Arial Narrow" panose="020B0606020202030204" pitchFamily="34" charset="0"/>
                <a:cs typeface="Times New Roman" pitchFamily="18" charset="0"/>
              </a:rPr>
              <a:t>allows different parts of a software program to run concurrently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Distributed Operating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en-US" sz="3000" dirty="0">
                <a:latin typeface="Arial Narrow" panose="020B0606020202030204" pitchFamily="34" charset="0"/>
              </a:rPr>
              <a:t>Distributed systems are loosely coupled systems </a:t>
            </a:r>
          </a:p>
          <a:p>
            <a:r>
              <a:rPr lang="en-US" altLang="en-US" sz="3000" dirty="0">
                <a:latin typeface="Arial Narrow" panose="020B0606020202030204" pitchFamily="34" charset="0"/>
              </a:rPr>
              <a:t>A Distributed computer system is a collection of autonomous computer systems </a:t>
            </a:r>
          </a:p>
          <a:p>
            <a:r>
              <a:rPr lang="en-US" altLang="en-US" sz="3000" dirty="0">
                <a:latin typeface="Arial Narrow" panose="020B0606020202030204" pitchFamily="34" charset="0"/>
              </a:rPr>
              <a:t>Distributed systems communicate with one another through various communication lines like high speed buses or telephone lines</a:t>
            </a:r>
          </a:p>
          <a:p>
            <a:r>
              <a:rPr lang="en-US" altLang="en-US" sz="3000" dirty="0">
                <a:latin typeface="Arial Narrow" panose="020B0606020202030204" pitchFamily="34" charset="0"/>
              </a:rPr>
              <a:t>The processors in a distributed system may vary in size and function </a:t>
            </a:r>
          </a:p>
          <a:p>
            <a:r>
              <a:rPr lang="en-US" altLang="en-US" sz="3000" dirty="0">
                <a:latin typeface="Arial Narrow" panose="020B0606020202030204" pitchFamily="34" charset="0"/>
              </a:rPr>
              <a:t>Example: small  microprocessors, workstations , minicomputer and large general purpose computers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Distributed </a:t>
            </a:r>
            <a:r>
              <a:rPr lang="en-IN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Processors in distributed systems are referred by no. of different names like, sites, nodes, computers, etc. </a:t>
            </a:r>
          </a:p>
          <a:p>
            <a:r>
              <a:rPr lang="en-US" dirty="0">
                <a:latin typeface="Arial Narrow" panose="020B0606020202030204" pitchFamily="34" charset="0"/>
              </a:rPr>
              <a:t>Important reasons for building distributed systems are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Resource sharing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Computation speedup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Reliability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Communication</a:t>
            </a:r>
          </a:p>
          <a:p>
            <a:r>
              <a:rPr lang="en-US" dirty="0">
                <a:latin typeface="Arial Narrow" panose="020B0606020202030204" pitchFamily="34" charset="0"/>
              </a:rPr>
              <a:t>The key objective of a distributed operating system is transparency </a:t>
            </a:r>
          </a:p>
          <a:p>
            <a:r>
              <a:rPr lang="en-US" dirty="0">
                <a:latin typeface="Arial Narrow" panose="020B0606020202030204" pitchFamily="34" charset="0"/>
              </a:rPr>
              <a:t>Ideally, component and resource distribution should be hidden from users and applications programs unless they explicitly demand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7" y="1001691"/>
            <a:ext cx="7746167" cy="4854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4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Real Time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Real-time systems has well defined, fixed time constraints</a:t>
            </a:r>
          </a:p>
          <a:p>
            <a:r>
              <a:rPr lang="en-US" dirty="0">
                <a:latin typeface="Arial Narrow" panose="020B0606020202030204" pitchFamily="34" charset="0"/>
              </a:rPr>
              <a:t>Processing must be done with in the defined constraints, or the system will fail</a:t>
            </a:r>
          </a:p>
          <a:p>
            <a:r>
              <a:rPr lang="en-US" dirty="0">
                <a:latin typeface="Arial Narrow" panose="020B0606020202030204" pitchFamily="34" charset="0"/>
              </a:rPr>
              <a:t>For example: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Weather Forecasting, Self driving Cars, Earthquake warning systems, wireless sensor networks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03313"/>
            <a:ext cx="8229600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0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/>
              <a:t>Real Time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Real-time system is used as a control device in a dedicated application</a:t>
            </a:r>
          </a:p>
          <a:p>
            <a:r>
              <a:rPr lang="en-US" dirty="0">
                <a:latin typeface="Arial Narrow" panose="020B0606020202030204" pitchFamily="34" charset="0"/>
              </a:rPr>
              <a:t>Sensors bring data to computers</a:t>
            </a:r>
          </a:p>
          <a:p>
            <a:r>
              <a:rPr lang="en-US" dirty="0">
                <a:latin typeface="Arial Narrow" panose="020B0606020202030204" pitchFamily="34" charset="0"/>
              </a:rPr>
              <a:t>Computer analyze data and adjust controls to modify the sensor inputs</a:t>
            </a:r>
          </a:p>
          <a:p>
            <a:r>
              <a:rPr lang="en-US" dirty="0">
                <a:latin typeface="Arial Narrow" panose="020B0606020202030204" pitchFamily="34" charset="0"/>
              </a:rPr>
              <a:t>Example: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Scientific experiments, medical imaging systems, industrial control systems etc..  </a:t>
            </a:r>
          </a:p>
          <a:p>
            <a:r>
              <a:rPr lang="en-US" dirty="0">
                <a:latin typeface="Arial Narrow" panose="020B0606020202030204" pitchFamily="34" charset="0"/>
              </a:rPr>
              <a:t>Real-time system functions correctly only if it returns the correct result within its time constraints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/>
              <a:t>Real Time Operating </a:t>
            </a:r>
            <a:r>
              <a:rPr lang="en-IN" dirty="0" smtClean="0"/>
              <a:t>System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 primary objective of real-time systems is to provide quick event  - response times, thus meet the scheduling dead lines </a:t>
            </a:r>
          </a:p>
          <a:p>
            <a:r>
              <a:rPr lang="en-US" dirty="0">
                <a:latin typeface="Arial Narrow" panose="020B0606020202030204" pitchFamily="34" charset="0"/>
              </a:rPr>
              <a:t>User convenience and resource utilization are of secondary concern to real- time system designers </a:t>
            </a:r>
          </a:p>
          <a:p>
            <a:r>
              <a:rPr lang="en-US" dirty="0">
                <a:latin typeface="Arial Narrow" panose="020B0606020202030204" pitchFamily="34" charset="0"/>
              </a:rPr>
              <a:t>Real-time operating systems usually rely on some specific policies and techniques for doing their job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System Calls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>
                <a:latin typeface="Arial Narrow" panose="020B0606020202030204" pitchFamily="34" charset="0"/>
              </a:rPr>
              <a:t>The mechanism used by an application program to request service from the operating system.</a:t>
            </a:r>
          </a:p>
          <a:p>
            <a:r>
              <a:rPr lang="en-US" dirty="0">
                <a:latin typeface="Arial Narrow" panose="020B0606020202030204" pitchFamily="34" charset="0"/>
              </a:rPr>
              <a:t>System calls often use a special machine code instruction which causes the processor to change mode (Protected or Supervisor mode)</a:t>
            </a:r>
          </a:p>
          <a:p>
            <a:r>
              <a:rPr lang="en-US" altLang="en-US" dirty="0">
                <a:latin typeface="Arial Narrow" panose="020B0606020202030204" pitchFamily="34" charset="0"/>
              </a:rPr>
              <a:t>This allows the OS to perform restricted actions such as accessing hardware devices or the memory management unit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/>
              <a:t>Computer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computer system can be divided roughly into </a:t>
            </a:r>
            <a:r>
              <a:rPr lang="en-US" dirty="0" smtClean="0"/>
              <a:t>four components:</a:t>
            </a:r>
          </a:p>
          <a:p>
            <a:pPr lvl="1"/>
            <a:r>
              <a:rPr lang="en-US" b="1" dirty="0" smtClean="0"/>
              <a:t>Hardware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/>
              <a:t>central processing unit (</a:t>
            </a:r>
            <a:r>
              <a:rPr lang="en-US" sz="2000" b="1" dirty="0"/>
              <a:t>CPU</a:t>
            </a:r>
            <a:r>
              <a:rPr lang="en-US" b="1" dirty="0"/>
              <a:t>)</a:t>
            </a:r>
            <a:r>
              <a:rPr lang="en-US" dirty="0"/>
              <a:t>, the </a:t>
            </a:r>
            <a:r>
              <a:rPr lang="en-US" dirty="0" smtClean="0"/>
              <a:t>m</a:t>
            </a:r>
            <a:r>
              <a:rPr lang="en-US" b="1" dirty="0" smtClean="0"/>
              <a:t>emory</a:t>
            </a:r>
            <a:r>
              <a:rPr lang="en-US" dirty="0"/>
              <a:t>, and </a:t>
            </a:r>
            <a:r>
              <a:rPr lang="en-US" dirty="0" smtClean="0"/>
              <a:t>the </a:t>
            </a:r>
            <a:r>
              <a:rPr lang="en-US" b="1" dirty="0" smtClean="0"/>
              <a:t>input/output </a:t>
            </a:r>
            <a:r>
              <a:rPr lang="en-US" b="1" dirty="0"/>
              <a:t>(</a:t>
            </a:r>
            <a:r>
              <a:rPr lang="en-US" sz="2000" b="1" dirty="0"/>
              <a:t>I/O</a:t>
            </a:r>
            <a:r>
              <a:rPr lang="en-US" b="1" dirty="0"/>
              <a:t>) </a:t>
            </a:r>
            <a:r>
              <a:rPr lang="en-US" b="1" dirty="0" smtClean="0"/>
              <a:t>devices</a:t>
            </a:r>
          </a:p>
          <a:p>
            <a:pPr lvl="2"/>
            <a:r>
              <a:rPr lang="en-US" dirty="0" smtClean="0"/>
              <a:t>Provides </a:t>
            </a:r>
            <a:r>
              <a:rPr lang="en-US" dirty="0"/>
              <a:t>the basic computing resources for </a:t>
            </a:r>
            <a:r>
              <a:rPr lang="en-US" dirty="0" smtClean="0"/>
              <a:t>the system</a:t>
            </a:r>
            <a:endParaRPr lang="en-US" dirty="0"/>
          </a:p>
          <a:p>
            <a:pPr lvl="1"/>
            <a:r>
              <a:rPr lang="en-US" b="1" dirty="0" smtClean="0"/>
              <a:t>Operating System</a:t>
            </a:r>
          </a:p>
          <a:p>
            <a:pPr lvl="2"/>
            <a:r>
              <a:rPr lang="en-US" dirty="0" smtClean="0"/>
              <a:t>Controls the hardware </a:t>
            </a:r>
            <a:r>
              <a:rPr lang="en-US" dirty="0"/>
              <a:t>and coordinates its use among the various application programs </a:t>
            </a:r>
            <a:r>
              <a:rPr lang="en-US" dirty="0" smtClean="0"/>
              <a:t>for the </a:t>
            </a:r>
            <a:r>
              <a:rPr lang="en-US" dirty="0"/>
              <a:t>various </a:t>
            </a:r>
            <a:r>
              <a:rPr lang="en-US" dirty="0" smtClean="0"/>
              <a:t>users</a:t>
            </a:r>
          </a:p>
          <a:p>
            <a:pPr lvl="2"/>
            <a:r>
              <a:rPr lang="en-IN" dirty="0">
                <a:latin typeface="Arial Narrow" panose="020B0606020202030204" pitchFamily="34" charset="0"/>
              </a:rPr>
              <a:t>Operating System provides the means for proper use of these resources</a:t>
            </a:r>
            <a:r>
              <a:rPr lang="en-IN" dirty="0" smtClean="0">
                <a:latin typeface="Arial Narrow" panose="020B0606020202030204" pitchFamily="34" charset="0"/>
              </a:rPr>
              <a:t>.</a:t>
            </a:r>
            <a:endParaRPr lang="en-US" dirty="0"/>
          </a:p>
          <a:p>
            <a:pPr lvl="1"/>
            <a:r>
              <a:rPr lang="en-US" b="1" dirty="0" smtClean="0"/>
              <a:t>Application Programs</a:t>
            </a:r>
          </a:p>
          <a:p>
            <a:pPr lvl="2"/>
            <a:r>
              <a:rPr lang="en-US" dirty="0" smtClean="0"/>
              <a:t>Define </a:t>
            </a:r>
            <a:r>
              <a:rPr lang="en-US" dirty="0"/>
              <a:t>the ways in which these resources </a:t>
            </a:r>
            <a:r>
              <a:rPr lang="en-US" dirty="0" smtClean="0"/>
              <a:t>are used </a:t>
            </a:r>
            <a:r>
              <a:rPr lang="en-US" dirty="0"/>
              <a:t>to solve users’ computing </a:t>
            </a:r>
            <a:r>
              <a:rPr lang="en-US" dirty="0" smtClean="0"/>
              <a:t>problems</a:t>
            </a:r>
          </a:p>
          <a:p>
            <a:pPr lvl="2"/>
            <a:r>
              <a:rPr lang="en-US" dirty="0">
                <a:latin typeface="Arial Narrow" panose="020B0606020202030204" pitchFamily="34" charset="0"/>
              </a:rPr>
              <a:t>Application Programs: Word Processors, spreadsheets, compilers, browsers</a:t>
            </a:r>
            <a:r>
              <a:rPr lang="en-US" dirty="0" smtClean="0">
                <a:latin typeface="Arial Narrow" panose="020B0606020202030204" pitchFamily="34" charset="0"/>
              </a:rPr>
              <a:t>……</a:t>
            </a:r>
            <a:endParaRPr lang="en-US" dirty="0"/>
          </a:p>
          <a:p>
            <a:pPr lvl="1"/>
            <a:r>
              <a:rPr lang="en-US" b="1" dirty="0" smtClean="0"/>
              <a:t>Users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Types of System Call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" y="1828800"/>
            <a:ext cx="8961120" cy="204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" y="4114801"/>
            <a:ext cx="896112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/>
              <a:t>Types of System Call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61120" cy="261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00599"/>
            <a:ext cx="8961120" cy="229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System Calls Vs API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Processes in a system </a:t>
            </a:r>
            <a:r>
              <a:rPr lang="en-US" dirty="0" smtClean="0"/>
              <a:t>runs </a:t>
            </a:r>
            <a:r>
              <a:rPr lang="en-US" dirty="0"/>
              <a:t>in different modes, process </a:t>
            </a:r>
            <a:r>
              <a:rPr lang="en-US" dirty="0" smtClean="0"/>
              <a:t>running </a:t>
            </a:r>
            <a:r>
              <a:rPr lang="en-US" dirty="0"/>
              <a:t>in user mode have no access to the privileged </a:t>
            </a:r>
            <a:r>
              <a:rPr lang="en-US" dirty="0" smtClean="0"/>
              <a:t>instructions.</a:t>
            </a:r>
          </a:p>
          <a:p>
            <a:r>
              <a:rPr lang="en-US" dirty="0" smtClean="0"/>
              <a:t>If process </a:t>
            </a:r>
            <a:r>
              <a:rPr lang="en-US" dirty="0"/>
              <a:t>want perform any privileged </a:t>
            </a:r>
            <a:r>
              <a:rPr lang="en-US" dirty="0" smtClean="0"/>
              <a:t>instruction </a:t>
            </a:r>
            <a:r>
              <a:rPr lang="en-US" dirty="0"/>
              <a:t>or need of any services they request </a:t>
            </a:r>
            <a:r>
              <a:rPr lang="en-US" dirty="0" smtClean="0"/>
              <a:t>kernel </a:t>
            </a:r>
            <a:r>
              <a:rPr lang="en-US" dirty="0"/>
              <a:t>for that service through </a:t>
            </a:r>
            <a:r>
              <a:rPr lang="en-US" b="1" dirty="0"/>
              <a:t>System Calls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PI </a:t>
            </a:r>
            <a:r>
              <a:rPr lang="en-US" dirty="0"/>
              <a:t>is generic term used to identify the </a:t>
            </a:r>
            <a:r>
              <a:rPr lang="en-US" dirty="0" smtClean="0"/>
              <a:t> functions </a:t>
            </a:r>
            <a:r>
              <a:rPr lang="en-US" dirty="0"/>
              <a:t>exposed by any </a:t>
            </a:r>
            <a:r>
              <a:rPr lang="en-US" dirty="0" smtClean="0"/>
              <a:t>libraries.</a:t>
            </a:r>
          </a:p>
          <a:p>
            <a:r>
              <a:rPr lang="en-US" dirty="0"/>
              <a:t>These functions are implemented as part of libraries, or SDK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call is when you call the </a:t>
            </a:r>
            <a:r>
              <a:rPr lang="en-US" dirty="0" smtClean="0"/>
              <a:t>kernel, </a:t>
            </a:r>
            <a:r>
              <a:rPr lang="en-US" dirty="0"/>
              <a:t>w</a:t>
            </a:r>
            <a:r>
              <a:rPr lang="en-US" dirty="0" smtClean="0"/>
              <a:t>hereas </a:t>
            </a:r>
            <a:r>
              <a:rPr lang="en-US" dirty="0"/>
              <a:t>a System API are used to invoke system </a:t>
            </a:r>
            <a:r>
              <a:rPr lang="en-US" dirty="0" smtClean="0"/>
              <a:t>call.</a:t>
            </a:r>
          </a:p>
          <a:p>
            <a:endParaRPr lang="en-US" dirty="0" smtClean="0"/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Computing Environments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Traditional computer</a:t>
            </a:r>
          </a:p>
          <a:p>
            <a:pPr lvl="1"/>
            <a:r>
              <a:rPr lang="en-US" sz="2400" dirty="0" smtClean="0"/>
              <a:t>Office </a:t>
            </a:r>
            <a:r>
              <a:rPr lang="en-US" sz="2400" dirty="0"/>
              <a:t>environment</a:t>
            </a:r>
          </a:p>
          <a:p>
            <a:pPr lvl="2"/>
            <a:r>
              <a:rPr lang="en-US" dirty="0"/>
              <a:t>PCs connected to a network, terminals attached to mainframe or minicomputers providing batch and timesharing</a:t>
            </a:r>
          </a:p>
          <a:p>
            <a:pPr lvl="2"/>
            <a:r>
              <a:rPr lang="en-US" dirty="0"/>
              <a:t>Now portals allowing networked and remote systems access to same resources</a:t>
            </a:r>
          </a:p>
          <a:p>
            <a:pPr lvl="1"/>
            <a:r>
              <a:rPr lang="en-US" sz="2400" dirty="0"/>
              <a:t>Home networks</a:t>
            </a:r>
          </a:p>
          <a:p>
            <a:pPr lvl="2"/>
            <a:r>
              <a:rPr lang="en-US" dirty="0"/>
              <a:t>Used to be single system, then modems</a:t>
            </a:r>
          </a:p>
          <a:p>
            <a:pPr lvl="2"/>
            <a:r>
              <a:rPr lang="en-US" dirty="0"/>
              <a:t>Now firewalled, </a:t>
            </a:r>
            <a:r>
              <a:rPr lang="en-US" dirty="0" smtClean="0"/>
              <a:t>networked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Computing Environments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dirty="0">
                <a:latin typeface="Helvetica" charset="0"/>
              </a:rPr>
              <a:t>Client-Server Computing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dirty="0">
                <a:latin typeface="Helvetica" charset="0"/>
              </a:rPr>
              <a:t>Dumb terminals supplanted by smart PCs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dirty="0">
                <a:latin typeface="Helvetica" charset="0"/>
              </a:rPr>
              <a:t>Many systems now </a:t>
            </a: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servers</a:t>
            </a:r>
            <a:r>
              <a:rPr kumimoji="1" lang="en-US" dirty="0">
                <a:latin typeface="Helvetica" charset="0"/>
              </a:rPr>
              <a:t>, responding to requests generated by </a:t>
            </a: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clients</a:t>
            </a:r>
          </a:p>
          <a:p>
            <a:pPr marL="1085850" lvl="2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</a:pP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Compute-server </a:t>
            </a:r>
            <a:r>
              <a:rPr kumimoji="1" lang="en-US" dirty="0">
                <a:latin typeface="Helvetica" charset="0"/>
              </a:rPr>
              <a:t>provides an interface to client to request services (i.e., database)</a:t>
            </a:r>
          </a:p>
          <a:p>
            <a:pPr marL="1085850" lvl="2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</a:pP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File-server </a:t>
            </a:r>
            <a:r>
              <a:rPr kumimoji="1" lang="en-US" dirty="0">
                <a:latin typeface="Helvetica" charset="0"/>
              </a:rPr>
              <a:t>provides interface for clients to store and retrieve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432300"/>
            <a:ext cx="682942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72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Peer to Peer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/>
              <a:t>Another model of distributed system</a:t>
            </a:r>
          </a:p>
          <a:p>
            <a:r>
              <a:rPr lang="en-US" dirty="0" smtClean="0"/>
              <a:t>P2P </a:t>
            </a:r>
            <a:r>
              <a:rPr lang="en-US" dirty="0"/>
              <a:t>does not distinguish clients and servers</a:t>
            </a:r>
          </a:p>
          <a:p>
            <a:pPr lvl="1"/>
            <a:r>
              <a:rPr lang="en-US" dirty="0"/>
              <a:t>Instead all nodes are considered peers</a:t>
            </a:r>
          </a:p>
          <a:p>
            <a:pPr lvl="1"/>
            <a:r>
              <a:rPr lang="en-US" dirty="0"/>
              <a:t>May each act as client, server or both</a:t>
            </a:r>
          </a:p>
          <a:p>
            <a:pPr lvl="1"/>
            <a:r>
              <a:rPr lang="en-US" dirty="0"/>
              <a:t>Node must join P2P network</a:t>
            </a:r>
          </a:p>
          <a:p>
            <a:pPr lvl="2"/>
            <a:r>
              <a:rPr lang="en-US" dirty="0"/>
              <a:t>Registers its service with central lookup service on network, or</a:t>
            </a:r>
          </a:p>
          <a:p>
            <a:pPr lvl="2"/>
            <a:r>
              <a:rPr lang="en-US" dirty="0"/>
              <a:t>Broadcast request for service and respond to requests for service via </a:t>
            </a:r>
            <a:r>
              <a:rPr lang="en-US" b="1" dirty="0">
                <a:solidFill>
                  <a:srgbClr val="3366FF"/>
                </a:solidFill>
              </a:rPr>
              <a:t>discovery protocol</a:t>
            </a:r>
          </a:p>
          <a:p>
            <a:pPr lvl="1"/>
            <a:r>
              <a:rPr lang="en-US" dirty="0"/>
              <a:t>Examples include</a:t>
            </a:r>
            <a:r>
              <a:rPr lang="en-US" i="1" dirty="0"/>
              <a:t> Napster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 smtClean="0"/>
              <a:t>Torrentz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 smtClean="0"/>
              <a:t>Web Based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Web has become </a:t>
            </a:r>
            <a:r>
              <a:rPr lang="en-US" sz="2800" dirty="0" smtClean="0"/>
              <a:t>ubiquitous</a:t>
            </a:r>
            <a:endParaRPr lang="en-US" sz="1050" dirty="0"/>
          </a:p>
          <a:p>
            <a:r>
              <a:rPr lang="en-US" sz="2800" dirty="0"/>
              <a:t>PCs most prevalent </a:t>
            </a:r>
            <a:r>
              <a:rPr lang="en-US" sz="2800" dirty="0" smtClean="0"/>
              <a:t>devices</a:t>
            </a:r>
            <a:endParaRPr lang="en-US" sz="1050" dirty="0"/>
          </a:p>
          <a:p>
            <a:r>
              <a:rPr lang="en-US" sz="2800" dirty="0"/>
              <a:t>More devices becoming networked to allow web </a:t>
            </a:r>
            <a:r>
              <a:rPr lang="en-US" sz="2800" dirty="0" smtClean="0"/>
              <a:t>access</a:t>
            </a:r>
            <a:endParaRPr lang="en-US" sz="1050" dirty="0"/>
          </a:p>
          <a:p>
            <a:r>
              <a:rPr lang="en-US" sz="2800" dirty="0"/>
              <a:t>New category of devices to manage web traffic among similar servers: </a:t>
            </a:r>
            <a:r>
              <a:rPr lang="en-US" sz="2800" b="1" dirty="0">
                <a:solidFill>
                  <a:srgbClr val="3366FF"/>
                </a:solidFill>
              </a:rPr>
              <a:t>load </a:t>
            </a:r>
            <a:r>
              <a:rPr lang="en-US" sz="2800" b="1" dirty="0" smtClean="0">
                <a:solidFill>
                  <a:srgbClr val="3366FF"/>
                </a:solidFill>
              </a:rPr>
              <a:t>balancers</a:t>
            </a:r>
            <a:endParaRPr lang="en-US" sz="1050" b="1" dirty="0">
              <a:solidFill>
                <a:srgbClr val="3366FF"/>
              </a:solidFill>
            </a:endParaRPr>
          </a:p>
          <a:p>
            <a:r>
              <a:rPr lang="en-US" sz="2800" dirty="0"/>
              <a:t>Use of operating </a:t>
            </a:r>
            <a:r>
              <a:rPr lang="en-US" sz="2800" dirty="0" smtClean="0"/>
              <a:t>have </a:t>
            </a:r>
            <a:r>
              <a:rPr lang="en-US" sz="2800" dirty="0"/>
              <a:t>evolved into </a:t>
            </a:r>
            <a:r>
              <a:rPr lang="en-US" sz="2800" dirty="0" err="1" smtClean="0"/>
              <a:t>OS’es</a:t>
            </a:r>
            <a:r>
              <a:rPr lang="en-US" sz="2800" dirty="0" smtClean="0"/>
              <a:t> </a:t>
            </a:r>
            <a:r>
              <a:rPr lang="en-US" sz="2800" dirty="0"/>
              <a:t>which can be clients and </a:t>
            </a:r>
            <a:r>
              <a:rPr lang="en-US" sz="2800" dirty="0" smtClean="0"/>
              <a:t>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8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interrupt and how it is handled</a:t>
            </a:r>
            <a:r>
              <a:rPr lang="en-US" dirty="0" smtClean="0"/>
              <a:t>? Explain by exploring a real life case of some Unix system interrupt.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five major activities of an </a:t>
            </a:r>
            <a:r>
              <a:rPr lang="en-US" dirty="0" smtClean="0"/>
              <a:t>operating </a:t>
            </a:r>
            <a:r>
              <a:rPr lang="en-US" dirty="0"/>
              <a:t>system in regard to </a:t>
            </a:r>
            <a:r>
              <a:rPr lang="en-US" dirty="0" smtClean="0"/>
              <a:t>file management?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</a:t>
            </a:r>
            <a:r>
              <a:rPr lang="en-US" dirty="0"/>
              <a:t>fork() and </a:t>
            </a:r>
            <a:r>
              <a:rPr lang="en-US" dirty="0" smtClean="0"/>
              <a:t>exec</a:t>
            </a:r>
            <a:r>
              <a:rPr lang="en-US" dirty="0"/>
              <a:t>() system </a:t>
            </a:r>
            <a:r>
              <a:rPr lang="en-US" dirty="0" smtClean="0"/>
              <a:t>call. Argue if both system calls are same or different.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bootstrap program? Explain key actions of bootstrap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9387" y="2705725"/>
            <a:ext cx="41052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Bodoni MT Condensed" panose="02070606080606020203" pitchFamily="18" charset="0"/>
              </a:rPr>
              <a:t>Thank You</a:t>
            </a:r>
            <a:endParaRPr lang="en-US" sz="88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Arial Narrow" panose="020B0606020202030204" pitchFamily="34" charset="0"/>
              </a:rPr>
              <a:t>User-centric </a:t>
            </a:r>
            <a:r>
              <a:rPr lang="en-US" sz="3600" dirty="0">
                <a:latin typeface="Arial Narrow" panose="020B0606020202030204" pitchFamily="34" charset="0"/>
              </a:rPr>
              <a:t>definition </a:t>
            </a:r>
            <a:endParaRPr lang="en-US" sz="3600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A </a:t>
            </a:r>
            <a:r>
              <a:rPr lang="en-US" dirty="0">
                <a:latin typeface="Arial Narrow" panose="020B0606020202030204" pitchFamily="34" charset="0"/>
              </a:rPr>
              <a:t>program that acts as an intermediary between a user of a computer and the computer hardware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Defines an interface for the user to use services provided by the system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Provides a “view” of the system to the user Converts what the hardware gives to what the user wants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The view can hide many details of the hardware that the user does not need to know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Can even give a very different view of the operating environment to the user than what is actually </a:t>
            </a:r>
            <a:r>
              <a:rPr lang="en-US" dirty="0" smtClean="0">
                <a:latin typeface="Arial Narrow" panose="020B0606020202030204" pitchFamily="34" charset="0"/>
              </a:rPr>
              <a:t>there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System-centric </a:t>
            </a:r>
            <a:r>
              <a:rPr lang="en-US" dirty="0">
                <a:latin typeface="Arial Narrow" panose="020B0606020202030204" pitchFamily="34" charset="0"/>
              </a:rPr>
              <a:t>definition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Efficiently </a:t>
            </a:r>
            <a:r>
              <a:rPr lang="en-US" dirty="0">
                <a:latin typeface="Arial Narrow" panose="020B0606020202030204" pitchFamily="34" charset="0"/>
              </a:rPr>
              <a:t>manages and allocates resources to users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Controls the execution of user programs and operations of I/O devices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Provides isolation/protection between different user </a:t>
            </a:r>
            <a:r>
              <a:rPr lang="en-US" dirty="0" smtClean="0">
                <a:latin typeface="Arial Narrow" panose="020B0606020202030204" pitchFamily="34" charset="0"/>
              </a:rPr>
              <a:t>programs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Abstract View of System 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25743"/>
            <a:ext cx="6858000" cy="5605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8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Batch </a:t>
            </a:r>
            <a:r>
              <a:rPr lang="en-US" dirty="0">
                <a:latin typeface="Arial Narrow" panose="020B0606020202030204" pitchFamily="34" charset="0"/>
              </a:rPr>
              <a:t>Systems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Multiple </a:t>
            </a:r>
            <a:r>
              <a:rPr lang="en-US" dirty="0">
                <a:latin typeface="Arial Narrow" panose="020B0606020202030204" pitchFamily="34" charset="0"/>
              </a:rPr>
              <a:t>jobs, but only one job in memory at one time and executed (till completion) before the next one starts 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Multiprogrammed </a:t>
            </a:r>
            <a:r>
              <a:rPr lang="en-US" dirty="0">
                <a:latin typeface="Arial Narrow" panose="020B0606020202030204" pitchFamily="34" charset="0"/>
              </a:rPr>
              <a:t>Batch Systems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Multiple </a:t>
            </a:r>
            <a:r>
              <a:rPr lang="en-US" dirty="0">
                <a:latin typeface="Arial Narrow" panose="020B0606020202030204" pitchFamily="34" charset="0"/>
              </a:rPr>
              <a:t>jobs in memory, CPU is multiplexed between them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CPU-bound vs I/O bound jobs 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Time-sharing </a:t>
            </a:r>
            <a:r>
              <a:rPr lang="en-US" dirty="0">
                <a:latin typeface="Arial Narrow" panose="020B0606020202030204" pitchFamily="34" charset="0"/>
              </a:rPr>
              <a:t>Systems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Multiple </a:t>
            </a:r>
            <a:r>
              <a:rPr lang="en-US" dirty="0">
                <a:latin typeface="Arial Narrow" panose="020B0606020202030204" pitchFamily="34" charset="0"/>
              </a:rPr>
              <a:t>jobs in memory and on disk, CPU is multiplexed among jobs in memory, jobs swapped between disk and memory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Allows interaction with </a:t>
            </a:r>
            <a:r>
              <a:rPr lang="en-US" dirty="0" smtClean="0">
                <a:latin typeface="Arial Narrow" panose="020B0606020202030204" pitchFamily="34" charset="0"/>
              </a:rPr>
              <a:t>users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Personal </a:t>
            </a:r>
            <a:r>
              <a:rPr lang="en-US" dirty="0">
                <a:latin typeface="Arial Narrow" panose="020B0606020202030204" pitchFamily="34" charset="0"/>
              </a:rPr>
              <a:t>Computers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Dedicated </a:t>
            </a:r>
            <a:r>
              <a:rPr lang="en-US" dirty="0">
                <a:latin typeface="Arial Narrow" panose="020B0606020202030204" pitchFamily="34" charset="0"/>
              </a:rPr>
              <a:t>to a single user at one time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Multiprocessing </a:t>
            </a:r>
            <a:r>
              <a:rPr lang="en-US" dirty="0">
                <a:latin typeface="Arial Narrow" panose="020B0606020202030204" pitchFamily="34" charset="0"/>
              </a:rPr>
              <a:t>Systems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More </a:t>
            </a:r>
            <a:r>
              <a:rPr lang="en-US" dirty="0">
                <a:latin typeface="Arial Narrow" panose="020B0606020202030204" pitchFamily="34" charset="0"/>
              </a:rPr>
              <a:t>than one CPU in a single machine to allocate jobs to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Symmetric Multiprocessing, NUMA machines …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Multicore 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Other </a:t>
            </a:r>
            <a:r>
              <a:rPr lang="en-US" dirty="0">
                <a:latin typeface="Arial Narrow" panose="020B0606020202030204" pitchFamily="34" charset="0"/>
              </a:rPr>
              <a:t>Parallel Systems, Distributed Systems, Clusters…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Different </a:t>
            </a:r>
            <a:r>
              <a:rPr lang="en-US" dirty="0">
                <a:latin typeface="Arial Narrow" panose="020B0606020202030204" pitchFamily="34" charset="0"/>
              </a:rPr>
              <a:t>types of systems with multiple CPUs/Machines 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Real </a:t>
            </a:r>
            <a:r>
              <a:rPr lang="en-US" dirty="0">
                <a:latin typeface="Arial Narrow" panose="020B0606020202030204" pitchFamily="34" charset="0"/>
              </a:rPr>
              <a:t>Time </a:t>
            </a:r>
            <a:r>
              <a:rPr lang="en-US" dirty="0" smtClean="0">
                <a:latin typeface="Arial Narrow" panose="020B0606020202030204" pitchFamily="34" charset="0"/>
              </a:rPr>
              <a:t>Systems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Systems to </a:t>
            </a:r>
            <a:r>
              <a:rPr lang="en-US" dirty="0">
                <a:latin typeface="Arial Narrow" panose="020B0606020202030204" pitchFamily="34" charset="0"/>
              </a:rPr>
              <a:t>run jobs with time guarantees 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Many </a:t>
            </a:r>
            <a:r>
              <a:rPr lang="en-US" dirty="0">
                <a:latin typeface="Arial Narrow" panose="020B0606020202030204" pitchFamily="34" charset="0"/>
              </a:rPr>
              <a:t>other types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Embedded </a:t>
            </a:r>
            <a:r>
              <a:rPr lang="en-US" dirty="0">
                <a:latin typeface="Arial Narrow" panose="020B0606020202030204" pitchFamily="34" charset="0"/>
              </a:rPr>
              <a:t>systems, mobiles/smartphones, </a:t>
            </a:r>
            <a:r>
              <a:rPr lang="en-US" dirty="0" smtClean="0">
                <a:latin typeface="Arial Narrow" panose="020B0606020202030204" pitchFamily="34" charset="0"/>
              </a:rPr>
              <a:t>….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2517</Words>
  <Application>Microsoft Office PowerPoint</Application>
  <PresentationFormat>On-screen Show (4:3)</PresentationFormat>
  <Paragraphs>283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Narrow</vt:lpstr>
      <vt:lpstr>Bodoni MT Condensed</vt:lpstr>
      <vt:lpstr>Broadway</vt:lpstr>
      <vt:lpstr>Calibri</vt:lpstr>
      <vt:lpstr>Cooper Black</vt:lpstr>
      <vt:lpstr>Helvetica</vt:lpstr>
      <vt:lpstr>Monotype Sorts</vt:lpstr>
      <vt:lpstr>Times New Roman</vt:lpstr>
      <vt:lpstr>Webdings</vt:lpstr>
      <vt:lpstr>Wingdings</vt:lpstr>
      <vt:lpstr>Office Theme</vt:lpstr>
      <vt:lpstr>Introduction to Operating System</vt:lpstr>
      <vt:lpstr>General Information</vt:lpstr>
      <vt:lpstr>Our Exposure to various OS’s</vt:lpstr>
      <vt:lpstr>Computer System</vt:lpstr>
      <vt:lpstr>What is operating system?</vt:lpstr>
      <vt:lpstr>PowerPoint Presentation</vt:lpstr>
      <vt:lpstr>Abstract View of System Components</vt:lpstr>
      <vt:lpstr>Types of System</vt:lpstr>
      <vt:lpstr>PowerPoint Presentation</vt:lpstr>
      <vt:lpstr>Computer System Architecture</vt:lpstr>
      <vt:lpstr>PowerPoint Presentation</vt:lpstr>
      <vt:lpstr>Bootstrap Steps</vt:lpstr>
      <vt:lpstr>Kernel</vt:lpstr>
      <vt:lpstr>Transitions Between User and Kernel Mode</vt:lpstr>
      <vt:lpstr>PowerPoint Presentation</vt:lpstr>
      <vt:lpstr>PowerPoint Presentation</vt:lpstr>
      <vt:lpstr>Storage Structure</vt:lpstr>
      <vt:lpstr>PowerPoint Presentation</vt:lpstr>
      <vt:lpstr>I/O Structure</vt:lpstr>
      <vt:lpstr>Operating System Operations</vt:lpstr>
      <vt:lpstr>PowerPoint Presentation</vt:lpstr>
      <vt:lpstr>PowerPoint Presentation</vt:lpstr>
      <vt:lpstr>PowerPoint Presentation</vt:lpstr>
      <vt:lpstr>PowerPoint Presentation</vt:lpstr>
      <vt:lpstr>Performance of Various Levels of Storage</vt:lpstr>
      <vt:lpstr>Migration of Integer A from Disk to Register</vt:lpstr>
      <vt:lpstr>PowerPoint Presentation</vt:lpstr>
      <vt:lpstr>Modes of Operating System</vt:lpstr>
      <vt:lpstr>PowerPoint Presentation</vt:lpstr>
      <vt:lpstr>PowerPoint Presentation</vt:lpstr>
      <vt:lpstr>Operating system classification</vt:lpstr>
      <vt:lpstr>Distributed Operating Systems</vt:lpstr>
      <vt:lpstr>Distributed Operating Systems</vt:lpstr>
      <vt:lpstr>PowerPoint Presentation</vt:lpstr>
      <vt:lpstr>Real Time Operating System</vt:lpstr>
      <vt:lpstr>PowerPoint Presentation</vt:lpstr>
      <vt:lpstr>Real Time Operating System</vt:lpstr>
      <vt:lpstr>Real Time Operating System  </vt:lpstr>
      <vt:lpstr>System Calls</vt:lpstr>
      <vt:lpstr>Types of System Call</vt:lpstr>
      <vt:lpstr>Types of System Call</vt:lpstr>
      <vt:lpstr>System Calls Vs API Call</vt:lpstr>
      <vt:lpstr>Computing Environments </vt:lpstr>
      <vt:lpstr>Computing Environments </vt:lpstr>
      <vt:lpstr>Peer to Peer Computing</vt:lpstr>
      <vt:lpstr>Web Based Computing</vt:lpstr>
      <vt:lpstr>Class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</dc:title>
  <dc:creator>Alok Jhaldiyal</dc:creator>
  <cp:lastModifiedBy>Alok Jhaldiyal</cp:lastModifiedBy>
  <cp:revision>85</cp:revision>
  <dcterms:created xsi:type="dcterms:W3CDTF">2006-08-16T00:00:00Z</dcterms:created>
  <dcterms:modified xsi:type="dcterms:W3CDTF">2023-08-26T04:19:27Z</dcterms:modified>
</cp:coreProperties>
</file>