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2" r:id="rId4"/>
    <p:sldId id="264" r:id="rId5"/>
    <p:sldId id="257" r:id="rId6"/>
    <p:sldId id="265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3837" autoAdjust="0"/>
  </p:normalViewPr>
  <p:slideViewPr>
    <p:cSldViewPr snapToGrid="0">
      <p:cViewPr varScale="1">
        <p:scale>
          <a:sx n="63" d="100"/>
          <a:sy n="63" d="100"/>
        </p:scale>
        <p:origin x="97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7D0FE-D5D8-4A6A-B291-D64854A945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BFFC0C-3984-4227-BC56-872F5AF8E06C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Identify Environment &amp; Critical Assets</a:t>
          </a:r>
          <a:endParaRPr lang="en-GB" sz="1400" b="1" dirty="0">
            <a:solidFill>
              <a:schemeClr val="tx1"/>
            </a:solidFill>
          </a:endParaRPr>
        </a:p>
      </dgm:t>
    </dgm:pt>
    <dgm:pt modelId="{0F6B83A4-36B5-45D4-B18D-3DC13B4D878A}" type="parTrans" cxnId="{7916B2FB-E851-46D7-B7FC-D9A58DBDB9EE}">
      <dgm:prSet/>
      <dgm:spPr/>
      <dgm:t>
        <a:bodyPr/>
        <a:lstStyle/>
        <a:p>
          <a:endParaRPr lang="en-GB" sz="1200"/>
        </a:p>
      </dgm:t>
    </dgm:pt>
    <dgm:pt modelId="{51ED1973-520E-49A4-832F-806AF621E261}" type="sibTrans" cxnId="{7916B2FB-E851-46D7-B7FC-D9A58DBDB9EE}">
      <dgm:prSet custT="1"/>
      <dgm:spPr/>
      <dgm:t>
        <a:bodyPr/>
        <a:lstStyle/>
        <a:p>
          <a:endParaRPr lang="en-GB" sz="1400" b="1" dirty="0">
            <a:solidFill>
              <a:schemeClr val="tx1"/>
            </a:solidFill>
          </a:endParaRPr>
        </a:p>
      </dgm:t>
    </dgm:pt>
    <dgm:pt modelId="{FE599D5A-6FE6-4412-9623-9391D44F9CD3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Threat Events Identification</a:t>
          </a:r>
          <a:endParaRPr lang="en-GB" sz="1400" b="1" dirty="0">
            <a:solidFill>
              <a:schemeClr val="tx1"/>
            </a:solidFill>
          </a:endParaRPr>
        </a:p>
      </dgm:t>
    </dgm:pt>
    <dgm:pt modelId="{45F04E92-D6E7-4B8F-BA7C-7D686E41BB3B}" type="parTrans" cxnId="{5CD10A19-DB6A-4A15-9096-68DC8D6D08AC}">
      <dgm:prSet/>
      <dgm:spPr/>
      <dgm:t>
        <a:bodyPr/>
        <a:lstStyle/>
        <a:p>
          <a:endParaRPr lang="en-GB" sz="1200"/>
        </a:p>
      </dgm:t>
    </dgm:pt>
    <dgm:pt modelId="{7785FAC2-BC0C-427D-89AE-A4C78C6EA582}" type="sibTrans" cxnId="{5CD10A19-DB6A-4A15-9096-68DC8D6D08AC}">
      <dgm:prSet custT="1"/>
      <dgm:spPr/>
      <dgm:t>
        <a:bodyPr/>
        <a:lstStyle/>
        <a:p>
          <a:endParaRPr lang="en-GB" sz="1400" b="1" dirty="0">
            <a:solidFill>
              <a:schemeClr val="tx1"/>
            </a:solidFill>
          </a:endParaRPr>
        </a:p>
      </dgm:t>
    </dgm:pt>
    <dgm:pt modelId="{A3900872-4247-4CE7-A52E-98A8EC9A14BF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Identify Vulnerabilities &amp; likelihood of Exploitation</a:t>
          </a:r>
          <a:endParaRPr lang="en-GB" sz="1400" b="1" dirty="0">
            <a:solidFill>
              <a:schemeClr val="tx1"/>
            </a:solidFill>
          </a:endParaRPr>
        </a:p>
      </dgm:t>
    </dgm:pt>
    <dgm:pt modelId="{961CDE59-A77A-47B2-B08C-435BCFC6D699}" type="parTrans" cxnId="{EE2C30D9-7362-4161-8730-091386422CB7}">
      <dgm:prSet/>
      <dgm:spPr/>
      <dgm:t>
        <a:bodyPr/>
        <a:lstStyle/>
        <a:p>
          <a:endParaRPr lang="en-GB"/>
        </a:p>
      </dgm:t>
    </dgm:pt>
    <dgm:pt modelId="{7A06F6A2-FE54-4C36-B1B4-D35645EFB79D}" type="sibTrans" cxnId="{EE2C30D9-7362-4161-8730-091386422CB7}">
      <dgm:prSet custT="1"/>
      <dgm:spPr/>
      <dgm:t>
        <a:bodyPr/>
        <a:lstStyle/>
        <a:p>
          <a:endParaRPr lang="en-GB" sz="1400" b="1" dirty="0">
            <a:solidFill>
              <a:schemeClr val="tx1"/>
            </a:solidFill>
          </a:endParaRPr>
        </a:p>
      </dgm:t>
    </dgm:pt>
    <dgm:pt modelId="{EE091936-67D0-4AA5-BD8E-A872FAB388B8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Prioritize Business need</a:t>
          </a:r>
          <a:endParaRPr lang="en-GB" sz="1400" b="1" dirty="0">
            <a:solidFill>
              <a:schemeClr val="tx1"/>
            </a:solidFill>
          </a:endParaRPr>
        </a:p>
      </dgm:t>
    </dgm:pt>
    <dgm:pt modelId="{C6582530-D191-4AC7-A6A4-86971A7A6C4E}" type="parTrans" cxnId="{D8B4CD56-80FF-4B2A-8FAE-C8B85B0AF7E4}">
      <dgm:prSet/>
      <dgm:spPr/>
      <dgm:t>
        <a:bodyPr/>
        <a:lstStyle/>
        <a:p>
          <a:endParaRPr lang="en-GB"/>
        </a:p>
      </dgm:t>
    </dgm:pt>
    <dgm:pt modelId="{B1F1A50F-92CA-4F0A-88D6-5EEE993E879D}" type="sibTrans" cxnId="{D8B4CD56-80FF-4B2A-8FAE-C8B85B0AF7E4}">
      <dgm:prSet custT="1"/>
      <dgm:spPr/>
      <dgm:t>
        <a:bodyPr/>
        <a:lstStyle/>
        <a:p>
          <a:endParaRPr lang="en-GB" sz="1400" b="1" dirty="0">
            <a:solidFill>
              <a:schemeClr val="tx1"/>
            </a:solidFill>
          </a:endParaRPr>
        </a:p>
      </dgm:t>
    </dgm:pt>
    <dgm:pt modelId="{A95782A8-1580-458C-8F4E-CB84805ECEF8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Implement Mitigation Controls</a:t>
          </a:r>
          <a:endParaRPr lang="en-GB" sz="1400" b="1" dirty="0">
            <a:solidFill>
              <a:schemeClr val="tx1"/>
            </a:solidFill>
          </a:endParaRPr>
        </a:p>
      </dgm:t>
    </dgm:pt>
    <dgm:pt modelId="{C12A35D4-539C-4173-B92D-3C1062E76E15}" type="parTrans" cxnId="{88D863D9-3E7D-4EF6-B248-7405E8606065}">
      <dgm:prSet/>
      <dgm:spPr/>
      <dgm:t>
        <a:bodyPr/>
        <a:lstStyle/>
        <a:p>
          <a:endParaRPr lang="en-GB"/>
        </a:p>
      </dgm:t>
    </dgm:pt>
    <dgm:pt modelId="{0B428ED2-E731-4CD7-81B9-F84D3462BFB9}" type="sibTrans" cxnId="{88D863D9-3E7D-4EF6-B248-7405E8606065}">
      <dgm:prSet custT="1"/>
      <dgm:spPr/>
      <dgm:t>
        <a:bodyPr/>
        <a:lstStyle/>
        <a:p>
          <a:endParaRPr lang="en-GB" sz="1400" b="1" dirty="0">
            <a:solidFill>
              <a:schemeClr val="tx1"/>
            </a:solidFill>
          </a:endParaRPr>
        </a:p>
      </dgm:t>
    </dgm:pt>
    <dgm:pt modelId="{6F1D0237-B74C-4CFE-8F12-096C51FBB54C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Impact Analysis</a:t>
          </a:r>
          <a:endParaRPr lang="en-GB" sz="1400" b="1" dirty="0">
            <a:solidFill>
              <a:schemeClr val="tx1"/>
            </a:solidFill>
          </a:endParaRPr>
        </a:p>
      </dgm:t>
    </dgm:pt>
    <dgm:pt modelId="{95FE5DF7-215C-4E03-86E2-21BA6242D5B9}" type="parTrans" cxnId="{065E6431-BCC9-4AB7-BCF1-3C7E57B8AF24}">
      <dgm:prSet/>
      <dgm:spPr/>
      <dgm:t>
        <a:bodyPr/>
        <a:lstStyle/>
        <a:p>
          <a:endParaRPr lang="en-GB"/>
        </a:p>
      </dgm:t>
    </dgm:pt>
    <dgm:pt modelId="{EC26B9E7-0BE8-44BF-9AED-1F4C90BF3A31}" type="sibTrans" cxnId="{065E6431-BCC9-4AB7-BCF1-3C7E57B8AF24}">
      <dgm:prSet custT="1"/>
      <dgm:spPr/>
      <dgm:t>
        <a:bodyPr/>
        <a:lstStyle/>
        <a:p>
          <a:endParaRPr lang="en-GB" sz="1400" b="1" dirty="0">
            <a:solidFill>
              <a:schemeClr val="tx1"/>
            </a:solidFill>
          </a:endParaRPr>
        </a:p>
      </dgm:t>
    </dgm:pt>
    <dgm:pt modelId="{AB93FF79-8CB0-414D-8A29-198B2023C864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Risk Determination</a:t>
          </a:r>
          <a:endParaRPr lang="en-GB" sz="1400" b="1" dirty="0">
            <a:solidFill>
              <a:schemeClr val="tx1"/>
            </a:solidFill>
          </a:endParaRPr>
        </a:p>
      </dgm:t>
    </dgm:pt>
    <dgm:pt modelId="{DF1E7E49-9013-43B0-98FF-F1E3C43852FC}" type="parTrans" cxnId="{50161595-BE47-4BC6-BCB0-BD05646E2D51}">
      <dgm:prSet/>
      <dgm:spPr/>
      <dgm:t>
        <a:bodyPr/>
        <a:lstStyle/>
        <a:p>
          <a:endParaRPr lang="en-GB"/>
        </a:p>
      </dgm:t>
    </dgm:pt>
    <dgm:pt modelId="{FC4437FA-B611-4606-B6DC-2B12FAC54DEB}" type="sibTrans" cxnId="{50161595-BE47-4BC6-BCB0-BD05646E2D51}">
      <dgm:prSet/>
      <dgm:spPr/>
      <dgm:t>
        <a:bodyPr/>
        <a:lstStyle/>
        <a:p>
          <a:endParaRPr lang="en-GB"/>
        </a:p>
      </dgm:t>
    </dgm:pt>
    <dgm:pt modelId="{B6D06FBD-5C81-4AB5-9CD6-29E8CD2D0C56}" type="pres">
      <dgm:prSet presAssocID="{ABB7D0FE-D5D8-4A6A-B291-D64854A945F9}" presName="Name0" presStyleCnt="0">
        <dgm:presLayoutVars>
          <dgm:dir/>
          <dgm:resizeHandles val="exact"/>
        </dgm:presLayoutVars>
      </dgm:prSet>
      <dgm:spPr/>
    </dgm:pt>
    <dgm:pt modelId="{2D2B32FC-BB60-46F0-A07D-E8871630534F}" type="pres">
      <dgm:prSet presAssocID="{D0BFFC0C-3984-4227-BC56-872F5AF8E06C}" presName="node" presStyleLbl="node1" presStyleIdx="0" presStyleCnt="7" custLinFactNeighborX="-10323">
        <dgm:presLayoutVars>
          <dgm:bulletEnabled val="1"/>
        </dgm:presLayoutVars>
      </dgm:prSet>
      <dgm:spPr/>
    </dgm:pt>
    <dgm:pt modelId="{F20E4A98-9A21-48E0-89A5-B3224E2604B1}" type="pres">
      <dgm:prSet presAssocID="{51ED1973-520E-49A4-832F-806AF621E261}" presName="sibTrans" presStyleLbl="sibTrans2D1" presStyleIdx="0" presStyleCnt="6"/>
      <dgm:spPr/>
    </dgm:pt>
    <dgm:pt modelId="{201BE57D-D867-465C-BD93-0E0DAF8AB8BD}" type="pres">
      <dgm:prSet presAssocID="{51ED1973-520E-49A4-832F-806AF621E261}" presName="connectorText" presStyleLbl="sibTrans2D1" presStyleIdx="0" presStyleCnt="6"/>
      <dgm:spPr/>
    </dgm:pt>
    <dgm:pt modelId="{82F2AE23-BB7B-4C27-80E6-24DC91C1A9E4}" type="pres">
      <dgm:prSet presAssocID="{FE599D5A-6FE6-4412-9623-9391D44F9CD3}" presName="node" presStyleLbl="node1" presStyleIdx="1" presStyleCnt="7">
        <dgm:presLayoutVars>
          <dgm:bulletEnabled val="1"/>
        </dgm:presLayoutVars>
      </dgm:prSet>
      <dgm:spPr/>
    </dgm:pt>
    <dgm:pt modelId="{865F517E-E522-4627-B4BE-093D6441479D}" type="pres">
      <dgm:prSet presAssocID="{7785FAC2-BC0C-427D-89AE-A4C78C6EA582}" presName="sibTrans" presStyleLbl="sibTrans2D1" presStyleIdx="1" presStyleCnt="6"/>
      <dgm:spPr/>
    </dgm:pt>
    <dgm:pt modelId="{97FF0708-A453-4752-A0DF-53E297B8744A}" type="pres">
      <dgm:prSet presAssocID="{7785FAC2-BC0C-427D-89AE-A4C78C6EA582}" presName="connectorText" presStyleLbl="sibTrans2D1" presStyleIdx="1" presStyleCnt="6"/>
      <dgm:spPr/>
    </dgm:pt>
    <dgm:pt modelId="{293D9EAD-4EAF-4497-A94A-74FF610C87A5}" type="pres">
      <dgm:prSet presAssocID="{A3900872-4247-4CE7-A52E-98A8EC9A14BF}" presName="node" presStyleLbl="node1" presStyleIdx="2" presStyleCnt="7">
        <dgm:presLayoutVars>
          <dgm:bulletEnabled val="1"/>
        </dgm:presLayoutVars>
      </dgm:prSet>
      <dgm:spPr/>
    </dgm:pt>
    <dgm:pt modelId="{04C73DB3-5549-44CD-BCEA-696D6AFEA3AB}" type="pres">
      <dgm:prSet presAssocID="{7A06F6A2-FE54-4C36-B1B4-D35645EFB79D}" presName="sibTrans" presStyleLbl="sibTrans2D1" presStyleIdx="2" presStyleCnt="6"/>
      <dgm:spPr/>
    </dgm:pt>
    <dgm:pt modelId="{3BD49C6F-DC53-40F7-868D-8E68EC2762E8}" type="pres">
      <dgm:prSet presAssocID="{7A06F6A2-FE54-4C36-B1B4-D35645EFB79D}" presName="connectorText" presStyleLbl="sibTrans2D1" presStyleIdx="2" presStyleCnt="6"/>
      <dgm:spPr/>
    </dgm:pt>
    <dgm:pt modelId="{944BFD36-2F57-4E96-8D62-F3B9AA54DEA4}" type="pres">
      <dgm:prSet presAssocID="{EE091936-67D0-4AA5-BD8E-A872FAB388B8}" presName="node" presStyleLbl="node1" presStyleIdx="3" presStyleCnt="7">
        <dgm:presLayoutVars>
          <dgm:bulletEnabled val="1"/>
        </dgm:presLayoutVars>
      </dgm:prSet>
      <dgm:spPr/>
    </dgm:pt>
    <dgm:pt modelId="{59F5DB3D-F312-4FF9-8754-91F3D234F52D}" type="pres">
      <dgm:prSet presAssocID="{B1F1A50F-92CA-4F0A-88D6-5EEE993E879D}" presName="sibTrans" presStyleLbl="sibTrans2D1" presStyleIdx="3" presStyleCnt="6"/>
      <dgm:spPr/>
    </dgm:pt>
    <dgm:pt modelId="{D66A1953-60B9-46DC-9C80-5FD047A36FD0}" type="pres">
      <dgm:prSet presAssocID="{B1F1A50F-92CA-4F0A-88D6-5EEE993E879D}" presName="connectorText" presStyleLbl="sibTrans2D1" presStyleIdx="3" presStyleCnt="6"/>
      <dgm:spPr/>
    </dgm:pt>
    <dgm:pt modelId="{25D260ED-2AAA-414D-9D89-5BA90F85FD43}" type="pres">
      <dgm:prSet presAssocID="{A95782A8-1580-458C-8F4E-CB84805ECEF8}" presName="node" presStyleLbl="node1" presStyleIdx="4" presStyleCnt="7" custLinFactNeighborY="3276">
        <dgm:presLayoutVars>
          <dgm:bulletEnabled val="1"/>
        </dgm:presLayoutVars>
      </dgm:prSet>
      <dgm:spPr/>
    </dgm:pt>
    <dgm:pt modelId="{D128CF0B-C356-44ED-9757-D787F967C73E}" type="pres">
      <dgm:prSet presAssocID="{0B428ED2-E731-4CD7-81B9-F84D3462BFB9}" presName="sibTrans" presStyleLbl="sibTrans2D1" presStyleIdx="4" presStyleCnt="6"/>
      <dgm:spPr/>
    </dgm:pt>
    <dgm:pt modelId="{63F1F3D7-24CF-47F4-8176-6D04DB8A0D4B}" type="pres">
      <dgm:prSet presAssocID="{0B428ED2-E731-4CD7-81B9-F84D3462BFB9}" presName="connectorText" presStyleLbl="sibTrans2D1" presStyleIdx="4" presStyleCnt="6"/>
      <dgm:spPr/>
    </dgm:pt>
    <dgm:pt modelId="{BFAD3319-6428-4D06-8292-3E36736C74CC}" type="pres">
      <dgm:prSet presAssocID="{6F1D0237-B74C-4CFE-8F12-096C51FBB54C}" presName="node" presStyleLbl="node1" presStyleIdx="5" presStyleCnt="7">
        <dgm:presLayoutVars>
          <dgm:bulletEnabled val="1"/>
        </dgm:presLayoutVars>
      </dgm:prSet>
      <dgm:spPr/>
    </dgm:pt>
    <dgm:pt modelId="{35124E39-8865-4407-A031-0F7CF17651A1}" type="pres">
      <dgm:prSet presAssocID="{EC26B9E7-0BE8-44BF-9AED-1F4C90BF3A31}" presName="sibTrans" presStyleLbl="sibTrans2D1" presStyleIdx="5" presStyleCnt="6"/>
      <dgm:spPr/>
    </dgm:pt>
    <dgm:pt modelId="{F2AE869D-912C-470A-9640-47706AFEFF92}" type="pres">
      <dgm:prSet presAssocID="{EC26B9E7-0BE8-44BF-9AED-1F4C90BF3A31}" presName="connectorText" presStyleLbl="sibTrans2D1" presStyleIdx="5" presStyleCnt="6"/>
      <dgm:spPr/>
    </dgm:pt>
    <dgm:pt modelId="{B73D68E5-6BED-4F01-AD12-E9C508854FD6}" type="pres">
      <dgm:prSet presAssocID="{AB93FF79-8CB0-414D-8A29-198B2023C864}" presName="node" presStyleLbl="node1" presStyleIdx="6" presStyleCnt="7" custLinFactNeighborX="-15664" custLinFactNeighborY="2032">
        <dgm:presLayoutVars>
          <dgm:bulletEnabled val="1"/>
        </dgm:presLayoutVars>
      </dgm:prSet>
      <dgm:spPr/>
    </dgm:pt>
  </dgm:ptLst>
  <dgm:cxnLst>
    <dgm:cxn modelId="{FA36B600-93AC-4EBF-9474-CA4123B2E3B0}" type="presOf" srcId="{51ED1973-520E-49A4-832F-806AF621E261}" destId="{F20E4A98-9A21-48E0-89A5-B3224E2604B1}" srcOrd="0" destOrd="0" presId="urn:microsoft.com/office/officeart/2005/8/layout/process1"/>
    <dgm:cxn modelId="{5CD10A19-DB6A-4A15-9096-68DC8D6D08AC}" srcId="{ABB7D0FE-D5D8-4A6A-B291-D64854A945F9}" destId="{FE599D5A-6FE6-4412-9623-9391D44F9CD3}" srcOrd="1" destOrd="0" parTransId="{45F04E92-D6E7-4B8F-BA7C-7D686E41BB3B}" sibTransId="{7785FAC2-BC0C-427D-89AE-A4C78C6EA582}"/>
    <dgm:cxn modelId="{9B6C7621-6FEA-47F1-976A-921CC46EBE3A}" type="presOf" srcId="{AB93FF79-8CB0-414D-8A29-198B2023C864}" destId="{B73D68E5-6BED-4F01-AD12-E9C508854FD6}" srcOrd="0" destOrd="0" presId="urn:microsoft.com/office/officeart/2005/8/layout/process1"/>
    <dgm:cxn modelId="{C745FD2E-5F0B-4CD8-8126-DBEBA6CE8579}" type="presOf" srcId="{FE599D5A-6FE6-4412-9623-9391D44F9CD3}" destId="{82F2AE23-BB7B-4C27-80E6-24DC91C1A9E4}" srcOrd="0" destOrd="0" presId="urn:microsoft.com/office/officeart/2005/8/layout/process1"/>
    <dgm:cxn modelId="{065E6431-BCC9-4AB7-BCF1-3C7E57B8AF24}" srcId="{ABB7D0FE-D5D8-4A6A-B291-D64854A945F9}" destId="{6F1D0237-B74C-4CFE-8F12-096C51FBB54C}" srcOrd="5" destOrd="0" parTransId="{95FE5DF7-215C-4E03-86E2-21BA6242D5B9}" sibTransId="{EC26B9E7-0BE8-44BF-9AED-1F4C90BF3A31}"/>
    <dgm:cxn modelId="{8FC9A238-B27A-4006-A538-78D0674EC020}" type="presOf" srcId="{51ED1973-520E-49A4-832F-806AF621E261}" destId="{201BE57D-D867-465C-BD93-0E0DAF8AB8BD}" srcOrd="1" destOrd="0" presId="urn:microsoft.com/office/officeart/2005/8/layout/process1"/>
    <dgm:cxn modelId="{4A48043B-A196-4584-90CF-991A811F51A5}" type="presOf" srcId="{0B428ED2-E731-4CD7-81B9-F84D3462BFB9}" destId="{63F1F3D7-24CF-47F4-8176-6D04DB8A0D4B}" srcOrd="1" destOrd="0" presId="urn:microsoft.com/office/officeart/2005/8/layout/process1"/>
    <dgm:cxn modelId="{1DF32E3C-70A3-493E-9625-B092F0241485}" type="presOf" srcId="{7785FAC2-BC0C-427D-89AE-A4C78C6EA582}" destId="{97FF0708-A453-4752-A0DF-53E297B8744A}" srcOrd="1" destOrd="0" presId="urn:microsoft.com/office/officeart/2005/8/layout/process1"/>
    <dgm:cxn modelId="{2673ED40-348B-4DEF-A815-DAFB09EC3CED}" type="presOf" srcId="{A95782A8-1580-458C-8F4E-CB84805ECEF8}" destId="{25D260ED-2AAA-414D-9D89-5BA90F85FD43}" srcOrd="0" destOrd="0" presId="urn:microsoft.com/office/officeart/2005/8/layout/process1"/>
    <dgm:cxn modelId="{E567DF45-AFAF-410F-8576-E58015019AF7}" type="presOf" srcId="{ABB7D0FE-D5D8-4A6A-B291-D64854A945F9}" destId="{B6D06FBD-5C81-4AB5-9CD6-29E8CD2D0C56}" srcOrd="0" destOrd="0" presId="urn:microsoft.com/office/officeart/2005/8/layout/process1"/>
    <dgm:cxn modelId="{D8B4CD56-80FF-4B2A-8FAE-C8B85B0AF7E4}" srcId="{ABB7D0FE-D5D8-4A6A-B291-D64854A945F9}" destId="{EE091936-67D0-4AA5-BD8E-A872FAB388B8}" srcOrd="3" destOrd="0" parTransId="{C6582530-D191-4AC7-A6A4-86971A7A6C4E}" sibTransId="{B1F1A50F-92CA-4F0A-88D6-5EEE993E879D}"/>
    <dgm:cxn modelId="{46C08F89-B6EE-4109-B784-CBDAE2D785D1}" type="presOf" srcId="{B1F1A50F-92CA-4F0A-88D6-5EEE993E879D}" destId="{59F5DB3D-F312-4FF9-8754-91F3D234F52D}" srcOrd="0" destOrd="0" presId="urn:microsoft.com/office/officeart/2005/8/layout/process1"/>
    <dgm:cxn modelId="{C83A0993-E85C-4476-A8D0-9251FB477712}" type="presOf" srcId="{EC26B9E7-0BE8-44BF-9AED-1F4C90BF3A31}" destId="{35124E39-8865-4407-A031-0F7CF17651A1}" srcOrd="0" destOrd="0" presId="urn:microsoft.com/office/officeart/2005/8/layout/process1"/>
    <dgm:cxn modelId="{50161595-BE47-4BC6-BCB0-BD05646E2D51}" srcId="{ABB7D0FE-D5D8-4A6A-B291-D64854A945F9}" destId="{AB93FF79-8CB0-414D-8A29-198B2023C864}" srcOrd="6" destOrd="0" parTransId="{DF1E7E49-9013-43B0-98FF-F1E3C43852FC}" sibTransId="{FC4437FA-B611-4606-B6DC-2B12FAC54DEB}"/>
    <dgm:cxn modelId="{F484AB97-6B7E-4799-8CB4-4843053A2D4C}" type="presOf" srcId="{7A06F6A2-FE54-4C36-B1B4-D35645EFB79D}" destId="{3BD49C6F-DC53-40F7-868D-8E68EC2762E8}" srcOrd="1" destOrd="0" presId="urn:microsoft.com/office/officeart/2005/8/layout/process1"/>
    <dgm:cxn modelId="{62A7889C-0906-4D08-AB8C-C3A03490B676}" type="presOf" srcId="{B1F1A50F-92CA-4F0A-88D6-5EEE993E879D}" destId="{D66A1953-60B9-46DC-9C80-5FD047A36FD0}" srcOrd="1" destOrd="0" presId="urn:microsoft.com/office/officeart/2005/8/layout/process1"/>
    <dgm:cxn modelId="{3EE91BA9-57A3-41A6-9264-4C77401027E0}" type="presOf" srcId="{D0BFFC0C-3984-4227-BC56-872F5AF8E06C}" destId="{2D2B32FC-BB60-46F0-A07D-E8871630534F}" srcOrd="0" destOrd="0" presId="urn:microsoft.com/office/officeart/2005/8/layout/process1"/>
    <dgm:cxn modelId="{B91F7FB8-2EF4-4CD6-9749-680C9B472F8A}" type="presOf" srcId="{7785FAC2-BC0C-427D-89AE-A4C78C6EA582}" destId="{865F517E-E522-4627-B4BE-093D6441479D}" srcOrd="0" destOrd="0" presId="urn:microsoft.com/office/officeart/2005/8/layout/process1"/>
    <dgm:cxn modelId="{C77BFEBA-5863-43F9-ACDD-4AFBD739FA81}" type="presOf" srcId="{EE091936-67D0-4AA5-BD8E-A872FAB388B8}" destId="{944BFD36-2F57-4E96-8D62-F3B9AA54DEA4}" srcOrd="0" destOrd="0" presId="urn:microsoft.com/office/officeart/2005/8/layout/process1"/>
    <dgm:cxn modelId="{4A8DA8BD-0C41-4A90-85F2-E9F2C566E9BA}" type="presOf" srcId="{7A06F6A2-FE54-4C36-B1B4-D35645EFB79D}" destId="{04C73DB3-5549-44CD-BCEA-696D6AFEA3AB}" srcOrd="0" destOrd="0" presId="urn:microsoft.com/office/officeart/2005/8/layout/process1"/>
    <dgm:cxn modelId="{85807EBF-DC29-4AB6-B9FF-4C24551E17F1}" type="presOf" srcId="{EC26B9E7-0BE8-44BF-9AED-1F4C90BF3A31}" destId="{F2AE869D-912C-470A-9640-47706AFEFF92}" srcOrd="1" destOrd="0" presId="urn:microsoft.com/office/officeart/2005/8/layout/process1"/>
    <dgm:cxn modelId="{F7C30DD2-34F2-4862-8592-8CE9EFEFC52C}" type="presOf" srcId="{0B428ED2-E731-4CD7-81B9-F84D3462BFB9}" destId="{D128CF0B-C356-44ED-9757-D787F967C73E}" srcOrd="0" destOrd="0" presId="urn:microsoft.com/office/officeart/2005/8/layout/process1"/>
    <dgm:cxn modelId="{11936FD3-9CF1-4EC1-AA50-7A109F937838}" type="presOf" srcId="{A3900872-4247-4CE7-A52E-98A8EC9A14BF}" destId="{293D9EAD-4EAF-4497-A94A-74FF610C87A5}" srcOrd="0" destOrd="0" presId="urn:microsoft.com/office/officeart/2005/8/layout/process1"/>
    <dgm:cxn modelId="{EE2C30D9-7362-4161-8730-091386422CB7}" srcId="{ABB7D0FE-D5D8-4A6A-B291-D64854A945F9}" destId="{A3900872-4247-4CE7-A52E-98A8EC9A14BF}" srcOrd="2" destOrd="0" parTransId="{961CDE59-A77A-47B2-B08C-435BCFC6D699}" sibTransId="{7A06F6A2-FE54-4C36-B1B4-D35645EFB79D}"/>
    <dgm:cxn modelId="{88D863D9-3E7D-4EF6-B248-7405E8606065}" srcId="{ABB7D0FE-D5D8-4A6A-B291-D64854A945F9}" destId="{A95782A8-1580-458C-8F4E-CB84805ECEF8}" srcOrd="4" destOrd="0" parTransId="{C12A35D4-539C-4173-B92D-3C1062E76E15}" sibTransId="{0B428ED2-E731-4CD7-81B9-F84D3462BFB9}"/>
    <dgm:cxn modelId="{65F870FB-8B2B-42F9-BC48-7340BE736949}" type="presOf" srcId="{6F1D0237-B74C-4CFE-8F12-096C51FBB54C}" destId="{BFAD3319-6428-4D06-8292-3E36736C74CC}" srcOrd="0" destOrd="0" presId="urn:microsoft.com/office/officeart/2005/8/layout/process1"/>
    <dgm:cxn modelId="{7916B2FB-E851-46D7-B7FC-D9A58DBDB9EE}" srcId="{ABB7D0FE-D5D8-4A6A-B291-D64854A945F9}" destId="{D0BFFC0C-3984-4227-BC56-872F5AF8E06C}" srcOrd="0" destOrd="0" parTransId="{0F6B83A4-36B5-45D4-B18D-3DC13B4D878A}" sibTransId="{51ED1973-520E-49A4-832F-806AF621E261}"/>
    <dgm:cxn modelId="{04C5A7FE-C794-42D0-B111-5DF50AD71444}" type="presParOf" srcId="{B6D06FBD-5C81-4AB5-9CD6-29E8CD2D0C56}" destId="{2D2B32FC-BB60-46F0-A07D-E8871630534F}" srcOrd="0" destOrd="0" presId="urn:microsoft.com/office/officeart/2005/8/layout/process1"/>
    <dgm:cxn modelId="{5B68AE94-F06A-4919-AE82-7D8D887277CE}" type="presParOf" srcId="{B6D06FBD-5C81-4AB5-9CD6-29E8CD2D0C56}" destId="{F20E4A98-9A21-48E0-89A5-B3224E2604B1}" srcOrd="1" destOrd="0" presId="urn:microsoft.com/office/officeart/2005/8/layout/process1"/>
    <dgm:cxn modelId="{B82509DE-5A20-440A-8217-06B1F01A312D}" type="presParOf" srcId="{F20E4A98-9A21-48E0-89A5-B3224E2604B1}" destId="{201BE57D-D867-465C-BD93-0E0DAF8AB8BD}" srcOrd="0" destOrd="0" presId="urn:microsoft.com/office/officeart/2005/8/layout/process1"/>
    <dgm:cxn modelId="{D476F826-2C66-4E59-BEAA-D712B935545B}" type="presParOf" srcId="{B6D06FBD-5C81-4AB5-9CD6-29E8CD2D0C56}" destId="{82F2AE23-BB7B-4C27-80E6-24DC91C1A9E4}" srcOrd="2" destOrd="0" presId="urn:microsoft.com/office/officeart/2005/8/layout/process1"/>
    <dgm:cxn modelId="{804F71AC-B45D-401B-9221-49E6D3FF09A1}" type="presParOf" srcId="{B6D06FBD-5C81-4AB5-9CD6-29E8CD2D0C56}" destId="{865F517E-E522-4627-B4BE-093D6441479D}" srcOrd="3" destOrd="0" presId="urn:microsoft.com/office/officeart/2005/8/layout/process1"/>
    <dgm:cxn modelId="{99F4018E-5B42-43E1-B7A1-030DD23E5CD2}" type="presParOf" srcId="{865F517E-E522-4627-B4BE-093D6441479D}" destId="{97FF0708-A453-4752-A0DF-53E297B8744A}" srcOrd="0" destOrd="0" presId="urn:microsoft.com/office/officeart/2005/8/layout/process1"/>
    <dgm:cxn modelId="{C3A273D1-1C93-454D-BF6C-11D305B27C7C}" type="presParOf" srcId="{B6D06FBD-5C81-4AB5-9CD6-29E8CD2D0C56}" destId="{293D9EAD-4EAF-4497-A94A-74FF610C87A5}" srcOrd="4" destOrd="0" presId="urn:microsoft.com/office/officeart/2005/8/layout/process1"/>
    <dgm:cxn modelId="{E5520C28-868D-4FFA-AFF2-96C4485E9458}" type="presParOf" srcId="{B6D06FBD-5C81-4AB5-9CD6-29E8CD2D0C56}" destId="{04C73DB3-5549-44CD-BCEA-696D6AFEA3AB}" srcOrd="5" destOrd="0" presId="urn:microsoft.com/office/officeart/2005/8/layout/process1"/>
    <dgm:cxn modelId="{ED306319-01A6-4DAB-8C62-74AB076B3687}" type="presParOf" srcId="{04C73DB3-5549-44CD-BCEA-696D6AFEA3AB}" destId="{3BD49C6F-DC53-40F7-868D-8E68EC2762E8}" srcOrd="0" destOrd="0" presId="urn:microsoft.com/office/officeart/2005/8/layout/process1"/>
    <dgm:cxn modelId="{595C5CBC-5C36-4099-AD6E-FBCEB1CB665B}" type="presParOf" srcId="{B6D06FBD-5C81-4AB5-9CD6-29E8CD2D0C56}" destId="{944BFD36-2F57-4E96-8D62-F3B9AA54DEA4}" srcOrd="6" destOrd="0" presId="urn:microsoft.com/office/officeart/2005/8/layout/process1"/>
    <dgm:cxn modelId="{ACE6B23B-539A-4C15-9BDA-F6BCABAC09BE}" type="presParOf" srcId="{B6D06FBD-5C81-4AB5-9CD6-29E8CD2D0C56}" destId="{59F5DB3D-F312-4FF9-8754-91F3D234F52D}" srcOrd="7" destOrd="0" presId="urn:microsoft.com/office/officeart/2005/8/layout/process1"/>
    <dgm:cxn modelId="{FB09C1B8-A7E9-46BD-BC08-56FFACB7AF78}" type="presParOf" srcId="{59F5DB3D-F312-4FF9-8754-91F3D234F52D}" destId="{D66A1953-60B9-46DC-9C80-5FD047A36FD0}" srcOrd="0" destOrd="0" presId="urn:microsoft.com/office/officeart/2005/8/layout/process1"/>
    <dgm:cxn modelId="{47C35152-43B2-475B-BC59-3615D9781ECF}" type="presParOf" srcId="{B6D06FBD-5C81-4AB5-9CD6-29E8CD2D0C56}" destId="{25D260ED-2AAA-414D-9D89-5BA90F85FD43}" srcOrd="8" destOrd="0" presId="urn:microsoft.com/office/officeart/2005/8/layout/process1"/>
    <dgm:cxn modelId="{BC64A86C-0D35-4887-AFB5-F16838F29E7B}" type="presParOf" srcId="{B6D06FBD-5C81-4AB5-9CD6-29E8CD2D0C56}" destId="{D128CF0B-C356-44ED-9757-D787F967C73E}" srcOrd="9" destOrd="0" presId="urn:microsoft.com/office/officeart/2005/8/layout/process1"/>
    <dgm:cxn modelId="{67276A49-D127-4A56-8502-96C31D7885B6}" type="presParOf" srcId="{D128CF0B-C356-44ED-9757-D787F967C73E}" destId="{63F1F3D7-24CF-47F4-8176-6D04DB8A0D4B}" srcOrd="0" destOrd="0" presId="urn:microsoft.com/office/officeart/2005/8/layout/process1"/>
    <dgm:cxn modelId="{25914E6D-339C-4A90-AA23-DA4420DC2EF7}" type="presParOf" srcId="{B6D06FBD-5C81-4AB5-9CD6-29E8CD2D0C56}" destId="{BFAD3319-6428-4D06-8292-3E36736C74CC}" srcOrd="10" destOrd="0" presId="urn:microsoft.com/office/officeart/2005/8/layout/process1"/>
    <dgm:cxn modelId="{3F8E2465-2C24-42E4-9EED-EF55B9C4EE11}" type="presParOf" srcId="{B6D06FBD-5C81-4AB5-9CD6-29E8CD2D0C56}" destId="{35124E39-8865-4407-A031-0F7CF17651A1}" srcOrd="11" destOrd="0" presId="urn:microsoft.com/office/officeart/2005/8/layout/process1"/>
    <dgm:cxn modelId="{7FD0E32A-B083-403F-9EF2-A9557BF74652}" type="presParOf" srcId="{35124E39-8865-4407-A031-0F7CF17651A1}" destId="{F2AE869D-912C-470A-9640-47706AFEFF92}" srcOrd="0" destOrd="0" presId="urn:microsoft.com/office/officeart/2005/8/layout/process1"/>
    <dgm:cxn modelId="{6E20AE38-715A-404A-A052-5791877447E3}" type="presParOf" srcId="{B6D06FBD-5C81-4AB5-9CD6-29E8CD2D0C56}" destId="{B73D68E5-6BED-4F01-AD12-E9C508854FD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B32FC-BB60-46F0-A07D-E8871630534F}">
      <dsp:nvSpPr>
        <dsp:cNvPr id="0" name=""/>
        <dsp:cNvSpPr/>
      </dsp:nvSpPr>
      <dsp:spPr>
        <a:xfrm>
          <a:off x="0" y="131678"/>
          <a:ext cx="1250936" cy="961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Identify Environment &amp; Critical Assets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28166" y="159844"/>
        <a:ext cx="1194604" cy="905325"/>
      </dsp:txXfrm>
    </dsp:sp>
    <dsp:sp modelId="{F20E4A98-9A21-48E0-89A5-B3224E2604B1}">
      <dsp:nvSpPr>
        <dsp:cNvPr id="0" name=""/>
        <dsp:cNvSpPr/>
      </dsp:nvSpPr>
      <dsp:spPr>
        <a:xfrm>
          <a:off x="1376856" y="457391"/>
          <a:ext cx="266949" cy="310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</dsp:txBody>
      <dsp:txXfrm>
        <a:off x="1376856" y="519437"/>
        <a:ext cx="186864" cy="186140"/>
      </dsp:txXfrm>
    </dsp:sp>
    <dsp:sp modelId="{82F2AE23-BB7B-4C27-80E6-24DC91C1A9E4}">
      <dsp:nvSpPr>
        <dsp:cNvPr id="0" name=""/>
        <dsp:cNvSpPr/>
      </dsp:nvSpPr>
      <dsp:spPr>
        <a:xfrm>
          <a:off x="1754614" y="131678"/>
          <a:ext cx="1250936" cy="961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Threat Events Identification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782780" y="159844"/>
        <a:ext cx="1194604" cy="905325"/>
      </dsp:txXfrm>
    </dsp:sp>
    <dsp:sp modelId="{865F517E-E522-4627-B4BE-093D6441479D}">
      <dsp:nvSpPr>
        <dsp:cNvPr id="0" name=""/>
        <dsp:cNvSpPr/>
      </dsp:nvSpPr>
      <dsp:spPr>
        <a:xfrm>
          <a:off x="3130644" y="457391"/>
          <a:ext cx="265198" cy="310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</dsp:txBody>
      <dsp:txXfrm>
        <a:off x="3130644" y="519437"/>
        <a:ext cx="185639" cy="186140"/>
      </dsp:txXfrm>
    </dsp:sp>
    <dsp:sp modelId="{293D9EAD-4EAF-4497-A94A-74FF610C87A5}">
      <dsp:nvSpPr>
        <dsp:cNvPr id="0" name=""/>
        <dsp:cNvSpPr/>
      </dsp:nvSpPr>
      <dsp:spPr>
        <a:xfrm>
          <a:off x="3505925" y="131678"/>
          <a:ext cx="1250936" cy="961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Identify Vulnerabilities &amp; likelihood of Exploitation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3534091" y="159844"/>
        <a:ext cx="1194604" cy="905325"/>
      </dsp:txXfrm>
    </dsp:sp>
    <dsp:sp modelId="{04C73DB3-5549-44CD-BCEA-696D6AFEA3AB}">
      <dsp:nvSpPr>
        <dsp:cNvPr id="0" name=""/>
        <dsp:cNvSpPr/>
      </dsp:nvSpPr>
      <dsp:spPr>
        <a:xfrm>
          <a:off x="4881955" y="457391"/>
          <a:ext cx="265198" cy="310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</dsp:txBody>
      <dsp:txXfrm>
        <a:off x="4881955" y="519437"/>
        <a:ext cx="185639" cy="186140"/>
      </dsp:txXfrm>
    </dsp:sp>
    <dsp:sp modelId="{944BFD36-2F57-4E96-8D62-F3B9AA54DEA4}">
      <dsp:nvSpPr>
        <dsp:cNvPr id="0" name=""/>
        <dsp:cNvSpPr/>
      </dsp:nvSpPr>
      <dsp:spPr>
        <a:xfrm>
          <a:off x="5257236" y="131678"/>
          <a:ext cx="1250936" cy="961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Prioritize Business need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5285402" y="159844"/>
        <a:ext cx="1194604" cy="905325"/>
      </dsp:txXfrm>
    </dsp:sp>
    <dsp:sp modelId="{59F5DB3D-F312-4FF9-8754-91F3D234F52D}">
      <dsp:nvSpPr>
        <dsp:cNvPr id="0" name=""/>
        <dsp:cNvSpPr/>
      </dsp:nvSpPr>
      <dsp:spPr>
        <a:xfrm rot="61834">
          <a:off x="6633245" y="473278"/>
          <a:ext cx="265241" cy="310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</dsp:txBody>
      <dsp:txXfrm>
        <a:off x="6633251" y="534608"/>
        <a:ext cx="185669" cy="186140"/>
      </dsp:txXfrm>
    </dsp:sp>
    <dsp:sp modelId="{25D260ED-2AAA-414D-9D89-5BA90F85FD43}">
      <dsp:nvSpPr>
        <dsp:cNvPr id="0" name=""/>
        <dsp:cNvSpPr/>
      </dsp:nvSpPr>
      <dsp:spPr>
        <a:xfrm>
          <a:off x="7008547" y="163182"/>
          <a:ext cx="1250936" cy="961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Implement Mitigation Controls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7036713" y="191348"/>
        <a:ext cx="1194604" cy="905325"/>
      </dsp:txXfrm>
    </dsp:sp>
    <dsp:sp modelId="{D128CF0B-C356-44ED-9757-D787F967C73E}">
      <dsp:nvSpPr>
        <dsp:cNvPr id="0" name=""/>
        <dsp:cNvSpPr/>
      </dsp:nvSpPr>
      <dsp:spPr>
        <a:xfrm rot="21538166">
          <a:off x="8384556" y="473008"/>
          <a:ext cx="265241" cy="310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</dsp:txBody>
      <dsp:txXfrm>
        <a:off x="8384562" y="535770"/>
        <a:ext cx="185669" cy="186140"/>
      </dsp:txXfrm>
    </dsp:sp>
    <dsp:sp modelId="{BFAD3319-6428-4D06-8292-3E36736C74CC}">
      <dsp:nvSpPr>
        <dsp:cNvPr id="0" name=""/>
        <dsp:cNvSpPr/>
      </dsp:nvSpPr>
      <dsp:spPr>
        <a:xfrm>
          <a:off x="8759859" y="131678"/>
          <a:ext cx="1250936" cy="961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Impact Analysis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8788025" y="159844"/>
        <a:ext cx="1194604" cy="905325"/>
      </dsp:txXfrm>
    </dsp:sp>
    <dsp:sp modelId="{35124E39-8865-4407-A031-0F7CF17651A1}">
      <dsp:nvSpPr>
        <dsp:cNvPr id="0" name=""/>
        <dsp:cNvSpPr/>
      </dsp:nvSpPr>
      <dsp:spPr>
        <a:xfrm rot="40153">
          <a:off x="10116286" y="467235"/>
          <a:ext cx="223673" cy="310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</dsp:txBody>
      <dsp:txXfrm>
        <a:off x="10116288" y="528889"/>
        <a:ext cx="156571" cy="186140"/>
      </dsp:txXfrm>
    </dsp:sp>
    <dsp:sp modelId="{B73D68E5-6BED-4F01-AD12-E9C508854FD6}">
      <dsp:nvSpPr>
        <dsp:cNvPr id="0" name=""/>
        <dsp:cNvSpPr/>
      </dsp:nvSpPr>
      <dsp:spPr>
        <a:xfrm>
          <a:off x="10432791" y="151219"/>
          <a:ext cx="1250936" cy="961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Risk Determination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0460957" y="179385"/>
        <a:ext cx="1194604" cy="905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1A7F-2963-4A96-83AD-5D32E435777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8A765-68A3-43F7-9A19-00A7153B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command-and-control (C-n-C) server is </a:t>
            </a:r>
            <a:r>
              <a:rPr lang="en-US" b="0" dirty="0">
                <a:effectLst/>
              </a:rPr>
              <a:t>a main tool cyber threat actors have in their arsenal to launch and control cyber attacks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8A765-68A3-43F7-9A19-00A7153BF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8A765-68A3-43F7-9A19-00A7153BF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8A765-68A3-43F7-9A19-00A7153BF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6165-520E-4B38-BDE4-299F21CEFABF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D89F-ED2E-45EB-8D45-B91623ED2AFA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69A1-1695-406B-9908-88C179823B7B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C381-5E6F-4360-AB18-740A4A9A4C3E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4F02-9848-4D3C-881E-5879BC537084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579-BFA3-4618-9284-2AA0E0470B35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550D-1D59-45E3-8637-B0C103D1B7BB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0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7606-A672-477B-9FF3-7BD4BF5CABE5}" type="datetime1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503-9E90-42AC-8703-37224B318C24}" type="datetime1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4D3A-166F-4D44-8C2B-AA555EE30EAE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9C7-6101-42C1-9C68-D69BDE4E46F3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6A76-E194-4A34-8BDF-770B8751958B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65A2-1F08-4054-9E58-F82CD0FA5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breaches/facebook-user-data-leak" TargetMode="External"/><Relationship Id="rId2" Type="http://schemas.openxmlformats.org/officeDocument/2006/relationships/hyperlink" Target="https://www.ft.com/content/4da1117e-756c-11e9-be7d-6d846537acab?segmentid=acee4131-99c2-09d3-a635-873e61754ec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security-magazine.com/news/zynga-breach-hit-173-mill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95749" y="1865674"/>
            <a:ext cx="6096000" cy="4826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PETROLEUM &amp; ENERGY STUDIES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Computer Science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Dehradun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COURSE: Physical and IT Security</a:t>
            </a: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July – December 2023</a:t>
            </a:r>
          </a:p>
          <a:p>
            <a:pPr algn="ctr"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Delivered </a:t>
            </a: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Gopal Singh Rawat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4" descr="UPES - Wikipedia">
            <a:extLst>
              <a:ext uri="{FF2B5EF4-FFF2-40B4-BE49-F238E27FC236}">
                <a16:creationId xmlns:a16="http://schemas.microsoft.com/office/drawing/2014/main" id="{D2FF8D59-3314-14C4-8E75-D2AF5485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3867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8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234" y="288462"/>
            <a:ext cx="11895909" cy="532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Physical Security Design: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convenience of organization security and assets </a:t>
            </a:r>
          </a:p>
          <a:p>
            <a:pPr lvl="1" algn="ctr">
              <a:lnSpc>
                <a:spcPct val="115000"/>
              </a:lnSpc>
              <a:spcAft>
                <a:spcPts val="1000"/>
              </a:spcAft>
            </a:pP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“As security access increases, ease of work decreases”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follow a controlled balanced access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maximize Security Efficiency PLUS minimize Entry/Exit and work conflicts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 Inclusive Approach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Understand requirement &amp; Organization features - visit facility, interview staff, audit, identify Assets to be protected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 Threats &amp; Conduct Risk Analysis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Meet stakeholders (Higher management,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HoDs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VPs, Business Owners) to determine risk priority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Suggest countermeasures for protecting the organization (Perimeter, Assets, Information, Int. Prop.)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Align and integrate existing systems and processes with proposed security design plan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Perform Impact Analysis PLUS an Emergency Response Plan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Review  Risk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65036"/>
              </p:ext>
            </p:extLst>
          </p:nvPr>
        </p:nvGraphicFramePr>
        <p:xfrm>
          <a:off x="188016" y="5212083"/>
          <a:ext cx="11860550" cy="1190908"/>
        </p:xfrm>
        <a:graphic>
          <a:graphicData uri="http://schemas.openxmlformats.org/drawingml/2006/table">
            <a:tbl>
              <a:tblPr/>
              <a:tblGrid>
                <a:gridCol w="1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09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5433495"/>
              </p:ext>
            </p:extLst>
          </p:nvPr>
        </p:nvGraphicFramePr>
        <p:xfrm>
          <a:off x="235586" y="5177976"/>
          <a:ext cx="11765410" cy="122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6866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091" y="301525"/>
            <a:ext cx="11895909" cy="532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Physical Security Design: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Humans (process, policies) and Automation (Technology)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Protective Design: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Building collapse – Safe Distance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Fragmentation in case of blast – Standoff Distance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Debris nature – Chemical, Glass, Steel, Iron, Nuclear – Contamination Limit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Types of Threats: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Natural Environment – earthquake, volcano, tornados, floods, storms, extreme temperatures, fire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Supply Systems – Outage, Disruptions or Interruptions in Communications, Power, AC, Access, Networks, Operations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Man-made – Explosions, Unauthorized Access, Disgruntled employees, Employee Error, Process fault/fraud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Politically motivated – Riots, Strikes, Bombing, Terror attacks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735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297" y="824040"/>
            <a:ext cx="11895909" cy="4406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 related to Physical Security: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Tailgating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Piggybacking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unauthorized access to USB and Network ports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Center/Server room access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Unsecure end point devices connected to organization LAN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CRB (Chemical, Biological, Radioactive)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Explosives, Bombs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Stealing – Dumpster Driving, Disks, Devices, Access Keys/Cards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70917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770" y="327652"/>
            <a:ext cx="11895909" cy="4878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Physical and Cyber Security: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Unauth. Gain Access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Disrupt Setup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 data 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Cyber: Hack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Establish Unauth. Accounts 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Malicious code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Steal 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Cyber and Physical Security:</a:t>
            </a: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Network Devices</a:t>
            </a: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“Data at Rest” , “Data in Transit” and “Data in Use”</a:t>
            </a: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access control and surveillance</a:t>
            </a: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Governance – best practices, mitigate theft, increases monitoring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implement:	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9068" y="4723097"/>
            <a:ext cx="4276498" cy="187948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	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6438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770" y="327652"/>
            <a:ext cx="11895909" cy="567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 Principal and Measures: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and monitoring of physical access</a:t>
            </a:r>
          </a:p>
          <a:p>
            <a:pPr marL="1200150" lvl="2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Surveillance</a:t>
            </a:r>
          </a:p>
          <a:p>
            <a:pPr marL="742950" lvl="1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 measures: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Physical Input Controls  / Physical Security Perimeter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Security of Offices, Rooms, and Facilities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Protection against External and Environmental Threats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Working in Safe Areas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Public Access, Loading and Unloading Areas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Protection and Disposal of Equipment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41396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045" y="136525"/>
            <a:ext cx="11895909" cy="589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 Control:</a:t>
            </a:r>
          </a:p>
          <a:p>
            <a:pPr lvl="1">
              <a:lnSpc>
                <a:spcPct val="150000"/>
              </a:lnSpc>
              <a:spcAft>
                <a:spcPts val="1000"/>
              </a:spcAft>
            </a:pP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Allows remote location through applications.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Helps form the outermost physical security layer. It makes it impossible, or at least, to attempt to access the infrastructure hastily.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Surveillance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Provides a visual and historical record.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 systems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Reactive layer on capturing historical events.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Control and record the movement of people and vehicles.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Indicated lighting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Good indoor and outdoor lighting may be sufficient to prevent unauthorized access, especially at night.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audits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All security checks should be regularly audited to ensure that everything is working as expected.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Organizations should be prepared to handle incidents, ensuring rapid, organized, and efficient responses.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Be sure to backup your device’s data constantly.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2070"/>
            <a:ext cx="4114800" cy="365125"/>
          </a:xfrm>
        </p:spPr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6025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BBEF-E0AE-50A5-779C-ADC6D48C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7830"/>
            <a:ext cx="2712720" cy="513206"/>
          </a:xfrm>
        </p:spPr>
        <p:txBody>
          <a:bodyPr/>
          <a:lstStyle/>
          <a:p>
            <a:fld id="{5F7465A2-1F08-4054-9E58-F82CD0FA5C44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A1A40A-D399-F7BE-9379-2F1A19D5E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2034"/>
              </p:ext>
            </p:extLst>
          </p:nvPr>
        </p:nvGraphicFramePr>
        <p:xfrm>
          <a:off x="698417" y="426085"/>
          <a:ext cx="10795165" cy="466853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1377630">
                  <a:extLst>
                    <a:ext uri="{9D8B030D-6E8A-4147-A177-3AD203B41FA5}">
                      <a16:colId xmlns:a16="http://schemas.microsoft.com/office/drawing/2014/main" val="555422762"/>
                    </a:ext>
                  </a:extLst>
                </a:gridCol>
                <a:gridCol w="4721851">
                  <a:extLst>
                    <a:ext uri="{9D8B030D-6E8A-4147-A177-3AD203B41FA5}">
                      <a16:colId xmlns:a16="http://schemas.microsoft.com/office/drawing/2014/main" val="1914294229"/>
                    </a:ext>
                  </a:extLst>
                </a:gridCol>
                <a:gridCol w="4695684">
                  <a:extLst>
                    <a:ext uri="{9D8B030D-6E8A-4147-A177-3AD203B41FA5}">
                      <a16:colId xmlns:a16="http://schemas.microsoft.com/office/drawing/2014/main" val="322590607"/>
                    </a:ext>
                  </a:extLst>
                </a:gridCol>
              </a:tblGrid>
              <a:tr h="4079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Security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Cybersecurity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160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E66CE9-420C-5C12-EB18-C0A45E904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98479"/>
              </p:ext>
            </p:extLst>
          </p:nvPr>
        </p:nvGraphicFramePr>
        <p:xfrm>
          <a:off x="698417" y="1017905"/>
          <a:ext cx="10795165" cy="878333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1377630">
                  <a:extLst>
                    <a:ext uri="{9D8B030D-6E8A-4147-A177-3AD203B41FA5}">
                      <a16:colId xmlns:a16="http://schemas.microsoft.com/office/drawing/2014/main" val="3529530337"/>
                    </a:ext>
                  </a:extLst>
                </a:gridCol>
                <a:gridCol w="4721851">
                  <a:extLst>
                    <a:ext uri="{9D8B030D-6E8A-4147-A177-3AD203B41FA5}">
                      <a16:colId xmlns:a16="http://schemas.microsoft.com/office/drawing/2014/main" val="26407540"/>
                    </a:ext>
                  </a:extLst>
                </a:gridCol>
                <a:gridCol w="4695684">
                  <a:extLst>
                    <a:ext uri="{9D8B030D-6E8A-4147-A177-3AD203B41FA5}">
                      <a16:colId xmlns:a16="http://schemas.microsoft.com/office/drawing/2014/main" val="4254707932"/>
                    </a:ext>
                  </a:extLst>
                </a:gridCol>
              </a:tblGrid>
              <a:tr h="7117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securing physical assets such as buildings, doors, locks, keys, and equipment.</a:t>
                      </a:r>
                      <a:endParaRPr lang="en-US" sz="18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securing electronic assets such as data, networks, software, and hardware.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51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185927-3C63-E746-F3AE-F6A62F66D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4744"/>
              </p:ext>
            </p:extLst>
          </p:nvPr>
        </p:nvGraphicFramePr>
        <p:xfrm>
          <a:off x="698417" y="1977960"/>
          <a:ext cx="10795165" cy="1289813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1377630">
                  <a:extLst>
                    <a:ext uri="{9D8B030D-6E8A-4147-A177-3AD203B41FA5}">
                      <a16:colId xmlns:a16="http://schemas.microsoft.com/office/drawing/2014/main" val="2738659161"/>
                    </a:ext>
                  </a:extLst>
                </a:gridCol>
                <a:gridCol w="4721851">
                  <a:extLst>
                    <a:ext uri="{9D8B030D-6E8A-4147-A177-3AD203B41FA5}">
                      <a16:colId xmlns:a16="http://schemas.microsoft.com/office/drawing/2014/main" val="3038618035"/>
                    </a:ext>
                  </a:extLst>
                </a:gridCol>
                <a:gridCol w="4695684">
                  <a:extLst>
                    <a:ext uri="{9D8B030D-6E8A-4147-A177-3AD203B41FA5}">
                      <a16:colId xmlns:a16="http://schemas.microsoft.com/office/drawing/2014/main" val="2186252764"/>
                    </a:ext>
                  </a:extLst>
                </a:gridCol>
              </a:tblGrid>
              <a:tr h="101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 include theft, vandalism, espionage, sabotage, natural disasters, and terrorist attacks.</a:t>
                      </a:r>
                      <a:endParaRPr lang="en-US" sz="18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Threats include hacking, malware, phishing, ransomware, social engineering, and insider threats.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16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9A127C-6111-20D3-71CE-75FCD384C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28109"/>
              </p:ext>
            </p:extLst>
          </p:nvPr>
        </p:nvGraphicFramePr>
        <p:xfrm>
          <a:off x="698417" y="3349495"/>
          <a:ext cx="10795165" cy="1701293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1377630">
                  <a:extLst>
                    <a:ext uri="{9D8B030D-6E8A-4147-A177-3AD203B41FA5}">
                      <a16:colId xmlns:a16="http://schemas.microsoft.com/office/drawing/2014/main" val="2325824507"/>
                    </a:ext>
                  </a:extLst>
                </a:gridCol>
                <a:gridCol w="4721851">
                  <a:extLst>
                    <a:ext uri="{9D8B030D-6E8A-4147-A177-3AD203B41FA5}">
                      <a16:colId xmlns:a16="http://schemas.microsoft.com/office/drawing/2014/main" val="1121028889"/>
                    </a:ext>
                  </a:extLst>
                </a:gridCol>
                <a:gridCol w="4695684">
                  <a:extLst>
                    <a:ext uri="{9D8B030D-6E8A-4147-A177-3AD203B41FA5}">
                      <a16:colId xmlns:a16="http://schemas.microsoft.com/office/drawing/2014/main" val="646609677"/>
                    </a:ext>
                  </a:extLst>
                </a:gridCol>
              </a:tblGrid>
              <a:tr h="1622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Protection Measures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security measures include CCTV cameras, access control systems, security guards, alarms, fences, and biometric scanners.</a:t>
                      </a:r>
                      <a:endParaRPr lang="en-US" sz="18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Cybersecurity measures include firewalls, antivirus software, intrusion detection systems, encryption, multi-factor authentication, and regular software updates.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22608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1C3016C-E828-96CF-57D7-F5CFEDFA1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475512"/>
              </p:ext>
            </p:extLst>
          </p:nvPr>
        </p:nvGraphicFramePr>
        <p:xfrm>
          <a:off x="698417" y="5129402"/>
          <a:ext cx="10795165" cy="1289813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1377630">
                  <a:extLst>
                    <a:ext uri="{9D8B030D-6E8A-4147-A177-3AD203B41FA5}">
                      <a16:colId xmlns:a16="http://schemas.microsoft.com/office/drawing/2014/main" val="3519146104"/>
                    </a:ext>
                  </a:extLst>
                </a:gridCol>
                <a:gridCol w="4721851">
                  <a:extLst>
                    <a:ext uri="{9D8B030D-6E8A-4147-A177-3AD203B41FA5}">
                      <a16:colId xmlns:a16="http://schemas.microsoft.com/office/drawing/2014/main" val="480687079"/>
                    </a:ext>
                  </a:extLst>
                </a:gridCol>
                <a:gridCol w="4695684">
                  <a:extLst>
                    <a:ext uri="{9D8B030D-6E8A-4147-A177-3AD203B41FA5}">
                      <a16:colId xmlns:a16="http://schemas.microsoft.com/office/drawing/2014/main" val="2861846904"/>
                    </a:ext>
                  </a:extLst>
                </a:gridCol>
              </a:tblGrid>
              <a:tr h="1015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Breach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breach in physical security can result in property damage, theft, or harm to individuals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breach in cybersecurity can result in data loss, theft, or compromise, financial losses, reputational damage, and legal liabilities</a:t>
                      </a:r>
                    </a:p>
                  </a:txBody>
                  <a:tcPr marL="33695" marR="33695" marT="87801" marB="16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BE16A-6906-A870-44C4-0FAF30CF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7750"/>
            <a:ext cx="2743200" cy="365125"/>
          </a:xfrm>
        </p:spPr>
        <p:txBody>
          <a:bodyPr/>
          <a:lstStyle/>
          <a:p>
            <a:fld id="{5F7465A2-1F08-4054-9E58-F82CD0FA5C4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AEF39A-F09B-2F88-F83A-D82F69FF4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67476"/>
              </p:ext>
            </p:extLst>
          </p:nvPr>
        </p:nvGraphicFramePr>
        <p:xfrm>
          <a:off x="385074" y="122291"/>
          <a:ext cx="11086571" cy="405218"/>
        </p:xfrm>
        <a:graphic>
          <a:graphicData uri="http://schemas.openxmlformats.org/drawingml/2006/table">
            <a:tbl>
              <a:tblPr/>
              <a:tblGrid>
                <a:gridCol w="1405369">
                  <a:extLst>
                    <a:ext uri="{9D8B030D-6E8A-4147-A177-3AD203B41FA5}">
                      <a16:colId xmlns:a16="http://schemas.microsoft.com/office/drawing/2014/main" val="1000131174"/>
                    </a:ext>
                  </a:extLst>
                </a:gridCol>
                <a:gridCol w="4819829">
                  <a:extLst>
                    <a:ext uri="{9D8B030D-6E8A-4147-A177-3AD203B41FA5}">
                      <a16:colId xmlns:a16="http://schemas.microsoft.com/office/drawing/2014/main" val="2127362098"/>
                    </a:ext>
                  </a:extLst>
                </a:gridCol>
                <a:gridCol w="4861373">
                  <a:extLst>
                    <a:ext uri="{9D8B030D-6E8A-4147-A177-3AD203B41FA5}">
                      <a16:colId xmlns:a16="http://schemas.microsoft.com/office/drawing/2014/main" val="1737725976"/>
                    </a:ext>
                  </a:extLst>
                </a:gridCol>
              </a:tblGrid>
              <a:tr h="274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1" kern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1" kern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Physical Security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1" kern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Cybersecurity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7942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E58153-F9D0-CF19-238C-A673CED66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01205"/>
              </p:ext>
            </p:extLst>
          </p:nvPr>
        </p:nvGraphicFramePr>
        <p:xfrm>
          <a:off x="385074" y="751205"/>
          <a:ext cx="11086571" cy="1228178"/>
        </p:xfrm>
        <a:graphic>
          <a:graphicData uri="http://schemas.openxmlformats.org/drawingml/2006/table">
            <a:tbl>
              <a:tblPr/>
              <a:tblGrid>
                <a:gridCol w="1405369">
                  <a:extLst>
                    <a:ext uri="{9D8B030D-6E8A-4147-A177-3AD203B41FA5}">
                      <a16:colId xmlns:a16="http://schemas.microsoft.com/office/drawing/2014/main" val="1270906822"/>
                    </a:ext>
                  </a:extLst>
                </a:gridCol>
                <a:gridCol w="4819829">
                  <a:extLst>
                    <a:ext uri="{9D8B030D-6E8A-4147-A177-3AD203B41FA5}">
                      <a16:colId xmlns:a16="http://schemas.microsoft.com/office/drawing/2014/main" val="4126955755"/>
                    </a:ext>
                  </a:extLst>
                </a:gridCol>
                <a:gridCol w="4861373">
                  <a:extLst>
                    <a:ext uri="{9D8B030D-6E8A-4147-A177-3AD203B41FA5}">
                      <a16:colId xmlns:a16="http://schemas.microsoft.com/office/drawing/2014/main" val="537438334"/>
                    </a:ext>
                  </a:extLst>
                </a:gridCol>
              </a:tblGrid>
              <a:tr h="6482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Response to Breach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Response to a breach in physical security may involve emergency protocols, investigations, repairs, and legal action.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Response to a breach in cyber security may involve incident response plans, forensic analysis, data recovery, patching vulnerabilities, and legal action.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79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1A56D0-5EB4-1CFB-279A-471A3D50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35755"/>
              </p:ext>
            </p:extLst>
          </p:nvPr>
        </p:nvGraphicFramePr>
        <p:xfrm>
          <a:off x="385074" y="2034575"/>
          <a:ext cx="11086571" cy="1228178"/>
        </p:xfrm>
        <a:graphic>
          <a:graphicData uri="http://schemas.openxmlformats.org/drawingml/2006/table">
            <a:tbl>
              <a:tblPr/>
              <a:tblGrid>
                <a:gridCol w="1405369">
                  <a:extLst>
                    <a:ext uri="{9D8B030D-6E8A-4147-A177-3AD203B41FA5}">
                      <a16:colId xmlns:a16="http://schemas.microsoft.com/office/drawing/2014/main" val="1736994384"/>
                    </a:ext>
                  </a:extLst>
                </a:gridCol>
                <a:gridCol w="4819829">
                  <a:extLst>
                    <a:ext uri="{9D8B030D-6E8A-4147-A177-3AD203B41FA5}">
                      <a16:colId xmlns:a16="http://schemas.microsoft.com/office/drawing/2014/main" val="1367933207"/>
                    </a:ext>
                  </a:extLst>
                </a:gridCol>
                <a:gridCol w="4861373">
                  <a:extLst>
                    <a:ext uri="{9D8B030D-6E8A-4147-A177-3AD203B41FA5}">
                      <a16:colId xmlns:a16="http://schemas.microsoft.com/office/drawing/2014/main" val="1423949388"/>
                    </a:ext>
                  </a:extLst>
                </a:gridCol>
              </a:tblGrid>
              <a:tr h="4614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Skill sets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Physical security personnel may require skills in physical security, risk assessment, crisis management, and law enforcement.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Cybersecurity personnel may require skills in network security, programming, forensics, risk management, and compliance.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296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54B42B-BE3D-304F-0188-D01D1F7B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23534"/>
              </p:ext>
            </p:extLst>
          </p:nvPr>
        </p:nvGraphicFramePr>
        <p:xfrm>
          <a:off x="385074" y="3326464"/>
          <a:ext cx="11086571" cy="816698"/>
        </p:xfrm>
        <a:graphic>
          <a:graphicData uri="http://schemas.openxmlformats.org/drawingml/2006/table">
            <a:tbl>
              <a:tblPr/>
              <a:tblGrid>
                <a:gridCol w="1405369">
                  <a:extLst>
                    <a:ext uri="{9D8B030D-6E8A-4147-A177-3AD203B41FA5}">
                      <a16:colId xmlns:a16="http://schemas.microsoft.com/office/drawing/2014/main" val="306496910"/>
                    </a:ext>
                  </a:extLst>
                </a:gridCol>
                <a:gridCol w="4819829">
                  <a:extLst>
                    <a:ext uri="{9D8B030D-6E8A-4147-A177-3AD203B41FA5}">
                      <a16:colId xmlns:a16="http://schemas.microsoft.com/office/drawing/2014/main" val="1416316551"/>
                    </a:ext>
                  </a:extLst>
                </a:gridCol>
                <a:gridCol w="4861373">
                  <a:extLst>
                    <a:ext uri="{9D8B030D-6E8A-4147-A177-3AD203B41FA5}">
                      <a16:colId xmlns:a16="http://schemas.microsoft.com/office/drawing/2014/main" val="4007265829"/>
                    </a:ext>
                  </a:extLst>
                </a:gridCol>
              </a:tblGrid>
              <a:tr h="4614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Accessibility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Physical security may have physical accessibility limitations such as key access or restricted areas.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Cybersecurity may have access restrictions based on permissions and levels of clearance.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8997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26B731-E5E3-3F58-1F65-104A4997D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64111"/>
              </p:ext>
            </p:extLst>
          </p:nvPr>
        </p:nvGraphicFramePr>
        <p:xfrm>
          <a:off x="385074" y="4206873"/>
          <a:ext cx="11086571" cy="1228178"/>
        </p:xfrm>
        <a:graphic>
          <a:graphicData uri="http://schemas.openxmlformats.org/drawingml/2006/table">
            <a:tbl>
              <a:tblPr/>
              <a:tblGrid>
                <a:gridCol w="1405369">
                  <a:extLst>
                    <a:ext uri="{9D8B030D-6E8A-4147-A177-3AD203B41FA5}">
                      <a16:colId xmlns:a16="http://schemas.microsoft.com/office/drawing/2014/main" val="3722304962"/>
                    </a:ext>
                  </a:extLst>
                </a:gridCol>
                <a:gridCol w="4819829">
                  <a:extLst>
                    <a:ext uri="{9D8B030D-6E8A-4147-A177-3AD203B41FA5}">
                      <a16:colId xmlns:a16="http://schemas.microsoft.com/office/drawing/2014/main" val="2474093434"/>
                    </a:ext>
                  </a:extLst>
                </a:gridCol>
                <a:gridCol w="4861373">
                  <a:extLst>
                    <a:ext uri="{9D8B030D-6E8A-4147-A177-3AD203B41FA5}">
                      <a16:colId xmlns:a16="http://schemas.microsoft.com/office/drawing/2014/main" val="1574072395"/>
                    </a:ext>
                  </a:extLst>
                </a:gridCol>
              </a:tblGrid>
              <a:tr h="4614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Compliance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Physical security may have compliance requirements such as safety regulations, building codes, and industry standards.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Cybersecurity may have compliance requirements such as privacy laws, data protection regulations, and industry standards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129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950398-14EE-5BC4-3A6F-5593257E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9215"/>
              </p:ext>
            </p:extLst>
          </p:nvPr>
        </p:nvGraphicFramePr>
        <p:xfrm>
          <a:off x="385073" y="5513661"/>
          <a:ext cx="11086571" cy="1228178"/>
        </p:xfrm>
        <a:graphic>
          <a:graphicData uri="http://schemas.openxmlformats.org/drawingml/2006/table">
            <a:tbl>
              <a:tblPr/>
              <a:tblGrid>
                <a:gridCol w="1405369">
                  <a:extLst>
                    <a:ext uri="{9D8B030D-6E8A-4147-A177-3AD203B41FA5}">
                      <a16:colId xmlns:a16="http://schemas.microsoft.com/office/drawing/2014/main" val="3296860735"/>
                    </a:ext>
                  </a:extLst>
                </a:gridCol>
                <a:gridCol w="4819829">
                  <a:extLst>
                    <a:ext uri="{9D8B030D-6E8A-4147-A177-3AD203B41FA5}">
                      <a16:colId xmlns:a16="http://schemas.microsoft.com/office/drawing/2014/main" val="1987446741"/>
                    </a:ext>
                  </a:extLst>
                </a:gridCol>
                <a:gridCol w="4861373">
                  <a:extLst>
                    <a:ext uri="{9D8B030D-6E8A-4147-A177-3AD203B41FA5}">
                      <a16:colId xmlns:a16="http://schemas.microsoft.com/office/drawing/2014/main" val="1459744538"/>
                    </a:ext>
                  </a:extLst>
                </a:gridCol>
              </a:tblGrid>
              <a:tr h="4614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Physical security costs may include equipment, personnel, maintenance, and insurance.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cap="none" spc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Cybersecurity costs may include software licenses, hardware upgrades, personnel, training, and legal expenses.</a:t>
                      </a:r>
                    </a:p>
                  </a:txBody>
                  <a:tcPr marL="43012" marR="43012" marT="21507" marB="215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81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z="16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6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366" y="0"/>
            <a:ext cx="10972800" cy="601824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Trends in Cyber Security 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8106" y="661640"/>
            <a:ext cx="11806517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+5.18 billion Internet users worldwide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64.6 percent of global population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Propelled by adoption of End User Hand-held devices, Business Applications available on Cloud and faster Internet speeds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 to 60 % of global financial services transactions now originate from mobile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– 90 % mobiles are not secure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Malware, Spyware or Exploit Kits, part of SpamBots (DarkWeb sells Backdoors for US $10).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806" y="3327100"/>
            <a:ext cx="10820400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trends to watch out for:</a:t>
            </a:r>
          </a:p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 - Automation and Orchestration initiatives to monitor, detect and mitigate Cyber Attacks </a:t>
            </a:r>
          </a:p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Edge/Fog Computing – presents new level of cyber security issues and threats</a:t>
            </a:r>
          </a:p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 Army – Sophisticated cyber attacks using end user devices via C-n-C servers with malware </a:t>
            </a:r>
          </a:p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Chain – harness to boost security of transactions, do away with ‘banks’ – Trust and Security</a:t>
            </a:r>
          </a:p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  </a:t>
            </a:r>
          </a:p>
          <a:p>
            <a:pPr marL="828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Shortage of Cyber Security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2195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6336" y="1041622"/>
            <a:ext cx="74806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Plan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Physical Security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 to Physical Security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Standards, Regulations and Guidelines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 and Fire Safety Inspection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 Assessment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Surveys and Audit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Lighting, Alarms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Video, Biometrics, Access Control, Fences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Personnel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z="16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6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366" y="0"/>
            <a:ext cx="10972800" cy="601824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Trends in Cyber Security domain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329" y="601824"/>
            <a:ext cx="118513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attacks are getting bigger, smarter and diverse: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2018: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February 2018: 1.3Tbps against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March 2018: 1.7Tbps using MemCached UDP Reflections (Terabit attacks)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June 2018: 1Gbps Home Routers vulnerable to authentication bypass, injection vulnerability  full device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2018: IoT Spam created 50,000 Bots which spread across 170 countries in more than 30 business domains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July 2018: 1.5 million Singapore Government medical database records hacked (included PM Lee Hsien Loong).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Fortnite’s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retired web page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data of 200 million players was exposed. Without even needing login information, hackers were able to access accounts, record audio, and use in-game currency.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May: WhatsApp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of over 1.5 billion users became vulnerable through an advanced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hacking and spyware scheme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When users answered calls through the app, surveillance technology was automatically installed on their phones.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April: Facebook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 affected Millions of users. This involved a Mexican digital media company,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Colectiva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left the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data of over 540 million users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exposed on a public server. The sensitive data included account credentials, behavior history, and comments.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July: Amazon Web Services (AWS)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improperly secured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heft of 30 GB of Credit Card Info. Around 100 million people in the US and 6 million in Canada were affected. Single attacker gained unauthorized access to a rented cloud data server.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September: Zynga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 affected over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175 million mobile game players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Hackers were able to access usernames, email addresses, Facebook IDs, login information, phone numbers, and Zynga account IDs.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z="16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6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47366" y="0"/>
            <a:ext cx="10972800" cy="601824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Trends in Cyber Security domain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658" y="926867"/>
            <a:ext cx="118513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attacks are getting bigger, smarter and diverse: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2020,2021,2022: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Russia’s Invasion of Ukraine and the IT Army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suffered an attack during which one terabyte of data was stolen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AIIMS ransomware attack (1.3 terabytes of data encrypted)</a:t>
            </a:r>
          </a:p>
          <a:p>
            <a:pPr lvl="1"/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 (220 million breached 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BlackCat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threatens to leak 80GB of Reddit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and Healthcare &gt; More meaner attacks !!</a:t>
            </a:r>
          </a:p>
        </p:txBody>
      </p:sp>
    </p:spTree>
    <p:extLst>
      <p:ext uri="{BB962C8B-B14F-4D97-AF65-F5344CB8AC3E}">
        <p14:creationId xmlns:p14="http://schemas.microsoft.com/office/powerpoint/2010/main" val="5249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3682" y="2286183"/>
            <a:ext cx="9466581" cy="353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Introduction to Physical Security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Topics: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Physical Security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Physical Security Design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Physical Security and Cyber Security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319134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777" y="156755"/>
            <a:ext cx="11395166" cy="634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Physical Security: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Installations (Offices, Houses, Hotels, Airports, Defense Bases) and Facilities (Data Centers, Organization)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Physical Security is to provide Prevention and Protection.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Physical Security: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security concerned with active and passive measures, designed to deter intruders, prevent unauthorized access to devices/systems, including theft and damage, to assets like Personnel, Equipment, Installations, Materials and Information, and to safeguard these assets against threats such as espionage, sabotage, terrorism, damage, and criminal activity.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Historically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only authorized personnel allowed access, using Guards, Locks, Alarms (BUT these are VISIBLE)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With Network, Internet, Mobile, Laptops, Remote access, Hire Hackers – requires enhanced level of Physical Security PLUS Logical Access Controls.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Example: Gain Physical access to the data center  reach the target (Server)  Pull out network or power cables (Reboot), Pull out Hard Disk, Insert USB with malware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deploy a malicious payload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465A2-1F08-4054-9E58-F82CD0FA5C44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38400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1890</Words>
  <Application>Microsoft Office PowerPoint</Application>
  <PresentationFormat>Widescreen</PresentationFormat>
  <Paragraphs>196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Key Trends in Cyber Security domain</vt:lpstr>
      <vt:lpstr>PowerPoint Presentation</vt:lpstr>
      <vt:lpstr>Key Trends in Cyber Security domain</vt:lpstr>
      <vt:lpstr>Key Trends in Cyber Security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Akashdeep Bhardwaj</dc:creator>
  <cp:lastModifiedBy>Gopal Singh Rawat</cp:lastModifiedBy>
  <cp:revision>128</cp:revision>
  <dcterms:created xsi:type="dcterms:W3CDTF">2019-01-08T04:47:38Z</dcterms:created>
  <dcterms:modified xsi:type="dcterms:W3CDTF">2023-08-17T05:59:04Z</dcterms:modified>
</cp:coreProperties>
</file>