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4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3B44-9A97-4BBB-92F6-0E915A972BF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D2BD-5B6D-4064-A772-B59F737B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D2BD-5B6D-4064-A772-B59F737BDD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9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D2BD-5B6D-4064-A772-B59F737BDD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D2BD-5B6D-4064-A772-B59F737BDD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4373" y="1204340"/>
            <a:ext cx="4683252" cy="207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5767" y="1764252"/>
            <a:ext cx="5656580" cy="12306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pc="-5" dirty="0"/>
              <a:t>UNIVERSITY </a:t>
            </a:r>
            <a:r>
              <a:rPr dirty="0"/>
              <a:t>OF </a:t>
            </a:r>
            <a:r>
              <a:rPr spc="-5" dirty="0"/>
              <a:t>PETROLEUM </a:t>
            </a:r>
            <a:r>
              <a:rPr dirty="0"/>
              <a:t>&amp; </a:t>
            </a:r>
            <a:r>
              <a:rPr spc="-5" dirty="0"/>
              <a:t>ENERGY</a:t>
            </a:r>
            <a:r>
              <a:rPr spc="-190" dirty="0"/>
              <a:t> </a:t>
            </a:r>
            <a:r>
              <a:rPr spc="-5" dirty="0"/>
              <a:t>STUDIES</a:t>
            </a:r>
          </a:p>
          <a:p>
            <a:pPr marL="1460500" marR="1454785" algn="ctr">
              <a:lnSpc>
                <a:spcPts val="3170"/>
              </a:lnSpc>
              <a:spcBef>
                <a:spcPts val="260"/>
              </a:spcBef>
            </a:pPr>
            <a:r>
              <a:rPr spc="-5" dirty="0"/>
              <a:t>School </a:t>
            </a:r>
            <a:r>
              <a:rPr dirty="0"/>
              <a:t>of </a:t>
            </a:r>
            <a:r>
              <a:rPr spc="-5" dirty="0"/>
              <a:t>Computer</a:t>
            </a:r>
            <a:r>
              <a:rPr spc="-70" dirty="0"/>
              <a:t> </a:t>
            </a:r>
            <a:r>
              <a:rPr dirty="0"/>
              <a:t>Science  </a:t>
            </a:r>
            <a:r>
              <a:rPr spc="-5" dirty="0"/>
              <a:t>Dehradun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0040" y="3863581"/>
            <a:ext cx="4226814" cy="787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461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sz="1800" b="1" dirty="0">
                <a:latin typeface="Times New Roman"/>
                <a:cs typeface="Times New Roman"/>
              </a:rPr>
              <a:t>Physical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lang="en-US" sz="1800" b="1" spc="-80" dirty="0">
                <a:latin typeface="Times New Roman"/>
                <a:cs typeface="Times New Roman"/>
              </a:rPr>
              <a:t>and IT </a:t>
            </a:r>
            <a:r>
              <a:rPr sz="1800" b="1" dirty="0">
                <a:latin typeface="Times New Roman"/>
                <a:cs typeface="Times New Roman"/>
              </a:rPr>
              <a:t>Security  </a:t>
            </a:r>
            <a:endParaRPr lang="en-US" sz="1800" b="1" dirty="0">
              <a:latin typeface="Times New Roman"/>
              <a:cs typeface="Times New Roman"/>
            </a:endParaRPr>
          </a:p>
          <a:p>
            <a:pPr marL="323215" marR="5080" indent="-311150">
              <a:lnSpc>
                <a:spcPct val="1461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           </a:t>
            </a:r>
            <a:r>
              <a:rPr sz="1800" b="1" dirty="0">
                <a:latin typeface="Times New Roman"/>
                <a:cs typeface="Times New Roman"/>
              </a:rPr>
              <a:t>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980" y="5377688"/>
            <a:ext cx="96266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461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9457" y="6307328"/>
            <a:ext cx="248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1028" name="Picture 4" descr="UPES - Wikipedia">
            <a:extLst>
              <a:ext uri="{FF2B5EF4-FFF2-40B4-BE49-F238E27FC236}">
                <a16:creationId xmlns:a16="http://schemas.microsoft.com/office/drawing/2014/main" id="{4C987190-06B0-2B09-DA1C-3FB9DF71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3867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9348" y="3822983"/>
            <a:ext cx="2678094" cy="287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531108"/>
            <a:ext cx="5591810" cy="3182620"/>
            <a:chOff x="0" y="3531108"/>
            <a:chExt cx="5591810" cy="3182620"/>
          </a:xfrm>
        </p:grpSpPr>
        <p:sp>
          <p:nvSpPr>
            <p:cNvPr id="4" name="object 4"/>
            <p:cNvSpPr/>
            <p:nvPr/>
          </p:nvSpPr>
          <p:spPr>
            <a:xfrm>
              <a:off x="0" y="3713988"/>
              <a:ext cx="2391155" cy="2999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7920" y="3531108"/>
              <a:ext cx="3183635" cy="31821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3766" y="142697"/>
            <a:ext cx="11290935" cy="3359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2.2.3 Physical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Environmental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&amp; Power</a:t>
            </a:r>
            <a:r>
              <a:rPr sz="1800" b="1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Suppression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Extinguishers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Portable,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Pull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(P),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Aim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(A), Squeeze (S), Sweep (S)</a:t>
            </a:r>
            <a:r>
              <a:rPr sz="1800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procedure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fire: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(Paper/Wood),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(Flammable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liquids/Chemical), C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(Flammable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Electrical),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 (Flammable</a:t>
            </a:r>
            <a:r>
              <a:rPr sz="1800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Metals)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Electromagnetic and Electronic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Locks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Parts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that have been manipulated 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tempered: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Picking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Cases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that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make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 inoperable: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Drilling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Magnetic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Locks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Utilizes force 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magnet, has parts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which can be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moved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84692" y="3332988"/>
            <a:ext cx="3380232" cy="3380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66" y="142697"/>
            <a:ext cx="10596880" cy="557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2.2.4 Physical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Logging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Logs /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Audit</a:t>
            </a:r>
            <a:r>
              <a:rPr sz="1800" b="1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Trails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Generated by Physical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 systems should be reviewed regularly (not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just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keep a</a:t>
            </a:r>
            <a:r>
              <a:rPr sz="1800" spc="-20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guard/control)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Date/Time,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Entry/Exit Door#, Employee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ID,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Failed</a:t>
            </a:r>
            <a:r>
              <a:rPr sz="1800" spc="-1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Attempts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These are not preventive but investigative / detective in</a:t>
            </a:r>
            <a:r>
              <a:rPr sz="1800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nature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Help lower the vulnerabilities but no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immediate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action is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taken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2.2.5 Physical 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Perception as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Perception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Mindset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develop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everyone involved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(Business Owners,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Staff,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Guards,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Visitors,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Third</a:t>
            </a:r>
            <a:r>
              <a:rPr sz="1800" spc="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Party/Vendors)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Identify Security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issues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/ integrate security into existing security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plan.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Approaches: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Visible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Real Protection – Guard, Road Blocks,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Signs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Not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Visible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with Real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– CCTV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(hidden)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Illusion incorporated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New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MAC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set new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password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>
                <a:solidFill>
                  <a:srgbClr val="1F4E79"/>
                </a:solidFill>
                <a:latin typeface="Times New Roman"/>
                <a:cs typeface="Times New Roman"/>
              </a:rPr>
              <a:t>Leaving Employee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machine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checks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 Guest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giving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your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CC#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66" y="142697"/>
            <a:ext cx="11273790" cy="505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2.2.5 Physical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Containers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/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Storage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Area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Use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Storage</a:t>
            </a:r>
            <a:r>
              <a:rPr sz="18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Containers: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Classified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documents (Design, Source Code, Configuration),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Components,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Equipment,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Funds,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Valuables,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Weapons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Containers</a:t>
            </a:r>
            <a:r>
              <a:rPr sz="1800" b="1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Types: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Containers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Features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defined as per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“Resistance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against” in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terms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minutes/hours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Forced Entry – after how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many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minutes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Surreptitious Entry –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Sneaking/Stealth/Secret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 Manipulation – manipulate components of lock to open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w/o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original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Radiological attack – being in contact with radio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-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active material with intent to</a:t>
            </a:r>
            <a:r>
              <a:rPr sz="1800" spc="-1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harm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H3 Uranium,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Iridium-192, Cobalt-60,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Tritium,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Radon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Gas,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Potassium-40</a:t>
            </a:r>
            <a:endParaRPr lang="en-US" sz="18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Definition: any element that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losses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or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absorbs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one or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more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neutrons than its stable</a:t>
            </a:r>
            <a:r>
              <a:rPr lang="en-US"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form.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66" y="142697"/>
            <a:ext cx="11273790" cy="586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2.2.5 Physical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Containers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/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Storage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Area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Containers</a:t>
            </a: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 : Six Classes</a:t>
            </a:r>
            <a:r>
              <a:rPr sz="1800" b="1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endParaRPr lang="en-US" sz="1800" b="1" spc="-4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b="1" spc="-2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5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Class 1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forced entry: 20 man minutes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Surreptitious entry: 20 man minutes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Lock manipulation : 20 man hours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Radiological attack : 20 man hours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Wheels: Non metallic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5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Class 2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forced entry: 5 man minutes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Surreptitious entry: 20 man minutes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Lock manipulation : 20 man hours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Radiological attack : 20 man hours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Wheels: metallic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5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Class 3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forced entry: none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Lock manipulation : 20 man hours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Radiological attack : 20 man hours</a:t>
            </a:r>
          </a:p>
        </p:txBody>
      </p:sp>
    </p:spTree>
    <p:extLst>
      <p:ext uri="{BB962C8B-B14F-4D97-AF65-F5344CB8AC3E}">
        <p14:creationId xmlns:p14="http://schemas.microsoft.com/office/powerpoint/2010/main" val="17238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66" y="142697"/>
            <a:ext cx="11273790" cy="613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2.2.5 Physical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Containers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/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Storage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Area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Containers</a:t>
            </a: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 : Six Classes</a:t>
            </a:r>
            <a:r>
              <a:rPr sz="1800" b="1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endParaRPr lang="en-US" sz="1800" b="1" spc="-4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b="1" spc="-2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5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Class 4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forced entry: 5 man minutes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Surreptitious entry: 30 man minutes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Lock manipulation : 2 man hours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Radiological attack : 20 man hours</a:t>
            </a:r>
          </a:p>
          <a:p>
            <a:pPr marL="926465" lvl="2">
              <a:tabLst>
                <a:tab pos="1213485" algn="l"/>
                <a:tab pos="12141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5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Class 5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forced entry: 10 man minutes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Surreptitious entry: 30 man minutes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Lock manipulation : 20 man hours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Radiological attack : 20 man hours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Wheels: metallic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5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Class 6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forced entry: none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Surreptitious entry: 30 man minutes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Lock manipulation : 20 man hours</a:t>
            </a:r>
          </a:p>
          <a:p>
            <a:pPr marL="1213485" lvl="2" indent="-287020"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Resistance against Radiological attack : 20 man hours</a:t>
            </a:r>
          </a:p>
        </p:txBody>
      </p:sp>
    </p:spTree>
    <p:extLst>
      <p:ext uri="{BB962C8B-B14F-4D97-AF65-F5344CB8AC3E}">
        <p14:creationId xmlns:p14="http://schemas.microsoft.com/office/powerpoint/2010/main" val="383542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1204340"/>
            <a:ext cx="4115435" cy="207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dirty="0"/>
              <a:t> Plan</a:t>
            </a:r>
          </a:p>
          <a:p>
            <a:pPr marL="12700" marR="5080">
              <a:lnSpc>
                <a:spcPct val="161300"/>
              </a:lnSpc>
              <a:spcBef>
                <a:spcPts val="10"/>
              </a:spcBef>
            </a:pPr>
            <a:r>
              <a:rPr b="0" spc="-5" dirty="0">
                <a:latin typeface="Times New Roman"/>
                <a:cs typeface="Times New Roman"/>
              </a:rPr>
              <a:t>CO1. </a:t>
            </a:r>
            <a:r>
              <a:rPr b="0" dirty="0">
                <a:latin typeface="Times New Roman"/>
                <a:cs typeface="Times New Roman"/>
              </a:rPr>
              <a:t>Introduction </a:t>
            </a:r>
            <a:r>
              <a:rPr b="0" spc="-5" dirty="0">
                <a:latin typeface="Times New Roman"/>
                <a:cs typeface="Times New Roman"/>
              </a:rPr>
              <a:t>to </a:t>
            </a:r>
            <a:r>
              <a:rPr b="0" dirty="0">
                <a:latin typeface="Times New Roman"/>
                <a:cs typeface="Times New Roman"/>
              </a:rPr>
              <a:t>Physical Security  </a:t>
            </a:r>
            <a:r>
              <a:rPr dirty="0"/>
              <a:t>CO2. </a:t>
            </a:r>
            <a:r>
              <a:rPr spc="-10" dirty="0"/>
              <a:t>Approaches </a:t>
            </a:r>
            <a:r>
              <a:rPr dirty="0"/>
              <a:t>to Physical Security  </a:t>
            </a:r>
            <a:r>
              <a:rPr b="0" dirty="0">
                <a:latin typeface="Times New Roman"/>
                <a:cs typeface="Times New Roman"/>
              </a:rPr>
              <a:t>CO3. Standards, Regulations and</a:t>
            </a:r>
            <a:r>
              <a:rPr b="0" spc="-10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Guidelines  </a:t>
            </a:r>
            <a:r>
              <a:rPr b="0" spc="-5" dirty="0">
                <a:latin typeface="Times New Roman"/>
                <a:cs typeface="Times New Roman"/>
              </a:rPr>
              <a:t>CO4. Fire </a:t>
            </a:r>
            <a:r>
              <a:rPr b="0" dirty="0">
                <a:latin typeface="Times New Roman"/>
                <a:cs typeface="Times New Roman"/>
              </a:rPr>
              <a:t>and </a:t>
            </a:r>
            <a:r>
              <a:rPr b="0" spc="-5" dirty="0">
                <a:latin typeface="Times New Roman"/>
                <a:cs typeface="Times New Roman"/>
              </a:rPr>
              <a:t>Fire </a:t>
            </a:r>
            <a:r>
              <a:rPr b="0" dirty="0">
                <a:latin typeface="Times New Roman"/>
                <a:cs typeface="Times New Roman"/>
              </a:rPr>
              <a:t>Safety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Inspection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4373" y="3417823"/>
            <a:ext cx="4483100" cy="2069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CO5. </a:t>
            </a:r>
            <a:r>
              <a:rPr sz="1800" spc="-10" dirty="0">
                <a:latin typeface="Times New Roman"/>
                <a:cs typeface="Times New Roman"/>
              </a:rPr>
              <a:t>Vulnerability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Assessment</a:t>
            </a:r>
            <a:endParaRPr sz="1800">
              <a:latin typeface="Times New Roman"/>
              <a:cs typeface="Times New Roman"/>
            </a:endParaRPr>
          </a:p>
          <a:p>
            <a:pPr marL="12700" marR="1408430">
              <a:lnSpc>
                <a:spcPts val="3490"/>
              </a:lnSpc>
              <a:spcBef>
                <a:spcPts val="325"/>
              </a:spcBef>
            </a:pPr>
            <a:r>
              <a:rPr sz="1800" spc="-5" dirty="0">
                <a:latin typeface="Times New Roman"/>
                <a:cs typeface="Times New Roman"/>
              </a:rPr>
              <a:t>CO6. </a:t>
            </a:r>
            <a:r>
              <a:rPr sz="1800" dirty="0">
                <a:latin typeface="Times New Roman"/>
                <a:cs typeface="Times New Roman"/>
              </a:rPr>
              <a:t>Security Surveys and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Audit  CO7. Security Lighting,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Alarms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3479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CO8. </a:t>
            </a:r>
            <a:r>
              <a:rPr sz="1800" spc="-20" dirty="0">
                <a:latin typeface="Times New Roman"/>
                <a:cs typeface="Times New Roman"/>
              </a:rPr>
              <a:t>Video, </a:t>
            </a:r>
            <a:r>
              <a:rPr sz="1800" dirty="0">
                <a:latin typeface="Times New Roman"/>
                <a:cs typeface="Times New Roman"/>
              </a:rPr>
              <a:t>Biometrics, </a:t>
            </a: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Control,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Fences  </a:t>
            </a:r>
            <a:r>
              <a:rPr sz="1800" spc="-5" dirty="0">
                <a:latin typeface="Times New Roman"/>
                <a:cs typeface="Times New Roman"/>
              </a:rPr>
              <a:t>CO09.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Personnel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26" y="1880108"/>
            <a:ext cx="5015865" cy="207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Chapter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Approaches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to Physical</a:t>
            </a:r>
            <a:r>
              <a:rPr sz="1800" b="1" spc="-1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Sub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Topics: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Spectrum (Range) of Physical Security</a:t>
            </a:r>
            <a:r>
              <a:rPr sz="1800" spc="-2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Approaches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Wide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Array 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Measures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32" y="178053"/>
            <a:ext cx="11098530" cy="5868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2.1 Layers of Physical</a:t>
            </a:r>
            <a:r>
              <a:rPr sz="1800" b="1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Four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Main Layers of Physical</a:t>
            </a:r>
            <a:r>
              <a:rPr sz="1800" b="1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Design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Structures designed 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built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impede,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deter,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mitigate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limit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attacks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Consider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Limit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entry/exit points,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limit movement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within area, additional steel / concrete (reinforced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structure)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Fences,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Wires,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Speed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breakers,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Walls,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Doors,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Gates, Building, Lobbies,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Control,</a:t>
            </a:r>
            <a:r>
              <a:rPr sz="1800" spc="-1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Bunkers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Detection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Difficult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block determined attackers, but required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implement measures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find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attacks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Motion sensors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Lights, Cameras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Human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guards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Identification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Ensure authorized personnel are entering the facility 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secure</a:t>
            </a:r>
            <a:r>
              <a:rPr sz="1800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area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Retina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scan,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Fingerprint Scan, 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Voice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Recognition, Digital Signature verification,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ID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Card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Limiting access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areas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stop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unauthorized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Electronic, Mechanical,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Procedural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Lock-code on doors, Check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Points,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Electronic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 Points, Key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Locked</a:t>
            </a:r>
            <a:r>
              <a:rPr sz="1800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doors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512" y="282016"/>
            <a:ext cx="885825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 Physical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Tools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and</a:t>
            </a:r>
            <a:r>
              <a:rPr sz="1800" b="1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Techniques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implement Physical Controls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protect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understand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 environment</a:t>
            </a:r>
            <a:r>
              <a:rPr sz="1800" spc="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Location of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organization’s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assets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Vulnerabilities,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Threats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Risks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associated with those</a:t>
            </a:r>
            <a:r>
              <a:rPr sz="1800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Physical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 in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Layers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Technical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Logging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Perception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Physical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4189" y="3043427"/>
            <a:ext cx="3004820" cy="312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5427" y="114045"/>
            <a:ext cx="1047115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 lvl="2" indent="-513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578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Physical 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in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Times New Roman"/>
              <a:buAutoNum type="arabicPeriod"/>
            </a:pPr>
            <a:endParaRPr sz="1850" dirty="0">
              <a:latin typeface="Times New Roman"/>
              <a:cs typeface="Times New Roman"/>
            </a:endParaRPr>
          </a:p>
          <a:p>
            <a:pPr marR="8864600" algn="r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#1 Outer</a:t>
            </a:r>
            <a:r>
              <a:rPr sz="1800" b="1" spc="-1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Layer:</a:t>
            </a:r>
            <a:endParaRPr sz="1800" dirty="0">
              <a:latin typeface="Times New Roman"/>
              <a:cs typeface="Times New Roman"/>
            </a:endParaRPr>
          </a:p>
          <a:p>
            <a:pPr marL="286385" marR="8811260" lvl="3" indent="-286385" algn="r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Aspects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13485" lvl="4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Location of facility - in a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city,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mall,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shop, outside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city,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jungle/remote</a:t>
            </a:r>
            <a:endParaRPr sz="1800" dirty="0">
              <a:latin typeface="Times New Roman"/>
              <a:cs typeface="Times New Roman"/>
            </a:endParaRPr>
          </a:p>
          <a:p>
            <a:pPr marL="1213485" lvl="4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facility -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office,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shop,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factory,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university,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warehouses,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Army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/Defense</a:t>
            </a:r>
            <a:r>
              <a:rPr sz="1800" spc="-1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base</a:t>
            </a:r>
            <a:endParaRPr sz="1800" dirty="0">
              <a:latin typeface="Times New Roman"/>
              <a:cs typeface="Times New Roman"/>
            </a:endParaRPr>
          </a:p>
          <a:p>
            <a:pPr marL="756285" lvl="3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Elements of Outer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Layer:</a:t>
            </a:r>
            <a:endParaRPr sz="1800" dirty="0">
              <a:latin typeface="Times New Roman"/>
              <a:cs typeface="Times New Roman"/>
            </a:endParaRPr>
          </a:p>
          <a:p>
            <a:pPr marL="1213485" lvl="4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Natural Barriers – water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body,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hills,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rocks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on one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side</a:t>
            </a:r>
            <a:endParaRPr sz="1800" dirty="0">
              <a:latin typeface="Times New Roman"/>
              <a:cs typeface="Times New Roman"/>
            </a:endParaRPr>
          </a:p>
          <a:p>
            <a:pPr marL="1213485" marR="5080" lvl="4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Structural Barriers 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man-made/implemented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to protect the area, delay unnecessary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requests,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direct 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traffic/access</a:t>
            </a:r>
            <a:endParaRPr sz="1800" dirty="0">
              <a:latin typeface="Times New Roman"/>
              <a:cs typeface="Times New Roman"/>
            </a:endParaRPr>
          </a:p>
          <a:p>
            <a:pPr marL="1670685" lvl="5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Common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Outer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Layer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Structural Barriers: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Fences,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Walls,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Gates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427" y="5875731"/>
            <a:ext cx="7675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#2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Inner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Layer: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Comprises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the facility building of the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Common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Inner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Layer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Barriers: Locks, Keys/Combinations, Patrols,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Guards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991" y="3503675"/>
            <a:ext cx="2724912" cy="2042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1552" y="3375659"/>
            <a:ext cx="4390644" cy="2307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21923" y="3240023"/>
            <a:ext cx="1143000" cy="2761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114045"/>
            <a:ext cx="484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2.2.1 Cyber 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in</a:t>
            </a:r>
            <a:r>
              <a:rPr sz="1800" b="1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Layers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9452" y="1013460"/>
            <a:ext cx="10088880" cy="5675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66" y="142697"/>
            <a:ext cx="974598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2.2.2 Physical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Technical</a:t>
            </a:r>
            <a:r>
              <a:rPr sz="1800" b="1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Man 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Traps</a:t>
            </a:r>
            <a:r>
              <a:rPr sz="1800" b="1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Highly Secure Areas, Authentication +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Visual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Identification</a:t>
            </a:r>
            <a:r>
              <a:rPr sz="1800" spc="-3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required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Turnstiles</a:t>
            </a:r>
            <a:r>
              <a:rPr sz="18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 entry and exit, allowing one person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pass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at a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time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after authorization is</a:t>
            </a:r>
            <a:r>
              <a:rPr sz="1800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confirmed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More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effective,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Crowd control,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prevention,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r>
              <a:rPr sz="1800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Biometrics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Retina/Finger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scanners,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Facial Recognition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Apps (AI/Algorithms), Key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Stroke/Speed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Recognition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CCTV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Surveillance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video record, cameras,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camcorders, motion sensor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cams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315" y="4088894"/>
            <a:ext cx="2148840" cy="276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1092" y="4088894"/>
            <a:ext cx="2769108" cy="276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660137" y="4088891"/>
            <a:ext cx="3971542" cy="276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1616" y="4088891"/>
            <a:ext cx="1750897" cy="2701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3" y="3998261"/>
            <a:ext cx="9715500" cy="2769870"/>
            <a:chOff x="70103" y="3998261"/>
            <a:chExt cx="9715500" cy="2769870"/>
          </a:xfrm>
        </p:grpSpPr>
        <p:sp>
          <p:nvSpPr>
            <p:cNvPr id="3" name="object 3"/>
            <p:cNvSpPr/>
            <p:nvPr/>
          </p:nvSpPr>
          <p:spPr>
            <a:xfrm>
              <a:off x="4085844" y="3998261"/>
              <a:ext cx="1840992" cy="2769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103" y="4038600"/>
              <a:ext cx="4062984" cy="2689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52744" y="4163568"/>
              <a:ext cx="3832859" cy="2538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3766" y="142697"/>
            <a:ext cx="1117028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2.2.3 Physical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Controls: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Environmental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&amp; Power</a:t>
            </a:r>
            <a:r>
              <a:rPr sz="1800" b="1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Environmental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Monitoring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Heat (H),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Ventilation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(V)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Temperature/Humidity,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Air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Conditioning (AC)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spc="-1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HVAC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Power</a:t>
            </a:r>
            <a:r>
              <a:rPr sz="1800" b="1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Systems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AC/DC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provision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Surge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Protectors,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Power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Conditioners (Stabilizers), Backup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(UPS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Battery/Solar)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EMI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Shielding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Electronic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Emissions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Computers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&amp; signal lines should be grounded/shielded - interfere with info</a:t>
            </a:r>
            <a:r>
              <a:rPr sz="1800" spc="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Circuit overload,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Spikes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Faraday Cage – shield from Electronic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Emissions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15143" y="3765803"/>
            <a:ext cx="2159507" cy="2878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1222</Words>
  <Application>Microsoft Office PowerPoint</Application>
  <PresentationFormat>Widescreen</PresentationFormat>
  <Paragraphs>187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Carlito</vt:lpstr>
      <vt:lpstr>Times New Roman</vt:lpstr>
      <vt:lpstr>Wingdings</vt:lpstr>
      <vt:lpstr>Office Theme</vt:lpstr>
      <vt:lpstr>UNIVERSITY OF PETROLEUM &amp; ENERGY STUDIES School of Computer Science  Dehradun</vt:lpstr>
      <vt:lpstr>Course Plan CO1. Introduction to Physical Security  CO2. Approaches to Physical Security  CO3. Standards, Regulations and Guidelines  CO4. Fire and Fire Safety Inspection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Akashdeep Bhardwaj</dc:creator>
  <cp:lastModifiedBy>Gopal Singh Rawat</cp:lastModifiedBy>
  <cp:revision>32</cp:revision>
  <dcterms:created xsi:type="dcterms:W3CDTF">2023-08-16T04:10:03Z</dcterms:created>
  <dcterms:modified xsi:type="dcterms:W3CDTF">2023-08-21T17:26:25Z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2023-08-16T00:00:00Z</vt:filetime>
  </property>
</Properties>
</file>