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3" r:id="rId11"/>
    <p:sldId id="268" r:id="rId12"/>
    <p:sldId id="264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4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FCC5-5AF5-4D81-89E5-B35D5B3DAF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554F4-ABB5-454E-983E-0877EC4E9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14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Homeland Security Presidential Directive 12 (HSPD-12)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554F4-ABB5-454E-983E-0877EC4E9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32" y="178053"/>
            <a:ext cx="11006734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gazette.gov.in/WriteReadData/2023/248045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AAE7CE-7D3D-0BDC-3380-65F86EB477F5}"/>
              </a:ext>
            </a:extLst>
          </p:cNvPr>
          <p:cNvSpPr/>
          <p:nvPr/>
        </p:nvSpPr>
        <p:spPr>
          <a:xfrm>
            <a:off x="2995749" y="1865674"/>
            <a:ext cx="6096000" cy="48269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PETROLEUM &amp; ENERGY STUDIES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Computer Science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Dehradun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COURSE: Physical and IT Security</a:t>
            </a: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July – December 2023</a:t>
            </a:r>
          </a:p>
          <a:p>
            <a:pPr algn="ctr">
              <a:spcAft>
                <a:spcPts val="1000"/>
              </a:spcAft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Delivered </a:t>
            </a: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</a:p>
          <a:p>
            <a:pPr algn="ctr"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Gopal Singh Rawat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99BE853-AE6B-C3EE-134B-D1C067C4723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4" descr="UPES - Wikipedia">
            <a:extLst>
              <a:ext uri="{FF2B5EF4-FFF2-40B4-BE49-F238E27FC236}">
                <a16:creationId xmlns:a16="http://schemas.microsoft.com/office/drawing/2014/main" id="{9CBFBED6-7B47-E784-C249-0E315636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8147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314020"/>
            <a:ext cx="2178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lang="en-US" dirty="0"/>
              <a:t>2</a:t>
            </a:r>
            <a:r>
              <a:rPr dirty="0"/>
              <a:t> </a:t>
            </a:r>
            <a:r>
              <a:rPr spc="-5" dirty="0"/>
              <a:t>Indian</a:t>
            </a:r>
            <a:r>
              <a:rPr spc="-80" dirty="0"/>
              <a:t> </a:t>
            </a:r>
            <a:r>
              <a:rPr dirty="0"/>
              <a:t>perspective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693" y="863346"/>
            <a:ext cx="9214485" cy="5591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Cyber Attacks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1</a:t>
            </a:r>
            <a:r>
              <a:rPr sz="1800" spc="-7" baseline="25462" dirty="0">
                <a:solidFill>
                  <a:srgbClr val="1F4E79"/>
                </a:solidFill>
                <a:latin typeface="Times New Roman"/>
                <a:cs typeface="Times New Roman"/>
              </a:rPr>
              <a:t>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copy of legislation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was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released on 2000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India IT Act, amended in</a:t>
            </a:r>
            <a:r>
              <a:rPr sz="1800" spc="-1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2008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r>
              <a:rPr lang="en-US" sz="1850" dirty="0">
                <a:latin typeface="Times New Roman"/>
                <a:cs typeface="Times New Roman"/>
              </a:rPr>
              <a:t>     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Deals with cybercrime and electronic commerce</a:t>
            </a:r>
          </a:p>
          <a:p>
            <a:pPr lvl="1"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     Section 69A authorities have the power of "interception or monitoring or decryption of any information through any computer resource"</a:t>
            </a:r>
          </a:p>
          <a:p>
            <a:pPr lvl="1"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362585" indent="-287020">
              <a:lnSpc>
                <a:spcPct val="100000"/>
              </a:lnSpc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Regulations on Physical Security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Restrictions on data processing &amp;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collection</a:t>
            </a:r>
            <a:endParaRPr sz="1800" dirty="0"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buFont typeface="Arial"/>
              <a:buChar char="•"/>
              <a:tabLst>
                <a:tab pos="1276985" algn="l"/>
                <a:tab pos="12776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Individuals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aware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data collected –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why,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reason, recipient,</a:t>
            </a:r>
            <a:r>
              <a:rPr sz="1800" spc="-9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contact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Rights of Correction (modification) and</a:t>
            </a:r>
            <a:r>
              <a:rPr sz="1800" spc="-1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buFont typeface="Arial"/>
              <a:buChar char="•"/>
              <a:tabLst>
                <a:tab pos="1276985" algn="l"/>
                <a:tab pos="12776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Individuals provided review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rights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3</a:t>
            </a:r>
            <a:r>
              <a:rPr sz="1800" spc="-7" baseline="25462" dirty="0">
                <a:solidFill>
                  <a:srgbClr val="1F4E79"/>
                </a:solidFill>
                <a:latin typeface="Times New Roman"/>
                <a:cs typeface="Times New Roman"/>
              </a:rPr>
              <a:t>rd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Party</a:t>
            </a:r>
            <a:r>
              <a:rPr sz="1800" spc="-1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Disclosure</a:t>
            </a:r>
            <a:endParaRPr sz="1800" dirty="0"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buFont typeface="Arial"/>
              <a:buChar char="•"/>
              <a:tabLst>
                <a:tab pos="1276985" algn="l"/>
                <a:tab pos="12776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Possession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an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org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may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be given to the 3</a:t>
            </a:r>
            <a:r>
              <a:rPr sz="1800" baseline="25462" dirty="0">
                <a:solidFill>
                  <a:srgbClr val="1F4E79"/>
                </a:solidFill>
                <a:latin typeface="Times New Roman"/>
                <a:cs typeface="Times New Roman"/>
              </a:rPr>
              <a:t>rd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party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with 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org’s</a:t>
            </a:r>
            <a:r>
              <a:rPr sz="1800" spc="-1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consent</a:t>
            </a:r>
            <a:endParaRPr sz="1800" dirty="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819785" lvl="1" indent="-287020">
              <a:lnSpc>
                <a:spcPct val="100000"/>
              </a:lnSpc>
              <a:buFont typeface="Arial"/>
              <a:buChar char="•"/>
              <a:tabLst>
                <a:tab pos="819785" algn="l"/>
                <a:tab pos="820419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International Data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Transfers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buFont typeface="Arial"/>
              <a:buChar char="•"/>
              <a:tabLst>
                <a:tab pos="1276985" algn="l"/>
                <a:tab pos="12776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Can only send data to other location if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same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level of data protection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available</a:t>
            </a:r>
            <a:endParaRPr sz="1800" dirty="0"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buFont typeface="Arial"/>
              <a:buChar char="•"/>
              <a:tabLst>
                <a:tab pos="1276985" algn="l"/>
                <a:tab pos="12776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Transfer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only after ‘green flag’ by</a:t>
            </a:r>
            <a:r>
              <a:rPr sz="1800" spc="-18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government</a:t>
            </a:r>
            <a:endParaRPr sz="1800" dirty="0"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76985" algn="l"/>
                <a:tab pos="1277620" algn="l"/>
              </a:tabLst>
            </a:pP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Transfer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must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involve consent of data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provider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193" y="314020"/>
            <a:ext cx="2178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/>
              <a:t>3.2 </a:t>
            </a:r>
            <a:r>
              <a:rPr lang="en-US" spc="-5"/>
              <a:t>Indian</a:t>
            </a:r>
            <a:r>
              <a:rPr lang="en-US" spc="-80"/>
              <a:t> </a:t>
            </a:r>
            <a:r>
              <a:rPr lang="en-US"/>
              <a:t>perspective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672693" y="863346"/>
            <a:ext cx="921448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585" indent="-287020"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Digital Personal Data Protection Act, 2023</a:t>
            </a:r>
          </a:p>
          <a:p>
            <a:pPr marL="819785" lvl="1" indent="-287020"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lang="en-US" dirty="0"/>
              <a:t> </a:t>
            </a: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legal framework to regulate digital personal data collection, usage, processing, and storage</a:t>
            </a:r>
          </a:p>
          <a:p>
            <a:pPr marL="819785" lvl="1" indent="-287020"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 “Data privacy vs Data Protection”</a:t>
            </a:r>
          </a:p>
          <a:p>
            <a:pPr marL="819785" lvl="1" indent="-287020">
              <a:buFont typeface="Arial"/>
              <a:buChar char="•"/>
              <a:tabLst>
                <a:tab pos="362585" algn="l"/>
                <a:tab pos="3632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76985" lvl="2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276985" algn="l"/>
                <a:tab pos="1277620" algn="l"/>
              </a:tabLst>
            </a:pPr>
            <a:endParaRPr lang="en-US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565">
              <a:spcBef>
                <a:spcPts val="5"/>
              </a:spcBef>
              <a:tabLst>
                <a:tab pos="1276985" algn="l"/>
                <a:tab pos="1277620" algn="l"/>
              </a:tabLst>
            </a:pPr>
            <a:r>
              <a:rPr lang="en-US" dirty="0">
                <a:hlinkClick r:id="rId2"/>
              </a:rPr>
              <a:t>DPDP act (egazette.gov.in)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65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632" y="178053"/>
            <a:ext cx="1536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lang="en-US" dirty="0"/>
              <a:t>3</a:t>
            </a:r>
            <a:r>
              <a:rPr spc="-50" dirty="0"/>
              <a:t> </a:t>
            </a:r>
            <a:r>
              <a:rPr spc="-5" dirty="0"/>
              <a:t>Compliance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632" y="726694"/>
            <a:ext cx="968121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State of being in accordance with the established guidelines, specifications or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Physical Security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data theft /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damage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To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ensure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successful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compliance</a:t>
            </a:r>
            <a:r>
              <a:rPr sz="1800" spc="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Create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map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activities, operations,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Visibility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points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Sub-divide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different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zones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Establish Physical Security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processes,</a:t>
            </a:r>
            <a:r>
              <a:rPr sz="1800" spc="-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revoking/allow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Establish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mechanisms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Identification, Authentication,</a:t>
            </a:r>
            <a:r>
              <a:rPr sz="1800" spc="-2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Authorization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Inventory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Authorize Security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procedure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Adequate security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guards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86385" marR="3975100" indent="-286385" algn="r">
              <a:lnSpc>
                <a:spcPct val="100000"/>
              </a:lnSpc>
              <a:buFont typeface="Arial"/>
              <a:buChar char="•"/>
              <a:tabLst>
                <a:tab pos="2863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Supporting Resources to gather info /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process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/guidelines</a:t>
            </a:r>
            <a:r>
              <a:rPr sz="1800" spc="-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286385" marR="3959225" lvl="1" indent="-286385" algn="r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Internal – departments, publications, security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program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External – peer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local security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professionals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share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programs,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info on</a:t>
            </a:r>
            <a:r>
              <a:rPr sz="1800" spc="7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issues/trends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4373" y="1204340"/>
            <a:ext cx="35883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Course</a:t>
            </a:r>
            <a:r>
              <a:rPr dirty="0">
                <a:solidFill>
                  <a:srgbClr val="000000"/>
                </a:solidFill>
              </a:rPr>
              <a:t> Plan</a:t>
            </a:r>
          </a:p>
          <a:p>
            <a:pPr marL="12700" marR="5080">
              <a:lnSpc>
                <a:spcPct val="161100"/>
              </a:lnSpc>
              <a:spcBef>
                <a:spcPts val="1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CO1.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Introduction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Physical</a:t>
            </a:r>
            <a:r>
              <a:rPr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Security  CO2. Approaches to Physical</a:t>
            </a:r>
            <a:r>
              <a:rPr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4373" y="2532126"/>
            <a:ext cx="448310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CO3. </a:t>
            </a:r>
            <a:r>
              <a:rPr sz="1800" b="1" dirty="0">
                <a:latin typeface="Times New Roman"/>
                <a:cs typeface="Times New Roman"/>
              </a:rPr>
              <a:t>Standards, Regulations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Guidelines</a:t>
            </a:r>
          </a:p>
          <a:p>
            <a:pPr marL="12700" marR="1083310">
              <a:lnSpc>
                <a:spcPct val="1613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CO4. Fire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Fire </a:t>
            </a:r>
            <a:r>
              <a:rPr sz="1800" dirty="0">
                <a:latin typeface="Times New Roman"/>
                <a:cs typeface="Times New Roman"/>
              </a:rPr>
              <a:t>Safety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Inspection  </a:t>
            </a:r>
            <a:r>
              <a:rPr sz="1800" spc="-5" dirty="0">
                <a:latin typeface="Times New Roman"/>
                <a:cs typeface="Times New Roman"/>
              </a:rPr>
              <a:t>CO5. </a:t>
            </a:r>
            <a:r>
              <a:rPr sz="1800" spc="-10" dirty="0">
                <a:latin typeface="Times New Roman"/>
                <a:cs typeface="Times New Roman"/>
              </a:rPr>
              <a:t>Vulnerability </a:t>
            </a:r>
            <a:r>
              <a:rPr sz="1800" spc="-5" dirty="0">
                <a:latin typeface="Times New Roman"/>
                <a:cs typeface="Times New Roman"/>
              </a:rPr>
              <a:t>Assessment  </a:t>
            </a:r>
            <a:r>
              <a:rPr sz="1800" dirty="0">
                <a:latin typeface="Times New Roman"/>
                <a:cs typeface="Times New Roman"/>
              </a:rPr>
              <a:t>CO6. Security Surveys and Audit  CO7. Security Lighting,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611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CO8. </a:t>
            </a:r>
            <a:r>
              <a:rPr sz="1800" spc="-20" dirty="0">
                <a:latin typeface="Times New Roman"/>
                <a:cs typeface="Times New Roman"/>
              </a:rPr>
              <a:t>Video, </a:t>
            </a:r>
            <a:r>
              <a:rPr sz="1800" dirty="0">
                <a:latin typeface="Times New Roman"/>
                <a:cs typeface="Times New Roman"/>
              </a:rPr>
              <a:t>Biometrics,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Control,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Fences  </a:t>
            </a:r>
            <a:r>
              <a:rPr sz="1800" spc="-5" dirty="0">
                <a:latin typeface="Times New Roman"/>
                <a:cs typeface="Times New Roman"/>
              </a:rPr>
              <a:t>CO09.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Personnel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71935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226" y="1880108"/>
            <a:ext cx="454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Chapter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Standards, Regulations,</a:t>
            </a:r>
            <a:r>
              <a:rPr sz="1800" b="1" spc="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Guidelines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178053"/>
            <a:ext cx="10169525" cy="6683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 Physical 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Guidelines are regulated, best practices are required to be followed using Clauses and</a:t>
            </a:r>
            <a:r>
              <a:rPr sz="1800" spc="-1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 aim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prevention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assault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on the facility of an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Follow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endParaRPr sz="1800" dirty="0">
              <a:latin typeface="Wingdings"/>
              <a:cs typeface="Wingdings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27002:20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22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22301:201</a:t>
            </a:r>
            <a:r>
              <a:rPr lang="en-US" sz="1800" dirty="0">
                <a:solidFill>
                  <a:srgbClr val="1F4E79"/>
                </a:solidFill>
                <a:latin typeface="Times New Roman"/>
                <a:cs typeface="Times New Roman"/>
              </a:rPr>
              <a:t>9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HIPPA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SOX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FIPS PUB</a:t>
            </a:r>
            <a:r>
              <a:rPr sz="1800" spc="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201-1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GLBA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3.1.1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27002:20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22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Published by the International Organization for Standardization (ISO) and by the International Electrotechnical Commission (IEC)</a:t>
            </a:r>
          </a:p>
          <a:p>
            <a:pPr marL="12700">
              <a:lnSpc>
                <a:spcPct val="100000"/>
              </a:lnSpc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        “ Information security, cybersecurity and privacy protection — Information security controls.”</a:t>
            </a:r>
            <a:endParaRPr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Relates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to:</a:t>
            </a:r>
            <a:endParaRPr sz="1800" dirty="0">
              <a:latin typeface="Times New Roman"/>
              <a:cs typeface="Times New Roman"/>
            </a:endParaRPr>
          </a:p>
          <a:p>
            <a:pPr marL="756285" marR="10604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Establish guidelines and general principles for starting, implementing, maintaining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improving</a:t>
            </a:r>
            <a:r>
              <a:rPr sz="1800" spc="-1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the 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Information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 in an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organization.</a:t>
            </a:r>
            <a:endParaRPr sz="18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This also includes selection, implementation and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 controls, taking into account the</a:t>
            </a:r>
            <a:r>
              <a:rPr sz="1800" spc="-1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Risk  Environments found in the company using Clauses and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Controls.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ISO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27xxx series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Standard for Information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1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132333"/>
            <a:ext cx="1016952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 Physical 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3.1.1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27002:20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22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756285" lvl="1" indent="-287020"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Organizational controls</a:t>
            </a:r>
          </a:p>
          <a:p>
            <a:pPr marL="756285" lvl="1" indent="-287020"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People controls</a:t>
            </a:r>
          </a:p>
          <a:p>
            <a:pPr marL="756285" lvl="1" indent="-287020"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Physical controls</a:t>
            </a:r>
          </a:p>
          <a:p>
            <a:pPr marL="756285" lvl="1" indent="-287020"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Technological controls</a:t>
            </a:r>
          </a:p>
          <a:p>
            <a:pPr marL="12700">
              <a:lnSpc>
                <a:spcPct val="10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blue and green rectangular sign with white text&#10;&#10;Description automatically generated">
            <a:extLst>
              <a:ext uri="{FF2B5EF4-FFF2-40B4-BE49-F238E27FC236}">
                <a16:creationId xmlns:a16="http://schemas.microsoft.com/office/drawing/2014/main" id="{55922AAE-D3BB-DFB3-FBEC-908D665A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095169"/>
            <a:ext cx="9028158" cy="3630498"/>
          </a:xfrm>
          <a:prstGeom prst="rect">
            <a:avLst/>
          </a:prstGeom>
        </p:spPr>
      </p:pic>
      <p:pic>
        <p:nvPicPr>
          <p:cNvPr id="6" name="Picture 5" descr="A blue and white square with white text&#10;&#10;Description automatically generated">
            <a:extLst>
              <a:ext uri="{FF2B5EF4-FFF2-40B4-BE49-F238E27FC236}">
                <a16:creationId xmlns:a16="http://schemas.microsoft.com/office/drawing/2014/main" id="{ACB0834B-3EA7-A25B-97DD-3629BF763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38200"/>
            <a:ext cx="7452414" cy="1905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178053"/>
            <a:ext cx="4248785" cy="584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 Physical Security</a:t>
            </a:r>
            <a:r>
              <a:rPr sz="1800" b="1" spc="-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1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27002:20</a:t>
            </a:r>
            <a:r>
              <a:rPr lang="en-US" b="1" dirty="0">
                <a:solidFill>
                  <a:srgbClr val="1F4E79"/>
                </a:solidFill>
                <a:latin typeface="Times New Roman"/>
                <a:cs typeface="Times New Roman"/>
              </a:rPr>
              <a:t>22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Clauses and </a:t>
            </a:r>
            <a:r>
              <a:rPr sz="1800" b="1" spc="-10" dirty="0">
                <a:solidFill>
                  <a:srgbClr val="1F4E79"/>
                </a:solidFill>
                <a:latin typeface="Times New Roman"/>
                <a:cs typeface="Times New Roman"/>
              </a:rPr>
              <a:t>Controls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Areas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Physical Entry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Working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Secure</a:t>
            </a:r>
            <a:r>
              <a:rPr sz="1800" spc="-8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Areas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Maintenance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Off-premise Equipment</a:t>
            </a:r>
            <a:r>
              <a:rPr sz="1800" spc="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office,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Rooms,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Facility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External/internal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Threats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Secure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Disposal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 Re-use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Removal of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Property</a:t>
            </a:r>
            <a:endParaRPr sz="1800" dirty="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Control Public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Delivery/Loading area</a:t>
            </a:r>
            <a:r>
              <a:rPr sz="1800" spc="-5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access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Equipment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Siting and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Protection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Supporting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Facilities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Physical Security</a:t>
            </a:r>
            <a:r>
              <a:rPr sz="1800" spc="-6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Perimeter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Cabling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9DD03DA-1544-4E67-955B-0693020C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371600"/>
            <a:ext cx="6752242" cy="474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37744"/>
            <a:ext cx="11582400" cy="335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 Physical 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22301:201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9</a:t>
            </a:r>
          </a:p>
          <a:p>
            <a:pPr marL="756285" lvl="1" indent="-287020">
              <a:buFont typeface="Arial"/>
              <a:buChar char="•"/>
              <a:tabLst>
                <a:tab pos="756285" algn="l"/>
                <a:tab pos="756920" algn="l"/>
              </a:tabLst>
            </a:pPr>
            <a:endParaRPr spc="-5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“Security and resilience – Business continuity management systems – Requirements”</a:t>
            </a:r>
          </a:p>
          <a:p>
            <a:pPr marL="756285" lvl="1" indent="-287020">
              <a:spcBef>
                <a:spcPts val="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 management system standard published by International Organization for Standardization requirements 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Relates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to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spcBef>
                <a:spcPts val="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plan, establish, implement, operate, monitor, review, maintain and continually improve</a:t>
            </a:r>
          </a:p>
          <a:p>
            <a:pPr marL="756285" lvl="1" indent="-287020">
              <a:spcBef>
                <a:spcPts val="3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spc="-5" dirty="0">
                <a:solidFill>
                  <a:srgbClr val="1F4E79"/>
                </a:solidFill>
                <a:latin typeface="Times New Roman"/>
                <a:cs typeface="Times New Roman"/>
              </a:rPr>
              <a:t>protect against, reduce the likelihood of occurrence, prepare for, respond to, and recover from disruptive incidents when they arise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pplicable to all types of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organization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or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parts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2600" y="3169920"/>
            <a:ext cx="5975192" cy="3465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2632" y="132333"/>
            <a:ext cx="11142168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 Physical Security</a:t>
            </a:r>
            <a:r>
              <a:rPr sz="1800" b="1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632" y="934085"/>
            <a:ext cx="10076180" cy="3093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UL Standard</a:t>
            </a:r>
            <a:r>
              <a:rPr sz="1800" b="1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217</a:t>
            </a:r>
            <a:endParaRPr lang="en-US" sz="1800" b="1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“Safety smoke alarms”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Relates</a:t>
            </a:r>
            <a:r>
              <a:rPr sz="1800" b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to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Safety clauses for Electronically operated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Smoke Alarms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(single / multiple or open / closed</a:t>
            </a:r>
            <a:r>
              <a:rPr sz="1800" spc="-204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locations)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Provides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guidelines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Certification,</a:t>
            </a:r>
            <a:r>
              <a:rPr sz="1800" spc="-6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Validation,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Testing,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Inspection,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Audit,</a:t>
            </a:r>
            <a:r>
              <a:rPr sz="1800" spc="-1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Advising,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4E79"/>
                </a:solidFill>
                <a:latin typeface="Times New Roman"/>
                <a:cs typeface="Times New Roman"/>
              </a:rPr>
              <a:t>Training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Types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of</a:t>
            </a:r>
            <a:r>
              <a:rPr sz="1800" spc="-17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Alarms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Single Station – power audible alarm due to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excessive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heat,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smoke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from self-contained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units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Multiple Station – interconnected station alarms on doors using</a:t>
            </a:r>
            <a:r>
              <a:rPr sz="1800" spc="-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battery</a:t>
            </a:r>
            <a:endParaRPr sz="1800" dirty="0">
              <a:latin typeface="Times New Roman"/>
              <a:cs typeface="Times New Roman"/>
            </a:endParaRPr>
          </a:p>
          <a:p>
            <a:pPr marL="1213485" lvl="2" indent="-287655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Recreational </a:t>
            </a:r>
            <a:r>
              <a:rPr sz="1800" spc="-25" dirty="0">
                <a:solidFill>
                  <a:srgbClr val="1F4E79"/>
                </a:solidFill>
                <a:latin typeface="Times New Roman"/>
                <a:cs typeface="Times New Roman"/>
              </a:rPr>
              <a:t>Vehicles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&amp;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Boats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A</a:t>
            </a:r>
            <a:r>
              <a:rPr lang="en-US"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N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SI/UL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217 for environmental</a:t>
            </a:r>
            <a:r>
              <a:rPr sz="1800" spc="-2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tests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6D024-42CF-6A43-AF16-9C152ECAE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54" y="4419600"/>
            <a:ext cx="616353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873" y="243332"/>
            <a:ext cx="11224260" cy="6129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3.1.</a:t>
            </a:r>
            <a:r>
              <a:rPr lang="en-US"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4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 Sectorial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Standards (industry </a:t>
            </a:r>
            <a:r>
              <a:rPr sz="1800" b="1" dirty="0">
                <a:solidFill>
                  <a:srgbClr val="1F4E79"/>
                </a:solidFill>
                <a:latin typeface="Times New Roman"/>
                <a:cs typeface="Times New Roman"/>
              </a:rPr>
              <a:t>/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domain</a:t>
            </a:r>
            <a:r>
              <a:rPr sz="1800" b="1" spc="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based)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BFSI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 Banking (B), Financial Services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(FS),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Insurance (I) </a:t>
            </a:r>
            <a:r>
              <a:rPr sz="1800" dirty="0">
                <a:solidFill>
                  <a:srgbClr val="1F4E79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Sarbanes-Oxley (SOX)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302/404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Sections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for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Public</a:t>
            </a:r>
            <a:r>
              <a:rPr sz="1800" spc="9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orgs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Healthcare – </a:t>
            </a: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HIPPA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(Health Insurance Portability and Accountability</a:t>
            </a:r>
            <a:r>
              <a:rPr sz="1800" spc="-34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Act) for Physical Security guidelines</a:t>
            </a:r>
            <a:endParaRPr lang="en-US" sz="1800" dirty="0">
              <a:latin typeface="Times New Roman"/>
              <a:cs typeface="Times New Roman"/>
            </a:endParaRPr>
          </a:p>
          <a:p>
            <a:pPr lvl="1"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applies to businesses that work with companies that create, receive, transmit, store, or maintain protected health information (PHI)</a:t>
            </a:r>
          </a:p>
          <a:p>
            <a:pPr lvl="1"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Digital Information Security in Healthcare Act (DISHA)</a:t>
            </a:r>
          </a:p>
          <a:p>
            <a:pPr lvl="1">
              <a:spcBef>
                <a:spcPts val="35"/>
              </a:spcBef>
              <a:buClr>
                <a:srgbClr val="1F4E79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Telecom</a:t>
            </a:r>
            <a:r>
              <a:rPr sz="1800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40" dirty="0">
                <a:solidFill>
                  <a:srgbClr val="1F4E79"/>
                </a:solidFill>
                <a:latin typeface="Times New Roman"/>
                <a:cs typeface="Times New Roman"/>
              </a:rPr>
              <a:t>11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domains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ISO</a:t>
            </a:r>
            <a:r>
              <a:rPr sz="1800" spc="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Standard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Covers Physical, Network, Systems, Security Governance, Incident Compliance &amp;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Management,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Business</a:t>
            </a:r>
            <a:endParaRPr sz="1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Continuity</a:t>
            </a:r>
            <a:endParaRPr lang="en-US" sz="1800"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Payment Card : Payment Card Industry Data Security Standard (PCI DSS) </a:t>
            </a:r>
          </a:p>
          <a:p>
            <a:pPr marL="756285" lvl="1" indent="-287020">
              <a:spcBef>
                <a:spcPts val="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12 requirements</a:t>
            </a:r>
          </a:p>
          <a:p>
            <a:pPr marL="756285" lvl="1" indent="-287020">
              <a:spcBef>
                <a:spcPts val="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rgbClr val="1F4E79"/>
                </a:solidFill>
                <a:latin typeface="Times New Roman"/>
                <a:cs typeface="Times New Roman"/>
              </a:rPr>
              <a:t>4 compliance levels</a:t>
            </a:r>
          </a:p>
          <a:p>
            <a:pPr marL="299085" indent="-287020">
              <a:spcBef>
                <a:spcPts val="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dirty="0">
              <a:solidFill>
                <a:srgbClr val="1F4E79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Government Sector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–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HDSPD-12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standard for employees and contractors for Personal Identity </a:t>
            </a:r>
            <a:r>
              <a:rPr sz="1800" spc="-20" dirty="0">
                <a:solidFill>
                  <a:srgbClr val="1F4E79"/>
                </a:solidFill>
                <a:latin typeface="Times New Roman"/>
                <a:cs typeface="Times New Roman"/>
              </a:rPr>
              <a:t>Verification</a:t>
            </a:r>
            <a:r>
              <a:rPr sz="1800" spc="-10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(PIV)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Required for</a:t>
            </a:r>
            <a:r>
              <a:rPr sz="1800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authentication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Interoperability between </a:t>
            </a:r>
            <a:r>
              <a:rPr sz="1800" spc="-5" dirty="0">
                <a:solidFill>
                  <a:srgbClr val="1F4E79"/>
                </a:solidFill>
                <a:latin typeface="Times New Roman"/>
                <a:cs typeface="Times New Roman"/>
              </a:rPr>
              <a:t>government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agencies and</a:t>
            </a:r>
            <a:r>
              <a:rPr sz="1800" spc="-5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4E79"/>
                </a:solidFill>
                <a:latin typeface="Times New Roman"/>
                <a:cs typeface="Times New Roman"/>
              </a:rPr>
              <a:t>departments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939</Words>
  <Application>Microsoft Office PowerPoint</Application>
  <PresentationFormat>Widescreen</PresentationFormat>
  <Paragraphs>161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Course Plan CO1. Introduction to Physical Security  CO2. Approaches to Physical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3.2 Indian perspective</vt:lpstr>
      <vt:lpstr>3.2 Indian perspective</vt:lpstr>
      <vt:lpstr>3.3 Compliance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 Singh Rawat</dc:creator>
  <cp:lastModifiedBy>Gopal Singh Rawat</cp:lastModifiedBy>
  <cp:revision>71</cp:revision>
  <dcterms:created xsi:type="dcterms:W3CDTF">2023-08-16T04:10:42Z</dcterms:created>
  <dcterms:modified xsi:type="dcterms:W3CDTF">2023-08-24T10:24:13Z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2023-08-16T00:00:00Z</vt:filetime>
  </property>
</Properties>
</file>