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5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144017"/>
            <a:ext cx="1160780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767" y="1764252"/>
            <a:ext cx="5656580" cy="1230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pc="-5" dirty="0">
                <a:solidFill>
                  <a:srgbClr val="000000"/>
                </a:solidFill>
              </a:rPr>
              <a:t>UNIVERSITY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PETROLEUM </a:t>
            </a:r>
            <a:r>
              <a:rPr dirty="0">
                <a:solidFill>
                  <a:srgbClr val="000000"/>
                </a:solidFill>
              </a:rPr>
              <a:t>&amp; </a:t>
            </a:r>
            <a:r>
              <a:rPr spc="-5" dirty="0">
                <a:solidFill>
                  <a:srgbClr val="000000"/>
                </a:solidFill>
              </a:rPr>
              <a:t>ENERGY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STUDIES</a:t>
            </a:r>
          </a:p>
          <a:p>
            <a:pPr marL="1460500" marR="1454785" algn="ctr">
              <a:lnSpc>
                <a:spcPts val="3170"/>
              </a:lnSpc>
              <a:spcBef>
                <a:spcPts val="260"/>
              </a:spcBef>
            </a:pPr>
            <a:r>
              <a:rPr spc="-5" dirty="0">
                <a:solidFill>
                  <a:srgbClr val="000000"/>
                </a:solidFill>
              </a:rPr>
              <a:t>School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Computer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Science  </a:t>
            </a:r>
            <a:r>
              <a:rPr spc="-5" dirty="0">
                <a:solidFill>
                  <a:srgbClr val="000000"/>
                </a:solidFill>
              </a:rPr>
              <a:t>Dehradun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9666" y="3733800"/>
            <a:ext cx="3812667" cy="24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1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sz="1800" b="1" dirty="0">
                <a:latin typeface="Times New Roman"/>
                <a:cs typeface="Times New Roman"/>
              </a:rPr>
              <a:t>Physical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lang="en-US" sz="1800" b="1" spc="-85" dirty="0">
                <a:latin typeface="Times New Roman"/>
                <a:cs typeface="Times New Roman"/>
              </a:rPr>
              <a:t> and IT </a:t>
            </a:r>
            <a:r>
              <a:rPr sz="1800" b="1" dirty="0">
                <a:latin typeface="Times New Roman"/>
                <a:cs typeface="Times New Roman"/>
              </a:rPr>
              <a:t>Security  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Delivered</a:t>
            </a:r>
            <a:endParaRPr sz="18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994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 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6" name="Picture 4" descr="UPES - Wikipedia">
            <a:extLst>
              <a:ext uri="{FF2B5EF4-FFF2-40B4-BE49-F238E27FC236}">
                <a16:creationId xmlns:a16="http://schemas.microsoft.com/office/drawing/2014/main" id="{0212EAFC-02D8-A176-F2A1-92FDF552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8147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937" y="819599"/>
            <a:ext cx="8279130" cy="5822315"/>
            <a:chOff x="1676937" y="819599"/>
            <a:chExt cx="8279130" cy="5822315"/>
          </a:xfrm>
        </p:grpSpPr>
        <p:sp>
          <p:nvSpPr>
            <p:cNvPr id="3" name="object 3"/>
            <p:cNvSpPr/>
            <p:nvPr/>
          </p:nvSpPr>
          <p:spPr>
            <a:xfrm>
              <a:off x="1676937" y="819599"/>
              <a:ext cx="8278816" cy="5675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3348" y="5747004"/>
              <a:ext cx="7223759" cy="889000"/>
            </a:xfrm>
            <a:custGeom>
              <a:avLst/>
              <a:gdLst/>
              <a:ahLst/>
              <a:cxnLst/>
              <a:rect l="l" t="t" r="r" b="b"/>
              <a:pathLst>
                <a:path w="7223759" h="889000">
                  <a:moveTo>
                    <a:pt x="7223759" y="0"/>
                  </a:moveTo>
                  <a:lnTo>
                    <a:pt x="0" y="0"/>
                  </a:lnTo>
                  <a:lnTo>
                    <a:pt x="0" y="888492"/>
                  </a:lnTo>
                  <a:lnTo>
                    <a:pt x="7223759" y="888492"/>
                  </a:lnTo>
                  <a:lnTo>
                    <a:pt x="7223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3348" y="5747004"/>
              <a:ext cx="7223759" cy="889000"/>
            </a:xfrm>
            <a:custGeom>
              <a:avLst/>
              <a:gdLst/>
              <a:ahLst/>
              <a:cxnLst/>
              <a:rect l="l" t="t" r="r" b="b"/>
              <a:pathLst>
                <a:path w="7223759" h="889000">
                  <a:moveTo>
                    <a:pt x="0" y="888492"/>
                  </a:moveTo>
                  <a:lnTo>
                    <a:pt x="7223759" y="888492"/>
                  </a:lnTo>
                  <a:lnTo>
                    <a:pt x="7223759" y="0"/>
                  </a:lnTo>
                  <a:lnTo>
                    <a:pt x="0" y="0"/>
                  </a:lnTo>
                  <a:lnTo>
                    <a:pt x="0" y="88849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0141" y="186944"/>
            <a:ext cx="273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4.7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Extinguisher</a:t>
            </a:r>
            <a:r>
              <a:rPr sz="1800" b="1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Codes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CAE42-7D0C-3532-4E35-1A551727872C}"/>
              </a:ext>
            </a:extLst>
          </p:cNvPr>
          <p:cNvSpPr txBox="1"/>
          <p:nvPr/>
        </p:nvSpPr>
        <p:spPr>
          <a:xfrm>
            <a:off x="662670" y="6053641"/>
            <a:ext cx="10081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https://mptownplan.nic.in/act%20&amp;%20Rules/NationalBuilding%20Code%20Part-IV%20(Fire%20Safety).pdf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340"/>
            <a:ext cx="35883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Course</a:t>
            </a:r>
            <a:r>
              <a:rPr dirty="0">
                <a:solidFill>
                  <a:srgbClr val="000000"/>
                </a:solidFill>
              </a:rPr>
              <a:t> Plan</a:t>
            </a:r>
          </a:p>
          <a:p>
            <a:pPr marL="12700" marR="5080">
              <a:lnSpc>
                <a:spcPct val="161100"/>
              </a:lnSpc>
              <a:spcBef>
                <a:spcPts val="1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CO1.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Introduction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Physical</a:t>
            </a:r>
            <a:r>
              <a:rPr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Security  CO2. Approaches to Physical</a:t>
            </a:r>
            <a:r>
              <a:rPr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2" y="2532126"/>
            <a:ext cx="5084827" cy="2908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CO3. </a:t>
            </a:r>
            <a:r>
              <a:rPr sz="1800" dirty="0">
                <a:latin typeface="Times New Roman"/>
                <a:cs typeface="Times New Roman"/>
              </a:rPr>
              <a:t>Standards, Regulations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Guidelines</a:t>
            </a:r>
          </a:p>
          <a:p>
            <a:pPr marL="12700" marR="1083310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CO4. </a:t>
            </a:r>
            <a:r>
              <a:rPr sz="1800" b="1" spc="-5" dirty="0">
                <a:latin typeface="Times New Roman"/>
                <a:cs typeface="Times New Roman"/>
              </a:rPr>
              <a:t>Fire </a:t>
            </a:r>
            <a:r>
              <a:rPr sz="1800" b="1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latin typeface="Times New Roman"/>
                <a:cs typeface="Times New Roman"/>
              </a:rPr>
              <a:t>Fire </a:t>
            </a:r>
            <a:r>
              <a:rPr sz="1800" b="1" dirty="0">
                <a:latin typeface="Times New Roman"/>
                <a:cs typeface="Times New Roman"/>
              </a:rPr>
              <a:t>Safety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Inspection  </a:t>
            </a:r>
            <a:r>
              <a:rPr sz="1800" spc="-5" dirty="0">
                <a:latin typeface="Times New Roman"/>
                <a:cs typeface="Times New Roman"/>
              </a:rPr>
              <a:t>CO5. </a:t>
            </a:r>
            <a:r>
              <a:rPr sz="1800" spc="-10" dirty="0">
                <a:latin typeface="Times New Roman"/>
                <a:cs typeface="Times New Roman"/>
              </a:rPr>
              <a:t>Vulnerability </a:t>
            </a:r>
            <a:r>
              <a:rPr sz="1800" spc="-5">
                <a:latin typeface="Times New Roman"/>
                <a:cs typeface="Times New Roman"/>
              </a:rPr>
              <a:t>Assessment  </a:t>
            </a:r>
            <a:endParaRPr lang="en-US" sz="1800" spc="-5">
              <a:latin typeface="Times New Roman"/>
              <a:cs typeface="Times New Roman"/>
            </a:endParaRPr>
          </a:p>
          <a:p>
            <a:pPr marL="12700" marR="1083310">
              <a:lnSpc>
                <a:spcPct val="161300"/>
              </a:lnSpc>
              <a:spcBef>
                <a:spcPts val="5"/>
              </a:spcBef>
            </a:pPr>
            <a:r>
              <a:rPr sz="1800">
                <a:latin typeface="Times New Roman"/>
                <a:cs typeface="Times New Roman"/>
              </a:rPr>
              <a:t>CO6</a:t>
            </a:r>
            <a:r>
              <a:rPr sz="1800" dirty="0">
                <a:latin typeface="Times New Roman"/>
                <a:cs typeface="Times New Roman"/>
              </a:rPr>
              <a:t>. Security Surveys and Audit  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1083310">
              <a:lnSpc>
                <a:spcPct val="1613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CO7. Security Lighting,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611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CO8. </a:t>
            </a:r>
            <a:r>
              <a:rPr sz="1800" spc="-20" dirty="0">
                <a:latin typeface="Times New Roman"/>
                <a:cs typeface="Times New Roman"/>
              </a:rPr>
              <a:t>Video, </a:t>
            </a:r>
            <a:r>
              <a:rPr sz="1800" dirty="0">
                <a:latin typeface="Times New Roman"/>
                <a:cs typeface="Times New Roman"/>
              </a:rPr>
              <a:t>Biometrics,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Control,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Fences  </a:t>
            </a:r>
            <a:r>
              <a:rPr sz="1800" spc="-5" dirty="0">
                <a:latin typeface="Times New Roman"/>
                <a:cs typeface="Times New Roman"/>
              </a:rPr>
              <a:t>CO09.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26" y="1880108"/>
            <a:ext cx="414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4.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Safety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Inspection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435" y="1868422"/>
            <a:ext cx="7530083" cy="4989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2859" y="225933"/>
            <a:ext cx="6617970" cy="4737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4.1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Safety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Inspection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Issues: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 can destroy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Data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Fire Suppression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Extinguishing fire, rather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Preventing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Required to burn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continuously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Traditional methods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remove any one component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Extinguish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Components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#1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Air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oxygen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</a:t>
            </a:r>
            <a:r>
              <a:rPr sz="1800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combustion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#2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Fuel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inflammable substance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3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Heat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causes fuel to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burn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New Component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#4 Chain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Chemical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Reaction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Heat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from on going burning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process/reactions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Due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Fuel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Adds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combustion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Maintains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Last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longer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69423" y="6095"/>
            <a:ext cx="20955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46" y="178053"/>
            <a:ext cx="1697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 </a:t>
            </a:r>
            <a:r>
              <a:rPr spc="-5" dirty="0"/>
              <a:t>Stages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Fire</a:t>
            </a:r>
          </a:p>
        </p:txBody>
      </p:sp>
      <p:sp>
        <p:nvSpPr>
          <p:cNvPr id="3" name="object 3"/>
          <p:cNvSpPr/>
          <p:nvPr/>
        </p:nvSpPr>
        <p:spPr>
          <a:xfrm>
            <a:off x="534923" y="574548"/>
            <a:ext cx="4520184" cy="2923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98919" y="2020823"/>
            <a:ext cx="300355" cy="378460"/>
            <a:chOff x="6598919" y="2020823"/>
            <a:chExt cx="300355" cy="378460"/>
          </a:xfrm>
        </p:grpSpPr>
        <p:sp>
          <p:nvSpPr>
            <p:cNvPr id="5" name="object 5"/>
            <p:cNvSpPr/>
            <p:nvPr/>
          </p:nvSpPr>
          <p:spPr>
            <a:xfrm>
              <a:off x="6605015" y="2026919"/>
              <a:ext cx="288290" cy="365760"/>
            </a:xfrm>
            <a:custGeom>
              <a:avLst/>
              <a:gdLst/>
              <a:ahLst/>
              <a:cxnLst/>
              <a:rect l="l" t="t" r="r" b="b"/>
              <a:pathLst>
                <a:path w="288290" h="365760">
                  <a:moveTo>
                    <a:pt x="216026" y="0"/>
                  </a:moveTo>
                  <a:lnTo>
                    <a:pt x="72008" y="0"/>
                  </a:lnTo>
                  <a:lnTo>
                    <a:pt x="72008" y="221741"/>
                  </a:lnTo>
                  <a:lnTo>
                    <a:pt x="0" y="221741"/>
                  </a:lnTo>
                  <a:lnTo>
                    <a:pt x="144017" y="365759"/>
                  </a:lnTo>
                  <a:lnTo>
                    <a:pt x="288035" y="221741"/>
                  </a:lnTo>
                  <a:lnTo>
                    <a:pt x="216026" y="221741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05015" y="2026919"/>
              <a:ext cx="288290" cy="365760"/>
            </a:xfrm>
            <a:custGeom>
              <a:avLst/>
              <a:gdLst/>
              <a:ahLst/>
              <a:cxnLst/>
              <a:rect l="l" t="t" r="r" b="b"/>
              <a:pathLst>
                <a:path w="288290" h="365760">
                  <a:moveTo>
                    <a:pt x="0" y="221741"/>
                  </a:moveTo>
                  <a:lnTo>
                    <a:pt x="72008" y="221741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221741"/>
                  </a:lnTo>
                  <a:lnTo>
                    <a:pt x="288035" y="221741"/>
                  </a:lnTo>
                  <a:lnTo>
                    <a:pt x="144017" y="365759"/>
                  </a:lnTo>
                  <a:lnTo>
                    <a:pt x="0" y="22174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98919" y="1179575"/>
            <a:ext cx="300355" cy="378460"/>
            <a:chOff x="6598919" y="1179575"/>
            <a:chExt cx="300355" cy="378460"/>
          </a:xfrm>
        </p:grpSpPr>
        <p:sp>
          <p:nvSpPr>
            <p:cNvPr id="8" name="object 8"/>
            <p:cNvSpPr/>
            <p:nvPr/>
          </p:nvSpPr>
          <p:spPr>
            <a:xfrm>
              <a:off x="6605015" y="1185671"/>
              <a:ext cx="288290" cy="365760"/>
            </a:xfrm>
            <a:custGeom>
              <a:avLst/>
              <a:gdLst/>
              <a:ahLst/>
              <a:cxnLst/>
              <a:rect l="l" t="t" r="r" b="b"/>
              <a:pathLst>
                <a:path w="288290" h="365759">
                  <a:moveTo>
                    <a:pt x="216026" y="0"/>
                  </a:moveTo>
                  <a:lnTo>
                    <a:pt x="72008" y="0"/>
                  </a:lnTo>
                  <a:lnTo>
                    <a:pt x="72008" y="221741"/>
                  </a:lnTo>
                  <a:lnTo>
                    <a:pt x="0" y="221741"/>
                  </a:lnTo>
                  <a:lnTo>
                    <a:pt x="144017" y="365760"/>
                  </a:lnTo>
                  <a:lnTo>
                    <a:pt x="288035" y="221741"/>
                  </a:lnTo>
                  <a:lnTo>
                    <a:pt x="216026" y="221741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5015" y="1185671"/>
              <a:ext cx="288290" cy="365760"/>
            </a:xfrm>
            <a:custGeom>
              <a:avLst/>
              <a:gdLst/>
              <a:ahLst/>
              <a:cxnLst/>
              <a:rect l="l" t="t" r="r" b="b"/>
              <a:pathLst>
                <a:path w="288290" h="365759">
                  <a:moveTo>
                    <a:pt x="0" y="221741"/>
                  </a:moveTo>
                  <a:lnTo>
                    <a:pt x="72008" y="221741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221741"/>
                  </a:lnTo>
                  <a:lnTo>
                    <a:pt x="288035" y="221741"/>
                  </a:lnTo>
                  <a:lnTo>
                    <a:pt x="144017" y="365760"/>
                  </a:lnTo>
                  <a:lnTo>
                    <a:pt x="0" y="22174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598919" y="2862072"/>
            <a:ext cx="300355" cy="378460"/>
            <a:chOff x="6598919" y="2862072"/>
            <a:chExt cx="300355" cy="378460"/>
          </a:xfrm>
        </p:grpSpPr>
        <p:sp>
          <p:nvSpPr>
            <p:cNvPr id="11" name="object 11"/>
            <p:cNvSpPr/>
            <p:nvPr/>
          </p:nvSpPr>
          <p:spPr>
            <a:xfrm>
              <a:off x="6605015" y="2868168"/>
              <a:ext cx="288290" cy="365760"/>
            </a:xfrm>
            <a:custGeom>
              <a:avLst/>
              <a:gdLst/>
              <a:ahLst/>
              <a:cxnLst/>
              <a:rect l="l" t="t" r="r" b="b"/>
              <a:pathLst>
                <a:path w="288290" h="365760">
                  <a:moveTo>
                    <a:pt x="216026" y="0"/>
                  </a:moveTo>
                  <a:lnTo>
                    <a:pt x="72008" y="0"/>
                  </a:lnTo>
                  <a:lnTo>
                    <a:pt x="72008" y="221742"/>
                  </a:lnTo>
                  <a:lnTo>
                    <a:pt x="0" y="221742"/>
                  </a:lnTo>
                  <a:lnTo>
                    <a:pt x="144017" y="365760"/>
                  </a:lnTo>
                  <a:lnTo>
                    <a:pt x="288035" y="221742"/>
                  </a:lnTo>
                  <a:lnTo>
                    <a:pt x="216026" y="221742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5015" y="2868168"/>
              <a:ext cx="288290" cy="365760"/>
            </a:xfrm>
            <a:custGeom>
              <a:avLst/>
              <a:gdLst/>
              <a:ahLst/>
              <a:cxnLst/>
              <a:rect l="l" t="t" r="r" b="b"/>
              <a:pathLst>
                <a:path w="288290" h="365760">
                  <a:moveTo>
                    <a:pt x="0" y="221742"/>
                  </a:moveTo>
                  <a:lnTo>
                    <a:pt x="72008" y="221742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221742"/>
                  </a:lnTo>
                  <a:lnTo>
                    <a:pt x="288035" y="221742"/>
                  </a:lnTo>
                  <a:lnTo>
                    <a:pt x="144017" y="365760"/>
                  </a:lnTo>
                  <a:lnTo>
                    <a:pt x="0" y="22174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3410" y="836803"/>
            <a:ext cx="8882380" cy="590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12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Ignition/Incipient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5831205">
              <a:lnSpc>
                <a:spcPct val="100000"/>
              </a:lnSpc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Growth</a:t>
            </a:r>
            <a:endParaRPr sz="1800" dirty="0">
              <a:latin typeface="Times New Roman"/>
              <a:cs typeface="Times New Roman"/>
            </a:endParaRPr>
          </a:p>
          <a:p>
            <a:pPr marL="5831205" marR="1499235">
              <a:lnSpc>
                <a:spcPct val="300000"/>
              </a:lnSpc>
              <a:spcBef>
                <a:spcPts val="5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Full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Developed 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Decay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(Burnout)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4.3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Mechanism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 Fire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Conduction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Direct contact between things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Spread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Wooden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Table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Burning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Cloth</a:t>
            </a:r>
            <a:r>
              <a:rPr sz="1800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Curtains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Convection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Transmission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heat in a fluid/gas by circulation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hot areas – cool areas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Spread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Radiation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Transfer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heat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without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aid of any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objects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Electromagnetic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waves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thru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panes and ignites inside of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buildings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46" y="132333"/>
            <a:ext cx="252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4.3 </a:t>
            </a:r>
            <a:r>
              <a:rPr spc="-30" dirty="0"/>
              <a:t>Types </a:t>
            </a:r>
            <a:r>
              <a:rPr dirty="0"/>
              <a:t>/ </a:t>
            </a:r>
            <a:r>
              <a:rPr spc="-5" dirty="0"/>
              <a:t>Classes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Fire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446" y="3804030"/>
            <a:ext cx="7451954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4.4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Safety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National Building Code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(NBC 2016)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4</a:t>
            </a:r>
            <a:r>
              <a:rPr sz="1800" baseline="25462" dirty="0">
                <a:solidFill>
                  <a:srgbClr val="1F4E79"/>
                </a:solidFill>
                <a:latin typeface="Times New Roman"/>
                <a:cs typeface="Times New Roman"/>
              </a:rPr>
              <a:t>th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part deals with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fire and life safety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Safety of life &gt;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Means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exit in case of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 points of the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code:</a:t>
            </a:r>
            <a:endParaRPr sz="1800" dirty="0">
              <a:latin typeface="Times New Roman"/>
              <a:cs typeface="Times New Roman"/>
            </a:endParaRPr>
          </a:p>
          <a:p>
            <a:pPr marL="832485" lvl="1" indent="-287020">
              <a:lnSpc>
                <a:spcPct val="100000"/>
              </a:lnSpc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Prevention</a:t>
            </a:r>
            <a:endParaRPr sz="1800" dirty="0">
              <a:latin typeface="Times New Roman"/>
              <a:cs typeface="Times New Roman"/>
            </a:endParaRPr>
          </a:p>
          <a:p>
            <a:pPr marL="832485" lvl="1" indent="-287020">
              <a:lnSpc>
                <a:spcPct val="100000"/>
              </a:lnSpc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Safety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(fire, fumes, smoke, or panic)</a:t>
            </a:r>
            <a:endParaRPr sz="1800" dirty="0">
              <a:latin typeface="Times New Roman"/>
              <a:cs typeface="Times New Roman"/>
            </a:endParaRPr>
          </a:p>
          <a:p>
            <a:pPr marL="832485" lvl="1" indent="-287020">
              <a:lnSpc>
                <a:spcPct val="100000"/>
              </a:lnSpc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7328" y="152400"/>
            <a:ext cx="5067300" cy="362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25" y="183007"/>
            <a:ext cx="5446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 </a:t>
            </a:r>
            <a:r>
              <a:rPr spc="-10" dirty="0"/>
              <a:t>Fire </a:t>
            </a:r>
            <a:r>
              <a:rPr dirty="0"/>
              <a:t>Safety</a:t>
            </a:r>
            <a:r>
              <a:rPr spc="-70" dirty="0"/>
              <a:t> </a:t>
            </a:r>
            <a:r>
              <a:rPr spc="-5" dirty="0"/>
              <a:t>Standard</a:t>
            </a:r>
            <a:r>
              <a:rPr lang="en-US" spc="-5" dirty="0"/>
              <a:t>: Fire Prevention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4525" y="731901"/>
            <a:ext cx="914082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Building occupancy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wise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requirements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r>
              <a:rPr sz="1800" spc="-1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Residential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B –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Education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C –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Institutional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Group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 –</a:t>
            </a:r>
            <a:r>
              <a:rPr sz="1800" spc="-1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Assembly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E –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Business*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Mercantile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Industrial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Storage</a:t>
            </a:r>
            <a:endParaRPr sz="180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J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Hazardous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Group E –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Business*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Sub-divisions: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E1: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Office,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Bank,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Professional Establishments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(Engineers, Police, Architects,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Lawyers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E2: Labs, Research Establishments,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Library, 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Test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offices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E3: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Computer Rooms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IT Server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room,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Hosting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(cages)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E4: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Telephone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Exchanges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E5: Media –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TV/Broadcasting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99" y="382651"/>
            <a:ext cx="140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4.5 </a:t>
            </a:r>
            <a:r>
              <a:rPr spc="-10" dirty="0"/>
              <a:t>Fire</a:t>
            </a:r>
            <a:r>
              <a:rPr spc="-90" dirty="0"/>
              <a:t> </a:t>
            </a:r>
            <a:r>
              <a:rPr spc="-10" dirty="0"/>
              <a:t>Zones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99" y="931290"/>
            <a:ext cx="7462520" cy="523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Demarcation: area / city / district – locations under jurisdiction of an</a:t>
            </a:r>
            <a:r>
              <a:rPr sz="1800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authority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Number/Designation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Zones: 1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(A,B,C,D,E,F)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, 2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(G),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3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(H,J)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Construction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 resistance of building 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terms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hours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 load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expressed KCal/sq.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mt.,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1, 2, 3,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General requirements for all individual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occupancies: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General Safety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requirement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 Stop / Enclosure of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opening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Exceptions /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deviations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Electrical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Installations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Building under construction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phase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Air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Conditioning and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Ventilation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Maximum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height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Smoke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Vents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13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Mixed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occupancy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13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Open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Space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44017"/>
            <a:ext cx="147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4.6 Li</a:t>
            </a:r>
            <a:r>
              <a:rPr lang="en-US" dirty="0"/>
              <a:t>f</a:t>
            </a:r>
            <a:r>
              <a:rPr dirty="0"/>
              <a:t>e</a:t>
            </a:r>
            <a:r>
              <a:rPr spc="-85" dirty="0"/>
              <a:t> </a:t>
            </a:r>
            <a:r>
              <a:rPr spc="-5" dirty="0"/>
              <a:t>Safety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692658"/>
            <a:ext cx="5010785" cy="6122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General Safety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requirement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Exits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Exit</a:t>
            </a:r>
            <a:r>
              <a:rPr sz="1800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requirement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Doorways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  <a:tab pos="184150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Corridors	/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Passageways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Occupant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Load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Exit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Capacity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Exit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Arrangements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Internal /External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Staircase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Ramps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Horizontal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Exits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Tower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Lifts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Emergency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Escape /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Lighting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Illumination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means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exit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 Detection &amp;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Warning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4.7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Extinguishers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Fixed Fire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Fighting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Equipment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Fire Detection / Extinguishing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Halon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Alternatives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/automatic sprinklers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643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Carlito</vt:lpstr>
      <vt:lpstr>Times New Roman</vt:lpstr>
      <vt:lpstr>Wingdings</vt:lpstr>
      <vt:lpstr>Office Theme</vt:lpstr>
      <vt:lpstr>UNIVERSITY OF PETROLEUM &amp; ENERGY STUDIES School of Computer Science  Dehradun</vt:lpstr>
      <vt:lpstr>Course Plan CO1. Introduction to Physical Security  CO2. Approaches to Physical Security</vt:lpstr>
      <vt:lpstr>PowerPoint Presentation</vt:lpstr>
      <vt:lpstr>PowerPoint Presentation</vt:lpstr>
      <vt:lpstr>4.2 Stages of Fire</vt:lpstr>
      <vt:lpstr>4.3 Types / Classes of Fire</vt:lpstr>
      <vt:lpstr>4.4 Fire Safety Standard: Fire Prevention</vt:lpstr>
      <vt:lpstr>4.5 Fire Zones</vt:lpstr>
      <vt:lpstr>4.6 Life Safety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Singh Rawat</dc:creator>
  <cp:lastModifiedBy>Akshat Negi</cp:lastModifiedBy>
  <cp:revision>23</cp:revision>
  <dcterms:created xsi:type="dcterms:W3CDTF">2023-08-16T04:11:08Z</dcterms:created>
  <dcterms:modified xsi:type="dcterms:W3CDTF">2023-10-08T11:53:03Z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