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6" r:id="rId21"/>
    <p:sldId id="272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4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CFE62-E48E-4205-B21F-D455CF05D81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D3495-09F5-4ED8-A62F-0F4FFC08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D3495-09F5-4ED8-A62F-0F4FFC0898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D3495-09F5-4ED8-A62F-0F4FFC0898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419" y="238455"/>
            <a:ext cx="11529161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5767" y="1764252"/>
            <a:ext cx="5656580" cy="12306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spc="-5" dirty="0">
                <a:solidFill>
                  <a:srgbClr val="000000"/>
                </a:solidFill>
              </a:rPr>
              <a:t>UNIVERSITY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PETROLEUM </a:t>
            </a:r>
            <a:r>
              <a:rPr dirty="0">
                <a:solidFill>
                  <a:srgbClr val="000000"/>
                </a:solidFill>
              </a:rPr>
              <a:t>&amp; </a:t>
            </a:r>
            <a:r>
              <a:rPr spc="-5" dirty="0">
                <a:solidFill>
                  <a:srgbClr val="000000"/>
                </a:solidFill>
              </a:rPr>
              <a:t>ENERGY</a:t>
            </a:r>
            <a:r>
              <a:rPr spc="-1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STUDIES</a:t>
            </a:r>
          </a:p>
          <a:p>
            <a:pPr marL="1460500" marR="1454785" algn="ctr">
              <a:lnSpc>
                <a:spcPts val="3170"/>
              </a:lnSpc>
              <a:spcBef>
                <a:spcPts val="260"/>
              </a:spcBef>
            </a:pPr>
            <a:r>
              <a:rPr spc="-5" dirty="0">
                <a:solidFill>
                  <a:srgbClr val="000000"/>
                </a:solidFill>
              </a:rPr>
              <a:t>School </a:t>
            </a:r>
            <a:r>
              <a:rPr dirty="0">
                <a:solidFill>
                  <a:srgbClr val="000000"/>
                </a:solidFill>
              </a:rPr>
              <a:t>of </a:t>
            </a:r>
            <a:r>
              <a:rPr spc="-5" dirty="0">
                <a:solidFill>
                  <a:srgbClr val="000000"/>
                </a:solidFill>
              </a:rPr>
              <a:t>Computer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Science  </a:t>
            </a:r>
            <a:r>
              <a:rPr spc="-5" dirty="0">
                <a:solidFill>
                  <a:srgbClr val="000000"/>
                </a:solidFill>
              </a:rPr>
              <a:t>Dehradun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14800" y="3863119"/>
            <a:ext cx="4117467" cy="246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61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COURSE: </a:t>
            </a:r>
            <a:r>
              <a:rPr sz="1800" b="1" dirty="0">
                <a:latin typeface="Times New Roman"/>
                <a:cs typeface="Times New Roman"/>
              </a:rPr>
              <a:t>Physical</a:t>
            </a:r>
            <a:r>
              <a:rPr lang="en-US" sz="1800" b="1" dirty="0">
                <a:latin typeface="Times New Roman"/>
                <a:cs typeface="Times New Roman"/>
              </a:rPr>
              <a:t> and IT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  </a:t>
            </a:r>
            <a:endParaRPr lang="en-US" sz="1800" b="1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461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July – December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202</a:t>
            </a:r>
            <a:r>
              <a:rPr lang="en-US" sz="1800" b="1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Delivered</a:t>
            </a:r>
            <a:endParaRPr sz="18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994"/>
              </a:spcBef>
            </a:pPr>
            <a:r>
              <a:rPr sz="1800" b="1" spc="-5" dirty="0">
                <a:latin typeface="Times New Roman"/>
                <a:cs typeface="Times New Roman"/>
              </a:rPr>
              <a:t>by</a:t>
            </a:r>
            <a:endParaRPr sz="18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994"/>
              </a:spcBef>
            </a:pPr>
            <a:r>
              <a:rPr sz="1800" b="1" spc="-60" dirty="0">
                <a:latin typeface="Times New Roman"/>
                <a:cs typeface="Times New Roman"/>
              </a:rPr>
              <a:t>Dr. </a:t>
            </a:r>
            <a:r>
              <a:rPr lang="en-US" sz="1800" b="1" spc="-5" dirty="0">
                <a:latin typeface="Times New Roman"/>
                <a:cs typeface="Times New Roman"/>
              </a:rPr>
              <a:t> Gopal </a:t>
            </a:r>
            <a:r>
              <a:rPr lang="en-US" sz="1800" b="1" spc="-5">
                <a:latin typeface="Times New Roman"/>
                <a:cs typeface="Times New Roman"/>
              </a:rPr>
              <a:t>Singh Rawat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1935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6" name="Picture 4" descr="UPES - Wikipedia">
            <a:extLst>
              <a:ext uri="{FF2B5EF4-FFF2-40B4-BE49-F238E27FC236}">
                <a16:creationId xmlns:a16="http://schemas.microsoft.com/office/drawing/2014/main" id="{066595B1-4EFC-CB1C-F70C-6E9499C6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8147"/>
            <a:ext cx="3581020" cy="14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419" y="238455"/>
            <a:ext cx="9834880" cy="5493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5.3 Physical System 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Vulnerability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Assessment</a:t>
            </a:r>
            <a:r>
              <a:rPr sz="1800" b="1" spc="-1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#1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Asset</a:t>
            </a:r>
            <a:r>
              <a:rPr sz="1800" b="1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classification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Assets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that can be present in an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organization:</a:t>
            </a:r>
            <a:endParaRPr lang="en-US" sz="1800" spc="-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Physical assets e.g. Physical Infrastructure assets,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Computer</a:t>
            </a:r>
            <a:r>
              <a:rPr sz="1800" spc="-1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Systems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Software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assets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e.g.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Media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Information assets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e.g. shared folders,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hardcopies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Service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assets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e.g. Security &amp; housekeeping services, IT</a:t>
            </a:r>
            <a:r>
              <a:rPr sz="1800" spc="-1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Helpdesk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Human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resource e.g.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VP’s,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Managers,</a:t>
            </a:r>
            <a:r>
              <a:rPr sz="1800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Associates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F4E79"/>
              </a:buClr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Asset </a:t>
            </a:r>
            <a:r>
              <a:rPr lang="en-US" b="1" dirty="0">
                <a:solidFill>
                  <a:srgbClr val="1F4E79"/>
                </a:solidFill>
                <a:latin typeface="Times New Roman"/>
                <a:cs typeface="Times New Roman"/>
              </a:rPr>
              <a:t>grouping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Group together as per type</a:t>
            </a:r>
          </a:p>
          <a:p>
            <a:pPr marL="12700">
              <a:lnSpc>
                <a:spcPct val="100000"/>
              </a:lnSpc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Information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: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 Data and Documents (databases, data files, contracts, agreements, system documentation, research information, user manuals, </a:t>
            </a: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t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raining materia</a:t>
            </a: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l, audit trails, archived information)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Software assets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: Application software, system software, development tools, utilities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3074" name="Picture 2" descr="Vulnerability Assessment su sfondo trasparente">
            <a:extLst>
              <a:ext uri="{FF2B5EF4-FFF2-40B4-BE49-F238E27FC236}">
                <a16:creationId xmlns:a16="http://schemas.microsoft.com/office/drawing/2014/main" id="{86FC9919-9AB2-DE4A-89ED-E007C6AF4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56"/>
          <a:stretch/>
        </p:blipFill>
        <p:spPr bwMode="auto">
          <a:xfrm>
            <a:off x="7162800" y="381000"/>
            <a:ext cx="3726260" cy="424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11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419" y="238455"/>
            <a:ext cx="9834880" cy="3098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5.3 Physical System 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Vulnerability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Assessment</a:t>
            </a:r>
            <a:r>
              <a:rPr sz="1800" b="1" spc="-1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F4E79"/>
              </a:buClr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# 2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Asset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valuation: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Dependent &amp;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derived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from C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(Confidentiality), I (Integrity)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and A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(Availability)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individual ratings /</a:t>
            </a:r>
            <a:r>
              <a:rPr sz="1800" spc="-2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values.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value is determined by either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method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given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below: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Addition Method: C + I +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=</a:t>
            </a:r>
            <a:r>
              <a:rPr sz="1800" spc="-3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20" dirty="0">
                <a:solidFill>
                  <a:srgbClr val="1F4E79"/>
                </a:solidFill>
                <a:latin typeface="Times New Roman"/>
                <a:cs typeface="Times New Roman"/>
              </a:rPr>
              <a:t>AV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Multiplication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Method: C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* I *</a:t>
            </a:r>
            <a:r>
              <a:rPr sz="1800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</a:t>
            </a:r>
            <a:r>
              <a:rPr sz="1800" spc="-1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=</a:t>
            </a:r>
            <a:r>
              <a:rPr sz="1800" spc="-1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20" dirty="0">
                <a:solidFill>
                  <a:srgbClr val="1F4E79"/>
                </a:solidFill>
                <a:latin typeface="Times New Roman"/>
                <a:cs typeface="Times New Roman"/>
              </a:rPr>
              <a:t>AV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Aggregated Method: (C + I + A)/3 =</a:t>
            </a:r>
            <a:r>
              <a:rPr sz="1800" spc="-240" dirty="0">
                <a:solidFill>
                  <a:srgbClr val="1F4E79"/>
                </a:solidFill>
                <a:latin typeface="Times New Roman"/>
                <a:cs typeface="Times New Roman"/>
              </a:rPr>
              <a:t> AV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AutoShape 2" descr="How are security findings risk-ranked?">
            <a:extLst>
              <a:ext uri="{FF2B5EF4-FFF2-40B4-BE49-F238E27FC236}">
                <a16:creationId xmlns:a16="http://schemas.microsoft.com/office/drawing/2014/main" id="{C8A111BC-F946-B3E0-AB19-5CA7A4AF9C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ow are security findings risk-ranked?">
            <a:extLst>
              <a:ext uri="{FF2B5EF4-FFF2-40B4-BE49-F238E27FC236}">
                <a16:creationId xmlns:a16="http://schemas.microsoft.com/office/drawing/2014/main" id="{12D1C7A9-46F7-CDA7-1BD6-B4E35F2EE9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1C0A61-51F7-72D4-9938-63ECF837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581400"/>
            <a:ext cx="4380095" cy="3001459"/>
          </a:xfrm>
          <a:prstGeom prst="rect">
            <a:avLst/>
          </a:prstGeom>
        </p:spPr>
      </p:pic>
      <p:pic>
        <p:nvPicPr>
          <p:cNvPr id="4112" name="Picture 16" descr="Download Cia Triad Cybersecurity Interview Questioions ...">
            <a:extLst>
              <a:ext uri="{FF2B5EF4-FFF2-40B4-BE49-F238E27FC236}">
                <a16:creationId xmlns:a16="http://schemas.microsoft.com/office/drawing/2014/main" id="{541FFF89-7D2A-5410-03D1-A365C7BB1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23290"/>
            <a:ext cx="4687823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419" y="238455"/>
            <a:ext cx="7457440" cy="321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5.3 Physical System </a:t>
            </a:r>
            <a:r>
              <a:rPr lang="en-US"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Vulnerability </a:t>
            </a:r>
            <a:r>
              <a:rPr lang="en-US"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Assessment</a:t>
            </a:r>
            <a:r>
              <a:rPr lang="en-US" sz="1800" b="1" spc="-1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</a:t>
            </a:r>
            <a:endParaRPr lang="en-US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#3 </a:t>
            </a:r>
            <a:r>
              <a:rPr lang="en-US"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Threat </a:t>
            </a: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identification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Following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activities are carried out in 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this</a:t>
            </a:r>
            <a:r>
              <a:rPr lang="en-US"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phase:</a:t>
            </a:r>
            <a:endParaRPr lang="en-US"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Any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potential occurrence of threat-source that exploits a 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specific</a:t>
            </a:r>
            <a:r>
              <a:rPr lang="en-US" sz="1800" spc="-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vulnerability</a:t>
            </a:r>
            <a:endParaRPr lang="en-US"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Identification 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must</a:t>
            </a:r>
            <a:r>
              <a:rPr lang="en-US"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consider</a:t>
            </a:r>
            <a:endParaRPr lang="en-US"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source or agent of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threat</a:t>
            </a:r>
            <a:endParaRPr lang="en-US"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potential</a:t>
            </a:r>
            <a:r>
              <a:rPr lang="en-US"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vulnerabilities</a:t>
            </a:r>
            <a:endParaRPr lang="en-US"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existing</a:t>
            </a:r>
            <a:r>
              <a:rPr lang="en-US"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lang="en-US"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past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history</a:t>
            </a:r>
            <a:endParaRPr lang="en-US"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information from interested 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groups,</a:t>
            </a:r>
            <a:r>
              <a:rPr lang="en-US"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etc.</a:t>
            </a:r>
            <a:endParaRPr lang="en-US" sz="1800" dirty="0">
              <a:latin typeface="Times New Roman"/>
              <a:cs typeface="Times New Roman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3381468-28DA-EFF2-C69B-FCA56A02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68" y="2514600"/>
            <a:ext cx="6919913" cy="323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Vulnerability Assessment Testing Services | Klik Solutions">
            <a:extLst>
              <a:ext uri="{FF2B5EF4-FFF2-40B4-BE49-F238E27FC236}">
                <a16:creationId xmlns:a16="http://schemas.microsoft.com/office/drawing/2014/main" id="{7CF4DFE2-8AB8-A09F-506D-177A760C0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3" b="25551"/>
          <a:stretch/>
        </p:blipFill>
        <p:spPr bwMode="auto">
          <a:xfrm>
            <a:off x="20" y="-45709"/>
            <a:ext cx="12191980" cy="332231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3276600" y="358140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27000" lvl="1">
              <a:spcBef>
                <a:spcPts val="100"/>
              </a:spcBef>
              <a:tabLst>
                <a:tab pos="356235" algn="l"/>
              </a:tabLst>
            </a:pPr>
            <a:r>
              <a:rPr lang="en-US" b="1" dirty="0">
                <a:solidFill>
                  <a:srgbClr val="1F4E79"/>
                </a:solidFill>
                <a:latin typeface="Times New Roman"/>
                <a:cs typeface="Times New Roman"/>
              </a:rPr>
              <a:t>5.3 Physical System Vulnerability Assessment Process</a:t>
            </a:r>
          </a:p>
          <a:p>
            <a:pPr lvl="1" indent="-228600">
              <a:spcBef>
                <a:spcPts val="30"/>
              </a:spcBef>
              <a:buClr>
                <a:srgbClr val="1F4E79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5715"/>
            <a:r>
              <a:rPr lang="en-US" b="1" dirty="0">
                <a:solidFill>
                  <a:srgbClr val="1F4E79"/>
                </a:solidFill>
                <a:latin typeface="Times New Roman"/>
                <a:cs typeface="Times New Roman"/>
              </a:rPr>
              <a:t>#4 Vulnerability Assessment</a:t>
            </a:r>
          </a:p>
          <a:p>
            <a:pPr indent="-228600"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3431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Activities that are carried out in this phase:</a:t>
            </a:r>
          </a:p>
          <a:p>
            <a:pPr marL="521334" lvl="2" indent="-228600">
              <a:buFont typeface="Arial" panose="020B0604020202020204" pitchFamily="34" charset="0"/>
              <a:buChar char="•"/>
              <a:tabLst>
                <a:tab pos="521334" algn="l"/>
                <a:tab pos="52197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Weakness / flaw - safeguard</a:t>
            </a:r>
          </a:p>
          <a:p>
            <a:pPr marL="521334" lvl="2" indent="-228600">
              <a:buFont typeface="Arial" panose="020B0604020202020204" pitchFamily="34" charset="0"/>
              <a:buChar char="•"/>
              <a:tabLst>
                <a:tab pos="521334" algn="l"/>
                <a:tab pos="52197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Identification must consider</a:t>
            </a:r>
          </a:p>
          <a:p>
            <a:pPr marL="978535" lvl="3" indent="-228600">
              <a:buFont typeface="Arial" panose="020B0604020202020204" pitchFamily="34" charset="0"/>
              <a:buChar char="•"/>
              <a:tabLst>
                <a:tab pos="977900" algn="l"/>
                <a:tab pos="979169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source of threat</a:t>
            </a:r>
          </a:p>
          <a:p>
            <a:pPr marL="978535" lvl="3" indent="-228600"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977900" algn="l"/>
                <a:tab pos="979169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threat action</a:t>
            </a:r>
          </a:p>
          <a:p>
            <a:pPr marL="978535" lvl="3" indent="-228600">
              <a:buFont typeface="Arial" panose="020B0604020202020204" pitchFamily="34" charset="0"/>
              <a:buChar char="•"/>
              <a:tabLst>
                <a:tab pos="977900" algn="l"/>
                <a:tab pos="979169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audit reports (Non-Conformances)</a:t>
            </a:r>
          </a:p>
          <a:p>
            <a:pPr marL="978535" lvl="3" indent="-228600">
              <a:buFont typeface="Arial" panose="020B0604020202020204" pitchFamily="34" charset="0"/>
              <a:buChar char="•"/>
              <a:tabLst>
                <a:tab pos="977900" algn="l"/>
                <a:tab pos="979169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past assessment reports</a:t>
            </a:r>
          </a:p>
          <a:p>
            <a:pPr marL="978535" lvl="3" indent="-228600">
              <a:buFont typeface="Arial" panose="020B0604020202020204" pitchFamily="34" charset="0"/>
              <a:buChar char="•"/>
              <a:tabLst>
                <a:tab pos="977900" algn="l"/>
                <a:tab pos="979169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special interested groups,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419" y="238455"/>
            <a:ext cx="10835640" cy="2551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lvl="1" indent="-3435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56235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Physical System 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Vulnerability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Assessment</a:t>
            </a:r>
            <a:r>
              <a:rPr sz="1800" b="1" spc="-1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Times New Roman"/>
              <a:buAutoNum type="arabicPeriod" startAt="3"/>
            </a:pPr>
            <a:endParaRPr sz="2050" dirty="0">
              <a:latin typeface="Times New Roman"/>
              <a:cs typeface="Times New Roman"/>
            </a:endParaRPr>
          </a:p>
          <a:p>
            <a:pPr marL="234315">
              <a:lnSpc>
                <a:spcPct val="100000"/>
              </a:lnSpc>
            </a:pPr>
            <a:r>
              <a:rPr sz="1800" b="1" i="1" dirty="0">
                <a:solidFill>
                  <a:srgbClr val="1F4E79"/>
                </a:solidFill>
                <a:latin typeface="Times New Roman"/>
                <a:cs typeface="Times New Roman"/>
              </a:rPr>
              <a:t>#5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Impact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Determination: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34315">
              <a:lnSpc>
                <a:spcPct val="100000"/>
              </a:lnSpc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Below are the points involved in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this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step:</a:t>
            </a:r>
            <a:endParaRPr sz="1800" dirty="0">
              <a:latin typeface="Times New Roman"/>
              <a:cs typeface="Times New Roman"/>
            </a:endParaRPr>
          </a:p>
          <a:p>
            <a:pPr marL="521334" lvl="2" indent="-287655">
              <a:lnSpc>
                <a:spcPct val="100000"/>
              </a:lnSpc>
              <a:buFont typeface="Arial"/>
              <a:buChar char="•"/>
              <a:tabLst>
                <a:tab pos="521334" algn="l"/>
                <a:tab pos="52197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Adverse impact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resulting from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successful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threat exploit of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vulnerability</a:t>
            </a:r>
            <a:endParaRPr sz="1800" dirty="0">
              <a:latin typeface="Times New Roman"/>
              <a:cs typeface="Times New Roman"/>
            </a:endParaRPr>
          </a:p>
          <a:p>
            <a:pPr marL="521334" lvl="2" indent="-287655">
              <a:lnSpc>
                <a:spcPct val="100000"/>
              </a:lnSpc>
              <a:buFont typeface="Arial"/>
              <a:buChar char="•"/>
              <a:tabLst>
                <a:tab pos="521334" algn="l"/>
                <a:tab pos="52197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Identification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must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consider the Individual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value and exposure rating, also the overall criticality of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asset</a:t>
            </a:r>
            <a:r>
              <a:rPr sz="1800" spc="-1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or</a:t>
            </a:r>
            <a:endParaRPr sz="1800" dirty="0">
              <a:latin typeface="Times New Roman"/>
              <a:cs typeface="Times New Roman"/>
            </a:endParaRPr>
          </a:p>
          <a:p>
            <a:pPr marL="521334">
              <a:lnSpc>
                <a:spcPct val="100000"/>
              </a:lnSpc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exposure, Business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Impact Analysis</a:t>
            </a:r>
            <a:r>
              <a:rPr sz="1800" spc="-1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(BIA).</a:t>
            </a:r>
            <a:endParaRPr sz="1800" dirty="0">
              <a:latin typeface="Times New Roman"/>
              <a:cs typeface="Times New Roman"/>
            </a:endParaRPr>
          </a:p>
          <a:p>
            <a:pPr marL="521334" lvl="2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21334" algn="l"/>
                <a:tab pos="52197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Impact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can also be determined based on loss of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confidentiality,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loss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integrity 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loss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availability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00" y="2819400"/>
            <a:ext cx="6509492" cy="3957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419" y="238455"/>
            <a:ext cx="10506075" cy="170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lvl="1" indent="-3435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56235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Physical System 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Vulnerability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Assessment</a:t>
            </a:r>
            <a:r>
              <a:rPr sz="1800" b="1" spc="-1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Times New Roman"/>
              <a:buAutoNum type="arabicPeriod" startAt="3"/>
            </a:pPr>
            <a:endParaRPr sz="2050" dirty="0">
              <a:latin typeface="Times New Roman"/>
              <a:cs typeface="Times New Roman"/>
            </a:endParaRPr>
          </a:p>
          <a:p>
            <a:pPr marL="234315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#6 Likelihood</a:t>
            </a:r>
            <a:r>
              <a:rPr sz="180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Determination: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21334" lvl="2" indent="-287655">
              <a:lnSpc>
                <a:spcPct val="100000"/>
              </a:lnSpc>
              <a:buFont typeface="Arial"/>
              <a:buChar char="•"/>
              <a:tabLst>
                <a:tab pos="521334" algn="l"/>
                <a:tab pos="52197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Indicates the probability that potential vulnerability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may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be exploited with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associated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threat and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environment</a:t>
            </a:r>
            <a:endParaRPr sz="1800" dirty="0">
              <a:latin typeface="Times New Roman"/>
              <a:cs typeface="Times New Roman"/>
            </a:endParaRPr>
          </a:p>
          <a:p>
            <a:pPr marL="521334" lvl="2" indent="-287655">
              <a:lnSpc>
                <a:spcPct val="100000"/>
              </a:lnSpc>
              <a:buFont typeface="Arial"/>
              <a:buChar char="•"/>
              <a:tabLst>
                <a:tab pos="521334" algn="l"/>
                <a:tab pos="52197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Determination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must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cover the Threat source, Nature of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vulnerability,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effectiveness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current</a:t>
            </a:r>
            <a:r>
              <a:rPr sz="1800" spc="-1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2302816"/>
            <a:ext cx="6730717" cy="3564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19" y="238455"/>
            <a:ext cx="5229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 Physical System </a:t>
            </a:r>
            <a:r>
              <a:rPr spc="-15" dirty="0"/>
              <a:t>Vulnerability </a:t>
            </a:r>
            <a:r>
              <a:rPr spc="-5" dirty="0"/>
              <a:t>Assessment</a:t>
            </a:r>
            <a:r>
              <a:rPr spc="-180"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313" y="609600"/>
            <a:ext cx="580834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1F4E79"/>
                </a:solidFill>
                <a:latin typeface="Times New Roman"/>
                <a:cs typeface="Times New Roman"/>
              </a:rPr>
              <a:t>#7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Risk</a:t>
            </a:r>
            <a:r>
              <a:rPr sz="1800" b="1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Assessment: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Based on the identification of</a:t>
            </a:r>
            <a:r>
              <a:rPr sz="1800" spc="-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Threats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Associated</a:t>
            </a:r>
            <a:r>
              <a:rPr sz="1800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Vulnerabilities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Determination of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Impact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Determination of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Likelihood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After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all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these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factors are determined then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risk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can be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assessed.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5ECB87B-D6CB-DD34-4E4C-E2A7849496EF}"/>
              </a:ext>
            </a:extLst>
          </p:cNvPr>
          <p:cNvSpPr/>
          <p:nvPr/>
        </p:nvSpPr>
        <p:spPr>
          <a:xfrm>
            <a:off x="1600200" y="2590800"/>
            <a:ext cx="82296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19" y="238455"/>
            <a:ext cx="2293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5.4 </a:t>
            </a:r>
            <a:r>
              <a:rPr spc="-5" dirty="0"/>
              <a:t>Risk</a:t>
            </a:r>
            <a:r>
              <a:rPr spc="-70" dirty="0"/>
              <a:t> </a:t>
            </a:r>
            <a:r>
              <a:rPr dirty="0"/>
              <a:t>Determination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069" y="884885"/>
            <a:ext cx="9719945" cy="19595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Risk Determination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level of risk to the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system.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Following points should be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considered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for risk</a:t>
            </a:r>
            <a:r>
              <a:rPr sz="1800" spc="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determination: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Likelihood of a threat exploiting a given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vulnerability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Magnitude of the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impact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Adequacy of existing controls (in– order to reduce or eliminate the </a:t>
            </a:r>
            <a:r>
              <a:rPr sz="1800">
                <a:solidFill>
                  <a:srgbClr val="1F4E79"/>
                </a:solidFill>
                <a:latin typeface="Times New Roman"/>
                <a:cs typeface="Times New Roman"/>
              </a:rPr>
              <a:t>overall</a:t>
            </a:r>
            <a:r>
              <a:rPr sz="1800" spc="-85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>
                <a:solidFill>
                  <a:srgbClr val="1F4E79"/>
                </a:solidFill>
                <a:latin typeface="Times New Roman"/>
                <a:cs typeface="Times New Roman"/>
              </a:rPr>
              <a:t>risks</a:t>
            </a:r>
            <a:r>
              <a:rPr lang="en-US" sz="1800" spc="-5">
                <a:solidFill>
                  <a:srgbClr val="1F4E79"/>
                </a:solidFill>
                <a:latin typeface="Times New Roman"/>
                <a:cs typeface="Times New Roman"/>
              </a:rPr>
              <a:t>)</a:t>
            </a:r>
            <a:endParaRPr lang="en-US" sz="1800" spc="-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52" y="1222247"/>
            <a:ext cx="5879465" cy="3917950"/>
            <a:chOff x="50252" y="1222247"/>
            <a:chExt cx="5879465" cy="3917950"/>
          </a:xfrm>
        </p:grpSpPr>
        <p:sp>
          <p:nvSpPr>
            <p:cNvPr id="3" name="object 3"/>
            <p:cNvSpPr/>
            <p:nvPr/>
          </p:nvSpPr>
          <p:spPr>
            <a:xfrm>
              <a:off x="56602" y="1228597"/>
              <a:ext cx="5866765" cy="3892550"/>
            </a:xfrm>
            <a:custGeom>
              <a:avLst/>
              <a:gdLst/>
              <a:ahLst/>
              <a:cxnLst/>
              <a:rect l="l" t="t" r="r" b="b"/>
              <a:pathLst>
                <a:path w="5866765" h="3892550">
                  <a:moveTo>
                    <a:pt x="5866511" y="0"/>
                  </a:moveTo>
                  <a:lnTo>
                    <a:pt x="0" y="0"/>
                  </a:lnTo>
                  <a:lnTo>
                    <a:pt x="0" y="3892041"/>
                  </a:lnTo>
                  <a:lnTo>
                    <a:pt x="5866511" y="3892041"/>
                  </a:lnTo>
                  <a:lnTo>
                    <a:pt x="586651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602" y="1222247"/>
              <a:ext cx="5866765" cy="3917950"/>
            </a:xfrm>
            <a:custGeom>
              <a:avLst/>
              <a:gdLst/>
              <a:ahLst/>
              <a:cxnLst/>
              <a:rect l="l" t="t" r="r" b="b"/>
              <a:pathLst>
                <a:path w="5866765" h="3917950">
                  <a:moveTo>
                    <a:pt x="0" y="0"/>
                  </a:moveTo>
                  <a:lnTo>
                    <a:pt x="0" y="3917441"/>
                  </a:lnTo>
                </a:path>
                <a:path w="5866765" h="3917950">
                  <a:moveTo>
                    <a:pt x="5866550" y="0"/>
                  </a:moveTo>
                  <a:lnTo>
                    <a:pt x="5866550" y="391744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252" y="1222247"/>
              <a:ext cx="5879465" cy="12700"/>
            </a:xfrm>
            <a:custGeom>
              <a:avLst/>
              <a:gdLst/>
              <a:ahLst/>
              <a:cxnLst/>
              <a:rect l="l" t="t" r="r" b="b"/>
              <a:pathLst>
                <a:path w="5879465" h="12700">
                  <a:moveTo>
                    <a:pt x="0" y="12700"/>
                  </a:moveTo>
                  <a:lnTo>
                    <a:pt x="5879250" y="12700"/>
                  </a:lnTo>
                  <a:lnTo>
                    <a:pt x="587925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52" y="5120639"/>
              <a:ext cx="5879465" cy="0"/>
            </a:xfrm>
            <a:custGeom>
              <a:avLst/>
              <a:gdLst/>
              <a:ahLst/>
              <a:cxnLst/>
              <a:rect l="l" t="t" r="r" b="b"/>
              <a:pathLst>
                <a:path w="5879465">
                  <a:moveTo>
                    <a:pt x="0" y="0"/>
                  </a:moveTo>
                  <a:lnTo>
                    <a:pt x="587925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057813" y="2995295"/>
            <a:ext cx="6083935" cy="3908425"/>
            <a:chOff x="6073394" y="2886329"/>
            <a:chExt cx="6083935" cy="3908425"/>
          </a:xfrm>
        </p:grpSpPr>
        <p:sp>
          <p:nvSpPr>
            <p:cNvPr id="8" name="object 8"/>
            <p:cNvSpPr/>
            <p:nvPr/>
          </p:nvSpPr>
          <p:spPr>
            <a:xfrm>
              <a:off x="6079744" y="2892624"/>
              <a:ext cx="6071235" cy="3883025"/>
            </a:xfrm>
            <a:custGeom>
              <a:avLst/>
              <a:gdLst/>
              <a:ahLst/>
              <a:cxnLst/>
              <a:rect l="l" t="t" r="r" b="b"/>
              <a:pathLst>
                <a:path w="6071234" h="3883025">
                  <a:moveTo>
                    <a:pt x="6071108" y="0"/>
                  </a:moveTo>
                  <a:lnTo>
                    <a:pt x="0" y="0"/>
                  </a:lnTo>
                  <a:lnTo>
                    <a:pt x="0" y="3882644"/>
                  </a:lnTo>
                  <a:lnTo>
                    <a:pt x="6071108" y="3882644"/>
                  </a:lnTo>
                  <a:lnTo>
                    <a:pt x="607110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79744" y="2886329"/>
              <a:ext cx="6071235" cy="3908425"/>
            </a:xfrm>
            <a:custGeom>
              <a:avLst/>
              <a:gdLst/>
              <a:ahLst/>
              <a:cxnLst/>
              <a:rect l="l" t="t" r="r" b="b"/>
              <a:pathLst>
                <a:path w="6071234" h="3908425">
                  <a:moveTo>
                    <a:pt x="0" y="0"/>
                  </a:moveTo>
                  <a:lnTo>
                    <a:pt x="0" y="3907989"/>
                  </a:lnTo>
                </a:path>
                <a:path w="6071234" h="3908425">
                  <a:moveTo>
                    <a:pt x="6071108" y="0"/>
                  </a:moveTo>
                  <a:lnTo>
                    <a:pt x="6071108" y="390798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73394" y="2886329"/>
              <a:ext cx="6083935" cy="12700"/>
            </a:xfrm>
            <a:custGeom>
              <a:avLst/>
              <a:gdLst/>
              <a:ahLst/>
              <a:cxnLst/>
              <a:rect l="l" t="t" r="r" b="b"/>
              <a:pathLst>
                <a:path w="6083934" h="12700">
                  <a:moveTo>
                    <a:pt x="0" y="12700"/>
                  </a:moveTo>
                  <a:lnTo>
                    <a:pt x="6083808" y="12700"/>
                  </a:lnTo>
                  <a:lnTo>
                    <a:pt x="6083808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73394" y="6775268"/>
              <a:ext cx="6083935" cy="0"/>
            </a:xfrm>
            <a:custGeom>
              <a:avLst/>
              <a:gdLst/>
              <a:ahLst/>
              <a:cxnLst/>
              <a:rect l="l" t="t" r="r" b="b"/>
              <a:pathLst>
                <a:path w="6083934">
                  <a:moveTo>
                    <a:pt x="0" y="0"/>
                  </a:moveTo>
                  <a:lnTo>
                    <a:pt x="6083808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3432" y="2942844"/>
              <a:ext cx="5986271" cy="3782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26783" y="2543047"/>
            <a:ext cx="1950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Risk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Determination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419" y="238455"/>
            <a:ext cx="2293620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5.4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Risk</a:t>
            </a:r>
            <a:r>
              <a:rPr sz="1800" b="1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Determination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Risk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Determination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4112" y="1263396"/>
            <a:ext cx="5708903" cy="3782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321" y="289940"/>
            <a:ext cx="5114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5.</a:t>
            </a: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5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Examples of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Threat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Agents and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Threat</a:t>
            </a:r>
            <a:r>
              <a:rPr sz="1800" b="1" spc="-1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Elements</a:t>
            </a:r>
            <a:endParaRPr sz="18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12736" y="953897"/>
          <a:ext cx="9352915" cy="3428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Threats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Elements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Accidents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Fire,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Smoke,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Structure /</a:t>
                      </a:r>
                      <a:r>
                        <a:rPr sz="16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Building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Criminal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Activity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Arson, Personal Assault,</a:t>
                      </a: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Vandalism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Sabotage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Tempering,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Data Manipulation/Theft, Malicious insiders (internal</a:t>
                      </a:r>
                      <a:r>
                        <a:rPr sz="16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agents)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2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Terrorism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Bombs,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Explosion, Kidnaping,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Attacks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Warfare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Malwares, Network Eavesdropping, DoS, Exploits,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Ransomware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2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Civil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Unrest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Riot,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Looting,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Widespread</a:t>
                      </a:r>
                      <a:r>
                        <a:rPr sz="16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Arson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2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Natural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Disasters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Earthquake, Floods,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Storms,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Jungle Fires,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Avalanche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Conventional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Weapons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Missiles, Rockets,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Bombs,</a:t>
                      </a:r>
                      <a:r>
                        <a:rPr sz="16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Guns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2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Weapons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of Mass</a:t>
                      </a:r>
                      <a:r>
                        <a:rPr sz="16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Destruction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Nuclear,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Chemical,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Radiological,</a:t>
                      </a:r>
                      <a:r>
                        <a:rPr sz="16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Biological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4373" y="1204340"/>
            <a:ext cx="3588385" cy="11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Course</a:t>
            </a:r>
            <a:r>
              <a:rPr dirty="0">
                <a:solidFill>
                  <a:srgbClr val="000000"/>
                </a:solidFill>
              </a:rPr>
              <a:t> Plan</a:t>
            </a:r>
          </a:p>
          <a:p>
            <a:pPr marL="12700" marR="5080">
              <a:lnSpc>
                <a:spcPct val="161100"/>
              </a:lnSpc>
              <a:spcBef>
                <a:spcPts val="15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CO1.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Introduction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Physical</a:t>
            </a:r>
            <a:r>
              <a:rPr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Security  CO2. Approaches to Physical</a:t>
            </a:r>
            <a:r>
              <a:rPr b="0" spc="-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4373" y="2532126"/>
            <a:ext cx="4483100" cy="295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CO3. </a:t>
            </a:r>
            <a:r>
              <a:rPr sz="1800" dirty="0">
                <a:latin typeface="Times New Roman"/>
                <a:cs typeface="Times New Roman"/>
              </a:rPr>
              <a:t>Standards, Regulations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Guidelines</a:t>
            </a:r>
          </a:p>
          <a:p>
            <a:pPr marL="12700" marR="1083310">
              <a:lnSpc>
                <a:spcPct val="1613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CO4. Fire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Fire </a:t>
            </a:r>
            <a:r>
              <a:rPr sz="1800" dirty="0">
                <a:latin typeface="Times New Roman"/>
                <a:cs typeface="Times New Roman"/>
              </a:rPr>
              <a:t>Safety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Inspection  </a:t>
            </a:r>
            <a:r>
              <a:rPr sz="1800" spc="-5" dirty="0">
                <a:latin typeface="Times New Roman"/>
                <a:cs typeface="Times New Roman"/>
              </a:rPr>
              <a:t>CO5. </a:t>
            </a:r>
            <a:r>
              <a:rPr sz="1800" b="1" spc="-10" dirty="0">
                <a:latin typeface="Times New Roman"/>
                <a:cs typeface="Times New Roman"/>
              </a:rPr>
              <a:t>Vulnerability </a:t>
            </a:r>
            <a:r>
              <a:rPr sz="1800" b="1" spc="-5" dirty="0">
                <a:latin typeface="Times New Roman"/>
                <a:cs typeface="Times New Roman"/>
              </a:rPr>
              <a:t>Assessment  </a:t>
            </a:r>
            <a:r>
              <a:rPr sz="1800" dirty="0">
                <a:latin typeface="Times New Roman"/>
                <a:cs typeface="Times New Roman"/>
              </a:rPr>
              <a:t>CO6. Security Surveys and Audit  CO7. Security Lighting,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Alarms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611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CO8. </a:t>
            </a:r>
            <a:r>
              <a:rPr sz="1800" spc="-20" dirty="0">
                <a:latin typeface="Times New Roman"/>
                <a:cs typeface="Times New Roman"/>
              </a:rPr>
              <a:t>Video, </a:t>
            </a:r>
            <a:r>
              <a:rPr sz="1800" dirty="0">
                <a:latin typeface="Times New Roman"/>
                <a:cs typeface="Times New Roman"/>
              </a:rPr>
              <a:t>Biometrics, </a:t>
            </a:r>
            <a:r>
              <a:rPr sz="1800" spc="-5" dirty="0">
                <a:latin typeface="Times New Roman"/>
                <a:cs typeface="Times New Roman"/>
              </a:rPr>
              <a:t>Access </a:t>
            </a:r>
            <a:r>
              <a:rPr sz="1800" dirty="0">
                <a:latin typeface="Times New Roman"/>
                <a:cs typeface="Times New Roman"/>
              </a:rPr>
              <a:t>Control,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Fences  </a:t>
            </a:r>
            <a:r>
              <a:rPr sz="1800" spc="-5" dirty="0">
                <a:latin typeface="Times New Roman"/>
                <a:cs typeface="Times New Roman"/>
              </a:rPr>
              <a:t>CO09.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Personnel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71935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18" y="238455"/>
            <a:ext cx="904118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5.6 System Engineering </a:t>
            </a:r>
            <a:r>
              <a:rPr lang="en-US" spc="-5" dirty="0"/>
              <a:t>and </a:t>
            </a:r>
            <a:r>
              <a:rPr lang="en-US" spc="-15" dirty="0"/>
              <a:t>Vulnerability</a:t>
            </a:r>
            <a:r>
              <a:rPr lang="en-US" spc="-170" dirty="0"/>
              <a:t> </a:t>
            </a:r>
            <a:r>
              <a:rPr lang="en-US" spc="-5" dirty="0"/>
              <a:t>Assessment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762000"/>
            <a:ext cx="9719945" cy="4183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Collection of various components integrated to achieve a certain goal is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known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as a</a:t>
            </a:r>
            <a:r>
              <a:rPr sz="1800" spc="-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system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Features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of a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system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Holistic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approach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Various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subsystems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Can be deployed in any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</a:t>
            </a:r>
            <a:endParaRPr lang="en-US" sz="1800" spc="-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integrated approach to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make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systems realize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successful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outputs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known as system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engineering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Focus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points</a:t>
            </a:r>
            <a:r>
              <a:rPr lang="en-US"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 of </a:t>
            </a:r>
            <a:r>
              <a:rPr lang="en-US" b="1" dirty="0">
                <a:solidFill>
                  <a:srgbClr val="1F4E79"/>
                </a:solidFill>
                <a:latin typeface="Times New Roman"/>
                <a:cs typeface="Times New Roman"/>
              </a:rPr>
              <a:t>System</a:t>
            </a:r>
            <a:r>
              <a:rPr lang="en-US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 Engineering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Customer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requirements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System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functioning</a:t>
            </a:r>
            <a:endParaRPr lang="en-US" sz="1800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System design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System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validation</a:t>
            </a:r>
            <a:endParaRPr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460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419" y="238455"/>
            <a:ext cx="8829675" cy="3067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5.</a:t>
            </a: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6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System Engineering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and 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Vulnerability</a:t>
            </a:r>
            <a:r>
              <a:rPr sz="1800" b="1" spc="-1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Assessment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Aim of System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Engineering: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Provide product which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high in quality 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meets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requirements specified by</a:t>
            </a:r>
            <a:r>
              <a:rPr sz="1800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customers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Consider points while delivering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product: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Safety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Reliable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Maintenance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Technical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performance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Involved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personnel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Cost involved during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lifecycle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4114800"/>
            <a:ext cx="1821180" cy="1091565"/>
          </a:xfrm>
          <a:custGeom>
            <a:avLst/>
            <a:gdLst/>
            <a:ahLst/>
            <a:cxnLst/>
            <a:rect l="l" t="t" r="r" b="b"/>
            <a:pathLst>
              <a:path w="1821180" h="1091564">
                <a:moveTo>
                  <a:pt x="1712087" y="0"/>
                </a:moveTo>
                <a:lnTo>
                  <a:pt x="109118" y="0"/>
                </a:lnTo>
                <a:lnTo>
                  <a:pt x="66645" y="8580"/>
                </a:lnTo>
                <a:lnTo>
                  <a:pt x="31961" y="31972"/>
                </a:lnTo>
                <a:lnTo>
                  <a:pt x="8575" y="66651"/>
                </a:lnTo>
                <a:lnTo>
                  <a:pt x="0" y="109093"/>
                </a:lnTo>
                <a:lnTo>
                  <a:pt x="0" y="982065"/>
                </a:lnTo>
                <a:lnTo>
                  <a:pt x="8575" y="1024538"/>
                </a:lnTo>
                <a:lnTo>
                  <a:pt x="31961" y="1059222"/>
                </a:lnTo>
                <a:lnTo>
                  <a:pt x="66645" y="1082608"/>
                </a:lnTo>
                <a:lnTo>
                  <a:pt x="109118" y="1091184"/>
                </a:lnTo>
                <a:lnTo>
                  <a:pt x="1712087" y="1091184"/>
                </a:lnTo>
                <a:lnTo>
                  <a:pt x="1754528" y="1082608"/>
                </a:lnTo>
                <a:lnTo>
                  <a:pt x="1789207" y="1059222"/>
                </a:lnTo>
                <a:lnTo>
                  <a:pt x="1812599" y="1024538"/>
                </a:lnTo>
                <a:lnTo>
                  <a:pt x="1821179" y="982065"/>
                </a:lnTo>
                <a:lnTo>
                  <a:pt x="1821179" y="109093"/>
                </a:lnTo>
                <a:lnTo>
                  <a:pt x="1812599" y="66651"/>
                </a:lnTo>
                <a:lnTo>
                  <a:pt x="1789207" y="31972"/>
                </a:lnTo>
                <a:lnTo>
                  <a:pt x="1754528" y="8580"/>
                </a:lnTo>
                <a:lnTo>
                  <a:pt x="171208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4321" y="4271842"/>
            <a:ext cx="1207135" cy="6807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1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Requirement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0737" y="4434840"/>
            <a:ext cx="386080" cy="451484"/>
          </a:xfrm>
          <a:custGeom>
            <a:avLst/>
            <a:gdLst/>
            <a:ahLst/>
            <a:cxnLst/>
            <a:rect l="l" t="t" r="r" b="b"/>
            <a:pathLst>
              <a:path w="386079" h="451485">
                <a:moveTo>
                  <a:pt x="192786" y="0"/>
                </a:moveTo>
                <a:lnTo>
                  <a:pt x="192786" y="90170"/>
                </a:lnTo>
                <a:lnTo>
                  <a:pt x="0" y="90170"/>
                </a:lnTo>
                <a:lnTo>
                  <a:pt x="0" y="360883"/>
                </a:lnTo>
                <a:lnTo>
                  <a:pt x="192786" y="360883"/>
                </a:lnTo>
                <a:lnTo>
                  <a:pt x="192786" y="451104"/>
                </a:lnTo>
                <a:lnTo>
                  <a:pt x="385571" y="225552"/>
                </a:lnTo>
                <a:lnTo>
                  <a:pt x="192786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6328" y="4114800"/>
            <a:ext cx="1821180" cy="1091565"/>
          </a:xfrm>
          <a:custGeom>
            <a:avLst/>
            <a:gdLst/>
            <a:ahLst/>
            <a:cxnLst/>
            <a:rect l="l" t="t" r="r" b="b"/>
            <a:pathLst>
              <a:path w="1821179" h="1091564">
                <a:moveTo>
                  <a:pt x="1712087" y="0"/>
                </a:moveTo>
                <a:lnTo>
                  <a:pt x="109092" y="0"/>
                </a:lnTo>
                <a:lnTo>
                  <a:pt x="66651" y="8580"/>
                </a:lnTo>
                <a:lnTo>
                  <a:pt x="31972" y="31972"/>
                </a:lnTo>
                <a:lnTo>
                  <a:pt x="8580" y="66651"/>
                </a:lnTo>
                <a:lnTo>
                  <a:pt x="0" y="109093"/>
                </a:lnTo>
                <a:lnTo>
                  <a:pt x="0" y="982065"/>
                </a:lnTo>
                <a:lnTo>
                  <a:pt x="8580" y="1024538"/>
                </a:lnTo>
                <a:lnTo>
                  <a:pt x="31972" y="1059222"/>
                </a:lnTo>
                <a:lnTo>
                  <a:pt x="66651" y="1082608"/>
                </a:lnTo>
                <a:lnTo>
                  <a:pt x="109092" y="1091184"/>
                </a:lnTo>
                <a:lnTo>
                  <a:pt x="1712087" y="1091184"/>
                </a:lnTo>
                <a:lnTo>
                  <a:pt x="1754528" y="1082608"/>
                </a:lnTo>
                <a:lnTo>
                  <a:pt x="1789207" y="1059222"/>
                </a:lnTo>
                <a:lnTo>
                  <a:pt x="1812599" y="1024538"/>
                </a:lnTo>
                <a:lnTo>
                  <a:pt x="1821179" y="982065"/>
                </a:lnTo>
                <a:lnTo>
                  <a:pt x="1821179" y="109093"/>
                </a:lnTo>
                <a:lnTo>
                  <a:pt x="1812599" y="66651"/>
                </a:lnTo>
                <a:lnTo>
                  <a:pt x="1789207" y="31972"/>
                </a:lnTo>
                <a:lnTo>
                  <a:pt x="1754528" y="8580"/>
                </a:lnTo>
                <a:lnTo>
                  <a:pt x="171208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44290" y="4153255"/>
            <a:ext cx="907415" cy="91884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indent="120014">
              <a:lnSpc>
                <a:spcPct val="100000"/>
              </a:lnSpc>
              <a:spcBef>
                <a:spcPts val="52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endParaRPr sz="1800" dirty="0">
              <a:latin typeface="Times New Roman"/>
              <a:cs typeface="Times New Roman"/>
            </a:endParaRPr>
          </a:p>
          <a:p>
            <a:pPr marL="52069" marR="5080" indent="-40005">
              <a:lnSpc>
                <a:spcPts val="1870"/>
              </a:lnSpc>
              <a:spcBef>
                <a:spcPts val="72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&amp;  Analysis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0388" y="4434840"/>
            <a:ext cx="386080" cy="451484"/>
          </a:xfrm>
          <a:custGeom>
            <a:avLst/>
            <a:gdLst/>
            <a:ahLst/>
            <a:cxnLst/>
            <a:rect l="l" t="t" r="r" b="b"/>
            <a:pathLst>
              <a:path w="386079" h="451485">
                <a:moveTo>
                  <a:pt x="192786" y="0"/>
                </a:moveTo>
                <a:lnTo>
                  <a:pt x="192786" y="90170"/>
                </a:lnTo>
                <a:lnTo>
                  <a:pt x="0" y="90170"/>
                </a:lnTo>
                <a:lnTo>
                  <a:pt x="0" y="360883"/>
                </a:lnTo>
                <a:lnTo>
                  <a:pt x="192786" y="360883"/>
                </a:lnTo>
                <a:lnTo>
                  <a:pt x="192786" y="451104"/>
                </a:lnTo>
                <a:lnTo>
                  <a:pt x="385572" y="225552"/>
                </a:lnTo>
                <a:lnTo>
                  <a:pt x="192786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35981" y="4114800"/>
            <a:ext cx="1821180" cy="1091565"/>
          </a:xfrm>
          <a:custGeom>
            <a:avLst/>
            <a:gdLst/>
            <a:ahLst/>
            <a:cxnLst/>
            <a:rect l="l" t="t" r="r" b="b"/>
            <a:pathLst>
              <a:path w="1821179" h="1091564">
                <a:moveTo>
                  <a:pt x="1712087" y="0"/>
                </a:moveTo>
                <a:lnTo>
                  <a:pt x="109093" y="0"/>
                </a:lnTo>
                <a:lnTo>
                  <a:pt x="66651" y="8580"/>
                </a:lnTo>
                <a:lnTo>
                  <a:pt x="31972" y="31972"/>
                </a:lnTo>
                <a:lnTo>
                  <a:pt x="8580" y="66651"/>
                </a:lnTo>
                <a:lnTo>
                  <a:pt x="0" y="109093"/>
                </a:lnTo>
                <a:lnTo>
                  <a:pt x="0" y="982065"/>
                </a:lnTo>
                <a:lnTo>
                  <a:pt x="8580" y="1024538"/>
                </a:lnTo>
                <a:lnTo>
                  <a:pt x="31972" y="1059222"/>
                </a:lnTo>
                <a:lnTo>
                  <a:pt x="66651" y="1082608"/>
                </a:lnTo>
                <a:lnTo>
                  <a:pt x="109093" y="1091184"/>
                </a:lnTo>
                <a:lnTo>
                  <a:pt x="1712087" y="1091184"/>
                </a:lnTo>
                <a:lnTo>
                  <a:pt x="1754528" y="1082608"/>
                </a:lnTo>
                <a:lnTo>
                  <a:pt x="1789207" y="1059222"/>
                </a:lnTo>
                <a:lnTo>
                  <a:pt x="1812599" y="1024538"/>
                </a:lnTo>
                <a:lnTo>
                  <a:pt x="1821180" y="982065"/>
                </a:lnTo>
                <a:lnTo>
                  <a:pt x="1821180" y="109093"/>
                </a:lnTo>
                <a:lnTo>
                  <a:pt x="1812599" y="66651"/>
                </a:lnTo>
                <a:lnTo>
                  <a:pt x="1789207" y="31972"/>
                </a:lnTo>
                <a:lnTo>
                  <a:pt x="1754528" y="8580"/>
                </a:lnTo>
                <a:lnTo>
                  <a:pt x="171208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03062" y="4153255"/>
            <a:ext cx="1287780" cy="91884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3:</a:t>
            </a:r>
            <a:endParaRPr sz="1800">
              <a:latin typeface="Times New Roman"/>
              <a:cs typeface="Times New Roman"/>
            </a:endParaRPr>
          </a:p>
          <a:p>
            <a:pPr marL="12700" marR="5080" algn="ctr">
              <a:lnSpc>
                <a:spcPts val="1870"/>
              </a:lnSpc>
              <a:spcBef>
                <a:spcPts val="72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Installation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&amp;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38517" y="4434840"/>
            <a:ext cx="386080" cy="451484"/>
          </a:xfrm>
          <a:custGeom>
            <a:avLst/>
            <a:gdLst/>
            <a:ahLst/>
            <a:cxnLst/>
            <a:rect l="l" t="t" r="r" b="b"/>
            <a:pathLst>
              <a:path w="386079" h="451485">
                <a:moveTo>
                  <a:pt x="192785" y="0"/>
                </a:moveTo>
                <a:lnTo>
                  <a:pt x="192785" y="90170"/>
                </a:lnTo>
                <a:lnTo>
                  <a:pt x="0" y="90170"/>
                </a:lnTo>
                <a:lnTo>
                  <a:pt x="0" y="360883"/>
                </a:lnTo>
                <a:lnTo>
                  <a:pt x="192785" y="360883"/>
                </a:lnTo>
                <a:lnTo>
                  <a:pt x="192785" y="451104"/>
                </a:lnTo>
                <a:lnTo>
                  <a:pt x="385572" y="225552"/>
                </a:lnTo>
                <a:lnTo>
                  <a:pt x="192785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84109" y="4114800"/>
            <a:ext cx="1821180" cy="1091565"/>
          </a:xfrm>
          <a:custGeom>
            <a:avLst/>
            <a:gdLst/>
            <a:ahLst/>
            <a:cxnLst/>
            <a:rect l="l" t="t" r="r" b="b"/>
            <a:pathLst>
              <a:path w="1821179" h="1091564">
                <a:moveTo>
                  <a:pt x="1712086" y="0"/>
                </a:moveTo>
                <a:lnTo>
                  <a:pt x="109092" y="0"/>
                </a:lnTo>
                <a:lnTo>
                  <a:pt x="66651" y="8580"/>
                </a:lnTo>
                <a:lnTo>
                  <a:pt x="31972" y="31972"/>
                </a:lnTo>
                <a:lnTo>
                  <a:pt x="8580" y="66651"/>
                </a:lnTo>
                <a:lnTo>
                  <a:pt x="0" y="109093"/>
                </a:lnTo>
                <a:lnTo>
                  <a:pt x="0" y="982065"/>
                </a:lnTo>
                <a:lnTo>
                  <a:pt x="8580" y="1024538"/>
                </a:lnTo>
                <a:lnTo>
                  <a:pt x="31972" y="1059222"/>
                </a:lnTo>
                <a:lnTo>
                  <a:pt x="66651" y="1082608"/>
                </a:lnTo>
                <a:lnTo>
                  <a:pt x="109092" y="1091184"/>
                </a:lnTo>
                <a:lnTo>
                  <a:pt x="1712086" y="1091184"/>
                </a:lnTo>
                <a:lnTo>
                  <a:pt x="1754528" y="1082608"/>
                </a:lnTo>
                <a:lnTo>
                  <a:pt x="1789207" y="1059222"/>
                </a:lnTo>
                <a:lnTo>
                  <a:pt x="1812599" y="1024538"/>
                </a:lnTo>
                <a:lnTo>
                  <a:pt x="1821179" y="982065"/>
                </a:lnTo>
                <a:lnTo>
                  <a:pt x="1821179" y="109093"/>
                </a:lnTo>
                <a:lnTo>
                  <a:pt x="1812599" y="66651"/>
                </a:lnTo>
                <a:lnTo>
                  <a:pt x="1789207" y="31972"/>
                </a:lnTo>
                <a:lnTo>
                  <a:pt x="1754528" y="8580"/>
                </a:lnTo>
                <a:lnTo>
                  <a:pt x="171208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85607" y="4370958"/>
            <a:ext cx="1220470" cy="5359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276860">
              <a:lnSpc>
                <a:spcPts val="1860"/>
              </a:lnSpc>
              <a:spcBef>
                <a:spcPts val="409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Step 4:  Rep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08921" y="4424171"/>
            <a:ext cx="387350" cy="451484"/>
          </a:xfrm>
          <a:custGeom>
            <a:avLst/>
            <a:gdLst/>
            <a:ahLst/>
            <a:cxnLst/>
            <a:rect l="l" t="t" r="r" b="b"/>
            <a:pathLst>
              <a:path w="387350" h="451485">
                <a:moveTo>
                  <a:pt x="193548" y="0"/>
                </a:moveTo>
                <a:lnTo>
                  <a:pt x="193548" y="90169"/>
                </a:lnTo>
                <a:lnTo>
                  <a:pt x="0" y="90169"/>
                </a:lnTo>
                <a:lnTo>
                  <a:pt x="0" y="360883"/>
                </a:lnTo>
                <a:lnTo>
                  <a:pt x="193548" y="360883"/>
                </a:lnTo>
                <a:lnTo>
                  <a:pt x="193548" y="451103"/>
                </a:lnTo>
                <a:lnTo>
                  <a:pt x="387096" y="225551"/>
                </a:lnTo>
                <a:lnTo>
                  <a:pt x="193548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385317" y="4579620"/>
            <a:ext cx="9848215" cy="1211580"/>
            <a:chOff x="1485900" y="5532120"/>
            <a:chExt cx="9848215" cy="1211580"/>
          </a:xfrm>
        </p:grpSpPr>
        <p:sp>
          <p:nvSpPr>
            <p:cNvPr id="16" name="object 16"/>
            <p:cNvSpPr/>
            <p:nvPr/>
          </p:nvSpPr>
          <p:spPr>
            <a:xfrm>
              <a:off x="1485900" y="6187440"/>
              <a:ext cx="451484" cy="386080"/>
            </a:xfrm>
            <a:custGeom>
              <a:avLst/>
              <a:gdLst/>
              <a:ahLst/>
              <a:cxnLst/>
              <a:rect l="l" t="t" r="r" b="b"/>
              <a:pathLst>
                <a:path w="451485" h="386079">
                  <a:moveTo>
                    <a:pt x="225551" y="0"/>
                  </a:moveTo>
                  <a:lnTo>
                    <a:pt x="0" y="192786"/>
                  </a:lnTo>
                  <a:lnTo>
                    <a:pt x="90169" y="192786"/>
                  </a:lnTo>
                  <a:lnTo>
                    <a:pt x="90169" y="385572"/>
                  </a:lnTo>
                  <a:lnTo>
                    <a:pt x="360933" y="385572"/>
                  </a:lnTo>
                  <a:lnTo>
                    <a:pt x="360933" y="192786"/>
                  </a:lnTo>
                  <a:lnTo>
                    <a:pt x="451104" y="192786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B5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50719" y="6403848"/>
              <a:ext cx="9023985" cy="334010"/>
            </a:xfrm>
            <a:custGeom>
              <a:avLst/>
              <a:gdLst/>
              <a:ahLst/>
              <a:cxnLst/>
              <a:rect l="l" t="t" r="r" b="b"/>
              <a:pathLst>
                <a:path w="9023985" h="334009">
                  <a:moveTo>
                    <a:pt x="166878" y="0"/>
                  </a:moveTo>
                  <a:lnTo>
                    <a:pt x="0" y="166877"/>
                  </a:lnTo>
                  <a:lnTo>
                    <a:pt x="166878" y="333755"/>
                  </a:lnTo>
                  <a:lnTo>
                    <a:pt x="166878" y="250316"/>
                  </a:lnTo>
                  <a:lnTo>
                    <a:pt x="9023604" y="250316"/>
                  </a:lnTo>
                  <a:lnTo>
                    <a:pt x="9023604" y="83438"/>
                  </a:lnTo>
                  <a:lnTo>
                    <a:pt x="166878" y="83438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50719" y="6403848"/>
              <a:ext cx="9023985" cy="334010"/>
            </a:xfrm>
            <a:custGeom>
              <a:avLst/>
              <a:gdLst/>
              <a:ahLst/>
              <a:cxnLst/>
              <a:rect l="l" t="t" r="r" b="b"/>
              <a:pathLst>
                <a:path w="9023985" h="334009">
                  <a:moveTo>
                    <a:pt x="0" y="166877"/>
                  </a:moveTo>
                  <a:lnTo>
                    <a:pt x="166878" y="0"/>
                  </a:lnTo>
                  <a:lnTo>
                    <a:pt x="166878" y="83438"/>
                  </a:lnTo>
                  <a:lnTo>
                    <a:pt x="9023604" y="83438"/>
                  </a:lnTo>
                  <a:lnTo>
                    <a:pt x="9023604" y="250316"/>
                  </a:lnTo>
                  <a:lnTo>
                    <a:pt x="166878" y="250316"/>
                  </a:lnTo>
                  <a:lnTo>
                    <a:pt x="166878" y="333755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56035" y="5538216"/>
              <a:ext cx="372110" cy="920750"/>
            </a:xfrm>
            <a:custGeom>
              <a:avLst/>
              <a:gdLst/>
              <a:ahLst/>
              <a:cxnLst/>
              <a:rect l="l" t="t" r="r" b="b"/>
              <a:pathLst>
                <a:path w="372109" h="920750">
                  <a:moveTo>
                    <a:pt x="278892" y="0"/>
                  </a:moveTo>
                  <a:lnTo>
                    <a:pt x="92964" y="0"/>
                  </a:lnTo>
                  <a:lnTo>
                    <a:pt x="92964" y="734568"/>
                  </a:lnTo>
                  <a:lnTo>
                    <a:pt x="0" y="734568"/>
                  </a:lnTo>
                  <a:lnTo>
                    <a:pt x="185928" y="920496"/>
                  </a:lnTo>
                  <a:lnTo>
                    <a:pt x="371856" y="734568"/>
                  </a:lnTo>
                  <a:lnTo>
                    <a:pt x="278892" y="734568"/>
                  </a:lnTo>
                  <a:lnTo>
                    <a:pt x="278892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56035" y="5538216"/>
              <a:ext cx="372110" cy="920750"/>
            </a:xfrm>
            <a:custGeom>
              <a:avLst/>
              <a:gdLst/>
              <a:ahLst/>
              <a:cxnLst/>
              <a:rect l="l" t="t" r="r" b="b"/>
              <a:pathLst>
                <a:path w="372109" h="920750">
                  <a:moveTo>
                    <a:pt x="185928" y="920496"/>
                  </a:moveTo>
                  <a:lnTo>
                    <a:pt x="0" y="734568"/>
                  </a:lnTo>
                  <a:lnTo>
                    <a:pt x="92964" y="734568"/>
                  </a:lnTo>
                  <a:lnTo>
                    <a:pt x="92964" y="0"/>
                  </a:lnTo>
                  <a:lnTo>
                    <a:pt x="278892" y="0"/>
                  </a:lnTo>
                  <a:lnTo>
                    <a:pt x="278892" y="734568"/>
                  </a:lnTo>
                  <a:lnTo>
                    <a:pt x="371856" y="734568"/>
                  </a:lnTo>
                  <a:lnTo>
                    <a:pt x="185928" y="9204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226" y="1880108"/>
            <a:ext cx="3562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Chapter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5. 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Vulnerability</a:t>
            </a:r>
            <a:r>
              <a:rPr sz="1800" b="1" spc="-2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Assessment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327" y="160782"/>
            <a:ext cx="10817225" cy="5268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5.1 Critical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IT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r>
              <a:rPr sz="1800" b="1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1F4E79"/>
                </a:solidFill>
                <a:latin typeface="Times New Roman"/>
                <a:cs typeface="Times New Roman"/>
              </a:rPr>
              <a:t>Terms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Asset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(A)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Asset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is what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we’re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trying to</a:t>
            </a:r>
            <a:r>
              <a:rPr sz="1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protect.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E.g. People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Employees,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Customers, 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Vendors,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Guests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E.g.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Property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Tangible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(measure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/ can be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assigned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 value) and intangible (Reputation, IP</a:t>
            </a:r>
            <a:r>
              <a:rPr sz="1800" spc="-1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Info)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E.g.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Information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Documents,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Databases, Software code, Critical company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record.</a:t>
            </a:r>
            <a:endParaRPr lang="en-US" sz="1800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endParaRPr lang="en-US" sz="1800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Vulnerability </a:t>
            </a:r>
            <a:r>
              <a:rPr lang="en-US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(V):</a:t>
            </a:r>
            <a:endParaRPr lang="en-US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This is 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lang="en-US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Weaknesses 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lang="en-US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Gaps in 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lang="en-US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security </a:t>
            </a:r>
            <a:r>
              <a:rPr lang="en-US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program 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lang="en-US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protection</a:t>
            </a:r>
            <a:r>
              <a:rPr lang="en-US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efforts.</a:t>
            </a:r>
            <a:endParaRPr lang="en-US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Can be exploited by Threats to gain unauthorized access to an</a:t>
            </a:r>
            <a:r>
              <a:rPr lang="en-US" spc="-1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1F4E79"/>
                </a:solidFill>
                <a:latin typeface="Times New Roman"/>
                <a:cs typeface="Times New Roman"/>
              </a:rPr>
              <a:t>asset.</a:t>
            </a:r>
            <a:endParaRPr lang="en-US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E.g. Lock </a:t>
            </a:r>
            <a:r>
              <a:rPr lang="en-US" spc="-5" dirty="0">
                <a:solidFill>
                  <a:srgbClr val="1F4E79"/>
                </a:solidFill>
                <a:latin typeface="Times New Roman"/>
                <a:cs typeface="Times New Roman"/>
              </a:rPr>
              <a:t>is </a:t>
            </a: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vulnerable to the physical</a:t>
            </a:r>
            <a:r>
              <a:rPr lang="en-US" spc="-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attack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Threat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(T):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threat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is what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we’re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trying to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protect</a:t>
            </a:r>
            <a:r>
              <a:rPr sz="18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against.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Anything that can exploit a vulnerability (intentionally or accidentally) to obtain, damage, or destroy an</a:t>
            </a:r>
            <a:r>
              <a:rPr sz="1800" spc="-1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asset.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E.g. Intruder can break open a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door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that has a weak/small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lock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E.g.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Malware, Phishing,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Social Engineering, Internal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Agents, 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Your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unpatched</a:t>
            </a:r>
            <a:r>
              <a:rPr sz="1800" spc="-1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devices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327" y="160782"/>
            <a:ext cx="11737340" cy="520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5.1 Critical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IT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r>
              <a:rPr sz="1800" b="1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1F4E79"/>
                </a:solidFill>
                <a:latin typeface="Times New Roman"/>
                <a:cs typeface="Times New Roman"/>
              </a:rPr>
              <a:t>Terms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Attack: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Someone following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through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on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threat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or exploiting a</a:t>
            </a:r>
            <a:r>
              <a:rPr sz="1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vulnerability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Malicious action taken that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uses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one 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more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vulnerabilities to realize a Threat and exploits the</a:t>
            </a:r>
            <a:r>
              <a:rPr sz="1800" spc="-114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vulnerability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E.g. Illegal / Unauthorized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Remote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Access /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Privilege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Account</a:t>
            </a:r>
            <a:r>
              <a:rPr sz="1800" spc="-2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access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Countermeasure: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Mitigation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plan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addresses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vulnerability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135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Reduce the probability of an attack or the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impact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a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threat.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135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E.g.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patching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(scanner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report), Network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Port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Block on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Firewall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Risk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(R):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Intersection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assets,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threats,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 vulnerabilities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+ T +</a:t>
            </a:r>
            <a:r>
              <a:rPr sz="1800" b="1" spc="-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Potential for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loss,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damage or destruction of an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asset as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 result of a threat exploiting a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vulnerability.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Note: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Threats (Actual, Conceptual, or Inherent)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may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exist, but if there are no vulnerabilities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then there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little/no</a:t>
            </a:r>
            <a:r>
              <a:rPr sz="1800" spc="-1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risk.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65" dirty="0">
                <a:solidFill>
                  <a:srgbClr val="1F4E79"/>
                </a:solidFill>
                <a:latin typeface="Times New Roman"/>
                <a:cs typeface="Times New Roman"/>
              </a:rPr>
              <a:t>You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can have a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vulnerability,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but if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you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have no threat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then 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you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have little/no</a:t>
            </a:r>
            <a:r>
              <a:rPr sz="1800" spc="-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risk.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E.g. Resources inside the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office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premise are prone to illegal/unauthorized</a:t>
            </a:r>
            <a:r>
              <a:rPr sz="1800" spc="-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access/damage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327" y="160782"/>
            <a:ext cx="294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5.1 Critical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IT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r>
              <a:rPr sz="1800" b="1" spc="-1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1F4E79"/>
                </a:solidFill>
                <a:latin typeface="Times New Roman"/>
                <a:cs typeface="Times New Roman"/>
              </a:rPr>
              <a:t>Terms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172" y="600454"/>
            <a:ext cx="10972800" cy="616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599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327" y="160782"/>
            <a:ext cx="294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5.1 Critical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IT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r>
              <a:rPr sz="1800" b="1" spc="-1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1F4E79"/>
                </a:solidFill>
                <a:latin typeface="Times New Roman"/>
                <a:cs typeface="Times New Roman"/>
              </a:rPr>
              <a:t>Terms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172" y="569974"/>
            <a:ext cx="10972800" cy="616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Unité Identify Threats | Salesforce Trailhead">
            <a:extLst>
              <a:ext uri="{FF2B5EF4-FFF2-40B4-BE49-F238E27FC236}">
                <a16:creationId xmlns:a16="http://schemas.microsoft.com/office/drawing/2014/main" id="{418E17B6-F7A8-CD55-8E67-F1499FAF6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84" y="933411"/>
            <a:ext cx="7929563" cy="574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327" y="160782"/>
            <a:ext cx="5974715" cy="6114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5.2 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Vulnerability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Assessment</a:t>
            </a:r>
            <a:r>
              <a:rPr sz="1800" b="1" spc="-1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60" dirty="0">
                <a:solidFill>
                  <a:srgbClr val="1F4E79"/>
                </a:solidFill>
                <a:latin typeface="Times New Roman"/>
                <a:cs typeface="Times New Roman"/>
              </a:rPr>
              <a:t>(VA)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Sub process / part of Risk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Management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Answers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questions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What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is the likelihood of being hit by a</a:t>
            </a:r>
            <a:r>
              <a:rPr sz="1800" spc="-1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Threat?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What is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result of the attack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incident?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What is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acceptance ratio of the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results?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20" dirty="0">
                <a:solidFill>
                  <a:srgbClr val="1F4E79"/>
                </a:solidFill>
                <a:latin typeface="Times New Roman"/>
                <a:cs typeface="Times New Roman"/>
              </a:rPr>
              <a:t>VA </a:t>
            </a:r>
            <a:r>
              <a:rPr lang="en-US" sz="1800" b="1" spc="-1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under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Physical Security</a:t>
            </a:r>
            <a:r>
              <a:rPr sz="1800" b="1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process: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Understand Security Functions and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Systems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Identify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Vulnerabilities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Understand Physical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Design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Recommend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Improvements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Threat</a:t>
            </a:r>
            <a:r>
              <a:rPr sz="1800" b="1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Assessment: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Determine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likelihood of adverse events impacting</a:t>
            </a:r>
            <a:r>
              <a:rPr sz="1800" spc="-1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Assets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Validate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levels.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Criticality</a:t>
            </a:r>
            <a:r>
              <a:rPr sz="1800" b="1" spc="-1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Assessment: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Systematic approach to evaluating potential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risks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Determine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consequences that can impact the</a:t>
            </a:r>
            <a:r>
              <a:rPr sz="1800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business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04830" y="1667255"/>
            <a:ext cx="5561239" cy="5108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419" y="238455"/>
            <a:ext cx="10433050" cy="279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5.3 Physical System 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Vulnerability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Assessment</a:t>
            </a:r>
            <a:r>
              <a:rPr sz="1800" b="1" spc="-1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Physical 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Vulnerability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Assessment methodology has the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following</a:t>
            </a:r>
            <a:r>
              <a:rPr sz="1800" b="1" spc="-1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objectives: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Understand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Organization’s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Security Functions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Systems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Identify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Vulnerabilities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which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may affect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objectives of the</a:t>
            </a:r>
            <a:r>
              <a:rPr sz="1800" spc="-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Understand Operations associated with </a:t>
            </a:r>
            <a:r>
              <a:rPr lang="en-US"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organization’s 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Physical Design </a:t>
            </a:r>
            <a:r>
              <a:rPr lang="en-US"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modes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of failures can be</a:t>
            </a:r>
            <a:r>
              <a:rPr lang="en-US" sz="1800" spc="-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determined</a:t>
            </a:r>
            <a:endParaRPr lang="en-US"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Reduction of vulnerabilities by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recommending improvements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that can be carried out in the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Following 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are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the seven steps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for Physical System 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Vulnerability</a:t>
            </a:r>
            <a:r>
              <a:rPr sz="1800" b="1" spc="-2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Assessment: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0604" y="3287267"/>
            <a:ext cx="1617345" cy="1541145"/>
          </a:xfrm>
          <a:custGeom>
            <a:avLst/>
            <a:gdLst/>
            <a:ahLst/>
            <a:cxnLst/>
            <a:rect l="l" t="t" r="r" b="b"/>
            <a:pathLst>
              <a:path w="1617345" h="1541145">
                <a:moveTo>
                  <a:pt x="1462913" y="0"/>
                </a:moveTo>
                <a:lnTo>
                  <a:pt x="154076" y="0"/>
                </a:lnTo>
                <a:lnTo>
                  <a:pt x="105377" y="7852"/>
                </a:lnTo>
                <a:lnTo>
                  <a:pt x="63082" y="29720"/>
                </a:lnTo>
                <a:lnTo>
                  <a:pt x="29728" y="63066"/>
                </a:lnTo>
                <a:lnTo>
                  <a:pt x="7855" y="105355"/>
                </a:lnTo>
                <a:lnTo>
                  <a:pt x="0" y="154051"/>
                </a:lnTo>
                <a:lnTo>
                  <a:pt x="0" y="1386713"/>
                </a:lnTo>
                <a:lnTo>
                  <a:pt x="7855" y="1435408"/>
                </a:lnTo>
                <a:lnTo>
                  <a:pt x="29728" y="1477697"/>
                </a:lnTo>
                <a:lnTo>
                  <a:pt x="63082" y="1511043"/>
                </a:lnTo>
                <a:lnTo>
                  <a:pt x="105377" y="1532911"/>
                </a:lnTo>
                <a:lnTo>
                  <a:pt x="154076" y="1540764"/>
                </a:lnTo>
                <a:lnTo>
                  <a:pt x="1462913" y="1540764"/>
                </a:lnTo>
                <a:lnTo>
                  <a:pt x="1511608" y="1532911"/>
                </a:lnTo>
                <a:lnTo>
                  <a:pt x="1553897" y="1511043"/>
                </a:lnTo>
                <a:lnTo>
                  <a:pt x="1587243" y="1477697"/>
                </a:lnTo>
                <a:lnTo>
                  <a:pt x="1609111" y="1435408"/>
                </a:lnTo>
                <a:lnTo>
                  <a:pt x="1616964" y="1386713"/>
                </a:lnTo>
                <a:lnTo>
                  <a:pt x="1616964" y="154051"/>
                </a:lnTo>
                <a:lnTo>
                  <a:pt x="1609111" y="105355"/>
                </a:lnTo>
                <a:lnTo>
                  <a:pt x="1587243" y="63066"/>
                </a:lnTo>
                <a:lnTo>
                  <a:pt x="1553897" y="29720"/>
                </a:lnTo>
                <a:lnTo>
                  <a:pt x="1511608" y="7852"/>
                </a:lnTo>
                <a:lnTo>
                  <a:pt x="146291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7995" y="3432169"/>
            <a:ext cx="1401445" cy="11550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1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endParaRPr sz="1800" dirty="0">
              <a:latin typeface="Times New Roman"/>
              <a:cs typeface="Times New Roman"/>
            </a:endParaRPr>
          </a:p>
          <a:p>
            <a:pPr marL="12700" marR="5080" indent="635" algn="ctr">
              <a:lnSpc>
                <a:spcPct val="86500"/>
              </a:lnSpc>
              <a:spcBef>
                <a:spcPts val="71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Asset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Classification</a:t>
            </a:r>
            <a:r>
              <a:rPr sz="18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  Grouping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85188" y="3287267"/>
            <a:ext cx="1641475" cy="1541145"/>
            <a:chOff x="1885188" y="3287267"/>
            <a:chExt cx="1641475" cy="1541145"/>
          </a:xfrm>
        </p:grpSpPr>
        <p:sp>
          <p:nvSpPr>
            <p:cNvPr id="6" name="object 6"/>
            <p:cNvSpPr/>
            <p:nvPr/>
          </p:nvSpPr>
          <p:spPr>
            <a:xfrm>
              <a:off x="1885188" y="4047743"/>
              <a:ext cx="18415" cy="20320"/>
            </a:xfrm>
            <a:custGeom>
              <a:avLst/>
              <a:gdLst/>
              <a:ahLst/>
              <a:cxnLst/>
              <a:rect l="l" t="t" r="r" b="b"/>
              <a:pathLst>
                <a:path w="18414" h="20320">
                  <a:moveTo>
                    <a:pt x="9143" y="0"/>
                  </a:moveTo>
                  <a:lnTo>
                    <a:pt x="9143" y="3936"/>
                  </a:lnTo>
                  <a:lnTo>
                    <a:pt x="0" y="3936"/>
                  </a:lnTo>
                  <a:lnTo>
                    <a:pt x="0" y="15874"/>
                  </a:lnTo>
                  <a:lnTo>
                    <a:pt x="9143" y="15874"/>
                  </a:lnTo>
                  <a:lnTo>
                    <a:pt x="9143" y="19811"/>
                  </a:lnTo>
                  <a:lnTo>
                    <a:pt x="18287" y="9905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B5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9572" y="3287267"/>
              <a:ext cx="1617345" cy="1541145"/>
            </a:xfrm>
            <a:custGeom>
              <a:avLst/>
              <a:gdLst/>
              <a:ahLst/>
              <a:cxnLst/>
              <a:rect l="l" t="t" r="r" b="b"/>
              <a:pathLst>
                <a:path w="1617345" h="1541145">
                  <a:moveTo>
                    <a:pt x="1462913" y="0"/>
                  </a:moveTo>
                  <a:lnTo>
                    <a:pt x="154050" y="0"/>
                  </a:lnTo>
                  <a:lnTo>
                    <a:pt x="105355" y="7852"/>
                  </a:lnTo>
                  <a:lnTo>
                    <a:pt x="63066" y="29720"/>
                  </a:lnTo>
                  <a:lnTo>
                    <a:pt x="29720" y="63066"/>
                  </a:lnTo>
                  <a:lnTo>
                    <a:pt x="7852" y="105355"/>
                  </a:lnTo>
                  <a:lnTo>
                    <a:pt x="0" y="154051"/>
                  </a:lnTo>
                  <a:lnTo>
                    <a:pt x="0" y="1386713"/>
                  </a:lnTo>
                  <a:lnTo>
                    <a:pt x="7852" y="1435408"/>
                  </a:lnTo>
                  <a:lnTo>
                    <a:pt x="29720" y="1477697"/>
                  </a:lnTo>
                  <a:lnTo>
                    <a:pt x="63066" y="1511043"/>
                  </a:lnTo>
                  <a:lnTo>
                    <a:pt x="105355" y="1532911"/>
                  </a:lnTo>
                  <a:lnTo>
                    <a:pt x="154050" y="1540764"/>
                  </a:lnTo>
                  <a:lnTo>
                    <a:pt x="1462913" y="1540764"/>
                  </a:lnTo>
                  <a:lnTo>
                    <a:pt x="1511608" y="1532911"/>
                  </a:lnTo>
                  <a:lnTo>
                    <a:pt x="1553897" y="1511043"/>
                  </a:lnTo>
                  <a:lnTo>
                    <a:pt x="1587243" y="1477697"/>
                  </a:lnTo>
                  <a:lnTo>
                    <a:pt x="1609111" y="1435408"/>
                  </a:lnTo>
                  <a:lnTo>
                    <a:pt x="1616964" y="1386713"/>
                  </a:lnTo>
                  <a:lnTo>
                    <a:pt x="1616964" y="154051"/>
                  </a:lnTo>
                  <a:lnTo>
                    <a:pt x="1609111" y="105355"/>
                  </a:lnTo>
                  <a:lnTo>
                    <a:pt x="1587243" y="63066"/>
                  </a:lnTo>
                  <a:lnTo>
                    <a:pt x="1553897" y="29720"/>
                  </a:lnTo>
                  <a:lnTo>
                    <a:pt x="1511608" y="7852"/>
                  </a:lnTo>
                  <a:lnTo>
                    <a:pt x="146291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67204" y="3549588"/>
            <a:ext cx="902969" cy="91948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96850" indent="-67310">
              <a:lnSpc>
                <a:spcPct val="100000"/>
              </a:lnSpc>
              <a:spcBef>
                <a:spcPts val="52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endParaRPr sz="1800">
              <a:latin typeface="Times New Roman"/>
              <a:cs typeface="Times New Roman"/>
            </a:endParaRPr>
          </a:p>
          <a:p>
            <a:pPr marL="12700" marR="5080" indent="184150">
              <a:lnSpc>
                <a:spcPts val="1870"/>
              </a:lnSpc>
              <a:spcBef>
                <a:spcPts val="72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Asset  </a:t>
            </a:r>
            <a:r>
              <a:rPr sz="1800" spc="-21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ua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34155" y="3287267"/>
            <a:ext cx="1641475" cy="1541145"/>
            <a:chOff x="3534155" y="3287267"/>
            <a:chExt cx="1641475" cy="1541145"/>
          </a:xfrm>
        </p:grpSpPr>
        <p:sp>
          <p:nvSpPr>
            <p:cNvPr id="10" name="object 10"/>
            <p:cNvSpPr/>
            <p:nvPr/>
          </p:nvSpPr>
          <p:spPr>
            <a:xfrm>
              <a:off x="3534155" y="4047743"/>
              <a:ext cx="18415" cy="20320"/>
            </a:xfrm>
            <a:custGeom>
              <a:avLst/>
              <a:gdLst/>
              <a:ahLst/>
              <a:cxnLst/>
              <a:rect l="l" t="t" r="r" b="b"/>
              <a:pathLst>
                <a:path w="18414" h="20320">
                  <a:moveTo>
                    <a:pt x="9144" y="0"/>
                  </a:moveTo>
                  <a:lnTo>
                    <a:pt x="9144" y="3936"/>
                  </a:lnTo>
                  <a:lnTo>
                    <a:pt x="0" y="3936"/>
                  </a:lnTo>
                  <a:lnTo>
                    <a:pt x="0" y="15874"/>
                  </a:lnTo>
                  <a:lnTo>
                    <a:pt x="9144" y="15874"/>
                  </a:lnTo>
                  <a:lnTo>
                    <a:pt x="9144" y="19811"/>
                  </a:lnTo>
                  <a:lnTo>
                    <a:pt x="18288" y="9905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B5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8539" y="3287267"/>
              <a:ext cx="1617345" cy="1541145"/>
            </a:xfrm>
            <a:custGeom>
              <a:avLst/>
              <a:gdLst/>
              <a:ahLst/>
              <a:cxnLst/>
              <a:rect l="l" t="t" r="r" b="b"/>
              <a:pathLst>
                <a:path w="1617345" h="1541145">
                  <a:moveTo>
                    <a:pt x="1462913" y="0"/>
                  </a:moveTo>
                  <a:lnTo>
                    <a:pt x="154050" y="0"/>
                  </a:lnTo>
                  <a:lnTo>
                    <a:pt x="105355" y="7852"/>
                  </a:lnTo>
                  <a:lnTo>
                    <a:pt x="63066" y="29720"/>
                  </a:lnTo>
                  <a:lnTo>
                    <a:pt x="29720" y="63066"/>
                  </a:lnTo>
                  <a:lnTo>
                    <a:pt x="7852" y="105355"/>
                  </a:lnTo>
                  <a:lnTo>
                    <a:pt x="0" y="154051"/>
                  </a:lnTo>
                  <a:lnTo>
                    <a:pt x="0" y="1386713"/>
                  </a:lnTo>
                  <a:lnTo>
                    <a:pt x="7852" y="1435408"/>
                  </a:lnTo>
                  <a:lnTo>
                    <a:pt x="29720" y="1477697"/>
                  </a:lnTo>
                  <a:lnTo>
                    <a:pt x="63066" y="1511043"/>
                  </a:lnTo>
                  <a:lnTo>
                    <a:pt x="105355" y="1532911"/>
                  </a:lnTo>
                  <a:lnTo>
                    <a:pt x="154050" y="1540764"/>
                  </a:lnTo>
                  <a:lnTo>
                    <a:pt x="1462913" y="1540764"/>
                  </a:lnTo>
                  <a:lnTo>
                    <a:pt x="1511608" y="1532911"/>
                  </a:lnTo>
                  <a:lnTo>
                    <a:pt x="1553897" y="1511043"/>
                  </a:lnTo>
                  <a:lnTo>
                    <a:pt x="1587243" y="1477697"/>
                  </a:lnTo>
                  <a:lnTo>
                    <a:pt x="1609111" y="1435408"/>
                  </a:lnTo>
                  <a:lnTo>
                    <a:pt x="1616964" y="1386713"/>
                  </a:lnTo>
                  <a:lnTo>
                    <a:pt x="1616964" y="154051"/>
                  </a:lnTo>
                  <a:lnTo>
                    <a:pt x="1609111" y="105355"/>
                  </a:lnTo>
                  <a:lnTo>
                    <a:pt x="1587243" y="63066"/>
                  </a:lnTo>
                  <a:lnTo>
                    <a:pt x="1553897" y="29720"/>
                  </a:lnTo>
                  <a:lnTo>
                    <a:pt x="1511608" y="7852"/>
                  </a:lnTo>
                  <a:lnTo>
                    <a:pt x="146291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66490" y="3313557"/>
            <a:ext cx="140335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marR="368935" indent="-5080" algn="ctr">
              <a:lnSpc>
                <a:spcPct val="1194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3: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Threat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172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Identification</a:t>
            </a:r>
            <a:r>
              <a:rPr sz="18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186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Threat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Sources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01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Agents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83123" y="3287267"/>
            <a:ext cx="1641475" cy="1541145"/>
            <a:chOff x="5183123" y="3287267"/>
            <a:chExt cx="1641475" cy="1541145"/>
          </a:xfrm>
        </p:grpSpPr>
        <p:sp>
          <p:nvSpPr>
            <p:cNvPr id="14" name="object 14"/>
            <p:cNvSpPr/>
            <p:nvPr/>
          </p:nvSpPr>
          <p:spPr>
            <a:xfrm>
              <a:off x="5183123" y="4047743"/>
              <a:ext cx="18415" cy="20320"/>
            </a:xfrm>
            <a:custGeom>
              <a:avLst/>
              <a:gdLst/>
              <a:ahLst/>
              <a:cxnLst/>
              <a:rect l="l" t="t" r="r" b="b"/>
              <a:pathLst>
                <a:path w="18414" h="20320">
                  <a:moveTo>
                    <a:pt x="9143" y="0"/>
                  </a:moveTo>
                  <a:lnTo>
                    <a:pt x="9143" y="3936"/>
                  </a:lnTo>
                  <a:lnTo>
                    <a:pt x="0" y="3936"/>
                  </a:lnTo>
                  <a:lnTo>
                    <a:pt x="0" y="15874"/>
                  </a:lnTo>
                  <a:lnTo>
                    <a:pt x="9143" y="15874"/>
                  </a:lnTo>
                  <a:lnTo>
                    <a:pt x="9143" y="19811"/>
                  </a:lnTo>
                  <a:lnTo>
                    <a:pt x="18287" y="9905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B5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07507" y="3287267"/>
              <a:ext cx="1617345" cy="1541145"/>
            </a:xfrm>
            <a:custGeom>
              <a:avLst/>
              <a:gdLst/>
              <a:ahLst/>
              <a:cxnLst/>
              <a:rect l="l" t="t" r="r" b="b"/>
              <a:pathLst>
                <a:path w="1617345" h="1541145">
                  <a:moveTo>
                    <a:pt x="1462913" y="0"/>
                  </a:moveTo>
                  <a:lnTo>
                    <a:pt x="154050" y="0"/>
                  </a:lnTo>
                  <a:lnTo>
                    <a:pt x="105355" y="7852"/>
                  </a:lnTo>
                  <a:lnTo>
                    <a:pt x="63066" y="29720"/>
                  </a:lnTo>
                  <a:lnTo>
                    <a:pt x="29720" y="63066"/>
                  </a:lnTo>
                  <a:lnTo>
                    <a:pt x="7852" y="105355"/>
                  </a:lnTo>
                  <a:lnTo>
                    <a:pt x="0" y="154051"/>
                  </a:lnTo>
                  <a:lnTo>
                    <a:pt x="0" y="1386713"/>
                  </a:lnTo>
                  <a:lnTo>
                    <a:pt x="7852" y="1435408"/>
                  </a:lnTo>
                  <a:lnTo>
                    <a:pt x="29720" y="1477697"/>
                  </a:lnTo>
                  <a:lnTo>
                    <a:pt x="63066" y="1511043"/>
                  </a:lnTo>
                  <a:lnTo>
                    <a:pt x="105355" y="1532911"/>
                  </a:lnTo>
                  <a:lnTo>
                    <a:pt x="154050" y="1540764"/>
                  </a:lnTo>
                  <a:lnTo>
                    <a:pt x="1462913" y="1540764"/>
                  </a:lnTo>
                  <a:lnTo>
                    <a:pt x="1511608" y="1532911"/>
                  </a:lnTo>
                  <a:lnTo>
                    <a:pt x="1553897" y="1511043"/>
                  </a:lnTo>
                  <a:lnTo>
                    <a:pt x="1587243" y="1477697"/>
                  </a:lnTo>
                  <a:lnTo>
                    <a:pt x="1609111" y="1435408"/>
                  </a:lnTo>
                  <a:lnTo>
                    <a:pt x="1616964" y="1386713"/>
                  </a:lnTo>
                  <a:lnTo>
                    <a:pt x="1616964" y="154051"/>
                  </a:lnTo>
                  <a:lnTo>
                    <a:pt x="1609111" y="105355"/>
                  </a:lnTo>
                  <a:lnTo>
                    <a:pt x="1587243" y="63066"/>
                  </a:lnTo>
                  <a:lnTo>
                    <a:pt x="1553897" y="29720"/>
                  </a:lnTo>
                  <a:lnTo>
                    <a:pt x="1511608" y="7852"/>
                  </a:lnTo>
                  <a:lnTo>
                    <a:pt x="146291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99659" y="3649167"/>
            <a:ext cx="1233170" cy="77279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065" marR="5080" indent="635" algn="ctr">
              <a:lnSpc>
                <a:spcPts val="1860"/>
              </a:lnSpc>
              <a:spcBef>
                <a:spcPts val="414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Step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4:  </a:t>
            </a:r>
            <a:r>
              <a:rPr sz="1800" spc="-12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uln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rabi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y 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Assessment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832092" y="3287267"/>
            <a:ext cx="1641475" cy="1541145"/>
            <a:chOff x="6832092" y="3287267"/>
            <a:chExt cx="1641475" cy="1541145"/>
          </a:xfrm>
        </p:grpSpPr>
        <p:sp>
          <p:nvSpPr>
            <p:cNvPr id="18" name="object 18"/>
            <p:cNvSpPr/>
            <p:nvPr/>
          </p:nvSpPr>
          <p:spPr>
            <a:xfrm>
              <a:off x="6832092" y="4047743"/>
              <a:ext cx="18415" cy="20320"/>
            </a:xfrm>
            <a:custGeom>
              <a:avLst/>
              <a:gdLst/>
              <a:ahLst/>
              <a:cxnLst/>
              <a:rect l="l" t="t" r="r" b="b"/>
              <a:pathLst>
                <a:path w="18415" h="20320">
                  <a:moveTo>
                    <a:pt x="9143" y="0"/>
                  </a:moveTo>
                  <a:lnTo>
                    <a:pt x="9143" y="3936"/>
                  </a:lnTo>
                  <a:lnTo>
                    <a:pt x="0" y="3936"/>
                  </a:lnTo>
                  <a:lnTo>
                    <a:pt x="0" y="15874"/>
                  </a:lnTo>
                  <a:lnTo>
                    <a:pt x="9143" y="15874"/>
                  </a:lnTo>
                  <a:lnTo>
                    <a:pt x="9143" y="19811"/>
                  </a:lnTo>
                  <a:lnTo>
                    <a:pt x="18287" y="9905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B5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56476" y="3287267"/>
              <a:ext cx="1617345" cy="1541145"/>
            </a:xfrm>
            <a:custGeom>
              <a:avLst/>
              <a:gdLst/>
              <a:ahLst/>
              <a:cxnLst/>
              <a:rect l="l" t="t" r="r" b="b"/>
              <a:pathLst>
                <a:path w="1617345" h="1541145">
                  <a:moveTo>
                    <a:pt x="1462913" y="0"/>
                  </a:moveTo>
                  <a:lnTo>
                    <a:pt x="154050" y="0"/>
                  </a:lnTo>
                  <a:lnTo>
                    <a:pt x="105355" y="7852"/>
                  </a:lnTo>
                  <a:lnTo>
                    <a:pt x="63066" y="29720"/>
                  </a:lnTo>
                  <a:lnTo>
                    <a:pt x="29720" y="63066"/>
                  </a:lnTo>
                  <a:lnTo>
                    <a:pt x="7852" y="105355"/>
                  </a:lnTo>
                  <a:lnTo>
                    <a:pt x="0" y="154051"/>
                  </a:lnTo>
                  <a:lnTo>
                    <a:pt x="0" y="1386713"/>
                  </a:lnTo>
                  <a:lnTo>
                    <a:pt x="7852" y="1435408"/>
                  </a:lnTo>
                  <a:lnTo>
                    <a:pt x="29720" y="1477697"/>
                  </a:lnTo>
                  <a:lnTo>
                    <a:pt x="63066" y="1511043"/>
                  </a:lnTo>
                  <a:lnTo>
                    <a:pt x="105355" y="1532911"/>
                  </a:lnTo>
                  <a:lnTo>
                    <a:pt x="154050" y="1540764"/>
                  </a:lnTo>
                  <a:lnTo>
                    <a:pt x="1462913" y="1540764"/>
                  </a:lnTo>
                  <a:lnTo>
                    <a:pt x="1511608" y="1532911"/>
                  </a:lnTo>
                  <a:lnTo>
                    <a:pt x="1553897" y="1511043"/>
                  </a:lnTo>
                  <a:lnTo>
                    <a:pt x="1587243" y="1477697"/>
                  </a:lnTo>
                  <a:lnTo>
                    <a:pt x="1609111" y="1435408"/>
                  </a:lnTo>
                  <a:lnTo>
                    <a:pt x="1616964" y="1386713"/>
                  </a:lnTo>
                  <a:lnTo>
                    <a:pt x="1616964" y="154051"/>
                  </a:lnTo>
                  <a:lnTo>
                    <a:pt x="1609111" y="105355"/>
                  </a:lnTo>
                  <a:lnTo>
                    <a:pt x="1587243" y="63066"/>
                  </a:lnTo>
                  <a:lnTo>
                    <a:pt x="1553897" y="29720"/>
                  </a:lnTo>
                  <a:lnTo>
                    <a:pt x="1511608" y="7852"/>
                  </a:lnTo>
                  <a:lnTo>
                    <a:pt x="146291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92239" y="3549588"/>
            <a:ext cx="1347470" cy="91948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84175" indent="-32384">
              <a:lnSpc>
                <a:spcPct val="100000"/>
              </a:lnSpc>
              <a:spcBef>
                <a:spcPts val="52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5:</a:t>
            </a:r>
            <a:endParaRPr sz="1800" dirty="0">
              <a:latin typeface="Times New Roman"/>
              <a:cs typeface="Times New Roman"/>
            </a:endParaRPr>
          </a:p>
          <a:p>
            <a:pPr marL="12700" marR="5080" indent="371475">
              <a:lnSpc>
                <a:spcPts val="1870"/>
              </a:lnSpc>
              <a:spcBef>
                <a:spcPts val="72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Impact 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Det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481059" y="3287267"/>
            <a:ext cx="1641475" cy="1541145"/>
            <a:chOff x="8481059" y="3287267"/>
            <a:chExt cx="1641475" cy="1541145"/>
          </a:xfrm>
        </p:grpSpPr>
        <p:sp>
          <p:nvSpPr>
            <p:cNvPr id="22" name="object 22"/>
            <p:cNvSpPr/>
            <p:nvPr/>
          </p:nvSpPr>
          <p:spPr>
            <a:xfrm>
              <a:off x="8481059" y="4047743"/>
              <a:ext cx="18415" cy="20320"/>
            </a:xfrm>
            <a:custGeom>
              <a:avLst/>
              <a:gdLst/>
              <a:ahLst/>
              <a:cxnLst/>
              <a:rect l="l" t="t" r="r" b="b"/>
              <a:pathLst>
                <a:path w="18415" h="20320">
                  <a:moveTo>
                    <a:pt x="9144" y="0"/>
                  </a:moveTo>
                  <a:lnTo>
                    <a:pt x="9144" y="3936"/>
                  </a:lnTo>
                  <a:lnTo>
                    <a:pt x="0" y="3936"/>
                  </a:lnTo>
                  <a:lnTo>
                    <a:pt x="0" y="15874"/>
                  </a:lnTo>
                  <a:lnTo>
                    <a:pt x="9144" y="15874"/>
                  </a:lnTo>
                  <a:lnTo>
                    <a:pt x="9144" y="19811"/>
                  </a:lnTo>
                  <a:lnTo>
                    <a:pt x="18288" y="9905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B5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05443" y="3287267"/>
              <a:ext cx="1617345" cy="1541145"/>
            </a:xfrm>
            <a:custGeom>
              <a:avLst/>
              <a:gdLst/>
              <a:ahLst/>
              <a:cxnLst/>
              <a:rect l="l" t="t" r="r" b="b"/>
              <a:pathLst>
                <a:path w="1617345" h="1541145">
                  <a:moveTo>
                    <a:pt x="1462912" y="0"/>
                  </a:moveTo>
                  <a:lnTo>
                    <a:pt x="154050" y="0"/>
                  </a:lnTo>
                  <a:lnTo>
                    <a:pt x="105355" y="7852"/>
                  </a:lnTo>
                  <a:lnTo>
                    <a:pt x="63066" y="29720"/>
                  </a:lnTo>
                  <a:lnTo>
                    <a:pt x="29720" y="63066"/>
                  </a:lnTo>
                  <a:lnTo>
                    <a:pt x="7852" y="105355"/>
                  </a:lnTo>
                  <a:lnTo>
                    <a:pt x="0" y="154051"/>
                  </a:lnTo>
                  <a:lnTo>
                    <a:pt x="0" y="1386713"/>
                  </a:lnTo>
                  <a:lnTo>
                    <a:pt x="7852" y="1435408"/>
                  </a:lnTo>
                  <a:lnTo>
                    <a:pt x="29720" y="1477697"/>
                  </a:lnTo>
                  <a:lnTo>
                    <a:pt x="63066" y="1511043"/>
                  </a:lnTo>
                  <a:lnTo>
                    <a:pt x="105355" y="1532911"/>
                  </a:lnTo>
                  <a:lnTo>
                    <a:pt x="154050" y="1540764"/>
                  </a:lnTo>
                  <a:lnTo>
                    <a:pt x="1462912" y="1540764"/>
                  </a:lnTo>
                  <a:lnTo>
                    <a:pt x="1511608" y="1532911"/>
                  </a:lnTo>
                  <a:lnTo>
                    <a:pt x="1553897" y="1511043"/>
                  </a:lnTo>
                  <a:lnTo>
                    <a:pt x="1587243" y="1477697"/>
                  </a:lnTo>
                  <a:lnTo>
                    <a:pt x="1609111" y="1435408"/>
                  </a:lnTo>
                  <a:lnTo>
                    <a:pt x="1616963" y="1386713"/>
                  </a:lnTo>
                  <a:lnTo>
                    <a:pt x="1616963" y="154051"/>
                  </a:lnTo>
                  <a:lnTo>
                    <a:pt x="1609111" y="105355"/>
                  </a:lnTo>
                  <a:lnTo>
                    <a:pt x="1587243" y="63066"/>
                  </a:lnTo>
                  <a:lnTo>
                    <a:pt x="1553897" y="29720"/>
                  </a:lnTo>
                  <a:lnTo>
                    <a:pt x="1511608" y="7852"/>
                  </a:lnTo>
                  <a:lnTo>
                    <a:pt x="14629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641460" y="3649167"/>
            <a:ext cx="1347470" cy="77279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 indent="-1270" algn="ctr">
              <a:lnSpc>
                <a:spcPts val="1860"/>
              </a:lnSpc>
              <a:spcBef>
                <a:spcPts val="414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Step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6:  Likelihood  Det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130028" y="3287267"/>
            <a:ext cx="1641475" cy="1541145"/>
            <a:chOff x="10130028" y="3287267"/>
            <a:chExt cx="1641475" cy="1541145"/>
          </a:xfrm>
        </p:grpSpPr>
        <p:sp>
          <p:nvSpPr>
            <p:cNvPr id="26" name="object 26"/>
            <p:cNvSpPr/>
            <p:nvPr/>
          </p:nvSpPr>
          <p:spPr>
            <a:xfrm>
              <a:off x="10130028" y="4047743"/>
              <a:ext cx="18415" cy="20320"/>
            </a:xfrm>
            <a:custGeom>
              <a:avLst/>
              <a:gdLst/>
              <a:ahLst/>
              <a:cxnLst/>
              <a:rect l="l" t="t" r="r" b="b"/>
              <a:pathLst>
                <a:path w="18415" h="20320">
                  <a:moveTo>
                    <a:pt x="9144" y="0"/>
                  </a:moveTo>
                  <a:lnTo>
                    <a:pt x="9144" y="3936"/>
                  </a:lnTo>
                  <a:lnTo>
                    <a:pt x="0" y="3936"/>
                  </a:lnTo>
                  <a:lnTo>
                    <a:pt x="0" y="15874"/>
                  </a:lnTo>
                  <a:lnTo>
                    <a:pt x="9144" y="15874"/>
                  </a:lnTo>
                  <a:lnTo>
                    <a:pt x="9144" y="19811"/>
                  </a:lnTo>
                  <a:lnTo>
                    <a:pt x="18288" y="9905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B5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154412" y="3287267"/>
              <a:ext cx="1617345" cy="1541145"/>
            </a:xfrm>
            <a:custGeom>
              <a:avLst/>
              <a:gdLst/>
              <a:ahLst/>
              <a:cxnLst/>
              <a:rect l="l" t="t" r="r" b="b"/>
              <a:pathLst>
                <a:path w="1617345" h="1541145">
                  <a:moveTo>
                    <a:pt x="1462913" y="0"/>
                  </a:moveTo>
                  <a:lnTo>
                    <a:pt x="154051" y="0"/>
                  </a:lnTo>
                  <a:lnTo>
                    <a:pt x="105355" y="7852"/>
                  </a:lnTo>
                  <a:lnTo>
                    <a:pt x="63066" y="29720"/>
                  </a:lnTo>
                  <a:lnTo>
                    <a:pt x="29720" y="63066"/>
                  </a:lnTo>
                  <a:lnTo>
                    <a:pt x="7852" y="105355"/>
                  </a:lnTo>
                  <a:lnTo>
                    <a:pt x="0" y="154051"/>
                  </a:lnTo>
                  <a:lnTo>
                    <a:pt x="0" y="1386713"/>
                  </a:lnTo>
                  <a:lnTo>
                    <a:pt x="7852" y="1435408"/>
                  </a:lnTo>
                  <a:lnTo>
                    <a:pt x="29720" y="1477697"/>
                  </a:lnTo>
                  <a:lnTo>
                    <a:pt x="63066" y="1511043"/>
                  </a:lnTo>
                  <a:lnTo>
                    <a:pt x="105355" y="1532911"/>
                  </a:lnTo>
                  <a:lnTo>
                    <a:pt x="154051" y="1540764"/>
                  </a:lnTo>
                  <a:lnTo>
                    <a:pt x="1462913" y="1540764"/>
                  </a:lnTo>
                  <a:lnTo>
                    <a:pt x="1511608" y="1532911"/>
                  </a:lnTo>
                  <a:lnTo>
                    <a:pt x="1553897" y="1511043"/>
                  </a:lnTo>
                  <a:lnTo>
                    <a:pt x="1587243" y="1477697"/>
                  </a:lnTo>
                  <a:lnTo>
                    <a:pt x="1609111" y="1435408"/>
                  </a:lnTo>
                  <a:lnTo>
                    <a:pt x="1616964" y="1386713"/>
                  </a:lnTo>
                  <a:lnTo>
                    <a:pt x="1616964" y="154051"/>
                  </a:lnTo>
                  <a:lnTo>
                    <a:pt x="1609111" y="105355"/>
                  </a:lnTo>
                  <a:lnTo>
                    <a:pt x="1587243" y="63066"/>
                  </a:lnTo>
                  <a:lnTo>
                    <a:pt x="1553897" y="29720"/>
                  </a:lnTo>
                  <a:lnTo>
                    <a:pt x="1511608" y="7852"/>
                  </a:lnTo>
                  <a:lnTo>
                    <a:pt x="146291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290429" y="3549588"/>
            <a:ext cx="1348105" cy="91948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52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7:</a:t>
            </a:r>
            <a:endParaRPr sz="1800" dirty="0">
              <a:latin typeface="Times New Roman"/>
              <a:cs typeface="Times New Roman"/>
            </a:endParaRPr>
          </a:p>
          <a:p>
            <a:pPr marL="12700" marR="5080" indent="451484">
              <a:lnSpc>
                <a:spcPts val="1870"/>
              </a:lnSpc>
              <a:spcBef>
                <a:spcPts val="72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Risk  De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ermin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/>
      <p:bldP spid="12" grpId="0"/>
      <p:bldP spid="16" grpId="0"/>
      <p:bldP spid="20" grpId="0"/>
      <p:bldP spid="24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</TotalTime>
  <Words>1418</Words>
  <Application>Microsoft Office PowerPoint</Application>
  <PresentationFormat>Widescreen</PresentationFormat>
  <Paragraphs>244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Carlito</vt:lpstr>
      <vt:lpstr>Times New Roman</vt:lpstr>
      <vt:lpstr>Wingdings</vt:lpstr>
      <vt:lpstr>Office Theme</vt:lpstr>
      <vt:lpstr>UNIVERSITY OF PETROLEUM &amp; ENERGY STUDIES School of Computer Science  Dehradun</vt:lpstr>
      <vt:lpstr>Course Plan CO1. Introduction to Physical Security  CO2. Approaches to Physical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5.3 Physical System Vulnerability Assessment Process</vt:lpstr>
      <vt:lpstr>5.4 Risk Determination</vt:lpstr>
      <vt:lpstr>PowerPoint Presentation</vt:lpstr>
      <vt:lpstr>PowerPoint Presentation</vt:lpstr>
      <vt:lpstr>5.6 System Engineering and Vulnerability Assessment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Singh Rawat</dc:creator>
  <cp:lastModifiedBy>Gopal Singh Rawat</cp:lastModifiedBy>
  <cp:revision>61</cp:revision>
  <dcterms:created xsi:type="dcterms:W3CDTF">2023-08-16T10:11:54Z</dcterms:created>
  <dcterms:modified xsi:type="dcterms:W3CDTF">2023-09-07T05:59:38Z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2023-08-16T00:00:00Z</vt:filetime>
  </property>
</Properties>
</file>