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9.jpg" ContentType="image/jpeg"/>
  <Override PartName="/ppt/media/image20.jpg" ContentType="image/jpeg"/>
  <Override PartName="/ppt/media/image21.jpg" ContentType="image/jpeg"/>
  <Override PartName="/ppt/media/image23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1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74" r:id="rId24"/>
    <p:sldId id="272" r:id="rId25"/>
    <p:sldId id="275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01699-7559-4B81-9E21-FCF2CC985B98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B162-5FC2-40C7-A1F7-EB20A022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maintenance Contract (AMC)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2B162-5FC2-40C7-A1F7-EB20A022DD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146" y="2799410"/>
            <a:ext cx="11779707" cy="368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2796" y="446531"/>
            <a:ext cx="3361948" cy="1295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UNIVERSITY </a:t>
            </a:r>
            <a:r>
              <a:rPr dirty="0"/>
              <a:t>OF PETROLEUM &amp; </a:t>
            </a:r>
            <a:r>
              <a:rPr spc="-5" dirty="0"/>
              <a:t>ENERGY</a:t>
            </a:r>
            <a:r>
              <a:rPr spc="-225" dirty="0"/>
              <a:t> </a:t>
            </a:r>
            <a:r>
              <a:rPr spc="-5" dirty="0"/>
              <a:t>STUDIES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sz="1800" b="1" dirty="0">
                <a:latin typeface="Times New Roman"/>
                <a:cs typeface="Times New Roman"/>
              </a:rPr>
              <a:t>Physical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July – </a:t>
            </a:r>
            <a:r>
              <a:rPr sz="1800" b="1">
                <a:latin typeface="Times New Roman"/>
                <a:cs typeface="Times New Roman"/>
              </a:rPr>
              <a:t>December</a:t>
            </a:r>
            <a:r>
              <a:rPr sz="1800" b="1" spc="-8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202</a:t>
            </a:r>
            <a:r>
              <a:rPr lang="en-US" sz="1800" b="1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863473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6.3 Physical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Survey</a:t>
            </a:r>
            <a:r>
              <a:rPr sz="1800" b="1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Perimeter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Other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openings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there any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manholes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similar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openings that provide direct access to the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building?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manholes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similar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openings permanently closed which are no longer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sidewalk door or gate securely in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place?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accessible skylights protected 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bars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an intrusion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alarm?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exposed roof hatches properly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 AC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ventilator openings</a:t>
            </a:r>
            <a:r>
              <a:rPr sz="1800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fire exits or escapes designed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 person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leave easily but not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enter?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075" y="3948684"/>
            <a:ext cx="4015740" cy="2778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0832" y="3948684"/>
            <a:ext cx="3244595" cy="2778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08976" y="3921252"/>
            <a:ext cx="4209287" cy="2805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734123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6.3 Physical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Survey</a:t>
            </a:r>
            <a:r>
              <a:rPr sz="1800" b="1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Interior – Lighting &amp;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Lighting provided –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adequate?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constructed 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solid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material?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External doors welded? Iron Door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Mesh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 wooden door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inside?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Door hinges installed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inwards?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least one lock on each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door?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3046475"/>
            <a:ext cx="5029200" cy="3758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2994660"/>
            <a:ext cx="2429255" cy="366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2496" y="3000754"/>
            <a:ext cx="3470148" cy="3750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9719310" cy="5622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6.3 Physical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Survey</a:t>
            </a:r>
            <a:r>
              <a:rPr sz="1800" b="1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Interior – Keys, Locks,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Safe,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Cash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Key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 Register / System?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Master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Keys?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How many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have been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issued?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Log?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marked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“Duplicate”?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Keys reported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immediately?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Entrance doors equipped 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locks?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Always Locked</a:t>
            </a:r>
            <a:r>
              <a:rPr sz="1800" spc="-2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(Default)?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Locks 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working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order?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 combinations changed on employee leaving? Lock locations changed once a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year?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 Combinations – changed,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regularly,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be seen from outside, protective theft</a:t>
            </a:r>
            <a:r>
              <a:rPr sz="1800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alarm?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Safe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secured to wall or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floor?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Petty Cash – funds kept to a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minimum,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blank signed cheques stored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together,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storage area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secure?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Interior – Inventory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When was last time an inventory of business equipment made, listing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erial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numbers,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descriptions,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AMC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due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dates?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Were any items missing or unaccounted for?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Has the site marked all of their business equipment?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all expensive business equipment stored in a security cabinet or room?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058799"/>
            <a:ext cx="10322052" cy="569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9445" y="132969"/>
            <a:ext cx="4357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If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Survey is not</a:t>
            </a:r>
            <a:r>
              <a:rPr sz="1800" b="1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performed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What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will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happen?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9556115" cy="5201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6.4 Objectives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served by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Security</a:t>
            </a:r>
            <a:r>
              <a:rPr sz="1800" b="1" spc="-1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Audit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Risk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Management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Determine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responsibilities and roles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of parties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involved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in running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the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Determine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granted access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levels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Determine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employee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awareness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roles and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responsibilities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6.5 Level of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Threats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to Client</a:t>
            </a:r>
            <a:r>
              <a:rPr sz="1800" b="1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Location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#1 Nature – Earthquake, Fires,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Floods,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Lightening,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Storms,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Draught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#2 Location security – high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risk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zone,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crime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zone,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VIP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areas,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Traffic,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Street</a:t>
            </a:r>
            <a:r>
              <a:rPr sz="1800" spc="-2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routes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#3 Building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condition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– deterioration, location and security of door, windows </a:t>
            </a:r>
            <a:r>
              <a:rPr lang="en-US" sz="1800" dirty="0" err="1">
                <a:solidFill>
                  <a:srgbClr val="1F4E79"/>
                </a:solidFill>
                <a:latin typeface="Times New Roman"/>
                <a:cs typeface="Times New Roman"/>
              </a:rPr>
              <a:t>etc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#4 Infrastructure support – Installed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Cams,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IoT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sensors, Access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 – great idea!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Power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supply?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#5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Human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Resources – trusted, trained,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focused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#6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Budget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61035"/>
            <a:ext cx="11040110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Classification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Survey Recommendations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 / Storage /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Office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stores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confidential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provides a critical or campus-wide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service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Alarm the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Perimeter (All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Exterior, Interior,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Doors.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Windows),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Elevator/Escalators,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Guard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at every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floor/door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Medium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specific people/departments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stores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non-public or internal-use data, provides internal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service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Alarm all doors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at the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rear,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Guard at front entrance &amp; one guard taking perimeter ground</a:t>
            </a:r>
            <a:r>
              <a:rPr sz="1800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rounds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Low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single end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user 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public data which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easily recoverable and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reproducible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Guard at rear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entrance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61035"/>
            <a:ext cx="1104011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Inspection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elps ensure owners and occupiers of budlings are meeting their responsibilities under the legislation 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 successful inspection program for fire safety systems requires involvement from facility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Proper recordkeeping provides testing agency with specific system function, layout and equipment that requires testing and inspection 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Past inspection provides history of system testing and inspections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Helps identify systems issues that required repair, dates the system repair occurred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55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646" y="242773"/>
            <a:ext cx="3301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7.1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Inspection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4279" y="732789"/>
            <a:ext cx="1811655" cy="6121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47040" marR="5080" indent="-434975">
              <a:lnSpc>
                <a:spcPts val="2210"/>
              </a:lnSpc>
              <a:spcBef>
                <a:spcPts val="335"/>
              </a:spcBef>
            </a:pPr>
            <a:r>
              <a:rPr sz="2000" b="1" spc="-10" dirty="0">
                <a:latin typeface="Carlito"/>
                <a:cs typeface="Carlito"/>
              </a:rPr>
              <a:t>Administrative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&amp;  </a:t>
            </a:r>
            <a:r>
              <a:rPr sz="2000" b="1" spc="-5" dirty="0">
                <a:latin typeface="Carlito"/>
                <a:cs typeface="Carlito"/>
              </a:rPr>
              <a:t>Planning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2728" y="1477517"/>
            <a:ext cx="395605" cy="567690"/>
          </a:xfrm>
          <a:custGeom>
            <a:avLst/>
            <a:gdLst/>
            <a:ahLst/>
            <a:cxnLst/>
            <a:rect l="l" t="t" r="r" b="b"/>
            <a:pathLst>
              <a:path w="395604" h="567689">
                <a:moveTo>
                  <a:pt x="156972" y="0"/>
                </a:moveTo>
                <a:lnTo>
                  <a:pt x="0" y="65151"/>
                </a:lnTo>
                <a:lnTo>
                  <a:pt x="18287" y="110611"/>
                </a:lnTo>
                <a:lnTo>
                  <a:pt x="35425" y="156489"/>
                </a:lnTo>
                <a:lnTo>
                  <a:pt x="51408" y="202764"/>
                </a:lnTo>
                <a:lnTo>
                  <a:pt x="66230" y="249412"/>
                </a:lnTo>
                <a:lnTo>
                  <a:pt x="79885" y="296411"/>
                </a:lnTo>
                <a:lnTo>
                  <a:pt x="92368" y="343739"/>
                </a:lnTo>
                <a:lnTo>
                  <a:pt x="103672" y="391374"/>
                </a:lnTo>
                <a:lnTo>
                  <a:pt x="113792" y="439293"/>
                </a:lnTo>
                <a:lnTo>
                  <a:pt x="1524" y="453390"/>
                </a:lnTo>
                <a:lnTo>
                  <a:pt x="220599" y="567690"/>
                </a:lnTo>
                <a:lnTo>
                  <a:pt x="395097" y="404114"/>
                </a:lnTo>
                <a:lnTo>
                  <a:pt x="282828" y="418211"/>
                </a:lnTo>
                <a:lnTo>
                  <a:pt x="273102" y="370541"/>
                </a:lnTo>
                <a:lnTo>
                  <a:pt x="262299" y="323133"/>
                </a:lnTo>
                <a:lnTo>
                  <a:pt x="250425" y="276003"/>
                </a:lnTo>
                <a:lnTo>
                  <a:pt x="237484" y="229168"/>
                </a:lnTo>
                <a:lnTo>
                  <a:pt x="223483" y="182645"/>
                </a:lnTo>
                <a:lnTo>
                  <a:pt x="208425" y="136449"/>
                </a:lnTo>
                <a:lnTo>
                  <a:pt x="192318" y="90599"/>
                </a:lnTo>
                <a:lnTo>
                  <a:pt x="175165" y="45110"/>
                </a:lnTo>
                <a:lnTo>
                  <a:pt x="1569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4158" y="2144013"/>
            <a:ext cx="175450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25120" marR="5080" indent="-312420">
              <a:lnSpc>
                <a:spcPts val="2210"/>
              </a:lnSpc>
              <a:spcBef>
                <a:spcPts val="335"/>
              </a:spcBef>
            </a:pPr>
            <a:r>
              <a:rPr sz="2000" b="1" spc="-10" dirty="0">
                <a:latin typeface="Carlito"/>
                <a:cs typeface="Carlito"/>
              </a:rPr>
              <a:t>General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Physical  </a:t>
            </a:r>
            <a:r>
              <a:rPr sz="2000" b="1" spc="-5" dirty="0">
                <a:latin typeface="Carlito"/>
                <a:cs typeface="Carlito"/>
              </a:rPr>
              <a:t>Inspection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7028" y="2913888"/>
            <a:ext cx="396240" cy="878840"/>
          </a:xfrm>
          <a:custGeom>
            <a:avLst/>
            <a:gdLst/>
            <a:ahLst/>
            <a:cxnLst/>
            <a:rect l="l" t="t" r="r" b="b"/>
            <a:pathLst>
              <a:path w="396240" h="878839">
                <a:moveTo>
                  <a:pt x="395986" y="0"/>
                </a:moveTo>
                <a:lnTo>
                  <a:pt x="225932" y="2159"/>
                </a:lnTo>
                <a:lnTo>
                  <a:pt x="225902" y="54110"/>
                </a:lnTo>
                <a:lnTo>
                  <a:pt x="224508" y="105989"/>
                </a:lnTo>
                <a:lnTo>
                  <a:pt x="221754" y="157769"/>
                </a:lnTo>
                <a:lnTo>
                  <a:pt x="217645" y="209424"/>
                </a:lnTo>
                <a:lnTo>
                  <a:pt x="212185" y="260928"/>
                </a:lnTo>
                <a:lnTo>
                  <a:pt x="205378" y="312255"/>
                </a:lnTo>
                <a:lnTo>
                  <a:pt x="197230" y="363378"/>
                </a:lnTo>
                <a:lnTo>
                  <a:pt x="187745" y="414272"/>
                </a:lnTo>
                <a:lnTo>
                  <a:pt x="176927" y="464911"/>
                </a:lnTo>
                <a:lnTo>
                  <a:pt x="164780" y="515268"/>
                </a:lnTo>
                <a:lnTo>
                  <a:pt x="151309" y="565318"/>
                </a:lnTo>
                <a:lnTo>
                  <a:pt x="136519" y="615033"/>
                </a:lnTo>
                <a:lnTo>
                  <a:pt x="120413" y="664389"/>
                </a:lnTo>
                <a:lnTo>
                  <a:pt x="102997" y="713359"/>
                </a:lnTo>
                <a:lnTo>
                  <a:pt x="0" y="666496"/>
                </a:lnTo>
                <a:lnTo>
                  <a:pt x="126873" y="878586"/>
                </a:lnTo>
                <a:lnTo>
                  <a:pt x="361188" y="830580"/>
                </a:lnTo>
                <a:lnTo>
                  <a:pt x="258191" y="783717"/>
                </a:lnTo>
                <a:lnTo>
                  <a:pt x="275324" y="736604"/>
                </a:lnTo>
                <a:lnTo>
                  <a:pt x="291339" y="689148"/>
                </a:lnTo>
                <a:lnTo>
                  <a:pt x="306230" y="641369"/>
                </a:lnTo>
                <a:lnTo>
                  <a:pt x="319994" y="593288"/>
                </a:lnTo>
                <a:lnTo>
                  <a:pt x="332628" y="544924"/>
                </a:lnTo>
                <a:lnTo>
                  <a:pt x="344128" y="496297"/>
                </a:lnTo>
                <a:lnTo>
                  <a:pt x="354490" y="447427"/>
                </a:lnTo>
                <a:lnTo>
                  <a:pt x="363712" y="398335"/>
                </a:lnTo>
                <a:lnTo>
                  <a:pt x="371789" y="349041"/>
                </a:lnTo>
                <a:lnTo>
                  <a:pt x="378718" y="299564"/>
                </a:lnTo>
                <a:lnTo>
                  <a:pt x="384495" y="249925"/>
                </a:lnTo>
                <a:lnTo>
                  <a:pt x="389118" y="200144"/>
                </a:lnTo>
                <a:lnTo>
                  <a:pt x="392581" y="150240"/>
                </a:lnTo>
                <a:lnTo>
                  <a:pt x="394883" y="100235"/>
                </a:lnTo>
                <a:lnTo>
                  <a:pt x="396019" y="50148"/>
                </a:lnTo>
                <a:lnTo>
                  <a:pt x="3959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4802" y="3900042"/>
            <a:ext cx="133223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13030" marR="5080" indent="-100965">
              <a:lnSpc>
                <a:spcPts val="2210"/>
              </a:lnSpc>
              <a:spcBef>
                <a:spcPts val="335"/>
              </a:spcBef>
            </a:pPr>
            <a:r>
              <a:rPr sz="2000" b="1" dirty="0">
                <a:latin typeface="Carlito"/>
                <a:cs typeface="Carlito"/>
              </a:rPr>
              <a:t>Extingui</a:t>
            </a:r>
            <a:r>
              <a:rPr sz="2000" b="1" spc="5" dirty="0">
                <a:latin typeface="Carlito"/>
                <a:cs typeface="Carlito"/>
              </a:rPr>
              <a:t>s</a:t>
            </a:r>
            <a:r>
              <a:rPr sz="2000" b="1" dirty="0">
                <a:latin typeface="Carlito"/>
                <a:cs typeface="Carlito"/>
              </a:rPr>
              <a:t>her  </a:t>
            </a:r>
            <a:r>
              <a:rPr sz="2000" b="1" spc="-5" dirty="0">
                <a:latin typeface="Carlito"/>
                <a:cs typeface="Carlito"/>
              </a:rPr>
              <a:t>Inspection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00418" y="4506467"/>
            <a:ext cx="243840" cy="373380"/>
          </a:xfrm>
          <a:custGeom>
            <a:avLst/>
            <a:gdLst/>
            <a:ahLst/>
            <a:cxnLst/>
            <a:rect l="l" t="t" r="r" b="b"/>
            <a:pathLst>
              <a:path w="243840" h="373379">
                <a:moveTo>
                  <a:pt x="62991" y="0"/>
                </a:moveTo>
                <a:lnTo>
                  <a:pt x="0" y="238886"/>
                </a:lnTo>
                <a:lnTo>
                  <a:pt x="198247" y="372871"/>
                </a:lnTo>
                <a:lnTo>
                  <a:pt x="159638" y="266572"/>
                </a:lnTo>
                <a:lnTo>
                  <a:pt x="201739" y="247507"/>
                </a:lnTo>
                <a:lnTo>
                  <a:pt x="243458" y="227583"/>
                </a:lnTo>
                <a:lnTo>
                  <a:pt x="168401" y="75056"/>
                </a:lnTo>
                <a:lnTo>
                  <a:pt x="135127" y="91027"/>
                </a:lnTo>
                <a:lnTo>
                  <a:pt x="101473" y="106425"/>
                </a:lnTo>
                <a:lnTo>
                  <a:pt x="629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1830" y="4512945"/>
            <a:ext cx="1432560" cy="8909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635" algn="ctr">
              <a:lnSpc>
                <a:spcPct val="91800"/>
              </a:lnSpc>
              <a:spcBef>
                <a:spcPts val="300"/>
              </a:spcBef>
            </a:pPr>
            <a:r>
              <a:rPr sz="2000" b="1" spc="-5" dirty="0">
                <a:latin typeface="Carlito"/>
                <a:cs typeface="Carlito"/>
              </a:rPr>
              <a:t>Fire </a:t>
            </a:r>
            <a:r>
              <a:rPr sz="2000" b="1" dirty="0">
                <a:latin typeface="Carlito"/>
                <a:cs typeface="Carlito"/>
              </a:rPr>
              <a:t>Hose,  </a:t>
            </a:r>
            <a:r>
              <a:rPr sz="2000" b="1" spc="-10" dirty="0">
                <a:latin typeface="Carlito"/>
                <a:cs typeface="Carlito"/>
              </a:rPr>
              <a:t>Control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30" dirty="0">
                <a:latin typeface="Carlito"/>
                <a:cs typeface="Carlito"/>
              </a:rPr>
              <a:t>Valve  </a:t>
            </a:r>
            <a:r>
              <a:rPr sz="2000" b="1" spc="-5" dirty="0">
                <a:latin typeface="Carlito"/>
                <a:cs typeface="Carlito"/>
              </a:rPr>
              <a:t>Inspection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27396" y="4537455"/>
            <a:ext cx="234950" cy="356235"/>
          </a:xfrm>
          <a:custGeom>
            <a:avLst/>
            <a:gdLst/>
            <a:ahLst/>
            <a:cxnLst/>
            <a:rect l="l" t="t" r="r" b="b"/>
            <a:pathLst>
              <a:path w="234950" h="356235">
                <a:moveTo>
                  <a:pt x="215773" y="0"/>
                </a:moveTo>
                <a:lnTo>
                  <a:pt x="0" y="120269"/>
                </a:lnTo>
                <a:lnTo>
                  <a:pt x="40893" y="355854"/>
                </a:lnTo>
                <a:lnTo>
                  <a:pt x="90804" y="254381"/>
                </a:lnTo>
                <a:lnTo>
                  <a:pt x="133651" y="271510"/>
                </a:lnTo>
                <a:lnTo>
                  <a:pt x="176783" y="287782"/>
                </a:lnTo>
                <a:lnTo>
                  <a:pt x="234823" y="128016"/>
                </a:lnTo>
                <a:lnTo>
                  <a:pt x="200247" y="115030"/>
                </a:lnTo>
                <a:lnTo>
                  <a:pt x="165862" y="101473"/>
                </a:lnTo>
                <a:lnTo>
                  <a:pt x="21577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1171" y="3900042"/>
            <a:ext cx="112839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76200">
              <a:lnSpc>
                <a:spcPts val="2210"/>
              </a:lnSpc>
              <a:spcBef>
                <a:spcPts val="335"/>
              </a:spcBef>
            </a:pPr>
            <a:r>
              <a:rPr sz="2000" b="1" dirty="0">
                <a:latin typeface="Carlito"/>
                <a:cs typeface="Carlito"/>
              </a:rPr>
              <a:t>Sprinkler  I</a:t>
            </a:r>
            <a:r>
              <a:rPr sz="2000" b="1" spc="5" dirty="0">
                <a:latin typeface="Carlito"/>
                <a:cs typeface="Carlito"/>
              </a:rPr>
              <a:t>n</a:t>
            </a:r>
            <a:r>
              <a:rPr sz="2000" b="1" dirty="0">
                <a:latin typeface="Carlito"/>
                <a:cs typeface="Carlito"/>
              </a:rPr>
              <a:t>s</a:t>
            </a:r>
            <a:r>
              <a:rPr sz="2000" b="1" spc="5" dirty="0">
                <a:latin typeface="Carlito"/>
                <a:cs typeface="Carlito"/>
              </a:rPr>
              <a:t>p</a:t>
            </a:r>
            <a:r>
              <a:rPr sz="2000" b="1" spc="-5" dirty="0">
                <a:latin typeface="Carlito"/>
                <a:cs typeface="Carlito"/>
              </a:rPr>
              <a:t>ection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5992" y="2909189"/>
            <a:ext cx="590550" cy="1069975"/>
          </a:xfrm>
          <a:custGeom>
            <a:avLst/>
            <a:gdLst/>
            <a:ahLst/>
            <a:cxnLst/>
            <a:rect l="l" t="t" r="r" b="b"/>
            <a:pathLst>
              <a:path w="590550" h="1069975">
                <a:moveTo>
                  <a:pt x="192658" y="0"/>
                </a:moveTo>
                <a:lnTo>
                  <a:pt x="0" y="170052"/>
                </a:lnTo>
                <a:lnTo>
                  <a:pt x="112903" y="171450"/>
                </a:lnTo>
                <a:lnTo>
                  <a:pt x="117574" y="221146"/>
                </a:lnTo>
                <a:lnTo>
                  <a:pt x="123642" y="270683"/>
                </a:lnTo>
                <a:lnTo>
                  <a:pt x="131099" y="320040"/>
                </a:lnTo>
                <a:lnTo>
                  <a:pt x="139940" y="369198"/>
                </a:lnTo>
                <a:lnTo>
                  <a:pt x="150157" y="418139"/>
                </a:lnTo>
                <a:lnTo>
                  <a:pt x="161743" y="466844"/>
                </a:lnTo>
                <a:lnTo>
                  <a:pt x="174692" y="515293"/>
                </a:lnTo>
                <a:lnTo>
                  <a:pt x="188996" y="563468"/>
                </a:lnTo>
                <a:lnTo>
                  <a:pt x="204649" y="611349"/>
                </a:lnTo>
                <a:lnTo>
                  <a:pt x="221643" y="658918"/>
                </a:lnTo>
                <a:lnTo>
                  <a:pt x="239972" y="706156"/>
                </a:lnTo>
                <a:lnTo>
                  <a:pt x="259629" y="753043"/>
                </a:lnTo>
                <a:lnTo>
                  <a:pt x="280607" y="799561"/>
                </a:lnTo>
                <a:lnTo>
                  <a:pt x="302899" y="845691"/>
                </a:lnTo>
                <a:lnTo>
                  <a:pt x="326499" y="891413"/>
                </a:lnTo>
                <a:lnTo>
                  <a:pt x="351399" y="936709"/>
                </a:lnTo>
                <a:lnTo>
                  <a:pt x="377592" y="981559"/>
                </a:lnTo>
                <a:lnTo>
                  <a:pt x="405072" y="1025945"/>
                </a:lnTo>
                <a:lnTo>
                  <a:pt x="433831" y="1069848"/>
                </a:lnTo>
                <a:lnTo>
                  <a:pt x="590295" y="998728"/>
                </a:lnTo>
                <a:lnTo>
                  <a:pt x="561621" y="956221"/>
                </a:lnTo>
                <a:lnTo>
                  <a:pt x="534275" y="913213"/>
                </a:lnTo>
                <a:lnTo>
                  <a:pt x="508266" y="869724"/>
                </a:lnTo>
                <a:lnTo>
                  <a:pt x="483602" y="825775"/>
                </a:lnTo>
                <a:lnTo>
                  <a:pt x="460290" y="781385"/>
                </a:lnTo>
                <a:lnTo>
                  <a:pt x="438338" y="736576"/>
                </a:lnTo>
                <a:lnTo>
                  <a:pt x="417752" y="691368"/>
                </a:lnTo>
                <a:lnTo>
                  <a:pt x="398542" y="645781"/>
                </a:lnTo>
                <a:lnTo>
                  <a:pt x="380714" y="599836"/>
                </a:lnTo>
                <a:lnTo>
                  <a:pt x="364276" y="553554"/>
                </a:lnTo>
                <a:lnTo>
                  <a:pt x="349235" y="506955"/>
                </a:lnTo>
                <a:lnTo>
                  <a:pt x="335599" y="460059"/>
                </a:lnTo>
                <a:lnTo>
                  <a:pt x="323376" y="412888"/>
                </a:lnTo>
                <a:lnTo>
                  <a:pt x="312574" y="365461"/>
                </a:lnTo>
                <a:lnTo>
                  <a:pt x="303199" y="317799"/>
                </a:lnTo>
                <a:lnTo>
                  <a:pt x="295260" y="269922"/>
                </a:lnTo>
                <a:lnTo>
                  <a:pt x="288763" y="221852"/>
                </a:lnTo>
                <a:lnTo>
                  <a:pt x="283718" y="173609"/>
                </a:lnTo>
                <a:lnTo>
                  <a:pt x="396747" y="175006"/>
                </a:lnTo>
                <a:lnTo>
                  <a:pt x="19265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9917" y="2144013"/>
            <a:ext cx="208724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92125" marR="5080" indent="-480059">
              <a:lnSpc>
                <a:spcPts val="2210"/>
              </a:lnSpc>
              <a:spcBef>
                <a:spcPts val="335"/>
              </a:spcBef>
            </a:pPr>
            <a:r>
              <a:rPr sz="2000" b="1" spc="-10" dirty="0">
                <a:latin typeface="Carlito"/>
                <a:cs typeface="Carlito"/>
              </a:rPr>
              <a:t>Hazardous</a:t>
            </a:r>
            <a:r>
              <a:rPr sz="2000" b="1" spc="-5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Material  </a:t>
            </a:r>
            <a:r>
              <a:rPr sz="2000" b="1" spc="-5" dirty="0">
                <a:latin typeface="Carlito"/>
                <a:cs typeface="Carlito"/>
              </a:rPr>
              <a:t>Inspection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2503" y="1484757"/>
            <a:ext cx="494665" cy="601345"/>
          </a:xfrm>
          <a:custGeom>
            <a:avLst/>
            <a:gdLst/>
            <a:ahLst/>
            <a:cxnLst/>
            <a:rect l="l" t="t" r="r" b="b"/>
            <a:pathLst>
              <a:path w="494664" h="601344">
                <a:moveTo>
                  <a:pt x="207518" y="0"/>
                </a:moveTo>
                <a:lnTo>
                  <a:pt x="289306" y="78104"/>
                </a:lnTo>
                <a:lnTo>
                  <a:pt x="258434" y="115849"/>
                </a:lnTo>
                <a:lnTo>
                  <a:pt x="228447" y="154259"/>
                </a:lnTo>
                <a:lnTo>
                  <a:pt x="199355" y="193320"/>
                </a:lnTo>
                <a:lnTo>
                  <a:pt x="171167" y="233016"/>
                </a:lnTo>
                <a:lnTo>
                  <a:pt x="143894" y="273332"/>
                </a:lnTo>
                <a:lnTo>
                  <a:pt x="117545" y="314255"/>
                </a:lnTo>
                <a:lnTo>
                  <a:pt x="92129" y="355768"/>
                </a:lnTo>
                <a:lnTo>
                  <a:pt x="67657" y="397857"/>
                </a:lnTo>
                <a:lnTo>
                  <a:pt x="44138" y="440507"/>
                </a:lnTo>
                <a:lnTo>
                  <a:pt x="21583" y="483703"/>
                </a:lnTo>
                <a:lnTo>
                  <a:pt x="0" y="527430"/>
                </a:lnTo>
                <a:lnTo>
                  <a:pt x="153288" y="600963"/>
                </a:lnTo>
                <a:lnTo>
                  <a:pt x="174691" y="557692"/>
                </a:lnTo>
                <a:lnTo>
                  <a:pt x="197133" y="514988"/>
                </a:lnTo>
                <a:lnTo>
                  <a:pt x="220602" y="472866"/>
                </a:lnTo>
                <a:lnTo>
                  <a:pt x="245086" y="431346"/>
                </a:lnTo>
                <a:lnTo>
                  <a:pt x="270573" y="390445"/>
                </a:lnTo>
                <a:lnTo>
                  <a:pt x="297050" y="350180"/>
                </a:lnTo>
                <a:lnTo>
                  <a:pt x="324506" y="310569"/>
                </a:lnTo>
                <a:lnTo>
                  <a:pt x="352928" y="271629"/>
                </a:lnTo>
                <a:lnTo>
                  <a:pt x="382305" y="233378"/>
                </a:lnTo>
                <a:lnTo>
                  <a:pt x="412623" y="195833"/>
                </a:lnTo>
                <a:lnTo>
                  <a:pt x="494411" y="274065"/>
                </a:lnTo>
                <a:lnTo>
                  <a:pt x="444626" y="32003"/>
                </a:lnTo>
                <a:lnTo>
                  <a:pt x="20751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328540" y="735838"/>
            <a:ext cx="1477010" cy="61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Alarm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</a:t>
            </a:r>
            <a:endParaRPr sz="2000" dirty="0">
              <a:latin typeface="Carlito"/>
              <a:cs typeface="Carlito"/>
            </a:endParaRPr>
          </a:p>
          <a:p>
            <a:pPr algn="ctr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Inspection</a:t>
            </a:r>
          </a:p>
        </p:txBody>
      </p:sp>
      <p:sp>
        <p:nvSpPr>
          <p:cNvPr id="16" name="object 16"/>
          <p:cNvSpPr/>
          <p:nvPr/>
        </p:nvSpPr>
        <p:spPr>
          <a:xfrm>
            <a:off x="5838571" y="831596"/>
            <a:ext cx="480059" cy="384175"/>
          </a:xfrm>
          <a:custGeom>
            <a:avLst/>
            <a:gdLst/>
            <a:ahLst/>
            <a:cxnLst/>
            <a:rect l="l" t="t" r="r" b="b"/>
            <a:pathLst>
              <a:path w="480060" h="384175">
                <a:moveTo>
                  <a:pt x="392429" y="0"/>
                </a:moveTo>
                <a:lnTo>
                  <a:pt x="364108" y="109600"/>
                </a:lnTo>
                <a:lnTo>
                  <a:pt x="312957" y="100534"/>
                </a:lnTo>
                <a:lnTo>
                  <a:pt x="261626" y="92712"/>
                </a:lnTo>
                <a:lnTo>
                  <a:pt x="210137" y="86134"/>
                </a:lnTo>
                <a:lnTo>
                  <a:pt x="158512" y="80800"/>
                </a:lnTo>
                <a:lnTo>
                  <a:pt x="106774" y="76710"/>
                </a:lnTo>
                <a:lnTo>
                  <a:pt x="54945" y="73864"/>
                </a:lnTo>
                <a:lnTo>
                  <a:pt x="3048" y="72262"/>
                </a:lnTo>
                <a:lnTo>
                  <a:pt x="0" y="242315"/>
                </a:lnTo>
                <a:lnTo>
                  <a:pt x="53875" y="244008"/>
                </a:lnTo>
                <a:lnTo>
                  <a:pt x="107663" y="247179"/>
                </a:lnTo>
                <a:lnTo>
                  <a:pt x="161337" y="251825"/>
                </a:lnTo>
                <a:lnTo>
                  <a:pt x="214874" y="257941"/>
                </a:lnTo>
                <a:lnTo>
                  <a:pt x="268249" y="265525"/>
                </a:lnTo>
                <a:lnTo>
                  <a:pt x="321437" y="274574"/>
                </a:lnTo>
                <a:lnTo>
                  <a:pt x="293115" y="384175"/>
                </a:lnTo>
                <a:lnTo>
                  <a:pt x="480059" y="222630"/>
                </a:lnTo>
                <a:lnTo>
                  <a:pt x="39242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0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61035"/>
            <a:ext cx="11040110" cy="613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Inspection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Administrative</a:t>
            </a:r>
            <a:r>
              <a:rPr lang="en-US" b="1" spc="-60" dirty="0">
                <a:latin typeface="Carlito"/>
                <a:cs typeface="Carlito"/>
              </a:rPr>
              <a:t> </a:t>
            </a:r>
            <a:r>
              <a:rPr lang="en-US" b="1" dirty="0">
                <a:latin typeface="Carlito"/>
                <a:cs typeface="Carlito"/>
              </a:rPr>
              <a:t>&amp;  </a:t>
            </a:r>
            <a:r>
              <a:rPr lang="en-US" b="1" spc="-5" dirty="0">
                <a:latin typeface="Carlito"/>
                <a:cs typeface="Carlito"/>
              </a:rPr>
              <a:t>Planning Phase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inspection of installed fire safety equipment of the organization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The record of maintenance for each installed fire safety equipment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dirty="0">
                <a:latin typeface="Times New Roman"/>
                <a:cs typeface="Times New Roman"/>
              </a:rPr>
              <a:t>Security Auditor follows a checklist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Reference copies are maintained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Building code requirements are met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Fire prevention code requirements are met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Life Safety code requirements are met or not 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All employees have the knowledge of fire safety and prevention plan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Are the personnel responsible given appropriate training?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fire safety plan reworked annually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 fire brigade is maintained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Training is documented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Conduction of refresher training done annually or not 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training according to latest trends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Does the fire brigade personnel have proper training or not?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fire alarm and instructions on a table&#10;&#10;Description automatically generated">
            <a:extLst>
              <a:ext uri="{FF2B5EF4-FFF2-40B4-BE49-F238E27FC236}">
                <a16:creationId xmlns:a16="http://schemas.microsoft.com/office/drawing/2014/main" id="{89FDCDCE-EF48-4927-99EA-4F854E87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78524"/>
            <a:ext cx="4133850" cy="2480310"/>
          </a:xfrm>
          <a:prstGeom prst="rect">
            <a:avLst/>
          </a:prstGeom>
        </p:spPr>
      </p:pic>
      <p:pic>
        <p:nvPicPr>
          <p:cNvPr id="6" name="Picture 5" descr="A close-up of a house plan&#10;&#10;Description automatically generated">
            <a:extLst>
              <a:ext uri="{FF2B5EF4-FFF2-40B4-BE49-F238E27FC236}">
                <a16:creationId xmlns:a16="http://schemas.microsoft.com/office/drawing/2014/main" id="{67D6D077-CE8B-F405-9D87-E9868D22E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3" y="3106040"/>
            <a:ext cx="3590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61035"/>
            <a:ext cx="11040110" cy="4683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Inspection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General Physical Inspection</a:t>
            </a:r>
            <a:r>
              <a:rPr lang="en-US" b="1" spc="-60" dirty="0">
                <a:latin typeface="Carlito"/>
                <a:cs typeface="Carlito"/>
              </a:rPr>
              <a:t> </a:t>
            </a:r>
            <a:r>
              <a:rPr lang="en-US" b="1" spc="-5" dirty="0">
                <a:latin typeface="Carlito"/>
                <a:cs typeface="Carlito"/>
              </a:rPr>
              <a:t>Phase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Check structural aspects pf building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Checks level of compliance, Evacuation plans and procedures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Whether marking of the exit routes are done?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Whether the exit routes are unobstructed?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Whether all the systems and security controls associated with fire in compliance?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Whether all the area of service secured when not used?</a:t>
            </a:r>
            <a:endParaRPr lang="en-US" sz="17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750" dirty="0">
                <a:solidFill>
                  <a:srgbClr val="1F4E79"/>
                </a:solidFill>
                <a:latin typeface="Times New Roman"/>
                <a:cs typeface="Times New Roman"/>
              </a:rPr>
              <a:t>Having marking done for all the lanes of fire?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750" dirty="0">
                <a:solidFill>
                  <a:srgbClr val="1F4E79"/>
                </a:solidFill>
                <a:latin typeface="Times New Roman"/>
                <a:cs typeface="Times New Roman"/>
              </a:rPr>
              <a:t>Can the department of fire use the master key at any time?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750" dirty="0">
                <a:solidFill>
                  <a:srgbClr val="1F4E79"/>
                </a:solidFill>
                <a:latin typeface="Times New Roman"/>
                <a:cs typeface="Times New Roman"/>
              </a:rPr>
              <a:t>Have the devices which generate heat being placed according to the amount of heat generated?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750" dirty="0">
                <a:solidFill>
                  <a:srgbClr val="1F4E79"/>
                </a:solidFill>
                <a:latin typeface="Times New Roman"/>
                <a:cs typeface="Times New Roman"/>
              </a:rPr>
              <a:t>Is the cleaning and inspection of ducts done on a regular basis?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750" dirty="0">
                <a:solidFill>
                  <a:srgbClr val="1F4E79"/>
                </a:solidFill>
                <a:latin typeface="Times New Roman"/>
                <a:cs typeface="Times New Roman"/>
              </a:rPr>
              <a:t>Is there an extension cords in any area?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750" dirty="0">
                <a:solidFill>
                  <a:srgbClr val="1F4E79"/>
                </a:solidFill>
                <a:latin typeface="Times New Roman"/>
                <a:cs typeface="Times New Roman"/>
              </a:rPr>
              <a:t>Is the inspection of all items which are operated thru electricity and all electrical cords done?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A close-up of a road&#10;&#10;Description automatically generated">
            <a:extLst>
              <a:ext uri="{FF2B5EF4-FFF2-40B4-BE49-F238E27FC236}">
                <a16:creationId xmlns:a16="http://schemas.microsoft.com/office/drawing/2014/main" id="{2A830D90-B837-B204-4413-4A5310C2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61035"/>
            <a:ext cx="2331720" cy="3108960"/>
          </a:xfrm>
          <a:prstGeom prst="rect">
            <a:avLst/>
          </a:prstGeom>
        </p:spPr>
      </p:pic>
      <p:pic>
        <p:nvPicPr>
          <p:cNvPr id="6" name="Picture 5" descr="A green sign with a person running&#10;&#10;Description automatically generated">
            <a:extLst>
              <a:ext uri="{FF2B5EF4-FFF2-40B4-BE49-F238E27FC236}">
                <a16:creationId xmlns:a16="http://schemas.microsoft.com/office/drawing/2014/main" id="{EAB11B1D-D675-C734-3E95-1803D6027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977439"/>
            <a:ext cx="2910154" cy="1455077"/>
          </a:xfrm>
          <a:prstGeom prst="rect">
            <a:avLst/>
          </a:prstGeom>
        </p:spPr>
      </p:pic>
      <p:pic>
        <p:nvPicPr>
          <p:cNvPr id="10" name="Picture 9" descr="A sign with a person holding a red object&#10;&#10;Description automatically generated">
            <a:extLst>
              <a:ext uri="{FF2B5EF4-FFF2-40B4-BE49-F238E27FC236}">
                <a16:creationId xmlns:a16="http://schemas.microsoft.com/office/drawing/2014/main" id="{E32F23C8-E0FF-E1DA-808A-44B03A5CD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977439"/>
            <a:ext cx="3611024" cy="15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721"/>
            <a:ext cx="35883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dirty="0"/>
              <a:t> Plan</a:t>
            </a:r>
          </a:p>
          <a:p>
            <a:pPr marL="12700" marR="5080">
              <a:lnSpc>
                <a:spcPct val="161100"/>
              </a:lnSpc>
              <a:spcBef>
                <a:spcPts val="10"/>
              </a:spcBef>
            </a:pPr>
            <a:r>
              <a:rPr b="0" spc="-5" dirty="0">
                <a:latin typeface="Times New Roman"/>
                <a:cs typeface="Times New Roman"/>
              </a:rPr>
              <a:t>CO1. </a:t>
            </a:r>
            <a:r>
              <a:rPr b="0" dirty="0">
                <a:latin typeface="Times New Roman"/>
                <a:cs typeface="Times New Roman"/>
              </a:rPr>
              <a:t>Introduction </a:t>
            </a:r>
            <a:r>
              <a:rPr b="0" spc="-5" dirty="0">
                <a:latin typeface="Times New Roman"/>
                <a:cs typeface="Times New Roman"/>
              </a:rPr>
              <a:t>to </a:t>
            </a:r>
            <a:r>
              <a:rPr b="0" dirty="0">
                <a:latin typeface="Times New Roman"/>
                <a:cs typeface="Times New Roman"/>
              </a:rPr>
              <a:t>Physical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Security  CO2. Approaches to Physical</a:t>
            </a:r>
            <a:r>
              <a:rPr b="0" spc="-204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3" y="2532379"/>
            <a:ext cx="4483735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CO3. </a:t>
            </a:r>
            <a:r>
              <a:rPr sz="1800" dirty="0">
                <a:latin typeface="Times New Roman"/>
                <a:cs typeface="Times New Roman"/>
              </a:rPr>
              <a:t>Standards, Regulations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Guidelines</a:t>
            </a:r>
          </a:p>
          <a:p>
            <a:pPr marL="12700" marR="1083945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CO4. Fire and Fire Safety </a:t>
            </a:r>
            <a:r>
              <a:rPr sz="1800" dirty="0">
                <a:latin typeface="Times New Roman"/>
                <a:cs typeface="Times New Roman"/>
              </a:rPr>
              <a:t>Inspection  </a:t>
            </a:r>
            <a:r>
              <a:rPr sz="1800" spc="-5" dirty="0">
                <a:latin typeface="Times New Roman"/>
                <a:cs typeface="Times New Roman"/>
              </a:rPr>
              <a:t>CO5. </a:t>
            </a:r>
            <a:r>
              <a:rPr sz="1800" spc="-10" dirty="0">
                <a:latin typeface="Times New Roman"/>
                <a:cs typeface="Times New Roman"/>
              </a:rPr>
              <a:t>Vulnerability </a:t>
            </a:r>
            <a:r>
              <a:rPr sz="1800" spc="-5" dirty="0">
                <a:latin typeface="Times New Roman"/>
                <a:cs typeface="Times New Roman"/>
              </a:rPr>
              <a:t>Assessment  CO6. </a:t>
            </a:r>
            <a:r>
              <a:rPr sz="1800" b="1" dirty="0">
                <a:latin typeface="Times New Roman"/>
                <a:cs typeface="Times New Roman"/>
              </a:rPr>
              <a:t>Security Surveys and Audit  </a:t>
            </a:r>
            <a:r>
              <a:rPr sz="1800" dirty="0">
                <a:latin typeface="Times New Roman"/>
                <a:cs typeface="Times New Roman"/>
              </a:rPr>
              <a:t>CO7. Security Lighting,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Times New Roman"/>
                <a:cs typeface="Times New Roman"/>
              </a:rPr>
              <a:t>CO8. </a:t>
            </a:r>
            <a:r>
              <a:rPr sz="1800" spc="-20" dirty="0">
                <a:latin typeface="Times New Roman"/>
                <a:cs typeface="Times New Roman"/>
              </a:rPr>
              <a:t>Video, </a:t>
            </a:r>
            <a:r>
              <a:rPr sz="1800" dirty="0">
                <a:latin typeface="Times New Roman"/>
                <a:cs typeface="Times New Roman"/>
              </a:rPr>
              <a:t>Biometrics, Access Control,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Fences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Times New Roman"/>
                <a:cs typeface="Times New Roman"/>
              </a:rPr>
              <a:t>CO9.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61035"/>
            <a:ext cx="11040110" cy="5006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Inspection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Extinguisher Inspection</a:t>
            </a:r>
            <a:r>
              <a:rPr lang="en-US" b="1" spc="-60" dirty="0">
                <a:latin typeface="Carlito"/>
                <a:cs typeface="Carlito"/>
              </a:rPr>
              <a:t> </a:t>
            </a:r>
            <a:r>
              <a:rPr lang="en-US" b="1" spc="-5" dirty="0">
                <a:latin typeface="Carlito"/>
                <a:cs typeface="Carlito"/>
              </a:rPr>
              <a:t>Phase</a:t>
            </a:r>
            <a:endParaRPr lang="en-US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Check fire extinguisher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Checks level of compliance, Evacuation plans and procedures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Whether fire extinguisher serviced in past 12 months by a licensed technician?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Whether inspection of fire extinguisher conducted routinely?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Whether the right type of extinguisher is placed appropriately?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The training of person appointed to use the fire extinguisher been proper 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Inspection Phase of Fire hose, Stand pipe and control valve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Are the control valves monitored  by tamper switches?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testing and inspection of control valves done on a daily basis?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accessibility of fire hose , stand piper and control valve done in a good way?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recommendations of manufacturer taken for decaying and weaking of all fire hoses?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A person writing on a clipboard&#10;&#10;Description automatically generated">
            <a:extLst>
              <a:ext uri="{FF2B5EF4-FFF2-40B4-BE49-F238E27FC236}">
                <a16:creationId xmlns:a16="http://schemas.microsoft.com/office/drawing/2014/main" id="{0777CBB2-3A6E-BB6E-BCC2-81271227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69814"/>
            <a:ext cx="2331720" cy="3112966"/>
          </a:xfrm>
          <a:prstGeom prst="rect">
            <a:avLst/>
          </a:prstGeom>
        </p:spPr>
      </p:pic>
      <p:pic>
        <p:nvPicPr>
          <p:cNvPr id="5" name="Picture 4" descr="A tire with a remote control&#10;&#10;Description automatically generated with medium confidence">
            <a:extLst>
              <a:ext uri="{FF2B5EF4-FFF2-40B4-BE49-F238E27FC236}">
                <a16:creationId xmlns:a16="http://schemas.microsoft.com/office/drawing/2014/main" id="{8133D78D-A9B9-F459-66EE-AD540D2B2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58" y="4919148"/>
            <a:ext cx="5300662" cy="1594087"/>
          </a:xfrm>
          <a:prstGeom prst="rect">
            <a:avLst/>
          </a:prstGeom>
        </p:spPr>
      </p:pic>
      <p:pic>
        <p:nvPicPr>
          <p:cNvPr id="7" name="Picture 6" descr="A group of fire extinguishers&#10;&#10;Description automatically generated">
            <a:extLst>
              <a:ext uri="{FF2B5EF4-FFF2-40B4-BE49-F238E27FC236}">
                <a16:creationId xmlns:a16="http://schemas.microsoft.com/office/drawing/2014/main" id="{E4200D0F-7956-B80F-C40F-0274F8D0C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1" y="4786794"/>
            <a:ext cx="3810000" cy="19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61035"/>
            <a:ext cx="11040110" cy="6383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Inspection</a:t>
            </a:r>
            <a:endParaRPr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Inspection Phase of Sprinkler System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testing and inspection of flow switches  done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location being judged correctly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maintenance of sprinkler head done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a clear operation area provided to the sprinklers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a pump which maintains the pressure being employed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testing and inspection of pump done after a period of time 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coverage provided to all the areas which require coverage of water sprinkler system?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065">
              <a:tabLst>
                <a:tab pos="299085" algn="l"/>
                <a:tab pos="299720" algn="l"/>
              </a:tabLst>
            </a:pPr>
            <a:endParaRPr lang="en-US" b="1" spc="-10" dirty="0">
              <a:latin typeface="Carlito"/>
              <a:cs typeface="Carlito"/>
            </a:endParaRPr>
          </a:p>
          <a:p>
            <a:pPr marL="12065">
              <a:tabLst>
                <a:tab pos="299085" algn="l"/>
                <a:tab pos="299720" algn="l"/>
              </a:tabLst>
            </a:pPr>
            <a:endParaRPr lang="en-US" b="1" spc="-10" dirty="0">
              <a:latin typeface="Carlito"/>
              <a:cs typeface="Carlito"/>
            </a:endParaRP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Hazardous materials inspection phase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proper utilization of placard that warn done? 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utilization and maintenance of the response to situation of emergency and fire safety done?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Personal Protective Equipment PPE is provided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PPE’s training is given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documentation of PPE training done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Are the areas of storage, area of usage and area where the hazardous material kept is shared with department of fire or not?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the utilization of distance of standoff, containers and signals of warning done in an appropriate manner or not 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A person in a safety vest working on red pipes&#10;&#10;Description automatically generated">
            <a:extLst>
              <a:ext uri="{FF2B5EF4-FFF2-40B4-BE49-F238E27FC236}">
                <a16:creationId xmlns:a16="http://schemas.microsoft.com/office/drawing/2014/main" id="{3889FB53-75E6-F08D-E15A-1DEE39A9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13166"/>
            <a:ext cx="2853365" cy="1898785"/>
          </a:xfrm>
          <a:prstGeom prst="rect">
            <a:avLst/>
          </a:prstGeom>
        </p:spPr>
      </p:pic>
      <p:pic>
        <p:nvPicPr>
          <p:cNvPr id="6" name="Picture 5" descr="A person in a safety vest and hard hat standing next to a container&#10;&#10;Description automatically generated">
            <a:extLst>
              <a:ext uri="{FF2B5EF4-FFF2-40B4-BE49-F238E27FC236}">
                <a16:creationId xmlns:a16="http://schemas.microsoft.com/office/drawing/2014/main" id="{C1FBA561-7E23-5181-47F5-3F1459BC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45" y="2286000"/>
            <a:ext cx="3379386" cy="18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28600"/>
            <a:ext cx="1104011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Safety Inspection</a:t>
            </a:r>
            <a:endParaRPr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065">
              <a:tabLst>
                <a:tab pos="299085" algn="l"/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Alarm System Inspection Phase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a service of monitoring used to monitor the system?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Is a trained technician employed to monitor the system?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Has a secure location chosen for keeping the documents of the inspection?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Has the zones that can be identified being made?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Can the location of the fire be clearly identified?</a:t>
            </a: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A person using a multimeter to test a device&#10;&#10;Description automatically generated">
            <a:extLst>
              <a:ext uri="{FF2B5EF4-FFF2-40B4-BE49-F238E27FC236}">
                <a16:creationId xmlns:a16="http://schemas.microsoft.com/office/drawing/2014/main" id="{9C386381-4AB6-CFE9-E82A-206B15223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5050"/>
            <a:ext cx="3773887" cy="2511350"/>
          </a:xfrm>
          <a:prstGeom prst="rect">
            <a:avLst/>
          </a:prstGeom>
        </p:spPr>
      </p:pic>
      <p:pic>
        <p:nvPicPr>
          <p:cNvPr id="6" name="Picture 5" descr="A hand pressing a fire alarm&#10;&#10;Description automatically generated">
            <a:extLst>
              <a:ext uri="{FF2B5EF4-FFF2-40B4-BE49-F238E27FC236}">
                <a16:creationId xmlns:a16="http://schemas.microsoft.com/office/drawing/2014/main" id="{FC02C237-CE97-B976-31A1-52CDF1BF4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61543"/>
            <a:ext cx="4143908" cy="2138363"/>
          </a:xfrm>
          <a:prstGeom prst="rect">
            <a:avLst/>
          </a:prstGeom>
        </p:spPr>
      </p:pic>
      <p:pic>
        <p:nvPicPr>
          <p:cNvPr id="8" name="Picture 7" descr="A person fixing a fire alarm box&#10;&#10;Description automatically generated">
            <a:extLst>
              <a:ext uri="{FF2B5EF4-FFF2-40B4-BE49-F238E27FC236}">
                <a16:creationId xmlns:a16="http://schemas.microsoft.com/office/drawing/2014/main" id="{1E04430B-AD27-CA1A-9DFF-794273139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3400600" cy="2262945"/>
          </a:xfrm>
          <a:prstGeom prst="rect">
            <a:avLst/>
          </a:prstGeom>
        </p:spPr>
      </p:pic>
      <p:pic>
        <p:nvPicPr>
          <p:cNvPr id="10" name="Picture 9" descr="A red box with a white sign&#10;&#10;Description automatically generated">
            <a:extLst>
              <a:ext uri="{FF2B5EF4-FFF2-40B4-BE49-F238E27FC236}">
                <a16:creationId xmlns:a16="http://schemas.microsoft.com/office/drawing/2014/main" id="{EA426F5D-35F8-81B6-A1F1-3B60DAD00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75" y="327639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2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61035"/>
            <a:ext cx="1104011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8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 Suppression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Techniques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Fire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Extinguisher: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7803" y="4307535"/>
            <a:ext cx="209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PASS</a:t>
            </a:r>
            <a:r>
              <a:rPr sz="1800" b="1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TECHNIQUE: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638" y="4307535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7766" y="4307535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Aim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4839" y="4307535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Squee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z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9001" y="4307535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699" y="4856175"/>
            <a:ext cx="11316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Fixed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Systems: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Water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Sprinklers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(expensive)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Halogen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 (damages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Ozone</a:t>
            </a:r>
            <a:r>
              <a:rPr sz="1800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layer)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Now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Waterless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Friendly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FM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-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200 Thermal Compound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Aircraft,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Vehicles,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Offices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5200" y="1966365"/>
            <a:ext cx="5891784" cy="1415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46" y="25400"/>
            <a:ext cx="30704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6.</a:t>
            </a:r>
            <a:r>
              <a:rPr lang="en-US" dirty="0">
                <a:solidFill>
                  <a:srgbClr val="1F4E79"/>
                </a:solidFill>
              </a:rPr>
              <a:t>9</a:t>
            </a:r>
            <a:r>
              <a:rPr dirty="0">
                <a:solidFill>
                  <a:srgbClr val="1F4E79"/>
                </a:solidFill>
              </a:rPr>
              <a:t> </a:t>
            </a:r>
            <a:r>
              <a:rPr spc="-10" dirty="0">
                <a:solidFill>
                  <a:srgbClr val="1F4E79"/>
                </a:solidFill>
              </a:rPr>
              <a:t>Fire </a:t>
            </a:r>
            <a:r>
              <a:rPr dirty="0">
                <a:solidFill>
                  <a:srgbClr val="1F4E79"/>
                </a:solidFill>
              </a:rPr>
              <a:t>Safety</a:t>
            </a:r>
            <a:r>
              <a:rPr spc="-7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146" y="574294"/>
            <a:ext cx="9395054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policies and procedures related to the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Objective –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Perform critical appraisal of Employees, Systems, Policies,</a:t>
            </a:r>
            <a:r>
              <a:rPr sz="1800" spc="-1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Ensure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safety and health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Scope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Work</a:t>
            </a:r>
            <a:r>
              <a:rPr sz="1800" b="1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(SoW)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70163"/>
              </p:ext>
            </p:extLst>
          </p:nvPr>
        </p:nvGraphicFramePr>
        <p:xfrm>
          <a:off x="644296" y="1858709"/>
          <a:ext cx="9946639" cy="805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356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1989"/>
                        </a:lnSpc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Fire </a:t>
                      </a: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Hazard</a:t>
                      </a:r>
                      <a:r>
                        <a:rPr sz="1800" spc="-1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Identification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Fire Fighting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Fire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Detection and Alarm</a:t>
                      </a:r>
                      <a:r>
                        <a:rPr sz="1800" spc="-18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060"/>
                        </a:lnSpc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Gas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Suppression</a:t>
                      </a: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Fire</a:t>
                      </a:r>
                      <a:r>
                        <a:rPr sz="1800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Extinguisher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Passive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Fire Protection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56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1989"/>
                        </a:lnSpc>
                        <a:buFont typeface="Arial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1800" spc="-5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800" spc="-1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Management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Life Safety</a:t>
                      </a:r>
                      <a:r>
                        <a:rPr sz="1800" spc="-4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1F4E79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5DA9F2-6401-5CA6-3E4C-F381E6DFD6B4}"/>
              </a:ext>
            </a:extLst>
          </p:cNvPr>
          <p:cNvSpPr txBox="1"/>
          <p:nvPr/>
        </p:nvSpPr>
        <p:spPr>
          <a:xfrm>
            <a:off x="206147" y="3352641"/>
            <a:ext cx="10384788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Methodology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– process of carrying out</a:t>
            </a:r>
            <a:r>
              <a:rPr lang="en-US"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audit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Pre-site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visit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Site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visit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Face to face,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Discussion,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Note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observations</a:t>
            </a:r>
          </a:p>
          <a:p>
            <a:pPr marL="469265" lvl="1">
              <a:lnSpc>
                <a:spcPct val="100000"/>
              </a:lnSpc>
              <a:tabLst>
                <a:tab pos="756285" algn="l"/>
                <a:tab pos="75692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endParaRPr lang="en-US" sz="16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endParaRPr lang="en-US" sz="16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A </a:t>
            </a:r>
            <a:r>
              <a:rPr lang="en-US" sz="1600" spc="-5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 existing non-compliance, deviations from defined</a:t>
            </a:r>
            <a:r>
              <a:rPr lang="en-US" sz="1600" spc="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procedures/policies</a:t>
            </a:r>
            <a:endParaRPr lang="en-US" sz="16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B </a:t>
            </a:r>
            <a:r>
              <a:rPr lang="en-US" sz="1600" spc="-5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 deviations from practices provided by national/international bodies</a:t>
            </a:r>
            <a:r>
              <a:rPr lang="en-US" sz="1600" spc="1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(ISO/PCI)</a:t>
            </a:r>
            <a:endParaRPr lang="en-US" sz="16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ts val="1914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C </a:t>
            </a:r>
            <a:r>
              <a:rPr lang="en-US" sz="1600" spc="-5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 based on good practices followed by peers / similar</a:t>
            </a:r>
            <a:r>
              <a:rPr lang="en-US" sz="1600" spc="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industry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4A2B-D8FE-EF1F-53DE-E21DB09DD72E}"/>
              </a:ext>
            </a:extLst>
          </p:cNvPr>
          <p:cNvSpPr txBox="1"/>
          <p:nvPr/>
        </p:nvSpPr>
        <p:spPr>
          <a:xfrm>
            <a:off x="206146" y="5181600"/>
            <a:ext cx="9395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Present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Report with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recommendations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for three categories to</a:t>
            </a:r>
            <a:r>
              <a:rPr lang="en-US"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address: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FA54AE48-0042-6D4D-1F0E-B1A6C9AD3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6375" y="685800"/>
            <a:ext cx="11779250" cy="3836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1800" b="1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lvl="2" indent="-287020">
              <a:lnSpc>
                <a:spcPts val="1914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endParaRPr sz="1600" dirty="0">
              <a:latin typeface="Times New Roman"/>
              <a:cs typeface="Times New Roman"/>
            </a:endParaRPr>
          </a:p>
          <a:p>
            <a:pPr marL="12065">
              <a:lnSpc>
                <a:spcPts val="2155"/>
              </a:lnSpc>
              <a:tabLst>
                <a:tab pos="299085" algn="l"/>
                <a:tab pos="299720" algn="l"/>
              </a:tabLst>
            </a:pP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6.10 Recommendation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Aspects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Positive</a:t>
            </a:r>
            <a:endParaRPr sz="1800" dirty="0">
              <a:latin typeface="Times New Roman"/>
              <a:cs typeface="Times New Roman"/>
            </a:endParaRPr>
          </a:p>
          <a:p>
            <a:pPr marL="1213485" marR="5080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Data breach </a:t>
            </a: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minimized significantly</a:t>
            </a:r>
            <a:endParaRPr lang="en-US" sz="1600" spc="-1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marR="5080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Revenue and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Reputation of organization 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 increased</a:t>
            </a:r>
            <a:endParaRPr lang="en-US" sz="16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marR="5080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Unauthorized personal kept  </a:t>
            </a:r>
            <a:r>
              <a:rPr sz="1600" spc="-25" dirty="0">
                <a:solidFill>
                  <a:srgbClr val="1F4E79"/>
                </a:solidFill>
                <a:latin typeface="Times New Roman"/>
                <a:cs typeface="Times New Roman"/>
              </a:rPr>
              <a:t>away</a:t>
            </a:r>
            <a:endParaRPr lang="en-US" sz="1600" spc="-2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marR="5080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Employees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feel safe during their work and environment is</a:t>
            </a:r>
            <a:r>
              <a:rPr sz="1600" spc="2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</a:t>
            </a:r>
            <a:endParaRPr lang="en-US" sz="16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marR="5080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Intellectual property of an organization can be saved</a:t>
            </a:r>
          </a:p>
          <a:p>
            <a:pPr marL="926465" marR="5080" lvl="2">
              <a:lnSpc>
                <a:spcPct val="100000"/>
              </a:lnSpc>
              <a:spcBef>
                <a:spcPts val="10"/>
              </a:spcBef>
              <a:tabLst>
                <a:tab pos="1213485" algn="l"/>
                <a:tab pos="1214120" algn="l"/>
              </a:tabLst>
            </a:pP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15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Negative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Employees may feel been roped down</a:t>
            </a: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Operational procedures are confusing</a:t>
            </a:r>
            <a:endParaRPr lang="en-US" sz="16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Psychological barrier in </a:t>
            </a:r>
            <a:r>
              <a:rPr lang="en-US"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employees'</a:t>
            </a: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 minds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regarding policies</a:t>
            </a:r>
            <a:endParaRPr lang="en-US" sz="16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Work and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production</a:t>
            </a:r>
            <a:r>
              <a:rPr lang="en-US"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 can get affected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magnifying glass with words&#10;&#10;Description automatically generated">
            <a:extLst>
              <a:ext uri="{FF2B5EF4-FFF2-40B4-BE49-F238E27FC236}">
                <a16:creationId xmlns:a16="http://schemas.microsoft.com/office/drawing/2014/main" id="{4F582BA5-0CDE-25DA-E76C-B445F0921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90600"/>
            <a:ext cx="3931920" cy="2971800"/>
          </a:xfrm>
          <a:prstGeom prst="rect">
            <a:avLst/>
          </a:prstGeom>
        </p:spPr>
      </p:pic>
      <p:pic>
        <p:nvPicPr>
          <p:cNvPr id="5" name="Picture 4" descr="A green and orange thumbs up and down icons&#10;&#10;Description automatically generated">
            <a:extLst>
              <a:ext uri="{FF2B5EF4-FFF2-40B4-BE49-F238E27FC236}">
                <a16:creationId xmlns:a16="http://schemas.microsoft.com/office/drawing/2014/main" id="{1109C9F9-7F48-FFA5-C6BE-BAF4FAF76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495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26" y="1880108"/>
            <a:ext cx="388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 Security Surveys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b="1" spc="-1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Audits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312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6.1 Security Surveys </a:t>
            </a:r>
            <a:r>
              <a:rPr spc="-5" dirty="0">
                <a:solidFill>
                  <a:srgbClr val="1F4E79"/>
                </a:solidFill>
              </a:rPr>
              <a:t>and</a:t>
            </a:r>
            <a:r>
              <a:rPr spc="-19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Audits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11115040" cy="2113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Definition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: Systematic evaluation of the security of a company's information systems by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measuring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how well it</a:t>
            </a:r>
            <a:r>
              <a:rPr sz="1800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1F4E79"/>
                </a:solidFill>
                <a:latin typeface="Times New Roman"/>
                <a:cs typeface="Times New Roman"/>
              </a:rPr>
              <a:t>conforms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established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criteria.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During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audit / examination Auditors note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down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</a:t>
            </a:r>
            <a:r>
              <a:rPr sz="1800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following: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Inspect Physical Location –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Access Threats to the Client Location – 6 specific</a:t>
            </a:r>
            <a:r>
              <a:rPr sz="1800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6.2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NINE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Points of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Concern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for</a:t>
            </a:r>
            <a:r>
              <a:rPr sz="1800" b="1" spc="-1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Auditor: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8172" y="3290315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63195" rIns="0" bIns="0" rtlCol="0">
            <a:spAutoFit/>
          </a:bodyPr>
          <a:lstStyle/>
          <a:p>
            <a:pPr marL="812800" marR="216535" indent="-589915">
              <a:lnSpc>
                <a:spcPts val="1660"/>
              </a:lnSpc>
              <a:spcBef>
                <a:spcPts val="1285"/>
              </a:spcBef>
            </a:pPr>
            <a:r>
              <a:rPr sz="1600" b="1" spc="-5" dirty="0">
                <a:latin typeface="Times New Roman"/>
                <a:cs typeface="Times New Roman"/>
              </a:rPr>
              <a:t>#1 </a:t>
            </a:r>
            <a:r>
              <a:rPr sz="1600" b="1" spc="-10" dirty="0">
                <a:latin typeface="Times New Roman"/>
                <a:cs typeface="Times New Roman"/>
              </a:rPr>
              <a:t>Building’s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General  Purpose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3771" y="3290315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63195" rIns="0" bIns="0" rtlCol="0">
            <a:spAutoFit/>
          </a:bodyPr>
          <a:lstStyle/>
          <a:p>
            <a:pPr marL="127635" marR="122555" indent="62230">
              <a:lnSpc>
                <a:spcPts val="1660"/>
              </a:lnSpc>
              <a:spcBef>
                <a:spcPts val="1285"/>
              </a:spcBef>
            </a:pPr>
            <a:r>
              <a:rPr sz="1600" b="1" spc="-5" dirty="0">
                <a:latin typeface="Times New Roman"/>
                <a:cs typeface="Times New Roman"/>
              </a:rPr>
              <a:t>#2 </a:t>
            </a:r>
            <a:r>
              <a:rPr sz="1600" b="1" spc="-10" dirty="0">
                <a:latin typeface="Times New Roman"/>
                <a:cs typeface="Times New Roman"/>
              </a:rPr>
              <a:t>Hazards </a:t>
            </a:r>
            <a:r>
              <a:rPr sz="1600" b="1" spc="-5" dirty="0">
                <a:latin typeface="Times New Roman"/>
                <a:cs typeface="Times New Roman"/>
              </a:rPr>
              <a:t>Associated 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5" dirty="0">
                <a:latin typeface="Times New Roman"/>
                <a:cs typeface="Times New Roman"/>
              </a:rPr>
              <a:t>building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occupants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7847" y="3290315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63195" rIns="0" bIns="0" rtlCol="0">
            <a:spAutoFit/>
          </a:bodyPr>
          <a:lstStyle/>
          <a:p>
            <a:pPr marL="467995" marR="108585" indent="-353695">
              <a:lnSpc>
                <a:spcPts val="1660"/>
              </a:lnSpc>
              <a:spcBef>
                <a:spcPts val="1285"/>
              </a:spcBef>
            </a:pPr>
            <a:r>
              <a:rPr sz="1600" b="1" spc="-5" dirty="0">
                <a:latin typeface="Times New Roman"/>
                <a:cs typeface="Times New Roman"/>
              </a:rPr>
              <a:t>#3 Application of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Guard  Security /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Police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8172" y="4600955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59055" rIns="0" bIns="0" rtlCol="0">
            <a:spAutoFit/>
          </a:bodyPr>
          <a:lstStyle/>
          <a:p>
            <a:pPr marL="123825" marR="115570" algn="ctr">
              <a:lnSpc>
                <a:spcPts val="1660"/>
              </a:lnSpc>
              <a:spcBef>
                <a:spcPts val="465"/>
              </a:spcBef>
            </a:pPr>
            <a:r>
              <a:rPr sz="1600" b="1" spc="-5" dirty="0">
                <a:latin typeface="Times New Roman"/>
                <a:cs typeface="Times New Roman"/>
              </a:rPr>
              <a:t>#4 Recommendations  associated </a:t>
            </a:r>
            <a:r>
              <a:rPr sz="1600" b="1" dirty="0">
                <a:latin typeface="Times New Roman"/>
                <a:cs typeface="Times New Roman"/>
              </a:rPr>
              <a:t>with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Physical  Access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3771" y="4600955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64465" rIns="0" bIns="0" rtlCol="0">
            <a:spAutoFit/>
          </a:bodyPr>
          <a:lstStyle/>
          <a:p>
            <a:pPr marL="146050" marR="140970" indent="51435">
              <a:lnSpc>
                <a:spcPts val="1660"/>
              </a:lnSpc>
              <a:spcBef>
                <a:spcPts val="1295"/>
              </a:spcBef>
            </a:pPr>
            <a:r>
              <a:rPr sz="1600" b="1" spc="-5" dirty="0">
                <a:latin typeface="Times New Roman"/>
                <a:cs typeface="Times New Roman"/>
              </a:rPr>
              <a:t>#5 </a:t>
            </a:r>
            <a:r>
              <a:rPr sz="1600" b="1" spc="-10" dirty="0">
                <a:latin typeface="Times New Roman"/>
                <a:cs typeface="Times New Roman"/>
              </a:rPr>
              <a:t>Controls </a:t>
            </a:r>
            <a:r>
              <a:rPr sz="1600" b="1" spc="-5" dirty="0">
                <a:latin typeface="Times New Roman"/>
                <a:cs typeface="Times New Roman"/>
              </a:rPr>
              <a:t>associated 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5" dirty="0">
                <a:latin typeface="Times New Roman"/>
                <a:cs typeface="Times New Roman"/>
              </a:rPr>
              <a:t>Security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Measures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847" y="4600955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725805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#6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Alarms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8172" y="5913120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#7 Storing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Spaces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3771" y="5913120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63830" rIns="0" bIns="0" rtlCol="0">
            <a:spAutoFit/>
          </a:bodyPr>
          <a:lstStyle/>
          <a:p>
            <a:pPr marL="440055" marR="153035" indent="-281940">
              <a:lnSpc>
                <a:spcPts val="1660"/>
              </a:lnSpc>
              <a:spcBef>
                <a:spcPts val="1290"/>
              </a:spcBef>
            </a:pPr>
            <a:r>
              <a:rPr sz="1600" b="1" spc="-5" dirty="0">
                <a:latin typeface="Times New Roman"/>
                <a:cs typeface="Times New Roman"/>
              </a:rPr>
              <a:t>#8 Measures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associated  </a:t>
            </a:r>
            <a:r>
              <a:rPr sz="1600" b="1" dirty="0">
                <a:latin typeface="Times New Roman"/>
                <a:cs typeface="Times New Roman"/>
              </a:rPr>
              <a:t>with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Trespassing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7847" y="5913120"/>
            <a:ext cx="2334895" cy="7518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#9 Custodians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312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6.2 Security Surveys </a:t>
            </a:r>
            <a:r>
              <a:rPr spc="-5" dirty="0">
                <a:solidFill>
                  <a:srgbClr val="1F4E79"/>
                </a:solidFill>
              </a:rPr>
              <a:t>and</a:t>
            </a:r>
            <a:r>
              <a:rPr spc="-19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Audits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480187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NINE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Points 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Concern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for</a:t>
            </a:r>
            <a:r>
              <a:rPr sz="1800" b="1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Auditor: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#1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Building’s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General Purpose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59" y="2421128"/>
            <a:ext cx="490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#2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Hazards Associated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building</a:t>
            </a:r>
            <a:r>
              <a:rPr sz="1800" b="1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occupants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059" y="3243783"/>
            <a:ext cx="3533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#3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Applications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Guard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/</a:t>
            </a:r>
            <a:r>
              <a:rPr sz="1800" b="1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Police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059" y="4067302"/>
            <a:ext cx="484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#4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associated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with Security</a:t>
            </a:r>
            <a:r>
              <a:rPr sz="18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Measures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059" y="4890642"/>
            <a:ext cx="553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#5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Recommendations associated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b="1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59" y="5713272"/>
            <a:ext cx="131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#6</a:t>
            </a:r>
            <a:r>
              <a:rPr sz="1800" b="1" spc="-1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0" y="1024425"/>
            <a:ext cx="4049648" cy="1032975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Who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has access to the</a:t>
            </a:r>
            <a:r>
              <a:rPr sz="1600" spc="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building</a:t>
            </a:r>
            <a:endParaRPr sz="1600" dirty="0">
              <a:latin typeface="Times New Roman"/>
              <a:cs typeface="Times New Roman"/>
            </a:endParaRPr>
          </a:p>
          <a:p>
            <a:pPr marL="379095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Who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is responsible </a:t>
            </a:r>
            <a:r>
              <a:rPr sz="1600" dirty="0">
                <a:solidFill>
                  <a:srgbClr val="1F4E79"/>
                </a:solidFill>
                <a:latin typeface="Times New Roman"/>
                <a:cs typeface="Times New Roman"/>
              </a:rPr>
              <a:t>for</a:t>
            </a:r>
            <a:r>
              <a:rPr sz="1600" spc="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maintenance</a:t>
            </a:r>
            <a:endParaRPr sz="1600" dirty="0">
              <a:latin typeface="Times New Roman"/>
              <a:cs typeface="Times New Roman"/>
            </a:endParaRPr>
          </a:p>
          <a:p>
            <a:pPr marL="379095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What is the actual use of the</a:t>
            </a:r>
            <a:r>
              <a:rPr sz="1600" spc="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building</a:t>
            </a:r>
            <a:endParaRPr sz="1600" dirty="0">
              <a:latin typeface="Times New Roman"/>
              <a:cs typeface="Times New Roman"/>
            </a:endParaRPr>
          </a:p>
          <a:p>
            <a:pPr marL="379095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Who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else can access the</a:t>
            </a:r>
            <a:r>
              <a:rPr sz="1600" spc="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building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05300" y="1365503"/>
            <a:ext cx="2101850" cy="352425"/>
            <a:chOff x="4305300" y="1365503"/>
            <a:chExt cx="2101850" cy="352425"/>
          </a:xfrm>
        </p:grpSpPr>
        <p:sp>
          <p:nvSpPr>
            <p:cNvPr id="11" name="object 11"/>
            <p:cNvSpPr/>
            <p:nvPr/>
          </p:nvSpPr>
          <p:spPr>
            <a:xfrm>
              <a:off x="4311395" y="1371599"/>
              <a:ext cx="2089785" cy="340360"/>
            </a:xfrm>
            <a:custGeom>
              <a:avLst/>
              <a:gdLst/>
              <a:ahLst/>
              <a:cxnLst/>
              <a:rect l="l" t="t" r="r" b="b"/>
              <a:pathLst>
                <a:path w="2089785" h="340360">
                  <a:moveTo>
                    <a:pt x="1919477" y="0"/>
                  </a:moveTo>
                  <a:lnTo>
                    <a:pt x="1919477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1919477" y="254888"/>
                  </a:lnTo>
                  <a:lnTo>
                    <a:pt x="1919477" y="339851"/>
                  </a:lnTo>
                  <a:lnTo>
                    <a:pt x="2089403" y="169925"/>
                  </a:lnTo>
                  <a:lnTo>
                    <a:pt x="191947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1395" y="1371599"/>
              <a:ext cx="2089785" cy="340360"/>
            </a:xfrm>
            <a:custGeom>
              <a:avLst/>
              <a:gdLst/>
              <a:ahLst/>
              <a:cxnLst/>
              <a:rect l="l" t="t" r="r" b="b"/>
              <a:pathLst>
                <a:path w="2089785" h="340360">
                  <a:moveTo>
                    <a:pt x="0" y="84962"/>
                  </a:moveTo>
                  <a:lnTo>
                    <a:pt x="1919477" y="84962"/>
                  </a:lnTo>
                  <a:lnTo>
                    <a:pt x="1919477" y="0"/>
                  </a:lnTo>
                  <a:lnTo>
                    <a:pt x="2089403" y="169925"/>
                  </a:lnTo>
                  <a:lnTo>
                    <a:pt x="1919477" y="339851"/>
                  </a:lnTo>
                  <a:lnTo>
                    <a:pt x="1919477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44283" y="2407920"/>
            <a:ext cx="4063365" cy="365760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15" dirty="0">
                <a:solidFill>
                  <a:srgbClr val="1F4E79"/>
                </a:solidFill>
                <a:latin typeface="Times New Roman"/>
                <a:cs typeface="Times New Roman"/>
              </a:rPr>
              <a:t>Identify,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List and Prioritize</a:t>
            </a:r>
            <a:r>
              <a:rPr sz="1600" spc="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Hazards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4247" y="2432304"/>
            <a:ext cx="939165" cy="352425"/>
            <a:chOff x="5794247" y="2432304"/>
            <a:chExt cx="939165" cy="352425"/>
          </a:xfrm>
        </p:grpSpPr>
        <p:sp>
          <p:nvSpPr>
            <p:cNvPr id="15" name="object 15"/>
            <p:cNvSpPr/>
            <p:nvPr/>
          </p:nvSpPr>
          <p:spPr>
            <a:xfrm>
              <a:off x="5800343" y="2438400"/>
              <a:ext cx="927100" cy="340360"/>
            </a:xfrm>
            <a:custGeom>
              <a:avLst/>
              <a:gdLst/>
              <a:ahLst/>
              <a:cxnLst/>
              <a:rect l="l" t="t" r="r" b="b"/>
              <a:pathLst>
                <a:path w="927100" h="340360">
                  <a:moveTo>
                    <a:pt x="756665" y="0"/>
                  </a:moveTo>
                  <a:lnTo>
                    <a:pt x="756665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756665" y="254888"/>
                  </a:lnTo>
                  <a:lnTo>
                    <a:pt x="756665" y="339851"/>
                  </a:lnTo>
                  <a:lnTo>
                    <a:pt x="926591" y="169925"/>
                  </a:lnTo>
                  <a:lnTo>
                    <a:pt x="75666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0343" y="2438400"/>
              <a:ext cx="927100" cy="340360"/>
            </a:xfrm>
            <a:custGeom>
              <a:avLst/>
              <a:gdLst/>
              <a:ahLst/>
              <a:cxnLst/>
              <a:rect l="l" t="t" r="r" b="b"/>
              <a:pathLst>
                <a:path w="927100" h="340360">
                  <a:moveTo>
                    <a:pt x="0" y="84962"/>
                  </a:moveTo>
                  <a:lnTo>
                    <a:pt x="756665" y="84962"/>
                  </a:lnTo>
                  <a:lnTo>
                    <a:pt x="756665" y="0"/>
                  </a:lnTo>
                  <a:lnTo>
                    <a:pt x="926591" y="169925"/>
                  </a:lnTo>
                  <a:lnTo>
                    <a:pt x="756665" y="339851"/>
                  </a:lnTo>
                  <a:lnTo>
                    <a:pt x="756665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53428" y="3214116"/>
            <a:ext cx="4053840" cy="368935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of Guards/Police </a:t>
            </a:r>
            <a:r>
              <a:rPr sz="1600" spc="-5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 improves</a:t>
            </a:r>
            <a:r>
              <a:rPr sz="1600" spc="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56759" y="3250692"/>
            <a:ext cx="2176780" cy="352425"/>
            <a:chOff x="4556759" y="3250692"/>
            <a:chExt cx="2176780" cy="352425"/>
          </a:xfrm>
        </p:grpSpPr>
        <p:sp>
          <p:nvSpPr>
            <p:cNvPr id="19" name="object 19"/>
            <p:cNvSpPr/>
            <p:nvPr/>
          </p:nvSpPr>
          <p:spPr>
            <a:xfrm>
              <a:off x="4562855" y="3256788"/>
              <a:ext cx="2164080" cy="340360"/>
            </a:xfrm>
            <a:custGeom>
              <a:avLst/>
              <a:gdLst/>
              <a:ahLst/>
              <a:cxnLst/>
              <a:rect l="l" t="t" r="r" b="b"/>
              <a:pathLst>
                <a:path w="2164079" h="340360">
                  <a:moveTo>
                    <a:pt x="1994153" y="0"/>
                  </a:moveTo>
                  <a:lnTo>
                    <a:pt x="1994153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1994153" y="254888"/>
                  </a:lnTo>
                  <a:lnTo>
                    <a:pt x="1994153" y="339851"/>
                  </a:lnTo>
                  <a:lnTo>
                    <a:pt x="2164079" y="169925"/>
                  </a:lnTo>
                  <a:lnTo>
                    <a:pt x="19941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2855" y="3256788"/>
              <a:ext cx="2164080" cy="340360"/>
            </a:xfrm>
            <a:custGeom>
              <a:avLst/>
              <a:gdLst/>
              <a:ahLst/>
              <a:cxnLst/>
              <a:rect l="l" t="t" r="r" b="b"/>
              <a:pathLst>
                <a:path w="2164079" h="340360">
                  <a:moveTo>
                    <a:pt x="0" y="84962"/>
                  </a:moveTo>
                  <a:lnTo>
                    <a:pt x="1994153" y="84962"/>
                  </a:lnTo>
                  <a:lnTo>
                    <a:pt x="1994153" y="0"/>
                  </a:lnTo>
                  <a:lnTo>
                    <a:pt x="2164079" y="169925"/>
                  </a:lnTo>
                  <a:lnTo>
                    <a:pt x="1994153" y="339851"/>
                  </a:lnTo>
                  <a:lnTo>
                    <a:pt x="1994153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93052" y="4023359"/>
            <a:ext cx="4014470" cy="562610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Specific access points – doors,</a:t>
            </a:r>
            <a:r>
              <a:rPr sz="1600" spc="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</a:t>
            </a:r>
            <a:endParaRPr sz="1600" dirty="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Depends on individual</a:t>
            </a:r>
            <a:r>
              <a:rPr sz="1600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factors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00344" y="4056888"/>
            <a:ext cx="1027430" cy="352425"/>
            <a:chOff x="5800344" y="4056888"/>
            <a:chExt cx="1027430" cy="352425"/>
          </a:xfrm>
        </p:grpSpPr>
        <p:sp>
          <p:nvSpPr>
            <p:cNvPr id="23" name="object 23"/>
            <p:cNvSpPr/>
            <p:nvPr/>
          </p:nvSpPr>
          <p:spPr>
            <a:xfrm>
              <a:off x="5806440" y="4062984"/>
              <a:ext cx="1015365" cy="340360"/>
            </a:xfrm>
            <a:custGeom>
              <a:avLst/>
              <a:gdLst/>
              <a:ahLst/>
              <a:cxnLst/>
              <a:rect l="l" t="t" r="r" b="b"/>
              <a:pathLst>
                <a:path w="1015365" h="340360">
                  <a:moveTo>
                    <a:pt x="845058" y="0"/>
                  </a:moveTo>
                  <a:lnTo>
                    <a:pt x="845058" y="84963"/>
                  </a:lnTo>
                  <a:lnTo>
                    <a:pt x="0" y="84963"/>
                  </a:lnTo>
                  <a:lnTo>
                    <a:pt x="0" y="254889"/>
                  </a:lnTo>
                  <a:lnTo>
                    <a:pt x="845058" y="254889"/>
                  </a:lnTo>
                  <a:lnTo>
                    <a:pt x="845058" y="339852"/>
                  </a:lnTo>
                  <a:lnTo>
                    <a:pt x="1014984" y="169926"/>
                  </a:lnTo>
                  <a:lnTo>
                    <a:pt x="84505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06440" y="4062984"/>
              <a:ext cx="1015365" cy="340360"/>
            </a:xfrm>
            <a:custGeom>
              <a:avLst/>
              <a:gdLst/>
              <a:ahLst/>
              <a:cxnLst/>
              <a:rect l="l" t="t" r="r" b="b"/>
              <a:pathLst>
                <a:path w="1015365" h="340360">
                  <a:moveTo>
                    <a:pt x="0" y="84963"/>
                  </a:moveTo>
                  <a:lnTo>
                    <a:pt x="845058" y="84963"/>
                  </a:lnTo>
                  <a:lnTo>
                    <a:pt x="845058" y="0"/>
                  </a:lnTo>
                  <a:lnTo>
                    <a:pt x="1014984" y="169926"/>
                  </a:lnTo>
                  <a:lnTo>
                    <a:pt x="845058" y="339852"/>
                  </a:lnTo>
                  <a:lnTo>
                    <a:pt x="845058" y="254889"/>
                  </a:lnTo>
                  <a:lnTo>
                    <a:pt x="0" y="254889"/>
                  </a:lnTo>
                  <a:lnTo>
                    <a:pt x="0" y="849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93052" y="5521452"/>
            <a:ext cx="4063365" cy="788035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Potential use of</a:t>
            </a:r>
            <a:r>
              <a:rPr sz="16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60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Cost effectiveness of</a:t>
            </a:r>
            <a:r>
              <a:rPr sz="16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60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r>
              <a:rPr sz="1600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used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03704" y="5679947"/>
            <a:ext cx="4529455" cy="352425"/>
            <a:chOff x="2203704" y="5679947"/>
            <a:chExt cx="4529455" cy="352425"/>
          </a:xfrm>
        </p:grpSpPr>
        <p:sp>
          <p:nvSpPr>
            <p:cNvPr id="27" name="object 27"/>
            <p:cNvSpPr/>
            <p:nvPr/>
          </p:nvSpPr>
          <p:spPr>
            <a:xfrm>
              <a:off x="2209800" y="5686043"/>
              <a:ext cx="4517390" cy="340360"/>
            </a:xfrm>
            <a:custGeom>
              <a:avLst/>
              <a:gdLst/>
              <a:ahLst/>
              <a:cxnLst/>
              <a:rect l="l" t="t" r="r" b="b"/>
              <a:pathLst>
                <a:path w="4517390" h="340360">
                  <a:moveTo>
                    <a:pt x="4347209" y="0"/>
                  </a:moveTo>
                  <a:lnTo>
                    <a:pt x="4347209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4347209" y="254888"/>
                  </a:lnTo>
                  <a:lnTo>
                    <a:pt x="4347209" y="339851"/>
                  </a:lnTo>
                  <a:lnTo>
                    <a:pt x="4517135" y="169925"/>
                  </a:lnTo>
                  <a:lnTo>
                    <a:pt x="434720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09800" y="5686043"/>
              <a:ext cx="4517390" cy="340360"/>
            </a:xfrm>
            <a:custGeom>
              <a:avLst/>
              <a:gdLst/>
              <a:ahLst/>
              <a:cxnLst/>
              <a:rect l="l" t="t" r="r" b="b"/>
              <a:pathLst>
                <a:path w="4517390" h="340360">
                  <a:moveTo>
                    <a:pt x="0" y="84962"/>
                  </a:moveTo>
                  <a:lnTo>
                    <a:pt x="4347209" y="84962"/>
                  </a:lnTo>
                  <a:lnTo>
                    <a:pt x="4347209" y="0"/>
                  </a:lnTo>
                  <a:lnTo>
                    <a:pt x="4517135" y="169925"/>
                  </a:lnTo>
                  <a:lnTo>
                    <a:pt x="4347209" y="339851"/>
                  </a:lnTo>
                  <a:lnTo>
                    <a:pt x="4347209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3" grpId="0" animBg="1"/>
      <p:bldP spid="17" grpId="0" animBg="1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312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6.2 Security Surveys </a:t>
            </a:r>
            <a:r>
              <a:rPr spc="-5" dirty="0">
                <a:solidFill>
                  <a:srgbClr val="1F4E79"/>
                </a:solidFill>
              </a:rPr>
              <a:t>and</a:t>
            </a:r>
            <a:r>
              <a:rPr spc="-190" dirty="0">
                <a:solidFill>
                  <a:srgbClr val="1F4E79"/>
                </a:solidFill>
              </a:rPr>
              <a:t> </a:t>
            </a:r>
            <a:r>
              <a:rPr spc="-5" dirty="0">
                <a:solidFill>
                  <a:srgbClr val="1F4E79"/>
                </a:solidFill>
              </a:rPr>
              <a:t>Audits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480187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NINE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Points 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Concern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for</a:t>
            </a:r>
            <a:r>
              <a:rPr sz="1800" b="1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Auditor: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#7 Storing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Space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59" y="2421128"/>
            <a:ext cx="426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#8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Measures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associated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with</a:t>
            </a: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Trespassing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059" y="3518661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#9Custodians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4283" y="1325880"/>
            <a:ext cx="4063365" cy="553720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10" dirty="0">
                <a:solidFill>
                  <a:srgbClr val="1F4E79"/>
                </a:solidFill>
                <a:latin typeface="Times New Roman"/>
                <a:cs typeface="Times New Roman"/>
              </a:rPr>
              <a:t>Problems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associated with Storage faced</a:t>
            </a:r>
            <a:r>
              <a:rPr sz="1600" spc="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by</a:t>
            </a:r>
            <a:endParaRPr sz="1600" dirty="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02787" y="1341120"/>
            <a:ext cx="3836035" cy="352425"/>
            <a:chOff x="2906267" y="1359408"/>
            <a:chExt cx="3836035" cy="352425"/>
          </a:xfrm>
        </p:grpSpPr>
        <p:sp>
          <p:nvSpPr>
            <p:cNvPr id="8" name="object 8"/>
            <p:cNvSpPr/>
            <p:nvPr/>
          </p:nvSpPr>
          <p:spPr>
            <a:xfrm>
              <a:off x="2912363" y="1365504"/>
              <a:ext cx="3823970" cy="340360"/>
            </a:xfrm>
            <a:custGeom>
              <a:avLst/>
              <a:gdLst/>
              <a:ahLst/>
              <a:cxnLst/>
              <a:rect l="l" t="t" r="r" b="b"/>
              <a:pathLst>
                <a:path w="3823970" h="340360">
                  <a:moveTo>
                    <a:pt x="3653790" y="0"/>
                  </a:moveTo>
                  <a:lnTo>
                    <a:pt x="3653790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3653790" y="254888"/>
                  </a:lnTo>
                  <a:lnTo>
                    <a:pt x="3653790" y="339851"/>
                  </a:lnTo>
                  <a:lnTo>
                    <a:pt x="3823716" y="169925"/>
                  </a:lnTo>
                  <a:lnTo>
                    <a:pt x="36537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1365504"/>
              <a:ext cx="3823970" cy="340360"/>
            </a:xfrm>
            <a:custGeom>
              <a:avLst/>
              <a:gdLst/>
              <a:ahLst/>
              <a:cxnLst/>
              <a:rect l="l" t="t" r="r" b="b"/>
              <a:pathLst>
                <a:path w="3823970" h="340360">
                  <a:moveTo>
                    <a:pt x="0" y="84962"/>
                  </a:moveTo>
                  <a:lnTo>
                    <a:pt x="3653790" y="84962"/>
                  </a:lnTo>
                  <a:lnTo>
                    <a:pt x="3653790" y="0"/>
                  </a:lnTo>
                  <a:lnTo>
                    <a:pt x="3823716" y="169925"/>
                  </a:lnTo>
                  <a:lnTo>
                    <a:pt x="3653790" y="339851"/>
                  </a:lnTo>
                  <a:lnTo>
                    <a:pt x="3653790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44283" y="2407920"/>
            <a:ext cx="4063365" cy="794385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Mitigations applied to prohibit</a:t>
            </a:r>
            <a:r>
              <a:rPr sz="1600" spc="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trespassing</a:t>
            </a:r>
            <a:endParaRPr sz="1600" dirty="0">
              <a:latin typeface="Times New Roman"/>
              <a:cs typeface="Times New Roman"/>
            </a:endParaRPr>
          </a:p>
          <a:p>
            <a:pPr marL="836294" lvl="1" indent="-287020">
              <a:lnSpc>
                <a:spcPct val="100000"/>
              </a:lnSpc>
              <a:buFont typeface="Arial"/>
              <a:buChar char="•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As A</a:t>
            </a:r>
            <a:r>
              <a:rPr sz="1600" spc="-2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Perception</a:t>
            </a:r>
            <a:endParaRPr sz="1600" dirty="0">
              <a:latin typeface="Times New Roman"/>
              <a:cs typeface="Times New Roman"/>
            </a:endParaRPr>
          </a:p>
          <a:p>
            <a:pPr marL="836294" lvl="1" indent="-287020">
              <a:lnSpc>
                <a:spcPct val="100000"/>
              </a:lnSpc>
              <a:buFont typeface="Arial"/>
              <a:buChar char="•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Sign Boards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5608" y="2406395"/>
            <a:ext cx="1470660" cy="352425"/>
            <a:chOff x="5245608" y="2406395"/>
            <a:chExt cx="1470660" cy="352425"/>
          </a:xfrm>
        </p:grpSpPr>
        <p:sp>
          <p:nvSpPr>
            <p:cNvPr id="12" name="object 12"/>
            <p:cNvSpPr/>
            <p:nvPr/>
          </p:nvSpPr>
          <p:spPr>
            <a:xfrm>
              <a:off x="5251704" y="2412491"/>
              <a:ext cx="1458595" cy="340360"/>
            </a:xfrm>
            <a:custGeom>
              <a:avLst/>
              <a:gdLst/>
              <a:ahLst/>
              <a:cxnLst/>
              <a:rect l="l" t="t" r="r" b="b"/>
              <a:pathLst>
                <a:path w="1458595" h="340360">
                  <a:moveTo>
                    <a:pt x="1288542" y="0"/>
                  </a:moveTo>
                  <a:lnTo>
                    <a:pt x="1288542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1288542" y="254888"/>
                  </a:lnTo>
                  <a:lnTo>
                    <a:pt x="1288542" y="339852"/>
                  </a:lnTo>
                  <a:lnTo>
                    <a:pt x="1458468" y="169925"/>
                  </a:lnTo>
                  <a:lnTo>
                    <a:pt x="128854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1704" y="2412491"/>
              <a:ext cx="1458595" cy="340360"/>
            </a:xfrm>
            <a:custGeom>
              <a:avLst/>
              <a:gdLst/>
              <a:ahLst/>
              <a:cxnLst/>
              <a:rect l="l" t="t" r="r" b="b"/>
              <a:pathLst>
                <a:path w="1458595" h="340360">
                  <a:moveTo>
                    <a:pt x="0" y="84962"/>
                  </a:moveTo>
                  <a:lnTo>
                    <a:pt x="1288542" y="84962"/>
                  </a:lnTo>
                  <a:lnTo>
                    <a:pt x="1288542" y="0"/>
                  </a:lnTo>
                  <a:lnTo>
                    <a:pt x="1458468" y="169925"/>
                  </a:lnTo>
                  <a:lnTo>
                    <a:pt x="1288542" y="339852"/>
                  </a:lnTo>
                  <a:lnTo>
                    <a:pt x="1288542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93052" y="3474720"/>
            <a:ext cx="4014470" cy="562610"/>
          </a:xfrm>
          <a:prstGeom prst="rect">
            <a:avLst/>
          </a:prstGeom>
          <a:solidFill>
            <a:srgbClr val="F1F1F1"/>
          </a:solidFill>
          <a:ln w="12192">
            <a:solidFill>
              <a:srgbClr val="41709C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Stakeholders, Custodian,</a:t>
            </a:r>
            <a:r>
              <a:rPr sz="1600" spc="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F4E79"/>
                </a:solidFill>
                <a:latin typeface="Times New Roman"/>
                <a:cs typeface="Times New Roman"/>
              </a:rPr>
              <a:t>Owners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45664" y="3531108"/>
            <a:ext cx="4070985" cy="352425"/>
            <a:chOff x="2645664" y="3531108"/>
            <a:chExt cx="4070985" cy="352425"/>
          </a:xfrm>
        </p:grpSpPr>
        <p:sp>
          <p:nvSpPr>
            <p:cNvPr id="16" name="object 16"/>
            <p:cNvSpPr/>
            <p:nvPr/>
          </p:nvSpPr>
          <p:spPr>
            <a:xfrm>
              <a:off x="2651760" y="3537204"/>
              <a:ext cx="4058920" cy="340360"/>
            </a:xfrm>
            <a:custGeom>
              <a:avLst/>
              <a:gdLst/>
              <a:ahLst/>
              <a:cxnLst/>
              <a:rect l="l" t="t" r="r" b="b"/>
              <a:pathLst>
                <a:path w="4058920" h="340360">
                  <a:moveTo>
                    <a:pt x="3888486" y="0"/>
                  </a:moveTo>
                  <a:lnTo>
                    <a:pt x="3888486" y="84963"/>
                  </a:lnTo>
                  <a:lnTo>
                    <a:pt x="0" y="84963"/>
                  </a:lnTo>
                  <a:lnTo>
                    <a:pt x="0" y="254889"/>
                  </a:lnTo>
                  <a:lnTo>
                    <a:pt x="3888486" y="254889"/>
                  </a:lnTo>
                  <a:lnTo>
                    <a:pt x="3888486" y="339852"/>
                  </a:lnTo>
                  <a:lnTo>
                    <a:pt x="4058412" y="169926"/>
                  </a:lnTo>
                  <a:lnTo>
                    <a:pt x="38884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1760" y="3537204"/>
              <a:ext cx="4058920" cy="340360"/>
            </a:xfrm>
            <a:custGeom>
              <a:avLst/>
              <a:gdLst/>
              <a:ahLst/>
              <a:cxnLst/>
              <a:rect l="l" t="t" r="r" b="b"/>
              <a:pathLst>
                <a:path w="4058920" h="340360">
                  <a:moveTo>
                    <a:pt x="0" y="84963"/>
                  </a:moveTo>
                  <a:lnTo>
                    <a:pt x="3888486" y="84963"/>
                  </a:lnTo>
                  <a:lnTo>
                    <a:pt x="3888486" y="0"/>
                  </a:lnTo>
                  <a:lnTo>
                    <a:pt x="4058412" y="169926"/>
                  </a:lnTo>
                  <a:lnTo>
                    <a:pt x="3888486" y="339852"/>
                  </a:lnTo>
                  <a:lnTo>
                    <a:pt x="3888486" y="254889"/>
                  </a:lnTo>
                  <a:lnTo>
                    <a:pt x="0" y="254889"/>
                  </a:lnTo>
                  <a:lnTo>
                    <a:pt x="0" y="849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633222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6.3 Physical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Survey</a:t>
            </a:r>
            <a:r>
              <a:rPr sz="1800" b="1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Perimeter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Grounds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fence / gate strong and in good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condition?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Distance between fence and building – intruder cannot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crawl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Boxes / material placed at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safe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distance from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fence?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Any weeds/trash adjoining the building –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remove?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Fence Gate hinges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non-removable?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locks and chain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fence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gates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Eliminate unnecessary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gates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Blind Alley near buildings</a:t>
            </a:r>
            <a:r>
              <a:rPr sz="1800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protected?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063" y="3749040"/>
            <a:ext cx="3069336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935468" y="3749040"/>
            <a:ext cx="4108704" cy="295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8695" y="88392"/>
            <a:ext cx="2574036" cy="3430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6996" y="3749040"/>
            <a:ext cx="4379976" cy="295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0423" y="1699767"/>
            <a:ext cx="4025900" cy="1376680"/>
          </a:xfrm>
          <a:custGeom>
            <a:avLst/>
            <a:gdLst/>
            <a:ahLst/>
            <a:cxnLst/>
            <a:rect l="l" t="t" r="r" b="b"/>
            <a:pathLst>
              <a:path w="4025900" h="1376680">
                <a:moveTo>
                  <a:pt x="3951179" y="30081"/>
                </a:moveTo>
                <a:lnTo>
                  <a:pt x="0" y="1364234"/>
                </a:lnTo>
                <a:lnTo>
                  <a:pt x="4063" y="1376299"/>
                </a:lnTo>
                <a:lnTo>
                  <a:pt x="3955198" y="42034"/>
                </a:lnTo>
                <a:lnTo>
                  <a:pt x="3951179" y="30081"/>
                </a:lnTo>
                <a:close/>
              </a:path>
              <a:path w="4025900" h="1376680">
                <a:moveTo>
                  <a:pt x="4011131" y="26035"/>
                </a:moveTo>
                <a:lnTo>
                  <a:pt x="3963161" y="26035"/>
                </a:lnTo>
                <a:lnTo>
                  <a:pt x="3967226" y="37973"/>
                </a:lnTo>
                <a:lnTo>
                  <a:pt x="3955198" y="42034"/>
                </a:lnTo>
                <a:lnTo>
                  <a:pt x="3965321" y="72136"/>
                </a:lnTo>
                <a:lnTo>
                  <a:pt x="4011131" y="26035"/>
                </a:lnTo>
                <a:close/>
              </a:path>
              <a:path w="4025900" h="1376680">
                <a:moveTo>
                  <a:pt x="3963161" y="26035"/>
                </a:moveTo>
                <a:lnTo>
                  <a:pt x="3951179" y="30081"/>
                </a:lnTo>
                <a:lnTo>
                  <a:pt x="3955198" y="42034"/>
                </a:lnTo>
                <a:lnTo>
                  <a:pt x="3967226" y="37973"/>
                </a:lnTo>
                <a:lnTo>
                  <a:pt x="3963161" y="26035"/>
                </a:lnTo>
                <a:close/>
              </a:path>
              <a:path w="4025900" h="1376680">
                <a:moveTo>
                  <a:pt x="3941064" y="0"/>
                </a:moveTo>
                <a:lnTo>
                  <a:pt x="3951179" y="30081"/>
                </a:lnTo>
                <a:lnTo>
                  <a:pt x="3963161" y="26035"/>
                </a:lnTo>
                <a:lnTo>
                  <a:pt x="4011131" y="26035"/>
                </a:lnTo>
                <a:lnTo>
                  <a:pt x="4025392" y="11684"/>
                </a:lnTo>
                <a:lnTo>
                  <a:pt x="39410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8154034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6.3 Physical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Survey</a:t>
            </a:r>
            <a:r>
              <a:rPr sz="1800" b="1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Perimeter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Exterior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doors strong and formidable?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door hinge pins located on the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inside?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door hinges installed 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impossible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remove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doors which are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closed?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exterior locks double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cylinder,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deadbolts 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jimmy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proof?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locks working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properly?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doors properly secured and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reinforced?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possession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authorized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issued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only to personnel on duty / those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need the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keys?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Padlocks, Chains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Hasps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heavy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enough?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828" y="3723130"/>
            <a:ext cx="11812905" cy="3213100"/>
            <a:chOff x="147828" y="3631690"/>
            <a:chExt cx="11812905" cy="3213100"/>
          </a:xfrm>
        </p:grpSpPr>
        <p:sp>
          <p:nvSpPr>
            <p:cNvPr id="4" name="object 4"/>
            <p:cNvSpPr/>
            <p:nvPr/>
          </p:nvSpPr>
          <p:spPr>
            <a:xfrm>
              <a:off x="147828" y="3631690"/>
              <a:ext cx="3404616" cy="3212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8093" y="3977640"/>
              <a:ext cx="5372575" cy="1985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6160" y="4154423"/>
              <a:ext cx="3142488" cy="2045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CD53E-55AA-DA4A-10C5-7BC5B45B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25933"/>
            <a:ext cx="2359468" cy="176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zhome 4 Inch Door Hasp Latch 90 Degree, Stainless Steel ...">
            <a:extLst>
              <a:ext uri="{FF2B5EF4-FFF2-40B4-BE49-F238E27FC236}">
                <a16:creationId xmlns:a16="http://schemas.microsoft.com/office/drawing/2014/main" id="{81F32CF7-24AF-8059-5C32-D2DE2945A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6" b="14502"/>
          <a:stretch/>
        </p:blipFill>
        <p:spPr bwMode="auto">
          <a:xfrm>
            <a:off x="9631680" y="2380060"/>
            <a:ext cx="2184607" cy="14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859" y="225933"/>
            <a:ext cx="901065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6.3 Physical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Survey</a:t>
            </a:r>
            <a:r>
              <a:rPr sz="1800" b="1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Perimeter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Exterior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Windows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non-essential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steel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mesh/iron bars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blocked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</a:t>
            </a:r>
            <a:r>
              <a:rPr sz="1800" spc="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bricks?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within 14 feet of the ground equipped with protective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coverings?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those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locks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designed &amp; located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glass cannot be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broken?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located under loading docks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vents having 1 square feet of area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connected to alarms adequately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not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by iron grills/bars kept locked or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protected?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locked with help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glass,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reinforced with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shutters?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747" y="3407663"/>
            <a:ext cx="11500104" cy="345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2221</Words>
  <Application>Microsoft Office PowerPoint</Application>
  <PresentationFormat>Widescreen</PresentationFormat>
  <Paragraphs>319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Carlito</vt:lpstr>
      <vt:lpstr>Times New Roman</vt:lpstr>
      <vt:lpstr>Wingdings</vt:lpstr>
      <vt:lpstr>Office Theme</vt:lpstr>
      <vt:lpstr>UNIVERSITY OF PETROLEUM &amp; ENERGY STUDIES</vt:lpstr>
      <vt:lpstr>Course Plan CO1. Introduction to Physical Security  CO2. Approaches to Physical Security</vt:lpstr>
      <vt:lpstr>PowerPoint Presentation</vt:lpstr>
      <vt:lpstr>6.1 Security Surveys and Audits</vt:lpstr>
      <vt:lpstr>6.2 Security Surveys and Audits</vt:lpstr>
      <vt:lpstr>6.2 Security Surveys and Audits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Alarm System Inspection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6.9 Fire Safety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Singh Rawat</dc:creator>
  <cp:lastModifiedBy>Gopal Singh Rawat</cp:lastModifiedBy>
  <cp:revision>112</cp:revision>
  <dcterms:created xsi:type="dcterms:W3CDTF">2023-08-16T10:13:01Z</dcterms:created>
  <dcterms:modified xsi:type="dcterms:W3CDTF">2023-09-21T09:50:41Z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