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70" r:id="rId12"/>
    <p:sldId id="265" r:id="rId13"/>
    <p:sldId id="268" r:id="rId14"/>
    <p:sldId id="269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DF0DE-80BA-4F18-ACB2-8EBD16115BA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51B4-1567-48D5-A94C-E86E9A1C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LpW</a:t>
            </a:r>
            <a:r>
              <a:rPr lang="en-US" dirty="0"/>
              <a:t> – Lumens per watt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1B4-1567-48D5-A94C-E86E9A1CC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UNIVERSITY </a:t>
            </a:r>
            <a:r>
              <a:rPr dirty="0"/>
              <a:t>OF PETROLEUM &amp; </a:t>
            </a:r>
            <a:r>
              <a:rPr spc="-5" dirty="0"/>
              <a:t>ENERGY</a:t>
            </a:r>
            <a:r>
              <a:rPr spc="-225" dirty="0"/>
              <a:t> </a:t>
            </a:r>
            <a:r>
              <a:rPr spc="-5" dirty="0"/>
              <a:t>STUDIES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July – </a:t>
            </a:r>
            <a:r>
              <a:rPr sz="1800" b="1">
                <a:latin typeface="Times New Roman"/>
                <a:cs typeface="Times New Roman"/>
              </a:rPr>
              <a:t>December</a:t>
            </a:r>
            <a:r>
              <a:rPr sz="1800" b="1" spc="-8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202</a:t>
            </a:r>
            <a:r>
              <a:rPr lang="en-US" sz="1800" b="1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7" name="Picture 4" descr="UPES - Wikipedia">
            <a:extLst>
              <a:ext uri="{FF2B5EF4-FFF2-40B4-BE49-F238E27FC236}">
                <a16:creationId xmlns:a16="http://schemas.microsoft.com/office/drawing/2014/main" id="{CEF41EEB-0D69-A3C9-8695-438B3554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814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974026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Perimeter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r>
              <a:rPr sz="1800" b="1" spc="-1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Door switches - on top of door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magnet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moves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towards 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activates an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alarm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Metallic Foil - 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showroom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tape, alerts when tape breaks when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glass is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tempered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Glass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break detectors – alert when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glass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breaks due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shock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sound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Wooden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Screens – 4” apart,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made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wood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Window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Screens – 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windows,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go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off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</a:t>
            </a:r>
            <a:r>
              <a:rPr sz="1800" spc="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cut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Lace &amp;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Panel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287266"/>
            <a:ext cx="2769107" cy="352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3423" y="3278122"/>
            <a:ext cx="3965448" cy="3532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68" y="3287266"/>
            <a:ext cx="2113788" cy="3523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5644" y="3287266"/>
            <a:ext cx="1982724" cy="3523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9699625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Ultrasonic 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20" dirty="0">
                <a:solidFill>
                  <a:srgbClr val="1F4E79"/>
                </a:solidFill>
                <a:latin typeface="Times New Roman"/>
                <a:cs typeface="Times New Roman"/>
              </a:rPr>
              <a:t>Microwave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20" dirty="0">
                <a:solidFill>
                  <a:srgbClr val="1F4E79"/>
                </a:solidFill>
                <a:latin typeface="Times New Roman"/>
                <a:cs typeface="Times New Roman"/>
              </a:rPr>
              <a:t>Infrared:</a:t>
            </a:r>
          </a:p>
          <a:p>
            <a:pPr marL="469265" lvl="1">
              <a:lnSpc>
                <a:spcPct val="100000"/>
              </a:lnSpc>
              <a:tabLst>
                <a:tab pos="756285" algn="l"/>
                <a:tab pos="7569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343" y="3685032"/>
            <a:ext cx="5012690" cy="3173095"/>
            <a:chOff x="85343" y="3685032"/>
            <a:chExt cx="5012690" cy="3173095"/>
          </a:xfrm>
        </p:grpSpPr>
        <p:sp>
          <p:nvSpPr>
            <p:cNvPr id="6" name="object 6"/>
            <p:cNvSpPr/>
            <p:nvPr/>
          </p:nvSpPr>
          <p:spPr>
            <a:xfrm>
              <a:off x="1749551" y="3685032"/>
              <a:ext cx="3348228" cy="2919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3777995"/>
              <a:ext cx="1642872" cy="3080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99888" y="3685030"/>
            <a:ext cx="6992620" cy="3133725"/>
            <a:chOff x="5199888" y="3685030"/>
            <a:chExt cx="6992620" cy="3133725"/>
          </a:xfrm>
        </p:grpSpPr>
        <p:sp>
          <p:nvSpPr>
            <p:cNvPr id="9" name="object 9"/>
            <p:cNvSpPr/>
            <p:nvPr/>
          </p:nvSpPr>
          <p:spPr>
            <a:xfrm>
              <a:off x="7705344" y="3685030"/>
              <a:ext cx="4486656" cy="3133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888" y="3685032"/>
              <a:ext cx="2805684" cy="3014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63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9699625" cy="2790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Ultrasonic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freq. (23-26Khz) sound waves, covers 5 to 40 feet,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20" dirty="0">
                <a:solidFill>
                  <a:srgbClr val="1F4E79"/>
                </a:solidFill>
                <a:latin typeface="Times New Roman"/>
                <a:cs typeface="Times New Roman"/>
              </a:rPr>
              <a:t>Problems: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-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Wind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draft &amp;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turbulence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 humidity or temperature 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- Smooth surface will reflect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 Bells, air hissing telephone cause noise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- Signals absorbed lead to decrease in </a:t>
            </a:r>
            <a:r>
              <a:rPr lang="en-US" sz="1800" dirty="0" err="1">
                <a:solidFill>
                  <a:srgbClr val="1F4E79"/>
                </a:solidFill>
                <a:latin typeface="Times New Roman"/>
                <a:cs typeface="Times New Roman"/>
              </a:rPr>
              <a:t>sensititvity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343" y="3685032"/>
            <a:ext cx="5012690" cy="3173095"/>
            <a:chOff x="85343" y="3685032"/>
            <a:chExt cx="5012690" cy="3173095"/>
          </a:xfrm>
        </p:grpSpPr>
        <p:sp>
          <p:nvSpPr>
            <p:cNvPr id="6" name="object 6"/>
            <p:cNvSpPr/>
            <p:nvPr/>
          </p:nvSpPr>
          <p:spPr>
            <a:xfrm>
              <a:off x="1749551" y="3685032"/>
              <a:ext cx="3348228" cy="2919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3777995"/>
              <a:ext cx="1642872" cy="3080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99888" y="3685030"/>
            <a:ext cx="6992620" cy="3133725"/>
            <a:chOff x="5199888" y="3685030"/>
            <a:chExt cx="6992620" cy="3133725"/>
          </a:xfrm>
        </p:grpSpPr>
        <p:sp>
          <p:nvSpPr>
            <p:cNvPr id="9" name="object 9"/>
            <p:cNvSpPr/>
            <p:nvPr/>
          </p:nvSpPr>
          <p:spPr>
            <a:xfrm>
              <a:off x="7705344" y="3685030"/>
              <a:ext cx="4486656" cy="3133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888" y="3685032"/>
              <a:ext cx="2805684" cy="3014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969962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Microwave – volumetric, vibrations, 0.3-300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GHz,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using radio freq.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Problems: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- Metal objects movement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 Thin walls and glasses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 Surface movement due to vibration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343" y="3685032"/>
            <a:ext cx="5012690" cy="3173095"/>
            <a:chOff x="85343" y="3685032"/>
            <a:chExt cx="5012690" cy="3173095"/>
          </a:xfrm>
        </p:grpSpPr>
        <p:sp>
          <p:nvSpPr>
            <p:cNvPr id="6" name="object 6"/>
            <p:cNvSpPr/>
            <p:nvPr/>
          </p:nvSpPr>
          <p:spPr>
            <a:xfrm>
              <a:off x="1749551" y="3685032"/>
              <a:ext cx="3348228" cy="2919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3777995"/>
              <a:ext cx="1642872" cy="3080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99888" y="3685030"/>
            <a:ext cx="6992620" cy="3133725"/>
            <a:chOff x="5199888" y="3685030"/>
            <a:chExt cx="6992620" cy="3133725"/>
          </a:xfrm>
        </p:grpSpPr>
        <p:sp>
          <p:nvSpPr>
            <p:cNvPr id="9" name="object 9"/>
            <p:cNvSpPr/>
            <p:nvPr/>
          </p:nvSpPr>
          <p:spPr>
            <a:xfrm>
              <a:off x="7705344" y="3685030"/>
              <a:ext cx="4486656" cy="3133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888" y="3685032"/>
              <a:ext cx="2805684" cy="3014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969962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Infrared – passive sensors, detect infrared radiation, human body radiations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Problems: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- Rapid change in temperature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 Sensitivity to environment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-Smooth surface reflection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-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Solid surfaces block the radiation</a:t>
            </a: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343" y="3685032"/>
            <a:ext cx="5012690" cy="3173095"/>
            <a:chOff x="85343" y="3685032"/>
            <a:chExt cx="5012690" cy="3173095"/>
          </a:xfrm>
        </p:grpSpPr>
        <p:sp>
          <p:nvSpPr>
            <p:cNvPr id="6" name="object 6"/>
            <p:cNvSpPr/>
            <p:nvPr/>
          </p:nvSpPr>
          <p:spPr>
            <a:xfrm>
              <a:off x="1749551" y="3685032"/>
              <a:ext cx="3348228" cy="2919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3777995"/>
              <a:ext cx="1642872" cy="3080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99888" y="3685030"/>
            <a:ext cx="6992620" cy="3133725"/>
            <a:chOff x="5199888" y="3685030"/>
            <a:chExt cx="6992620" cy="3133725"/>
          </a:xfrm>
        </p:grpSpPr>
        <p:sp>
          <p:nvSpPr>
            <p:cNvPr id="9" name="object 9"/>
            <p:cNvSpPr/>
            <p:nvPr/>
          </p:nvSpPr>
          <p:spPr>
            <a:xfrm>
              <a:off x="7705344" y="3685030"/>
              <a:ext cx="4486656" cy="3133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9888" y="3685032"/>
              <a:ext cx="2805684" cy="3014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8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3570" y="3687942"/>
            <a:ext cx="1201933" cy="3111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183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7.3 Alarm</a:t>
            </a:r>
            <a:r>
              <a:rPr spc="-19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859" y="774268"/>
            <a:ext cx="1019175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Perimeter,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Area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Spot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Spot Protection</a:t>
            </a:r>
            <a:r>
              <a:rPr sz="1800" b="1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Protect: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Filing cabinets, Safes, Art objects, Desks, Statues Models, Expensive Equipment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Proximity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detectors – electronically linked antenna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unbalance in electrostatic field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alarm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triggers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Vibration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detectors – specialized sensitive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microphones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electronic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vibrations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detectors (EVDs)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6519" y="177458"/>
            <a:ext cx="1042095" cy="125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" y="3918906"/>
            <a:ext cx="4034028" cy="2475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828" y="3517390"/>
            <a:ext cx="6301739" cy="3224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721"/>
            <a:ext cx="122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60" dirty="0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2" y="1648205"/>
            <a:ext cx="4703827" cy="383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Physical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Approaches to Physical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Standards, Regulations 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Fire and </a:t>
            </a:r>
            <a:r>
              <a:rPr sz="1800" spc="-5" dirty="0">
                <a:latin typeface="Times New Roman"/>
                <a:cs typeface="Times New Roman"/>
              </a:rPr>
              <a:t>Fire </a:t>
            </a:r>
            <a:r>
              <a:rPr sz="1800" dirty="0">
                <a:latin typeface="Times New Roman"/>
                <a:cs typeface="Times New Roman"/>
              </a:rPr>
              <a:t>Safety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Inspection</a:t>
            </a:r>
          </a:p>
          <a:p>
            <a:pPr marL="236220" indent="-224154">
              <a:lnSpc>
                <a:spcPct val="100000"/>
              </a:lnSpc>
              <a:spcBef>
                <a:spcPts val="1315"/>
              </a:spcBef>
              <a:buAutoNum type="arabicPeriod"/>
              <a:tabLst>
                <a:tab pos="236854" algn="l"/>
              </a:tabLst>
            </a:pPr>
            <a:r>
              <a:rPr sz="1800" spc="-10" dirty="0">
                <a:latin typeface="Times New Roman"/>
                <a:cs typeface="Times New Roman"/>
              </a:rPr>
              <a:t>Vulnerability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Assessment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Security Surveys and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Audit</a:t>
            </a:r>
          </a:p>
          <a:p>
            <a:pPr marL="240665" indent="-22860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Security Lighting,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Alarms</a:t>
            </a:r>
            <a:r>
              <a:rPr lang="en-US" sz="1800" b="1" spc="-5">
                <a:latin typeface="Times New Roman"/>
                <a:cs typeface="Times New Roman"/>
              </a:rPr>
              <a:t> Systems</a:t>
            </a:r>
            <a:endParaRPr sz="1800" b="1" dirty="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6854" algn="l"/>
              </a:tabLst>
            </a:pP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Access Control,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Fences</a:t>
            </a:r>
            <a:endParaRPr sz="18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8759" y="3029839"/>
            <a:ext cx="459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7. Security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Lighting &amp; Alarm</a:t>
            </a:r>
            <a:r>
              <a:rPr sz="1800" b="1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07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7.1 Security</a:t>
            </a:r>
            <a:r>
              <a:rPr spc="-10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85128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Purpose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Creates Intrusion Deterrence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Psychological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(Remember: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Perception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Enables Intrusion Detection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Physical H/W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(Wires,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Lamps,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Sensor,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Cams,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Cables)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Levels of Lighting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Bright Light, Dim Light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Complete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Darkness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859" y="2695447"/>
            <a:ext cx="585724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Question on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need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to factor in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: </a:t>
            </a: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 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threat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faced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?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How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to provide the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2990876"/>
            <a:ext cx="446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Which sensors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ensure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environment? 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How will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intrusion alerts be sent? 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To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whom?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599" y="3588514"/>
            <a:ext cx="4882821" cy="3191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7611" y="137160"/>
            <a:ext cx="2851404" cy="160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799" y="3588512"/>
            <a:ext cx="5969507" cy="3191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9500" y="3393947"/>
            <a:ext cx="8648700" cy="3464051"/>
            <a:chOff x="3619500" y="3393947"/>
            <a:chExt cx="8648700" cy="3464051"/>
          </a:xfrm>
        </p:grpSpPr>
        <p:sp>
          <p:nvSpPr>
            <p:cNvPr id="4" name="object 4"/>
            <p:cNvSpPr/>
            <p:nvPr/>
          </p:nvSpPr>
          <p:spPr>
            <a:xfrm>
              <a:off x="6800089" y="3393947"/>
              <a:ext cx="5468111" cy="3464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9500" y="3886200"/>
              <a:ext cx="3390900" cy="25435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07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7.2 Security</a:t>
            </a:r>
            <a:r>
              <a:rPr spc="-10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Lighting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2859" y="774268"/>
            <a:ext cx="8891905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Efficiency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lights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measured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Lumens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 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Watt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(new – bright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output,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</a:t>
            </a:r>
            <a:r>
              <a:rPr sz="1800" spc="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intensity)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mechanisms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lighting: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Lamps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Other Lighting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Lamps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Incandescent – Residence, Filament, Least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Efficient, Most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Costly,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Short life,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10-20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LpW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Halogen –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halogen gas,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better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life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automotive headlamps, work lights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(Hotels)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Florescent – have gas trapped inside,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costly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40-80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rgbClr val="1F4E79"/>
                </a:solidFill>
                <a:latin typeface="Times New Roman"/>
                <a:cs typeface="Times New Roman"/>
              </a:rPr>
              <a:t>LpW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, no high output level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" y="3710938"/>
            <a:ext cx="3105912" cy="3076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2219" y="6423761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Incandescent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254" y="6452108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Halog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2267" y="6423761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Floresc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A0E0303-6F89-D7E0-4E25-058AADFE86D7}"/>
              </a:ext>
            </a:extLst>
          </p:cNvPr>
          <p:cNvSpPr/>
          <p:nvPr/>
        </p:nvSpPr>
        <p:spPr>
          <a:xfrm>
            <a:off x="344424" y="3702285"/>
            <a:ext cx="3105912" cy="2833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07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7.2 Security</a:t>
            </a:r>
            <a:r>
              <a:rPr spc="-10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1066673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Lamps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Mercury 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Vapor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entrapped, 30-60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Lpw,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20,000</a:t>
            </a:r>
            <a:r>
              <a:rPr sz="1800" spc="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hours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Metal Halide – Electrical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lamp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 electric ara,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entrapped, 80-100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Lpw,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 cost of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maintenance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Pressure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Sodium –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Vaporized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Sodium metal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entrapped, 100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Lpw,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Parking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Lots,</a:t>
            </a:r>
            <a:r>
              <a:rPr sz="1800" spc="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Roads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Low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Pressure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Sodium 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entrapped, 150 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Lpw,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very costly to maintain,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Street/Tunnels,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Lab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Experimental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4134506"/>
            <a:ext cx="9210040" cy="2569845"/>
            <a:chOff x="152400" y="4154423"/>
            <a:chExt cx="9210040" cy="2569845"/>
          </a:xfrm>
        </p:grpSpPr>
        <p:sp>
          <p:nvSpPr>
            <p:cNvPr id="5" name="object 5"/>
            <p:cNvSpPr/>
            <p:nvPr/>
          </p:nvSpPr>
          <p:spPr>
            <a:xfrm>
              <a:off x="152400" y="4154423"/>
              <a:ext cx="3200400" cy="2569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7292" y="4154423"/>
              <a:ext cx="3339083" cy="2569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75959" y="4154423"/>
              <a:ext cx="3585972" cy="25694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698961" y="3612946"/>
            <a:ext cx="2421018" cy="3299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225933"/>
            <a:ext cx="207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7.2 Security</a:t>
            </a:r>
            <a:r>
              <a:rPr spc="-105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859" y="774268"/>
            <a:ext cx="10666730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Points to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consider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Lamps: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Horizontal/Vertical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Illuminance,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Uniformity/Shadows,</a:t>
            </a:r>
            <a:r>
              <a:rPr sz="1800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Glare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 following: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Safeguard of resource and personnel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Crime history that the organization might have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Crime ration in the are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Surrounding area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As per physical security analysis or survey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Complaints made by all stakeholders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0" name="Picture 9" descr="A diagram of light and vertical&#10;&#10;Description automatically generated">
            <a:extLst>
              <a:ext uri="{FF2B5EF4-FFF2-40B4-BE49-F238E27FC236}">
                <a16:creationId xmlns:a16="http://schemas.microsoft.com/office/drawing/2014/main" id="{4653FBB5-FFB7-968B-B8E2-8CAE45DD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59529"/>
            <a:ext cx="3733800" cy="3197983"/>
          </a:xfrm>
          <a:prstGeom prst="rect">
            <a:avLst/>
          </a:prstGeom>
        </p:spPr>
      </p:pic>
      <p:pic>
        <p:nvPicPr>
          <p:cNvPr id="11" name="Picture 10" descr="A light in the dark&#10;&#10;Description automatically generated">
            <a:extLst>
              <a:ext uri="{FF2B5EF4-FFF2-40B4-BE49-F238E27FC236}">
                <a16:creationId xmlns:a16="http://schemas.microsoft.com/office/drawing/2014/main" id="{B2CAD1A0-13E8-7FA4-AF1C-4441F5719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9"/>
          <a:stretch/>
        </p:blipFill>
        <p:spPr>
          <a:xfrm>
            <a:off x="5172072" y="3845522"/>
            <a:ext cx="310515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729739"/>
            <a:ext cx="12030710" cy="5008245"/>
            <a:chOff x="152400" y="1729739"/>
            <a:chExt cx="12030710" cy="5008245"/>
          </a:xfrm>
        </p:grpSpPr>
        <p:sp>
          <p:nvSpPr>
            <p:cNvPr id="3" name="object 3"/>
            <p:cNvSpPr/>
            <p:nvPr/>
          </p:nvSpPr>
          <p:spPr>
            <a:xfrm>
              <a:off x="8587740" y="4338827"/>
              <a:ext cx="3595115" cy="2398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9900" y="3061715"/>
              <a:ext cx="1339596" cy="1341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7728" y="1729739"/>
              <a:ext cx="1391412" cy="1391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4328160"/>
              <a:ext cx="5454396" cy="2205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2308" y="4328160"/>
              <a:ext cx="3061716" cy="22052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675" y="185165"/>
            <a:ext cx="2018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4E79"/>
                </a:solidFill>
              </a:rPr>
              <a:t>7.2Security</a:t>
            </a:r>
            <a:r>
              <a:rPr spc="-100" dirty="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Lighting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8675" y="733805"/>
            <a:ext cx="99650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Other Lighting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 </a:t>
            </a:r>
            <a:r>
              <a:rPr sz="1800" b="1" spc="-5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Flood Lights –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Wide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beam flooding an area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illuminance,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gaseous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Points to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consider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 Flood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Lights: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Lamps mounted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poles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Power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lines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buried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Protective covers on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lamps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box locked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natural lights – photovoltaic –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on-off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depending on surrounding natural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light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 motion sensor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internal / external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908" y="1260347"/>
            <a:ext cx="9674352" cy="544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216" y="230885"/>
            <a:ext cx="183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7.3 Alarm</a:t>
            </a:r>
            <a:r>
              <a:rPr sz="1800" b="1" spc="-1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773</Words>
  <Application>Microsoft Office PowerPoint</Application>
  <PresentationFormat>Widescreen</PresentationFormat>
  <Paragraphs>131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</vt:lpstr>
      <vt:lpstr>Course Plan</vt:lpstr>
      <vt:lpstr>PowerPoint Presentation</vt:lpstr>
      <vt:lpstr>7.1 Security Lighting</vt:lpstr>
      <vt:lpstr>7.2 Security Lighting</vt:lpstr>
      <vt:lpstr>7.2 Security Lighting</vt:lpstr>
      <vt:lpstr>7.2 Security Lighting</vt:lpstr>
      <vt:lpstr>7.2Security Lighting</vt:lpstr>
      <vt:lpstr>PowerPoint Presentation</vt:lpstr>
      <vt:lpstr>7.3 Alarm Systems</vt:lpstr>
      <vt:lpstr>7.3 Alarm Systems</vt:lpstr>
      <vt:lpstr>7.3 Alarm Systems</vt:lpstr>
      <vt:lpstr>7.3 Alarm Systems</vt:lpstr>
      <vt:lpstr>7.3 Alarm Systems</vt:lpstr>
      <vt:lpstr>7.3 Alarm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39</cp:revision>
  <dcterms:created xsi:type="dcterms:W3CDTF">2023-08-16T10:28:10Z</dcterms:created>
  <dcterms:modified xsi:type="dcterms:W3CDTF">2023-09-24T15:58:02Z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