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3" r:id="rId9"/>
    <p:sldId id="262" r:id="rId10"/>
    <p:sldId id="263" r:id="rId11"/>
    <p:sldId id="272" r:id="rId12"/>
    <p:sldId id="264" r:id="rId13"/>
    <p:sldId id="265" r:id="rId14"/>
    <p:sldId id="266" r:id="rId15"/>
    <p:sldId id="267" r:id="rId16"/>
    <p:sldId id="268" r:id="rId17"/>
    <p:sldId id="270" r:id="rId18"/>
    <p:sldId id="274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>
      <p:cViewPr varScale="1">
        <p:scale>
          <a:sx n="64" d="100"/>
          <a:sy n="64" d="100"/>
        </p:scale>
        <p:origin x="11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4AFAD-BCF6-4DC3-BC3F-FC32C9C6631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F0BEF-89F2-4476-8F63-6ACBB1A4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DVR – digital video recorder , Power over ethernet (PoE)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F0BEF-89F2-4476-8F63-6ACBB1A4F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 Loss Prevention Certification Board (LPCB) is a globally </a:t>
            </a:r>
            <a:r>
              <a:rPr lang="en-US" b="0" i="0" dirty="0" err="1">
                <a:effectLst/>
                <a:latin typeface="-apple-system"/>
              </a:rPr>
              <a:t>recognised</a:t>
            </a:r>
            <a:r>
              <a:rPr lang="en-US" b="0" i="0" dirty="0">
                <a:effectLst/>
                <a:latin typeface="-apple-system"/>
              </a:rPr>
              <a:t> third-party certification body under </a:t>
            </a:r>
            <a:r>
              <a:rPr lang="en-US" dirty="0"/>
              <a:t>Building Research Establishment (BRE)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F0BEF-89F2-4476-8F63-6ACBB1A4FE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3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Research Establishment (BRE)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F0BEF-89F2-4476-8F63-6ACBB1A4FE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5767" y="1891665"/>
            <a:ext cx="565594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ssecurity.com/what-is-lps-1175-gui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harter-global.com/lps-1175-security-ratings-explained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UNIVERSITY </a:t>
            </a:r>
            <a:r>
              <a:rPr dirty="0"/>
              <a:t>OF PETROLEUM &amp; </a:t>
            </a:r>
            <a:r>
              <a:rPr spc="-5" dirty="0"/>
              <a:t>ENERGY</a:t>
            </a:r>
            <a:r>
              <a:rPr spc="-225" dirty="0"/>
              <a:t> </a:t>
            </a:r>
            <a:r>
              <a:rPr spc="-5" dirty="0"/>
              <a:t>STUDIES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3821" y="2164936"/>
            <a:ext cx="27584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Times New Roman"/>
                <a:cs typeface="Times New Roman"/>
              </a:rPr>
              <a:t>School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Times New Roman"/>
                <a:cs typeface="Times New Roman"/>
              </a:rPr>
              <a:t>Dehradun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533" y="3772408"/>
            <a:ext cx="2793365" cy="2458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sz="1800" b="1" dirty="0">
                <a:latin typeface="Times New Roman"/>
                <a:cs typeface="Times New Roman"/>
              </a:rPr>
              <a:t>Physical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929640" marR="918210" algn="ctr">
              <a:lnSpc>
                <a:spcPct val="146200"/>
              </a:lnSpc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</a:t>
            </a:r>
            <a:r>
              <a:rPr lang="en-US" sz="1800" b="1" spc="-5">
                <a:latin typeface="Times New Roman"/>
                <a:cs typeface="Times New Roman"/>
              </a:rPr>
              <a:t>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7" name="Picture 6" descr="UPES - Wikipedia">
            <a:extLst>
              <a:ext uri="{FF2B5EF4-FFF2-40B4-BE49-F238E27FC236}">
                <a16:creationId xmlns:a16="http://schemas.microsoft.com/office/drawing/2014/main" id="{066595B1-4EFC-CB1C-F70C-6E9499C6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490" y="315787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88772"/>
            <a:ext cx="10513060" cy="27997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8.2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Video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Surveillance, Biometric,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r>
              <a:rPr sz="1800" b="1" spc="-1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Biometrics: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Retina patterns, Finger/Handprints, Facial recognition, Code/PIN with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Staff,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passwords,</a:t>
            </a:r>
            <a:r>
              <a:rPr sz="1800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Keystroke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Authenticate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individuals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Establish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user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identity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Helps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enhance security level using multi factor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authentication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One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Factor Authentication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something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you</a:t>
            </a:r>
            <a:r>
              <a:rPr sz="1800" spc="-1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know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Two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Factor Authentication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something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you</a:t>
            </a:r>
            <a:r>
              <a:rPr sz="1800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have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Three Factor Authentication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something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you</a:t>
            </a:r>
            <a:r>
              <a:rPr sz="1800" spc="-1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are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EF70B-431B-E5A4-36D0-F20C49A7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052547"/>
            <a:ext cx="4974556" cy="3745491"/>
          </a:xfrm>
          <a:prstGeom prst="rect">
            <a:avLst/>
          </a:prstGeom>
        </p:spPr>
      </p:pic>
      <p:pic>
        <p:nvPicPr>
          <p:cNvPr id="8" name="Picture 7" descr="A diagram of a multi-factor authentication&#10;&#10;Description automatically generated">
            <a:extLst>
              <a:ext uri="{FF2B5EF4-FFF2-40B4-BE49-F238E27FC236}">
                <a16:creationId xmlns:a16="http://schemas.microsoft.com/office/drawing/2014/main" id="{E7A20974-4F33-19D4-FE40-C65B26D24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27499"/>
            <a:ext cx="4781478" cy="3745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3202C3D9-1BA1-7124-0C6A-61CFE2590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711" r="1710" b="10198"/>
          <a:stretch/>
        </p:blipFill>
        <p:spPr>
          <a:xfrm>
            <a:off x="990600" y="457199"/>
            <a:ext cx="10210800" cy="59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5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88772"/>
            <a:ext cx="7453630" cy="22510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8.3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Video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Surveillance, Biometric,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r>
              <a:rPr sz="1800" b="1" spc="-1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 Entry Control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Bypass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ID/Password – Proxy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Consider any bypass routes for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credentials which have been</a:t>
            </a:r>
            <a:r>
              <a:rPr sz="1800" spc="-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coded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Keyed locks should be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Door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Sensor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doors should be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secured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6720" y="3498834"/>
            <a:ext cx="4469993" cy="2990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0892" y="3272028"/>
            <a:ext cx="3461004" cy="3480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23" y="3343654"/>
            <a:ext cx="3631691" cy="3430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45" y="88772"/>
            <a:ext cx="4250690" cy="66414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8.4 Security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Barriers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Layers of Physical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Outer</a:t>
            </a: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Depends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on facility location and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type.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Outer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(Perimeter):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Natural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Terrain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Water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Bodies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Man-made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(Structural):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Fences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Walls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Gate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Inner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Relates to elements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inside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building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Inside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Barriers: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Guards, Police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force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Points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Surveillance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Interior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Doors,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Locks,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Windows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Keys/Combinations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Assets,</a:t>
            </a:r>
            <a:r>
              <a:rPr sz="1800" spc="-1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Staff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3370" y="911352"/>
            <a:ext cx="7588629" cy="5724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45" y="88772"/>
            <a:ext cx="3050540" cy="14281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8.4 Security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Barriers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Layers of Physical</a:t>
            </a:r>
            <a:r>
              <a:rPr sz="1800" b="1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Outer</a:t>
            </a: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645" y="1491234"/>
            <a:ext cx="425069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Depends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on facility location and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type.</a:t>
            </a:r>
            <a:endParaRPr sz="18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Outer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(Perimeter):</a:t>
            </a:r>
            <a:endParaRPr sz="180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Natural</a:t>
            </a:r>
            <a:endParaRPr sz="1800">
              <a:latin typeface="Times New Roman"/>
              <a:cs typeface="Times New Roman"/>
            </a:endParaRPr>
          </a:p>
          <a:p>
            <a:pPr marL="1670685" lvl="2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Terrain</a:t>
            </a:r>
            <a:endParaRPr sz="1800">
              <a:latin typeface="Times New Roman"/>
              <a:cs typeface="Times New Roman"/>
            </a:endParaRPr>
          </a:p>
          <a:p>
            <a:pPr marL="1670685" lvl="2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Water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Bodies</a:t>
            </a:r>
            <a:endParaRPr sz="180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Man-made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(Structural):</a:t>
            </a:r>
            <a:endParaRPr sz="1800">
              <a:latin typeface="Times New Roman"/>
              <a:cs typeface="Times New Roman"/>
            </a:endParaRPr>
          </a:p>
          <a:p>
            <a:pPr marL="1670685" lvl="2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Fences</a:t>
            </a:r>
            <a:endParaRPr sz="1800">
              <a:latin typeface="Times New Roman"/>
              <a:cs typeface="Times New Roman"/>
            </a:endParaRPr>
          </a:p>
          <a:p>
            <a:pPr marL="1670685" lvl="2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Walls</a:t>
            </a:r>
            <a:endParaRPr sz="1800">
              <a:latin typeface="Times New Roman"/>
              <a:cs typeface="Times New Roman"/>
            </a:endParaRPr>
          </a:p>
          <a:p>
            <a:pPr marL="1670685" lvl="2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Gate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Inner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Relates to elements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inside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building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Inside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Barriers: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Guards, Police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force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Points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Surveillance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Interior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Doors,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Locks,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Windows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Keys/Combinations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Assets,</a:t>
            </a:r>
            <a:r>
              <a:rPr sz="1800" spc="-1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Staff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3338" y="1090262"/>
            <a:ext cx="7647432" cy="5792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63257" y="627126"/>
            <a:ext cx="247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Layers 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IT</a:t>
            </a:r>
            <a:r>
              <a:rPr sz="1800" b="1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359" y="88772"/>
            <a:ext cx="11022330" cy="38549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8.5 Physical Security</a:t>
            </a: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sz="1800" dirty="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Prevention Standard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(LPS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1175,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Issue </a:t>
            </a: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8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, Published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2020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)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(Loss Prevention Certification Board – LPCB)</a:t>
            </a:r>
            <a:endParaRPr sz="1800" dirty="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Evaluates resistance of unauthorized access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offered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by physical security</a:t>
            </a:r>
            <a:r>
              <a:rPr sz="1800" spc="-1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products</a:t>
            </a:r>
            <a:endParaRPr sz="1800" dirty="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Ratings</a:t>
            </a:r>
            <a:endParaRPr sz="1800" dirty="0">
              <a:latin typeface="Times New Roman"/>
              <a:cs typeface="Times New Roman"/>
            </a:endParaRPr>
          </a:p>
          <a:p>
            <a:pPr marL="819785" lvl="1" indent="-287020">
              <a:lnSpc>
                <a:spcPct val="100000"/>
              </a:lnSpc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SR1: use minimal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tools (pen knife,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screwdriver,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pliers..)</a:t>
            </a:r>
            <a:endParaRPr sz="1800" dirty="0">
              <a:latin typeface="Times New Roman"/>
              <a:cs typeface="Times New Roman"/>
            </a:endParaRPr>
          </a:p>
          <a:p>
            <a:pPr marL="819785" lvl="1" indent="-287020">
              <a:lnSpc>
                <a:spcPct val="100000"/>
              </a:lnSpc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SR2: use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mechanical tools (bolt cutters, drill,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saw…)</a:t>
            </a:r>
            <a:endParaRPr sz="1800" dirty="0">
              <a:latin typeface="Times New Roman"/>
              <a:cs typeface="Times New Roman"/>
            </a:endParaRPr>
          </a:p>
          <a:p>
            <a:pPr marL="819785" lvl="1" indent="-287020">
              <a:lnSpc>
                <a:spcPct val="100000"/>
              </a:lnSpc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SR3: use small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attack tools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(Small Axe,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Crowbar,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Gas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Torch,</a:t>
            </a:r>
            <a:r>
              <a:rPr sz="1800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Rod..)</a:t>
            </a:r>
            <a:endParaRPr sz="1800" dirty="0">
              <a:latin typeface="Times New Roman"/>
              <a:cs typeface="Times New Roman"/>
            </a:endParaRPr>
          </a:p>
          <a:p>
            <a:pPr marL="8197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SR4: use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higher level of tools (Felling Axe, Sledge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Hammer,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Steel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Wedge,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Disc</a:t>
            </a:r>
            <a:r>
              <a:rPr sz="1800" spc="-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Grinder)</a:t>
            </a:r>
            <a:endParaRPr sz="1800" dirty="0">
              <a:latin typeface="Times New Roman"/>
              <a:cs typeface="Times New Roman"/>
            </a:endParaRPr>
          </a:p>
          <a:p>
            <a:pPr marL="819785" lvl="1" indent="-287020">
              <a:lnSpc>
                <a:spcPct val="100000"/>
              </a:lnSpc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SR5: use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battery power tools (circular 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saw,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zig saw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blades)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565">
              <a:tabLst>
                <a:tab pos="819785" algn="l"/>
                <a:tab pos="820419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LPS 1175 Issue 7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1405"/>
              </a:spcBef>
            </a:pPr>
            <a:r>
              <a:rPr sz="1800" spc="-10" dirty="0">
                <a:latin typeface="Carlito"/>
                <a:cs typeface="Carlito"/>
              </a:rPr>
              <a:t>Low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Risk</a:t>
            </a:r>
            <a:endParaRPr sz="1800" dirty="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97136"/>
              </p:ext>
            </p:extLst>
          </p:nvPr>
        </p:nvGraphicFramePr>
        <p:xfrm>
          <a:off x="337642" y="3158235"/>
          <a:ext cx="10184763" cy="334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0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6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6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Rating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40" dirty="0">
                          <a:latin typeface="Carlito"/>
                          <a:cs typeface="Carlito"/>
                        </a:rPr>
                        <a:t>Tool</a:t>
                      </a:r>
                      <a:r>
                        <a:rPr sz="18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Category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Max </a:t>
                      </a:r>
                      <a:r>
                        <a:rPr sz="1800" b="1" spc="-20" dirty="0">
                          <a:latin typeface="Carlito"/>
                          <a:cs typeface="Carlito"/>
                        </a:rPr>
                        <a:t>Work</a:t>
                      </a:r>
                      <a:r>
                        <a:rPr sz="1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Time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Max </a:t>
                      </a:r>
                      <a:r>
                        <a:rPr sz="1800" b="1" spc="-50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Duration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Domestic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Commercial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Government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SR1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A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SR2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B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SR3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C</a:t>
                      </a: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5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SR4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D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spc="-5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38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SR5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">
                          <a:latin typeface="Carlito"/>
                          <a:cs typeface="Carlito"/>
                        </a:rPr>
                        <a:t>D+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800" spc="-5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7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SR6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800" spc="-5">
                          <a:latin typeface="Carlito"/>
                          <a:cs typeface="Carlito"/>
                        </a:rPr>
                        <a:t>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36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SR7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pc="-5">
                          <a:latin typeface="Carlito"/>
                          <a:cs typeface="Carlito"/>
                        </a:rPr>
                        <a:t>F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SR8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spc="-5" dirty="0">
                          <a:latin typeface="Carlito"/>
                          <a:cs typeface="Carlito"/>
                        </a:rPr>
                        <a:t>G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spc="-5" dirty="0">
                          <a:latin typeface="Carlito"/>
                          <a:cs typeface="Carlito"/>
                        </a:rPr>
                        <a:t>60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570591" y="5970523"/>
            <a:ext cx="86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High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Risk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0" y="3640835"/>
            <a:ext cx="384175" cy="980440"/>
            <a:chOff x="6858000" y="3640835"/>
            <a:chExt cx="384175" cy="980440"/>
          </a:xfrm>
        </p:grpSpPr>
        <p:sp>
          <p:nvSpPr>
            <p:cNvPr id="6" name="object 6"/>
            <p:cNvSpPr/>
            <p:nvPr/>
          </p:nvSpPr>
          <p:spPr>
            <a:xfrm>
              <a:off x="6864095" y="3646931"/>
              <a:ext cx="372110" cy="967740"/>
            </a:xfrm>
            <a:custGeom>
              <a:avLst/>
              <a:gdLst/>
              <a:ahLst/>
              <a:cxnLst/>
              <a:rect l="l" t="t" r="r" b="b"/>
              <a:pathLst>
                <a:path w="372109" h="967739">
                  <a:moveTo>
                    <a:pt x="278892" y="0"/>
                  </a:moveTo>
                  <a:lnTo>
                    <a:pt x="92963" y="0"/>
                  </a:lnTo>
                  <a:lnTo>
                    <a:pt x="92963" y="781812"/>
                  </a:lnTo>
                  <a:lnTo>
                    <a:pt x="0" y="781812"/>
                  </a:lnTo>
                  <a:lnTo>
                    <a:pt x="185927" y="967740"/>
                  </a:lnTo>
                  <a:lnTo>
                    <a:pt x="371855" y="781812"/>
                  </a:lnTo>
                  <a:lnTo>
                    <a:pt x="278892" y="781812"/>
                  </a:lnTo>
                  <a:lnTo>
                    <a:pt x="2788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4095" y="3646931"/>
              <a:ext cx="372110" cy="967740"/>
            </a:xfrm>
            <a:custGeom>
              <a:avLst/>
              <a:gdLst/>
              <a:ahLst/>
              <a:cxnLst/>
              <a:rect l="l" t="t" r="r" b="b"/>
              <a:pathLst>
                <a:path w="372109" h="967739">
                  <a:moveTo>
                    <a:pt x="0" y="781812"/>
                  </a:moveTo>
                  <a:lnTo>
                    <a:pt x="185927" y="967740"/>
                  </a:lnTo>
                  <a:lnTo>
                    <a:pt x="371855" y="781812"/>
                  </a:lnTo>
                  <a:lnTo>
                    <a:pt x="278892" y="781812"/>
                  </a:lnTo>
                  <a:lnTo>
                    <a:pt x="278892" y="0"/>
                  </a:lnTo>
                  <a:lnTo>
                    <a:pt x="92963" y="0"/>
                  </a:lnTo>
                  <a:lnTo>
                    <a:pt x="92963" y="781812"/>
                  </a:lnTo>
                  <a:lnTo>
                    <a:pt x="0" y="7818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077200" y="3675888"/>
            <a:ext cx="382905" cy="2115820"/>
            <a:chOff x="8077200" y="3675888"/>
            <a:chExt cx="382905" cy="2115820"/>
          </a:xfrm>
        </p:grpSpPr>
        <p:sp>
          <p:nvSpPr>
            <p:cNvPr id="9" name="object 9"/>
            <p:cNvSpPr/>
            <p:nvPr/>
          </p:nvSpPr>
          <p:spPr>
            <a:xfrm>
              <a:off x="8083295" y="3681984"/>
              <a:ext cx="370840" cy="2103120"/>
            </a:xfrm>
            <a:custGeom>
              <a:avLst/>
              <a:gdLst/>
              <a:ahLst/>
              <a:cxnLst/>
              <a:rect l="l" t="t" r="r" b="b"/>
              <a:pathLst>
                <a:path w="370840" h="2103120">
                  <a:moveTo>
                    <a:pt x="277749" y="0"/>
                  </a:moveTo>
                  <a:lnTo>
                    <a:pt x="92582" y="0"/>
                  </a:lnTo>
                  <a:lnTo>
                    <a:pt x="92582" y="1917954"/>
                  </a:lnTo>
                  <a:lnTo>
                    <a:pt x="0" y="1917954"/>
                  </a:lnTo>
                  <a:lnTo>
                    <a:pt x="185165" y="2103120"/>
                  </a:lnTo>
                  <a:lnTo>
                    <a:pt x="370331" y="1917954"/>
                  </a:lnTo>
                  <a:lnTo>
                    <a:pt x="277749" y="1917954"/>
                  </a:lnTo>
                  <a:lnTo>
                    <a:pt x="2777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83295" y="3681984"/>
              <a:ext cx="370840" cy="2103120"/>
            </a:xfrm>
            <a:custGeom>
              <a:avLst/>
              <a:gdLst/>
              <a:ahLst/>
              <a:cxnLst/>
              <a:rect l="l" t="t" r="r" b="b"/>
              <a:pathLst>
                <a:path w="370840" h="2103120">
                  <a:moveTo>
                    <a:pt x="0" y="1917954"/>
                  </a:moveTo>
                  <a:lnTo>
                    <a:pt x="185165" y="2103120"/>
                  </a:lnTo>
                  <a:lnTo>
                    <a:pt x="370331" y="1917954"/>
                  </a:lnTo>
                  <a:lnTo>
                    <a:pt x="277749" y="1917954"/>
                  </a:lnTo>
                  <a:lnTo>
                    <a:pt x="277749" y="0"/>
                  </a:lnTo>
                  <a:lnTo>
                    <a:pt x="92582" y="0"/>
                  </a:lnTo>
                  <a:lnTo>
                    <a:pt x="92582" y="1917954"/>
                  </a:lnTo>
                  <a:lnTo>
                    <a:pt x="0" y="19179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454895" y="4614671"/>
            <a:ext cx="384175" cy="1800372"/>
            <a:chOff x="9454895" y="3659123"/>
            <a:chExt cx="384175" cy="2680970"/>
          </a:xfrm>
        </p:grpSpPr>
        <p:sp>
          <p:nvSpPr>
            <p:cNvPr id="12" name="object 12"/>
            <p:cNvSpPr/>
            <p:nvPr/>
          </p:nvSpPr>
          <p:spPr>
            <a:xfrm>
              <a:off x="9460991" y="3665219"/>
              <a:ext cx="372110" cy="2668905"/>
            </a:xfrm>
            <a:custGeom>
              <a:avLst/>
              <a:gdLst/>
              <a:ahLst/>
              <a:cxnLst/>
              <a:rect l="l" t="t" r="r" b="b"/>
              <a:pathLst>
                <a:path w="372109" h="2668904">
                  <a:moveTo>
                    <a:pt x="278891" y="0"/>
                  </a:moveTo>
                  <a:lnTo>
                    <a:pt x="92963" y="0"/>
                  </a:lnTo>
                  <a:lnTo>
                    <a:pt x="92963" y="2482595"/>
                  </a:lnTo>
                  <a:lnTo>
                    <a:pt x="0" y="2482595"/>
                  </a:lnTo>
                  <a:lnTo>
                    <a:pt x="185927" y="2668523"/>
                  </a:lnTo>
                  <a:lnTo>
                    <a:pt x="371855" y="2482595"/>
                  </a:lnTo>
                  <a:lnTo>
                    <a:pt x="278891" y="2482595"/>
                  </a:lnTo>
                  <a:lnTo>
                    <a:pt x="2788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60991" y="3665219"/>
              <a:ext cx="372110" cy="2668905"/>
            </a:xfrm>
            <a:custGeom>
              <a:avLst/>
              <a:gdLst/>
              <a:ahLst/>
              <a:cxnLst/>
              <a:rect l="l" t="t" r="r" b="b"/>
              <a:pathLst>
                <a:path w="372109" h="2668904">
                  <a:moveTo>
                    <a:pt x="0" y="2482595"/>
                  </a:moveTo>
                  <a:lnTo>
                    <a:pt x="185927" y="2668523"/>
                  </a:lnTo>
                  <a:lnTo>
                    <a:pt x="371855" y="2482595"/>
                  </a:lnTo>
                  <a:lnTo>
                    <a:pt x="278891" y="2482595"/>
                  </a:lnTo>
                  <a:lnTo>
                    <a:pt x="278891" y="0"/>
                  </a:lnTo>
                  <a:lnTo>
                    <a:pt x="92963" y="0"/>
                  </a:lnTo>
                  <a:lnTo>
                    <a:pt x="92963" y="2482595"/>
                  </a:lnTo>
                  <a:lnTo>
                    <a:pt x="0" y="248259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6BC538-8A04-B1F0-4058-E4E23BCC1118}"/>
              </a:ext>
            </a:extLst>
          </p:cNvPr>
          <p:cNvSpPr txBox="1"/>
          <p:nvPr/>
        </p:nvSpPr>
        <p:spPr>
          <a:xfrm>
            <a:off x="359359" y="6518773"/>
            <a:ext cx="562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What is LPS 1175? The Definitive Guide | HS Security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3AAA5-05E0-A52A-D417-99082538B23A}"/>
              </a:ext>
            </a:extLst>
          </p:cNvPr>
          <p:cNvSpPr txBox="1"/>
          <p:nvPr/>
        </p:nvSpPr>
        <p:spPr>
          <a:xfrm>
            <a:off x="5288189" y="6546805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LPS 1175 Security Ratings Explained: Guide to LPS 1175 (charter-global.com)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o alt text provided for this image">
            <a:extLst>
              <a:ext uri="{FF2B5EF4-FFF2-40B4-BE49-F238E27FC236}">
                <a16:creationId xmlns:a16="http://schemas.microsoft.com/office/drawing/2014/main" id="{987FF408-A2C4-C424-A40F-0A7422E20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5"/>
          <a:stretch/>
        </p:blipFill>
        <p:spPr bwMode="auto">
          <a:xfrm>
            <a:off x="762000" y="76200"/>
            <a:ext cx="9944100" cy="67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DBC48-D73F-B61D-A859-C61C66EBA845}"/>
              </a:ext>
            </a:extLst>
          </p:cNvPr>
          <p:cNvSpPr txBox="1"/>
          <p:nvPr/>
        </p:nvSpPr>
        <p:spPr>
          <a:xfrm>
            <a:off x="26234" y="-37475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1300"/>
              </a:spcBef>
            </a:pP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8.5 Physical Security</a:t>
            </a:r>
            <a:r>
              <a:rPr lang="en-US"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3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C7C90-BFED-955F-1215-24759E1EB7EA}"/>
              </a:ext>
            </a:extLst>
          </p:cNvPr>
          <p:cNvSpPr txBox="1"/>
          <p:nvPr/>
        </p:nvSpPr>
        <p:spPr>
          <a:xfrm>
            <a:off x="457200" y="838200"/>
            <a:ext cx="108204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US" sz="2000" b="1" i="0" dirty="0">
                <a:solidFill>
                  <a:schemeClr val="accent1"/>
                </a:solidFill>
                <a:effectLst/>
                <a:latin typeface="-apple-system"/>
              </a:rPr>
              <a:t>What are the toolkits used for the Issue 8 rating?</a:t>
            </a:r>
            <a:endParaRPr lang="en-US" sz="2000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pPr algn="l" fontAlgn="auto"/>
            <a:r>
              <a:rPr lang="en-US" b="1" i="0" dirty="0">
                <a:effectLst/>
                <a:latin typeface="-apple-system"/>
              </a:rPr>
              <a:t>Toolkit A: </a:t>
            </a:r>
            <a:r>
              <a:rPr lang="en-US" b="0" i="0" dirty="0">
                <a:effectLst/>
                <a:latin typeface="-apple-system"/>
              </a:rPr>
              <a:t>Cable cutters, hexagon wrenches, knives, lever and pliers</a:t>
            </a:r>
          </a:p>
          <a:p>
            <a:pPr algn="l" fontAlgn="auto"/>
            <a:r>
              <a:rPr lang="en-US" b="1" i="0" dirty="0">
                <a:effectLst/>
                <a:latin typeface="-apple-system"/>
              </a:rPr>
              <a:t>Toolkit B plus those within Toolkit A: </a:t>
            </a:r>
            <a:r>
              <a:rPr lang="en-US" b="0" i="0" dirty="0">
                <a:effectLst/>
                <a:latin typeface="-apple-system"/>
              </a:rPr>
              <a:t>Bolt cutters, claw hammers, drills, junior hacksaw, metal plate shears, multiple slip joint pliers, pipe wrench, pliers, screwdrivers, socket sets</a:t>
            </a:r>
          </a:p>
          <a:p>
            <a:pPr algn="l" fontAlgn="auto"/>
            <a:r>
              <a:rPr lang="en-US" b="1" i="0" dirty="0">
                <a:effectLst/>
                <a:latin typeface="-apple-system"/>
              </a:rPr>
              <a:t>Toolkit C plus those within Toolkit A &amp; B: </a:t>
            </a:r>
            <a:r>
              <a:rPr lang="en-US" b="0" i="0" dirty="0">
                <a:effectLst/>
                <a:latin typeface="-apple-system"/>
              </a:rPr>
              <a:t>Axe, Bolt cutters, brick bolster, cold chisel, crowbars, drills, hacksaw, pad saw, scissor jack</a:t>
            </a:r>
          </a:p>
          <a:p>
            <a:pPr algn="l" fontAlgn="auto"/>
            <a:r>
              <a:rPr lang="en-US" b="1" i="0" dirty="0">
                <a:effectLst/>
                <a:latin typeface="-apple-system"/>
              </a:rPr>
              <a:t>Toolkit D plus those within Toolkit A, B &amp; C: </a:t>
            </a:r>
            <a:r>
              <a:rPr lang="en-US" b="0" i="0" dirty="0">
                <a:effectLst/>
                <a:latin typeface="-apple-system"/>
              </a:rPr>
              <a:t>Bolt cutters, ‘A-tool’ lock puller, fire axe, general purpose saw, grinder, hole saw, hooligan bar, jigsaw, plate shears, sledgehammer</a:t>
            </a:r>
          </a:p>
          <a:p>
            <a:pPr algn="l" fontAlgn="auto"/>
            <a:r>
              <a:rPr lang="en-US" b="1" i="0" dirty="0">
                <a:effectLst/>
                <a:latin typeface="-apple-system"/>
              </a:rPr>
              <a:t>Toolkit E plus those within Toolkit A, B, C &amp; D: </a:t>
            </a:r>
            <a:r>
              <a:rPr lang="en-US" b="0" i="0" dirty="0">
                <a:effectLst/>
                <a:latin typeface="-apple-system"/>
              </a:rPr>
              <a:t>Circular saw, drill (rotary and hammer action), cordless grinder, reciprocating saw</a:t>
            </a:r>
          </a:p>
          <a:p>
            <a:pPr algn="l" fontAlgn="auto"/>
            <a:r>
              <a:rPr lang="en-US" b="1" i="0" dirty="0">
                <a:effectLst/>
                <a:latin typeface="-apple-system"/>
              </a:rPr>
              <a:t>Toolkit F plus those within Toolkit A, B, C, D &amp; E: </a:t>
            </a:r>
            <a:r>
              <a:rPr lang="en-US" b="0" i="0" dirty="0">
                <a:effectLst/>
                <a:latin typeface="-apple-system"/>
              </a:rPr>
              <a:t>36V battery, chisel bits, circular saw, disc grinder, rotary hammer action and SDS drill, step drill/cone cutter drill bit, glasmaster saw, pickaxe, pinch bar,</a:t>
            </a:r>
          </a:p>
          <a:p>
            <a:pPr algn="l" fontAlgn="auto"/>
            <a:r>
              <a:rPr lang="en-US" b="1" i="0" dirty="0">
                <a:effectLst/>
                <a:latin typeface="-apple-system"/>
              </a:rPr>
              <a:t>Toolkit G plus those within Toolkit A, B, C, D, E &amp; F: </a:t>
            </a:r>
            <a:r>
              <a:rPr lang="en-US" b="0" i="0" dirty="0">
                <a:effectLst/>
                <a:latin typeface="-apple-system"/>
              </a:rPr>
              <a:t>54V battery, chisel bits, chainsaw, 54W circular saw, 54V disc grinder, 54V drill, 450mm enforcer, grinder (2 stroke), 4 tonne trolley jacks</a:t>
            </a:r>
          </a:p>
          <a:p>
            <a:pPr algn="l" fontAlgn="auto"/>
            <a:r>
              <a:rPr lang="en-US" b="1" i="0" dirty="0">
                <a:effectLst/>
                <a:latin typeface="-apple-system"/>
              </a:rPr>
              <a:t>Toolkit H plus those within Toolkit A, B, C, D, E, F &amp; G: </a:t>
            </a:r>
            <a:r>
              <a:rPr lang="en-US" b="0" i="0" dirty="0">
                <a:effectLst/>
                <a:latin typeface="-apple-system"/>
              </a:rPr>
              <a:t>Arcair, concrete chainsaw, diamond core drill bit, 800mm enforcer, 5-tonne hydraulic head and toe jack, oxyacetylene cutting kit, rescue chainsaw, 5kW ring saw</a:t>
            </a:r>
          </a:p>
          <a:p>
            <a:pPr algn="l" fontAlgn="auto"/>
            <a:endParaRPr lang="en-US" dirty="0">
              <a:latin typeface="-apple-system"/>
            </a:endParaRPr>
          </a:p>
          <a:p>
            <a:pPr algn="l" fontAlgn="auto"/>
            <a:endParaRPr lang="en-US" b="0" i="0" dirty="0">
              <a:effectLst/>
              <a:latin typeface="-apple-system"/>
            </a:endParaRPr>
          </a:p>
          <a:p>
            <a:pPr algn="l" fontAlgn="auto"/>
            <a:r>
              <a:rPr lang="en-US" sz="2000" b="1" i="1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Remember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: physical security concerns four main areas: </a:t>
            </a:r>
          </a:p>
          <a:p>
            <a:pPr algn="l" fontAlgn="auto"/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Deterring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intruders, </a:t>
            </a: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Detecting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Delaying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attackers, and </a:t>
            </a: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Responding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to an attack.</a:t>
            </a:r>
            <a:endParaRPr lang="en-US" b="0" i="0" dirty="0"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9B275-D1E9-8C29-A298-66E9FB86E914}"/>
              </a:ext>
            </a:extLst>
          </p:cNvPr>
          <p:cNvSpPr txBox="1"/>
          <p:nvPr/>
        </p:nvSpPr>
        <p:spPr>
          <a:xfrm>
            <a:off x="447207" y="325934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1300"/>
              </a:spcBef>
            </a:pP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8.5 Physical Security</a:t>
            </a:r>
            <a:r>
              <a:rPr lang="en-US"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10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ps 1175 matrix">
            <a:extLst>
              <a:ext uri="{FF2B5EF4-FFF2-40B4-BE49-F238E27FC236}">
                <a16:creationId xmlns:a16="http://schemas.microsoft.com/office/drawing/2014/main" id="{6B30F034-B0F7-D45B-E25E-F76692DE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2" y="1250156"/>
            <a:ext cx="10649815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769CEA-CE5D-C84A-4494-5BB5EE4CC750}"/>
              </a:ext>
            </a:extLst>
          </p:cNvPr>
          <p:cNvSpPr txBox="1"/>
          <p:nvPr/>
        </p:nvSpPr>
        <p:spPr>
          <a:xfrm>
            <a:off x="152400" y="15240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1300"/>
              </a:spcBef>
            </a:pP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8.5 Physical Security</a:t>
            </a:r>
            <a:r>
              <a:rPr lang="en-US"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442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1204721"/>
            <a:ext cx="358838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dirty="0"/>
              <a:t> Plan</a:t>
            </a:r>
          </a:p>
          <a:p>
            <a:pPr marL="12700" marR="5080">
              <a:lnSpc>
                <a:spcPct val="161100"/>
              </a:lnSpc>
              <a:spcBef>
                <a:spcPts val="10"/>
              </a:spcBef>
            </a:pPr>
            <a:r>
              <a:rPr b="0" spc="-5" dirty="0">
                <a:latin typeface="Times New Roman"/>
                <a:cs typeface="Times New Roman"/>
              </a:rPr>
              <a:t>CO1. </a:t>
            </a:r>
            <a:r>
              <a:rPr b="0" dirty="0">
                <a:latin typeface="Times New Roman"/>
                <a:cs typeface="Times New Roman"/>
              </a:rPr>
              <a:t>Introduction </a:t>
            </a:r>
            <a:r>
              <a:rPr b="0" spc="-5" dirty="0">
                <a:latin typeface="Times New Roman"/>
                <a:cs typeface="Times New Roman"/>
              </a:rPr>
              <a:t>to </a:t>
            </a:r>
            <a:r>
              <a:rPr b="0" dirty="0">
                <a:latin typeface="Times New Roman"/>
                <a:cs typeface="Times New Roman"/>
              </a:rPr>
              <a:t>Physical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Security  CO2. Approaches to Physical</a:t>
            </a:r>
            <a:r>
              <a:rPr b="0" spc="-204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4373" y="2532379"/>
            <a:ext cx="6380227" cy="2961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CO3. </a:t>
            </a:r>
            <a:r>
              <a:rPr sz="1800" dirty="0">
                <a:latin typeface="Times New Roman"/>
                <a:cs typeface="Times New Roman"/>
              </a:rPr>
              <a:t>Standards, Regulations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Guidelines</a:t>
            </a:r>
          </a:p>
          <a:p>
            <a:pPr marL="12700" marR="1083945">
              <a:lnSpc>
                <a:spcPct val="1613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CO4. Fire and Fire Safety </a:t>
            </a:r>
            <a:r>
              <a:rPr sz="1800" dirty="0">
                <a:latin typeface="Times New Roman"/>
                <a:cs typeface="Times New Roman"/>
              </a:rPr>
              <a:t>Inspection  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1083945">
              <a:lnSpc>
                <a:spcPct val="1613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CO5. </a:t>
            </a:r>
            <a:r>
              <a:rPr sz="1800" spc="-10" dirty="0">
                <a:latin typeface="Times New Roman"/>
                <a:cs typeface="Times New Roman"/>
              </a:rPr>
              <a:t>Vulnerability </a:t>
            </a:r>
            <a:r>
              <a:rPr sz="1800" spc="-5" dirty="0">
                <a:latin typeface="Times New Roman"/>
                <a:cs typeface="Times New Roman"/>
              </a:rPr>
              <a:t>Assessment  </a:t>
            </a:r>
            <a:endParaRPr lang="en-US" sz="1800" spc="-5" dirty="0">
              <a:latin typeface="Times New Roman"/>
              <a:cs typeface="Times New Roman"/>
            </a:endParaRPr>
          </a:p>
          <a:p>
            <a:pPr marL="12700" marR="1083945">
              <a:lnSpc>
                <a:spcPct val="1613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CO6. </a:t>
            </a:r>
            <a:r>
              <a:rPr sz="1800" dirty="0">
                <a:latin typeface="Times New Roman"/>
                <a:cs typeface="Times New Roman"/>
              </a:rPr>
              <a:t>Security Surveys and Audit  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1083945">
              <a:lnSpc>
                <a:spcPct val="1613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CO7. Security Lighting,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Times New Roman"/>
                <a:cs typeface="Times New Roman"/>
              </a:rPr>
              <a:t>CO8</a:t>
            </a:r>
            <a:r>
              <a:rPr sz="1800" b="1" spc="-5" dirty="0">
                <a:latin typeface="Times New Roman"/>
                <a:cs typeface="Times New Roman"/>
              </a:rPr>
              <a:t>. </a:t>
            </a:r>
            <a:r>
              <a:rPr sz="1800" b="1" spc="-20" dirty="0">
                <a:latin typeface="Times New Roman"/>
                <a:cs typeface="Times New Roman"/>
              </a:rPr>
              <a:t>Video, </a:t>
            </a:r>
            <a:r>
              <a:rPr sz="1800" b="1" dirty="0">
                <a:latin typeface="Times New Roman"/>
                <a:cs typeface="Times New Roman"/>
              </a:rPr>
              <a:t>Biometrics, Access Control</a:t>
            </a:r>
            <a:r>
              <a:rPr lang="en-US" sz="1800" b="1" dirty="0">
                <a:latin typeface="Times New Roman"/>
                <a:cs typeface="Times New Roman"/>
              </a:rPr>
              <a:t> Standards</a:t>
            </a:r>
            <a:endParaRPr sz="18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5" dirty="0">
                <a:latin typeface="Times New Roman"/>
                <a:cs typeface="Times New Roman"/>
              </a:rPr>
              <a:t>CO9.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26" y="1880108"/>
            <a:ext cx="6642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Chapter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Video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Surveillance, Biometric,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</a:t>
            </a:r>
            <a:r>
              <a:rPr sz="1800" b="1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88772"/>
            <a:ext cx="9086850" cy="409086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8.1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Video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Surveillance, Biometric,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r>
              <a:rPr sz="1800" b="1" spc="-1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Control – security technique regulates who or what can view or gain access to resources</a:t>
            </a:r>
          </a:p>
          <a:p>
            <a:pPr marL="12065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                              -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perform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Authorization,</a:t>
            </a:r>
            <a:r>
              <a:rPr sz="1800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Authentication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(Identification),</a:t>
            </a:r>
            <a:r>
              <a:rPr sz="1800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Access,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Accountability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Uses: Passwords, PI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Biometric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s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cans,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Physical / Electronic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Keys/Badges/Cards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Video Surveillance – More prevalent , Video analytics, cost effective reliable means (CCTV)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                                    -  apprehend and prosecute offenders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Equipment for security and safety – Alarm, Fire safety, Intrusion control, Access control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Integrated with CCTVs   -------&gt;  Secure resources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43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88772"/>
            <a:ext cx="9086850" cy="549894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8.1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Video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Surveillance, Biometric,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r>
              <a:rPr sz="1800" b="1" spc="-1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Video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Technology: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-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CAMs,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CCTVs, Digital Cams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(HD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Quality)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Video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Surveillance: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Collect evidence 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Comply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with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Detect and Record activities of an</a:t>
            </a:r>
            <a:r>
              <a:rPr sz="1800" spc="-1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intruder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– theft of assets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Remote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Eyes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management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-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Monitor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negligence of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staff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/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employees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Take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actions on past/future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incidents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Effective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improving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 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policy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review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Integrate with other security controls for enhanced security delivery</a:t>
            </a:r>
            <a:r>
              <a:rPr sz="1800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services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41172"/>
            <a:ext cx="219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8.1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Video</a:t>
            </a:r>
            <a:r>
              <a:rPr sz="1800" b="1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Surveillance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395" y="731519"/>
            <a:ext cx="10587228" cy="560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41172"/>
            <a:ext cx="219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8.1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Video</a:t>
            </a:r>
            <a:r>
              <a:rPr sz="1800" b="1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Surveillance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0092" y="755904"/>
            <a:ext cx="9057132" cy="5940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0F4B49-113D-A557-A862-29A796DC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9735843" cy="3610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F8EDE5-FFA6-7598-0745-315D07E8E40E}"/>
              </a:ext>
            </a:extLst>
          </p:cNvPr>
          <p:cNvSpPr txBox="1"/>
          <p:nvPr/>
        </p:nvSpPr>
        <p:spPr>
          <a:xfrm>
            <a:off x="831954" y="102422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8.1 </a:t>
            </a:r>
            <a:r>
              <a:rPr lang="en-US"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Video</a:t>
            </a:r>
            <a:r>
              <a:rPr lang="en-US" sz="1800" b="1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Surveillance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0E991-C4BE-D0C3-06CB-26F006FBA4D4}"/>
              </a:ext>
            </a:extLst>
          </p:cNvPr>
          <p:cNvSpPr txBox="1"/>
          <p:nvPr/>
        </p:nvSpPr>
        <p:spPr>
          <a:xfrm>
            <a:off x="990600" y="6381814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https://solink.com/resources/dvr-vs-nvr-which-is-better/</a:t>
            </a:r>
          </a:p>
        </p:txBody>
      </p:sp>
    </p:spTree>
    <p:extLst>
      <p:ext uri="{BB962C8B-B14F-4D97-AF65-F5344CB8AC3E}">
        <p14:creationId xmlns:p14="http://schemas.microsoft.com/office/powerpoint/2010/main" val="153972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61676" y="2779776"/>
            <a:ext cx="260985" cy="2978785"/>
          </a:xfrm>
          <a:custGeom>
            <a:avLst/>
            <a:gdLst/>
            <a:ahLst/>
            <a:cxnLst/>
            <a:rect l="l" t="t" r="r" b="b"/>
            <a:pathLst>
              <a:path w="260984" h="2978785">
                <a:moveTo>
                  <a:pt x="0" y="0"/>
                </a:moveTo>
                <a:lnTo>
                  <a:pt x="0" y="2978759"/>
                </a:lnTo>
                <a:lnTo>
                  <a:pt x="260603" y="2978759"/>
                </a:lnTo>
              </a:path>
              <a:path w="260984" h="2978785">
                <a:moveTo>
                  <a:pt x="0" y="0"/>
                </a:moveTo>
                <a:lnTo>
                  <a:pt x="0" y="2337816"/>
                </a:lnTo>
                <a:lnTo>
                  <a:pt x="260603" y="2337816"/>
                </a:lnTo>
              </a:path>
              <a:path w="260984" h="2978785">
                <a:moveTo>
                  <a:pt x="0" y="0"/>
                </a:moveTo>
                <a:lnTo>
                  <a:pt x="0" y="1696974"/>
                </a:lnTo>
                <a:lnTo>
                  <a:pt x="260603" y="1696974"/>
                </a:lnTo>
              </a:path>
              <a:path w="260984" h="2978785">
                <a:moveTo>
                  <a:pt x="0" y="0"/>
                </a:moveTo>
                <a:lnTo>
                  <a:pt x="0" y="1056132"/>
                </a:lnTo>
                <a:lnTo>
                  <a:pt x="260603" y="1056132"/>
                </a:lnTo>
              </a:path>
              <a:path w="260984" h="2978785">
                <a:moveTo>
                  <a:pt x="0" y="0"/>
                </a:moveTo>
                <a:lnTo>
                  <a:pt x="0" y="415163"/>
                </a:lnTo>
                <a:lnTo>
                  <a:pt x="260603" y="415163"/>
                </a:lnTo>
              </a:path>
            </a:pathLst>
          </a:custGeom>
          <a:ln w="12192">
            <a:solidFill>
              <a:srgbClr val="528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2139695"/>
            <a:ext cx="5036820" cy="189865"/>
          </a:xfrm>
          <a:custGeom>
            <a:avLst/>
            <a:gdLst/>
            <a:ahLst/>
            <a:cxnLst/>
            <a:rect l="l" t="t" r="r" b="b"/>
            <a:pathLst>
              <a:path w="5036820" h="189864">
                <a:moveTo>
                  <a:pt x="0" y="0"/>
                </a:moveTo>
                <a:lnTo>
                  <a:pt x="0" y="94741"/>
                </a:lnTo>
                <a:lnTo>
                  <a:pt x="5036311" y="94741"/>
                </a:lnTo>
                <a:lnTo>
                  <a:pt x="5036311" y="189611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1207" y="2779776"/>
            <a:ext cx="309880" cy="1697355"/>
          </a:xfrm>
          <a:custGeom>
            <a:avLst/>
            <a:gdLst/>
            <a:ahLst/>
            <a:cxnLst/>
            <a:rect l="l" t="t" r="r" b="b"/>
            <a:pathLst>
              <a:path w="309879" h="1697354">
                <a:moveTo>
                  <a:pt x="0" y="0"/>
                </a:moveTo>
                <a:lnTo>
                  <a:pt x="0" y="1696974"/>
                </a:lnTo>
                <a:lnTo>
                  <a:pt x="309372" y="1696974"/>
                </a:lnTo>
              </a:path>
              <a:path w="309879" h="1697354">
                <a:moveTo>
                  <a:pt x="0" y="0"/>
                </a:moveTo>
                <a:lnTo>
                  <a:pt x="0" y="1056132"/>
                </a:lnTo>
                <a:lnTo>
                  <a:pt x="309372" y="1056132"/>
                </a:lnTo>
              </a:path>
              <a:path w="309879" h="1697354">
                <a:moveTo>
                  <a:pt x="0" y="0"/>
                </a:moveTo>
                <a:lnTo>
                  <a:pt x="0" y="415163"/>
                </a:lnTo>
                <a:lnTo>
                  <a:pt x="309372" y="415163"/>
                </a:lnTo>
              </a:path>
            </a:pathLst>
          </a:custGeom>
          <a:ln w="12192">
            <a:solidFill>
              <a:srgbClr val="528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2139695"/>
            <a:ext cx="2947035" cy="189865"/>
          </a:xfrm>
          <a:custGeom>
            <a:avLst/>
            <a:gdLst/>
            <a:ahLst/>
            <a:cxnLst/>
            <a:rect l="l" t="t" r="r" b="b"/>
            <a:pathLst>
              <a:path w="2947034" h="189864">
                <a:moveTo>
                  <a:pt x="0" y="0"/>
                </a:moveTo>
                <a:lnTo>
                  <a:pt x="0" y="94741"/>
                </a:lnTo>
                <a:lnTo>
                  <a:pt x="2946907" y="94741"/>
                </a:lnTo>
                <a:lnTo>
                  <a:pt x="2946907" y="189611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0844" y="2779776"/>
            <a:ext cx="292735" cy="1697355"/>
          </a:xfrm>
          <a:custGeom>
            <a:avLst/>
            <a:gdLst/>
            <a:ahLst/>
            <a:cxnLst/>
            <a:rect l="l" t="t" r="r" b="b"/>
            <a:pathLst>
              <a:path w="292735" h="1697354">
                <a:moveTo>
                  <a:pt x="0" y="0"/>
                </a:moveTo>
                <a:lnTo>
                  <a:pt x="0" y="1696974"/>
                </a:lnTo>
                <a:lnTo>
                  <a:pt x="292480" y="1696974"/>
                </a:lnTo>
              </a:path>
              <a:path w="292735" h="1697354">
                <a:moveTo>
                  <a:pt x="0" y="0"/>
                </a:moveTo>
                <a:lnTo>
                  <a:pt x="0" y="1056132"/>
                </a:lnTo>
                <a:lnTo>
                  <a:pt x="292480" y="1056132"/>
                </a:lnTo>
              </a:path>
              <a:path w="292735" h="1697354">
                <a:moveTo>
                  <a:pt x="0" y="0"/>
                </a:moveTo>
                <a:lnTo>
                  <a:pt x="0" y="415163"/>
                </a:lnTo>
                <a:lnTo>
                  <a:pt x="292480" y="415163"/>
                </a:lnTo>
              </a:path>
            </a:pathLst>
          </a:custGeom>
          <a:ln w="12192">
            <a:solidFill>
              <a:srgbClr val="528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2139695"/>
            <a:ext cx="751205" cy="189865"/>
          </a:xfrm>
          <a:custGeom>
            <a:avLst/>
            <a:gdLst/>
            <a:ahLst/>
            <a:cxnLst/>
            <a:rect l="l" t="t" r="r" b="b"/>
            <a:pathLst>
              <a:path w="751204" h="189864">
                <a:moveTo>
                  <a:pt x="0" y="0"/>
                </a:moveTo>
                <a:lnTo>
                  <a:pt x="0" y="94741"/>
                </a:lnTo>
                <a:lnTo>
                  <a:pt x="750951" y="94741"/>
                </a:lnTo>
                <a:lnTo>
                  <a:pt x="750951" y="189611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5235" y="2779776"/>
            <a:ext cx="175260" cy="2978785"/>
          </a:xfrm>
          <a:custGeom>
            <a:avLst/>
            <a:gdLst/>
            <a:ahLst/>
            <a:cxnLst/>
            <a:rect l="l" t="t" r="r" b="b"/>
            <a:pathLst>
              <a:path w="175260" h="2978785">
                <a:moveTo>
                  <a:pt x="0" y="0"/>
                </a:moveTo>
                <a:lnTo>
                  <a:pt x="0" y="2978759"/>
                </a:lnTo>
                <a:lnTo>
                  <a:pt x="175133" y="2978759"/>
                </a:lnTo>
              </a:path>
              <a:path w="175260" h="2978785">
                <a:moveTo>
                  <a:pt x="0" y="0"/>
                </a:moveTo>
                <a:lnTo>
                  <a:pt x="0" y="2337816"/>
                </a:lnTo>
                <a:lnTo>
                  <a:pt x="175133" y="2337816"/>
                </a:lnTo>
              </a:path>
              <a:path w="175260" h="2978785">
                <a:moveTo>
                  <a:pt x="0" y="0"/>
                </a:moveTo>
                <a:lnTo>
                  <a:pt x="0" y="1696974"/>
                </a:lnTo>
                <a:lnTo>
                  <a:pt x="175133" y="1696974"/>
                </a:lnTo>
              </a:path>
              <a:path w="175260" h="2978785">
                <a:moveTo>
                  <a:pt x="0" y="0"/>
                </a:moveTo>
                <a:lnTo>
                  <a:pt x="0" y="1056132"/>
                </a:lnTo>
                <a:lnTo>
                  <a:pt x="175133" y="1056132"/>
                </a:lnTo>
              </a:path>
              <a:path w="175260" h="2978785">
                <a:moveTo>
                  <a:pt x="0" y="0"/>
                </a:moveTo>
                <a:lnTo>
                  <a:pt x="0" y="415163"/>
                </a:lnTo>
                <a:lnTo>
                  <a:pt x="175133" y="415163"/>
                </a:lnTo>
              </a:path>
            </a:pathLst>
          </a:custGeom>
          <a:ln w="12192">
            <a:solidFill>
              <a:srgbClr val="528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1579" y="2139695"/>
            <a:ext cx="997585" cy="189865"/>
          </a:xfrm>
          <a:custGeom>
            <a:avLst/>
            <a:gdLst/>
            <a:ahLst/>
            <a:cxnLst/>
            <a:rect l="l" t="t" r="r" b="b"/>
            <a:pathLst>
              <a:path w="997585" h="189864">
                <a:moveTo>
                  <a:pt x="997458" y="0"/>
                </a:moveTo>
                <a:lnTo>
                  <a:pt x="997458" y="94741"/>
                </a:lnTo>
                <a:lnTo>
                  <a:pt x="0" y="94741"/>
                </a:lnTo>
                <a:lnTo>
                  <a:pt x="0" y="189611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5664" y="2779776"/>
            <a:ext cx="267335" cy="2978785"/>
          </a:xfrm>
          <a:custGeom>
            <a:avLst/>
            <a:gdLst/>
            <a:ahLst/>
            <a:cxnLst/>
            <a:rect l="l" t="t" r="r" b="b"/>
            <a:pathLst>
              <a:path w="267335" h="2978785">
                <a:moveTo>
                  <a:pt x="0" y="0"/>
                </a:moveTo>
                <a:lnTo>
                  <a:pt x="0" y="2978759"/>
                </a:lnTo>
                <a:lnTo>
                  <a:pt x="267208" y="2978759"/>
                </a:lnTo>
              </a:path>
              <a:path w="267335" h="2978785">
                <a:moveTo>
                  <a:pt x="0" y="0"/>
                </a:moveTo>
                <a:lnTo>
                  <a:pt x="0" y="2337816"/>
                </a:lnTo>
                <a:lnTo>
                  <a:pt x="267208" y="2337816"/>
                </a:lnTo>
              </a:path>
              <a:path w="267335" h="2978785">
                <a:moveTo>
                  <a:pt x="0" y="0"/>
                </a:moveTo>
                <a:lnTo>
                  <a:pt x="0" y="1696974"/>
                </a:lnTo>
                <a:lnTo>
                  <a:pt x="267208" y="1696974"/>
                </a:lnTo>
              </a:path>
              <a:path w="267335" h="2978785">
                <a:moveTo>
                  <a:pt x="0" y="0"/>
                </a:moveTo>
                <a:lnTo>
                  <a:pt x="0" y="1056132"/>
                </a:lnTo>
                <a:lnTo>
                  <a:pt x="267208" y="1056132"/>
                </a:lnTo>
              </a:path>
              <a:path w="267335" h="2978785">
                <a:moveTo>
                  <a:pt x="0" y="0"/>
                </a:moveTo>
                <a:lnTo>
                  <a:pt x="0" y="415163"/>
                </a:lnTo>
                <a:lnTo>
                  <a:pt x="267208" y="415163"/>
                </a:lnTo>
              </a:path>
            </a:pathLst>
          </a:custGeom>
          <a:ln w="12192">
            <a:solidFill>
              <a:srgbClr val="528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8896" y="2139695"/>
            <a:ext cx="2661920" cy="189865"/>
          </a:xfrm>
          <a:custGeom>
            <a:avLst/>
            <a:gdLst/>
            <a:ahLst/>
            <a:cxnLst/>
            <a:rect l="l" t="t" r="r" b="b"/>
            <a:pathLst>
              <a:path w="2661920" h="189864">
                <a:moveTo>
                  <a:pt x="2661412" y="0"/>
                </a:moveTo>
                <a:lnTo>
                  <a:pt x="2661412" y="94741"/>
                </a:lnTo>
                <a:lnTo>
                  <a:pt x="0" y="94741"/>
                </a:lnTo>
                <a:lnTo>
                  <a:pt x="0" y="189611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708" y="2779776"/>
            <a:ext cx="324485" cy="3150235"/>
          </a:xfrm>
          <a:custGeom>
            <a:avLst/>
            <a:gdLst/>
            <a:ahLst/>
            <a:cxnLst/>
            <a:rect l="l" t="t" r="r" b="b"/>
            <a:pathLst>
              <a:path w="324484" h="3150235">
                <a:moveTo>
                  <a:pt x="0" y="0"/>
                </a:moveTo>
                <a:lnTo>
                  <a:pt x="0" y="3149993"/>
                </a:lnTo>
                <a:lnTo>
                  <a:pt x="324485" y="3149993"/>
                </a:lnTo>
              </a:path>
              <a:path w="324484" h="3150235">
                <a:moveTo>
                  <a:pt x="0" y="0"/>
                </a:moveTo>
                <a:lnTo>
                  <a:pt x="0" y="2423541"/>
                </a:lnTo>
                <a:lnTo>
                  <a:pt x="324485" y="2423541"/>
                </a:lnTo>
              </a:path>
              <a:path w="324484" h="3150235">
                <a:moveTo>
                  <a:pt x="0" y="0"/>
                </a:moveTo>
                <a:lnTo>
                  <a:pt x="0" y="1696974"/>
                </a:lnTo>
                <a:lnTo>
                  <a:pt x="324485" y="1696974"/>
                </a:lnTo>
              </a:path>
              <a:path w="324484" h="3150235">
                <a:moveTo>
                  <a:pt x="0" y="0"/>
                </a:moveTo>
                <a:lnTo>
                  <a:pt x="0" y="1056132"/>
                </a:lnTo>
                <a:lnTo>
                  <a:pt x="324485" y="1056132"/>
                </a:lnTo>
              </a:path>
              <a:path w="324484" h="3150235">
                <a:moveTo>
                  <a:pt x="0" y="0"/>
                </a:moveTo>
                <a:lnTo>
                  <a:pt x="0" y="415163"/>
                </a:lnTo>
                <a:lnTo>
                  <a:pt x="324485" y="415163"/>
                </a:lnTo>
              </a:path>
            </a:pathLst>
          </a:custGeom>
          <a:ln w="12192">
            <a:solidFill>
              <a:srgbClr val="528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189989" y="1682242"/>
            <a:ext cx="6273800" cy="653415"/>
            <a:chOff x="1189989" y="1682242"/>
            <a:chExt cx="6273800" cy="653415"/>
          </a:xfrm>
        </p:grpSpPr>
        <p:sp>
          <p:nvSpPr>
            <p:cNvPr id="14" name="object 14"/>
            <p:cNvSpPr/>
            <p:nvPr/>
          </p:nvSpPr>
          <p:spPr>
            <a:xfrm>
              <a:off x="1196339" y="2139696"/>
              <a:ext cx="4823460" cy="189865"/>
            </a:xfrm>
            <a:custGeom>
              <a:avLst/>
              <a:gdLst/>
              <a:ahLst/>
              <a:cxnLst/>
              <a:rect l="l" t="t" r="r" b="b"/>
              <a:pathLst>
                <a:path w="4823460" h="189864">
                  <a:moveTo>
                    <a:pt x="4823333" y="0"/>
                  </a:moveTo>
                  <a:lnTo>
                    <a:pt x="4823333" y="94741"/>
                  </a:lnTo>
                  <a:lnTo>
                    <a:pt x="0" y="94741"/>
                  </a:lnTo>
                  <a:lnTo>
                    <a:pt x="0" y="189611"/>
                  </a:lnTo>
                </a:path>
              </a:pathLst>
            </a:custGeom>
            <a:ln w="12192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82668" y="1688592"/>
              <a:ext cx="2874645" cy="451484"/>
            </a:xfrm>
            <a:custGeom>
              <a:avLst/>
              <a:gdLst/>
              <a:ahLst/>
              <a:cxnLst/>
              <a:rect l="l" t="t" r="r" b="b"/>
              <a:pathLst>
                <a:path w="2874645" h="451485">
                  <a:moveTo>
                    <a:pt x="2874264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2874264" y="451103"/>
                  </a:lnTo>
                  <a:lnTo>
                    <a:pt x="28742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82668" y="1688592"/>
              <a:ext cx="2874645" cy="451484"/>
            </a:xfrm>
            <a:custGeom>
              <a:avLst/>
              <a:gdLst/>
              <a:ahLst/>
              <a:cxnLst/>
              <a:rect l="l" t="t" r="r" b="b"/>
              <a:pathLst>
                <a:path w="2874645" h="451485">
                  <a:moveTo>
                    <a:pt x="0" y="451103"/>
                  </a:moveTo>
                  <a:lnTo>
                    <a:pt x="2874264" y="451103"/>
                  </a:lnTo>
                  <a:lnTo>
                    <a:pt x="2874264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96941" y="1777745"/>
            <a:ext cx="2043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Integrated Security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Controls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7950" y="2322322"/>
            <a:ext cx="2176780" cy="464184"/>
            <a:chOff x="107950" y="2322322"/>
            <a:chExt cx="2176780" cy="464184"/>
          </a:xfrm>
        </p:grpSpPr>
        <p:sp>
          <p:nvSpPr>
            <p:cNvPr id="19" name="object 19"/>
            <p:cNvSpPr/>
            <p:nvPr/>
          </p:nvSpPr>
          <p:spPr>
            <a:xfrm>
              <a:off x="114300" y="2328672"/>
              <a:ext cx="2164080" cy="451484"/>
            </a:xfrm>
            <a:custGeom>
              <a:avLst/>
              <a:gdLst/>
              <a:ahLst/>
              <a:cxnLst/>
              <a:rect l="l" t="t" r="r" b="b"/>
              <a:pathLst>
                <a:path w="2164080" h="451485">
                  <a:moveTo>
                    <a:pt x="2164080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2164080" y="451103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300" y="2328672"/>
              <a:ext cx="2164080" cy="451484"/>
            </a:xfrm>
            <a:custGeom>
              <a:avLst/>
              <a:gdLst/>
              <a:ahLst/>
              <a:cxnLst/>
              <a:rect l="l" t="t" r="r" b="b"/>
              <a:pathLst>
                <a:path w="2164080" h="451485">
                  <a:moveTo>
                    <a:pt x="0" y="451103"/>
                  </a:moveTo>
                  <a:lnTo>
                    <a:pt x="2164080" y="451103"/>
                  </a:lnTo>
                  <a:lnTo>
                    <a:pt x="2164080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2236" y="2418714"/>
            <a:ext cx="1445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1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9223" y="2964179"/>
            <a:ext cx="1603375" cy="463550"/>
            <a:chOff x="649223" y="2964179"/>
            <a:chExt cx="1603375" cy="463550"/>
          </a:xfrm>
        </p:grpSpPr>
        <p:sp>
          <p:nvSpPr>
            <p:cNvPr id="23" name="object 23"/>
            <p:cNvSpPr/>
            <p:nvPr/>
          </p:nvSpPr>
          <p:spPr>
            <a:xfrm>
              <a:off x="655319" y="2970275"/>
              <a:ext cx="1591310" cy="451484"/>
            </a:xfrm>
            <a:custGeom>
              <a:avLst/>
              <a:gdLst/>
              <a:ahLst/>
              <a:cxnLst/>
              <a:rect l="l" t="t" r="r" b="b"/>
              <a:pathLst>
                <a:path w="1591310" h="451485">
                  <a:moveTo>
                    <a:pt x="159105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591056" y="451103"/>
                  </a:lnTo>
                  <a:lnTo>
                    <a:pt x="15910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5319" y="2970275"/>
              <a:ext cx="1591310" cy="451484"/>
            </a:xfrm>
            <a:custGeom>
              <a:avLst/>
              <a:gdLst/>
              <a:ahLst/>
              <a:cxnLst/>
              <a:rect l="l" t="t" r="r" b="b"/>
              <a:pathLst>
                <a:path w="1591310" h="451485">
                  <a:moveTo>
                    <a:pt x="0" y="451103"/>
                  </a:moveTo>
                  <a:lnTo>
                    <a:pt x="1591056" y="451103"/>
                  </a:lnTo>
                  <a:lnTo>
                    <a:pt x="1591056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29436" y="3059683"/>
            <a:ext cx="1040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Cyber</a:t>
            </a:r>
            <a:r>
              <a:rPr sz="1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Attacks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9223" y="3604259"/>
            <a:ext cx="1567180" cy="463550"/>
            <a:chOff x="649223" y="3604259"/>
            <a:chExt cx="1567180" cy="463550"/>
          </a:xfrm>
        </p:grpSpPr>
        <p:sp>
          <p:nvSpPr>
            <p:cNvPr id="27" name="object 27"/>
            <p:cNvSpPr/>
            <p:nvPr/>
          </p:nvSpPr>
          <p:spPr>
            <a:xfrm>
              <a:off x="655319" y="3610355"/>
              <a:ext cx="1554480" cy="451484"/>
            </a:xfrm>
            <a:custGeom>
              <a:avLst/>
              <a:gdLst/>
              <a:ahLst/>
              <a:cxnLst/>
              <a:rect l="l" t="t" r="r" b="b"/>
              <a:pathLst>
                <a:path w="1554480" h="451485">
                  <a:moveTo>
                    <a:pt x="1554480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554480" y="451104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5319" y="3610355"/>
              <a:ext cx="1554480" cy="451484"/>
            </a:xfrm>
            <a:custGeom>
              <a:avLst/>
              <a:gdLst/>
              <a:ahLst/>
              <a:cxnLst/>
              <a:rect l="l" t="t" r="r" b="b"/>
              <a:pathLst>
                <a:path w="1554480" h="451485">
                  <a:moveTo>
                    <a:pt x="0" y="451104"/>
                  </a:moveTo>
                  <a:lnTo>
                    <a:pt x="1554480" y="451104"/>
                  </a:lnTo>
                  <a:lnTo>
                    <a:pt x="1554480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78255" y="3700652"/>
            <a:ext cx="1308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Endpoint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Console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9223" y="4245864"/>
            <a:ext cx="1567180" cy="463550"/>
            <a:chOff x="649223" y="4245864"/>
            <a:chExt cx="1567180" cy="463550"/>
          </a:xfrm>
        </p:grpSpPr>
        <p:sp>
          <p:nvSpPr>
            <p:cNvPr id="31" name="object 31"/>
            <p:cNvSpPr/>
            <p:nvPr/>
          </p:nvSpPr>
          <p:spPr>
            <a:xfrm>
              <a:off x="655319" y="4251960"/>
              <a:ext cx="1554480" cy="451484"/>
            </a:xfrm>
            <a:custGeom>
              <a:avLst/>
              <a:gdLst/>
              <a:ahLst/>
              <a:cxnLst/>
              <a:rect l="l" t="t" r="r" b="b"/>
              <a:pathLst>
                <a:path w="1554480" h="451485">
                  <a:moveTo>
                    <a:pt x="1554480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554480" y="451104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19" y="4251960"/>
              <a:ext cx="1554480" cy="451484"/>
            </a:xfrm>
            <a:custGeom>
              <a:avLst/>
              <a:gdLst/>
              <a:ahLst/>
              <a:cxnLst/>
              <a:rect l="l" t="t" r="r" b="b"/>
              <a:pathLst>
                <a:path w="1554480" h="451485">
                  <a:moveTo>
                    <a:pt x="0" y="451104"/>
                  </a:moveTo>
                  <a:lnTo>
                    <a:pt x="1554480" y="451104"/>
                  </a:lnTo>
                  <a:lnTo>
                    <a:pt x="1554480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68172" y="4342002"/>
            <a:ext cx="1126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AntiVirus</a:t>
            </a:r>
            <a:r>
              <a:rPr sz="1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Logs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9223" y="4885944"/>
            <a:ext cx="1567180" cy="635635"/>
            <a:chOff x="649223" y="4885944"/>
            <a:chExt cx="1567180" cy="635635"/>
          </a:xfrm>
        </p:grpSpPr>
        <p:sp>
          <p:nvSpPr>
            <p:cNvPr id="35" name="object 35"/>
            <p:cNvSpPr/>
            <p:nvPr/>
          </p:nvSpPr>
          <p:spPr>
            <a:xfrm>
              <a:off x="655319" y="4892040"/>
              <a:ext cx="1554480" cy="623570"/>
            </a:xfrm>
            <a:custGeom>
              <a:avLst/>
              <a:gdLst/>
              <a:ahLst/>
              <a:cxnLst/>
              <a:rect l="l" t="t" r="r" b="b"/>
              <a:pathLst>
                <a:path w="1554480" h="623570">
                  <a:moveTo>
                    <a:pt x="1554480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1554480" y="623316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19" y="4892040"/>
              <a:ext cx="1554480" cy="623570"/>
            </a:xfrm>
            <a:custGeom>
              <a:avLst/>
              <a:gdLst/>
              <a:ahLst/>
              <a:cxnLst/>
              <a:rect l="l" t="t" r="r" b="b"/>
              <a:pathLst>
                <a:path w="1554480" h="623570">
                  <a:moveTo>
                    <a:pt x="0" y="623316"/>
                  </a:moveTo>
                  <a:lnTo>
                    <a:pt x="1554480" y="623316"/>
                  </a:lnTo>
                  <a:lnTo>
                    <a:pt x="1554480" y="0"/>
                  </a:lnTo>
                  <a:lnTo>
                    <a:pt x="0" y="0"/>
                  </a:lnTo>
                  <a:lnTo>
                    <a:pt x="0" y="6233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05687" y="4976621"/>
            <a:ext cx="1250950" cy="422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47040" marR="5080" indent="-434975">
              <a:lnSpc>
                <a:spcPts val="1440"/>
              </a:lnSpc>
              <a:spcBef>
                <a:spcPts val="35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Server 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Logs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9223" y="5698235"/>
            <a:ext cx="1567180" cy="463550"/>
            <a:chOff x="649223" y="5698235"/>
            <a:chExt cx="1567180" cy="463550"/>
          </a:xfrm>
        </p:grpSpPr>
        <p:sp>
          <p:nvSpPr>
            <p:cNvPr id="39" name="object 39"/>
            <p:cNvSpPr/>
            <p:nvPr/>
          </p:nvSpPr>
          <p:spPr>
            <a:xfrm>
              <a:off x="655319" y="5704331"/>
              <a:ext cx="1554480" cy="451484"/>
            </a:xfrm>
            <a:custGeom>
              <a:avLst/>
              <a:gdLst/>
              <a:ahLst/>
              <a:cxnLst/>
              <a:rect l="l" t="t" r="r" b="b"/>
              <a:pathLst>
                <a:path w="1554480" h="451485">
                  <a:moveTo>
                    <a:pt x="1554480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554480" y="451104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5319" y="5704331"/>
              <a:ext cx="1554480" cy="451484"/>
            </a:xfrm>
            <a:custGeom>
              <a:avLst/>
              <a:gdLst/>
              <a:ahLst/>
              <a:cxnLst/>
              <a:rect l="l" t="t" r="r" b="b"/>
              <a:pathLst>
                <a:path w="1554480" h="451485">
                  <a:moveTo>
                    <a:pt x="0" y="451104"/>
                  </a:moveTo>
                  <a:lnTo>
                    <a:pt x="1554480" y="451104"/>
                  </a:lnTo>
                  <a:lnTo>
                    <a:pt x="1554480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71219" y="5795264"/>
            <a:ext cx="1120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Threat</a:t>
            </a:r>
            <a:r>
              <a:rPr sz="1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Hunting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61005" y="2322322"/>
            <a:ext cx="1794510" cy="464184"/>
            <a:chOff x="2461005" y="2322322"/>
            <a:chExt cx="1794510" cy="464184"/>
          </a:xfrm>
        </p:grpSpPr>
        <p:sp>
          <p:nvSpPr>
            <p:cNvPr id="43" name="object 43"/>
            <p:cNvSpPr/>
            <p:nvPr/>
          </p:nvSpPr>
          <p:spPr>
            <a:xfrm>
              <a:off x="2467355" y="2328672"/>
              <a:ext cx="1781810" cy="451484"/>
            </a:xfrm>
            <a:custGeom>
              <a:avLst/>
              <a:gdLst/>
              <a:ahLst/>
              <a:cxnLst/>
              <a:rect l="l" t="t" r="r" b="b"/>
              <a:pathLst>
                <a:path w="1781810" h="451485">
                  <a:moveTo>
                    <a:pt x="178155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781556" y="451103"/>
                  </a:lnTo>
                  <a:lnTo>
                    <a:pt x="17815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67355" y="2328672"/>
              <a:ext cx="1781810" cy="451484"/>
            </a:xfrm>
            <a:custGeom>
              <a:avLst/>
              <a:gdLst/>
              <a:ahLst/>
              <a:cxnLst/>
              <a:rect l="l" t="t" r="r" b="b"/>
              <a:pathLst>
                <a:path w="1781810" h="451485">
                  <a:moveTo>
                    <a:pt x="0" y="451103"/>
                  </a:moveTo>
                  <a:lnTo>
                    <a:pt x="1781556" y="451103"/>
                  </a:lnTo>
                  <a:lnTo>
                    <a:pt x="1781556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797810" y="2418714"/>
            <a:ext cx="1120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906267" y="2964179"/>
            <a:ext cx="916305" cy="463550"/>
            <a:chOff x="2906267" y="2964179"/>
            <a:chExt cx="916305" cy="463550"/>
          </a:xfrm>
        </p:grpSpPr>
        <p:sp>
          <p:nvSpPr>
            <p:cNvPr id="47" name="object 47"/>
            <p:cNvSpPr/>
            <p:nvPr/>
          </p:nvSpPr>
          <p:spPr>
            <a:xfrm>
              <a:off x="2912363" y="2970275"/>
              <a:ext cx="904240" cy="451484"/>
            </a:xfrm>
            <a:custGeom>
              <a:avLst/>
              <a:gdLst/>
              <a:ahLst/>
              <a:cxnLst/>
              <a:rect l="l" t="t" r="r" b="b"/>
              <a:pathLst>
                <a:path w="904239" h="451485">
                  <a:moveTo>
                    <a:pt x="903732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903732" y="451103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12363" y="2970275"/>
              <a:ext cx="904240" cy="451484"/>
            </a:xfrm>
            <a:custGeom>
              <a:avLst/>
              <a:gdLst/>
              <a:ahLst/>
              <a:cxnLst/>
              <a:rect l="l" t="t" r="r" b="b"/>
              <a:pathLst>
                <a:path w="904239" h="451485">
                  <a:moveTo>
                    <a:pt x="0" y="451103"/>
                  </a:moveTo>
                  <a:lnTo>
                    <a:pt x="903732" y="451103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019170" y="3059683"/>
            <a:ext cx="6921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Policy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06267" y="3604259"/>
            <a:ext cx="916305" cy="463550"/>
            <a:chOff x="2906267" y="3604259"/>
            <a:chExt cx="916305" cy="463550"/>
          </a:xfrm>
        </p:grpSpPr>
        <p:sp>
          <p:nvSpPr>
            <p:cNvPr id="51" name="object 51"/>
            <p:cNvSpPr/>
            <p:nvPr/>
          </p:nvSpPr>
          <p:spPr>
            <a:xfrm>
              <a:off x="2912363" y="3610355"/>
              <a:ext cx="904240" cy="451484"/>
            </a:xfrm>
            <a:custGeom>
              <a:avLst/>
              <a:gdLst/>
              <a:ahLst/>
              <a:cxnLst/>
              <a:rect l="l" t="t" r="r" b="b"/>
              <a:pathLst>
                <a:path w="904239" h="451485">
                  <a:moveTo>
                    <a:pt x="903732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903732" y="451104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2363" y="3610355"/>
              <a:ext cx="904240" cy="451484"/>
            </a:xfrm>
            <a:custGeom>
              <a:avLst/>
              <a:gdLst/>
              <a:ahLst/>
              <a:cxnLst/>
              <a:rect l="l" t="t" r="r" b="b"/>
              <a:pathLst>
                <a:path w="904239" h="451485">
                  <a:moveTo>
                    <a:pt x="0" y="451104"/>
                  </a:moveTo>
                  <a:lnTo>
                    <a:pt x="903732" y="451104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984119" y="3700652"/>
            <a:ext cx="760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lec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nic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06267" y="4245864"/>
            <a:ext cx="916305" cy="463550"/>
            <a:chOff x="2906267" y="4245864"/>
            <a:chExt cx="916305" cy="463550"/>
          </a:xfrm>
        </p:grpSpPr>
        <p:sp>
          <p:nvSpPr>
            <p:cNvPr id="55" name="object 55"/>
            <p:cNvSpPr/>
            <p:nvPr/>
          </p:nvSpPr>
          <p:spPr>
            <a:xfrm>
              <a:off x="2912363" y="4251960"/>
              <a:ext cx="904240" cy="451484"/>
            </a:xfrm>
            <a:custGeom>
              <a:avLst/>
              <a:gdLst/>
              <a:ahLst/>
              <a:cxnLst/>
              <a:rect l="l" t="t" r="r" b="b"/>
              <a:pathLst>
                <a:path w="904239" h="451485">
                  <a:moveTo>
                    <a:pt x="903732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903732" y="451104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12363" y="4251960"/>
              <a:ext cx="904240" cy="451484"/>
            </a:xfrm>
            <a:custGeom>
              <a:avLst/>
              <a:gdLst/>
              <a:ahLst/>
              <a:cxnLst/>
              <a:rect l="l" t="t" r="r" b="b"/>
              <a:pathLst>
                <a:path w="904239" h="451485">
                  <a:moveTo>
                    <a:pt x="0" y="451104"/>
                  </a:moveTo>
                  <a:lnTo>
                    <a:pt x="903732" y="451104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994786" y="4342002"/>
            <a:ext cx="737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Biometric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906267" y="4885944"/>
            <a:ext cx="916305" cy="464820"/>
            <a:chOff x="2906267" y="4885944"/>
            <a:chExt cx="916305" cy="464820"/>
          </a:xfrm>
        </p:grpSpPr>
        <p:sp>
          <p:nvSpPr>
            <p:cNvPr id="59" name="object 59"/>
            <p:cNvSpPr/>
            <p:nvPr/>
          </p:nvSpPr>
          <p:spPr>
            <a:xfrm>
              <a:off x="2912363" y="4892040"/>
              <a:ext cx="904240" cy="452755"/>
            </a:xfrm>
            <a:custGeom>
              <a:avLst/>
              <a:gdLst/>
              <a:ahLst/>
              <a:cxnLst/>
              <a:rect l="l" t="t" r="r" b="b"/>
              <a:pathLst>
                <a:path w="904239" h="452754">
                  <a:moveTo>
                    <a:pt x="903732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903732" y="452628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12363" y="4892040"/>
              <a:ext cx="904240" cy="452755"/>
            </a:xfrm>
            <a:custGeom>
              <a:avLst/>
              <a:gdLst/>
              <a:ahLst/>
              <a:cxnLst/>
              <a:rect l="l" t="t" r="r" b="b"/>
              <a:pathLst>
                <a:path w="904239" h="452754">
                  <a:moveTo>
                    <a:pt x="0" y="452628"/>
                  </a:moveTo>
                  <a:lnTo>
                    <a:pt x="903732" y="452628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133470" y="4982971"/>
            <a:ext cx="462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oc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906267" y="5527547"/>
            <a:ext cx="916305" cy="463550"/>
            <a:chOff x="2906267" y="5527547"/>
            <a:chExt cx="916305" cy="463550"/>
          </a:xfrm>
        </p:grpSpPr>
        <p:sp>
          <p:nvSpPr>
            <p:cNvPr id="63" name="object 63"/>
            <p:cNvSpPr/>
            <p:nvPr/>
          </p:nvSpPr>
          <p:spPr>
            <a:xfrm>
              <a:off x="2912363" y="5533643"/>
              <a:ext cx="904240" cy="451484"/>
            </a:xfrm>
            <a:custGeom>
              <a:avLst/>
              <a:gdLst/>
              <a:ahLst/>
              <a:cxnLst/>
              <a:rect l="l" t="t" r="r" b="b"/>
              <a:pathLst>
                <a:path w="904239" h="451485">
                  <a:moveTo>
                    <a:pt x="903732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903732" y="451103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12363" y="5533643"/>
              <a:ext cx="904240" cy="451484"/>
            </a:xfrm>
            <a:custGeom>
              <a:avLst/>
              <a:gdLst/>
              <a:ahLst/>
              <a:cxnLst/>
              <a:rect l="l" t="t" r="r" b="b"/>
              <a:pathLst>
                <a:path w="904239" h="451485">
                  <a:moveTo>
                    <a:pt x="0" y="451103"/>
                  </a:moveTo>
                  <a:lnTo>
                    <a:pt x="903732" y="451103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115182" y="5623966"/>
            <a:ext cx="500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CC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431538" y="2322322"/>
            <a:ext cx="1180465" cy="464184"/>
            <a:chOff x="4431538" y="2322322"/>
            <a:chExt cx="1180465" cy="464184"/>
          </a:xfrm>
        </p:grpSpPr>
        <p:sp>
          <p:nvSpPr>
            <p:cNvPr id="67" name="object 67"/>
            <p:cNvSpPr/>
            <p:nvPr/>
          </p:nvSpPr>
          <p:spPr>
            <a:xfrm>
              <a:off x="4437888" y="2328672"/>
              <a:ext cx="1167765" cy="451484"/>
            </a:xfrm>
            <a:custGeom>
              <a:avLst/>
              <a:gdLst/>
              <a:ahLst/>
              <a:cxnLst/>
              <a:rect l="l" t="t" r="r" b="b"/>
              <a:pathLst>
                <a:path w="1167764" h="451485">
                  <a:moveTo>
                    <a:pt x="1167384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167384" y="451103"/>
                  </a:lnTo>
                  <a:lnTo>
                    <a:pt x="116738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37888" y="2328672"/>
              <a:ext cx="1167765" cy="451484"/>
            </a:xfrm>
            <a:custGeom>
              <a:avLst/>
              <a:gdLst/>
              <a:ahLst/>
              <a:cxnLst/>
              <a:rect l="l" t="t" r="r" b="b"/>
              <a:pathLst>
                <a:path w="1167764" h="451485">
                  <a:moveTo>
                    <a:pt x="0" y="451103"/>
                  </a:moveTo>
                  <a:lnTo>
                    <a:pt x="1167384" y="451103"/>
                  </a:lnTo>
                  <a:lnTo>
                    <a:pt x="1167384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747640" y="2418714"/>
            <a:ext cx="547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lar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724400" y="2964179"/>
            <a:ext cx="1225550" cy="463550"/>
            <a:chOff x="4724400" y="2964179"/>
            <a:chExt cx="1225550" cy="463550"/>
          </a:xfrm>
        </p:grpSpPr>
        <p:sp>
          <p:nvSpPr>
            <p:cNvPr id="71" name="object 71"/>
            <p:cNvSpPr/>
            <p:nvPr/>
          </p:nvSpPr>
          <p:spPr>
            <a:xfrm>
              <a:off x="4730495" y="2970275"/>
              <a:ext cx="1213485" cy="451484"/>
            </a:xfrm>
            <a:custGeom>
              <a:avLst/>
              <a:gdLst/>
              <a:ahLst/>
              <a:cxnLst/>
              <a:rect l="l" t="t" r="r" b="b"/>
              <a:pathLst>
                <a:path w="1213485" h="451485">
                  <a:moveTo>
                    <a:pt x="1213103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213103" y="451103"/>
                  </a:lnTo>
                  <a:lnTo>
                    <a:pt x="12131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30495" y="2970275"/>
              <a:ext cx="1213485" cy="451484"/>
            </a:xfrm>
            <a:custGeom>
              <a:avLst/>
              <a:gdLst/>
              <a:ahLst/>
              <a:cxnLst/>
              <a:rect l="l" t="t" r="r" b="b"/>
              <a:pathLst>
                <a:path w="1213485" h="451485">
                  <a:moveTo>
                    <a:pt x="0" y="451103"/>
                  </a:moveTo>
                  <a:lnTo>
                    <a:pt x="1213103" y="451103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179821" y="3059683"/>
            <a:ext cx="3136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Fire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724400" y="3604259"/>
            <a:ext cx="1225550" cy="463550"/>
            <a:chOff x="4724400" y="3604259"/>
            <a:chExt cx="1225550" cy="463550"/>
          </a:xfrm>
        </p:grpSpPr>
        <p:sp>
          <p:nvSpPr>
            <p:cNvPr id="75" name="object 75"/>
            <p:cNvSpPr/>
            <p:nvPr/>
          </p:nvSpPr>
          <p:spPr>
            <a:xfrm>
              <a:off x="4730495" y="3610355"/>
              <a:ext cx="1213485" cy="451484"/>
            </a:xfrm>
            <a:custGeom>
              <a:avLst/>
              <a:gdLst/>
              <a:ahLst/>
              <a:cxnLst/>
              <a:rect l="l" t="t" r="r" b="b"/>
              <a:pathLst>
                <a:path w="1213485" h="451485">
                  <a:moveTo>
                    <a:pt x="1213103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213103" y="451104"/>
                  </a:lnTo>
                  <a:lnTo>
                    <a:pt x="12131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30495" y="3610355"/>
              <a:ext cx="1213485" cy="451484"/>
            </a:xfrm>
            <a:custGeom>
              <a:avLst/>
              <a:gdLst/>
              <a:ahLst/>
              <a:cxnLst/>
              <a:rect l="l" t="t" r="r" b="b"/>
              <a:pathLst>
                <a:path w="1213485" h="451485">
                  <a:moveTo>
                    <a:pt x="0" y="451104"/>
                  </a:moveTo>
                  <a:lnTo>
                    <a:pt x="1213103" y="451104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097526" y="3700652"/>
            <a:ext cx="481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Safe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724400" y="4245864"/>
            <a:ext cx="1225550" cy="463550"/>
            <a:chOff x="4724400" y="4245864"/>
            <a:chExt cx="1225550" cy="463550"/>
          </a:xfrm>
        </p:grpSpPr>
        <p:sp>
          <p:nvSpPr>
            <p:cNvPr id="79" name="object 79"/>
            <p:cNvSpPr/>
            <p:nvPr/>
          </p:nvSpPr>
          <p:spPr>
            <a:xfrm>
              <a:off x="4730495" y="4251960"/>
              <a:ext cx="1213485" cy="451484"/>
            </a:xfrm>
            <a:custGeom>
              <a:avLst/>
              <a:gdLst/>
              <a:ahLst/>
              <a:cxnLst/>
              <a:rect l="l" t="t" r="r" b="b"/>
              <a:pathLst>
                <a:path w="1213485" h="451485">
                  <a:moveTo>
                    <a:pt x="1213103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213103" y="451104"/>
                  </a:lnTo>
                  <a:lnTo>
                    <a:pt x="12131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30495" y="4251960"/>
              <a:ext cx="1213485" cy="451484"/>
            </a:xfrm>
            <a:custGeom>
              <a:avLst/>
              <a:gdLst/>
              <a:ahLst/>
              <a:cxnLst/>
              <a:rect l="l" t="t" r="r" b="b"/>
              <a:pathLst>
                <a:path w="1213485" h="451485">
                  <a:moveTo>
                    <a:pt x="0" y="451104"/>
                  </a:moveTo>
                  <a:lnTo>
                    <a:pt x="1213103" y="451104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114290" y="4342002"/>
            <a:ext cx="445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ater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724400" y="4885944"/>
            <a:ext cx="1225550" cy="464820"/>
            <a:chOff x="4724400" y="4885944"/>
            <a:chExt cx="1225550" cy="464820"/>
          </a:xfrm>
        </p:grpSpPr>
        <p:sp>
          <p:nvSpPr>
            <p:cNvPr id="83" name="object 83"/>
            <p:cNvSpPr/>
            <p:nvPr/>
          </p:nvSpPr>
          <p:spPr>
            <a:xfrm>
              <a:off x="4730495" y="4892040"/>
              <a:ext cx="1213485" cy="452755"/>
            </a:xfrm>
            <a:custGeom>
              <a:avLst/>
              <a:gdLst/>
              <a:ahLst/>
              <a:cxnLst/>
              <a:rect l="l" t="t" r="r" b="b"/>
              <a:pathLst>
                <a:path w="1213485" h="452754">
                  <a:moveTo>
                    <a:pt x="1213103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1213103" y="452628"/>
                  </a:lnTo>
                  <a:lnTo>
                    <a:pt x="12131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30495" y="4892040"/>
              <a:ext cx="1213485" cy="452755"/>
            </a:xfrm>
            <a:custGeom>
              <a:avLst/>
              <a:gdLst/>
              <a:ahLst/>
              <a:cxnLst/>
              <a:rect l="l" t="t" r="r" b="b"/>
              <a:pathLst>
                <a:path w="1213485" h="452754">
                  <a:moveTo>
                    <a:pt x="0" y="452628"/>
                  </a:moveTo>
                  <a:lnTo>
                    <a:pt x="1213103" y="452628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096002" y="4982971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724400" y="5527547"/>
            <a:ext cx="1225550" cy="463550"/>
            <a:chOff x="4724400" y="5527547"/>
            <a:chExt cx="1225550" cy="463550"/>
          </a:xfrm>
        </p:grpSpPr>
        <p:sp>
          <p:nvSpPr>
            <p:cNvPr id="87" name="object 87"/>
            <p:cNvSpPr/>
            <p:nvPr/>
          </p:nvSpPr>
          <p:spPr>
            <a:xfrm>
              <a:off x="4730495" y="5533643"/>
              <a:ext cx="1213485" cy="451484"/>
            </a:xfrm>
            <a:custGeom>
              <a:avLst/>
              <a:gdLst/>
              <a:ahLst/>
              <a:cxnLst/>
              <a:rect l="l" t="t" r="r" b="b"/>
              <a:pathLst>
                <a:path w="1213485" h="451485">
                  <a:moveTo>
                    <a:pt x="1213103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213103" y="451103"/>
                  </a:lnTo>
                  <a:lnTo>
                    <a:pt x="12131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30495" y="5533643"/>
              <a:ext cx="1213485" cy="451484"/>
            </a:xfrm>
            <a:custGeom>
              <a:avLst/>
              <a:gdLst/>
              <a:ahLst/>
              <a:cxnLst/>
              <a:rect l="l" t="t" r="r" b="b"/>
              <a:pathLst>
                <a:path w="1213485" h="451485">
                  <a:moveTo>
                    <a:pt x="0" y="451103"/>
                  </a:moveTo>
                  <a:lnTo>
                    <a:pt x="1213103" y="451103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896358" y="5623966"/>
            <a:ext cx="879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News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789676" y="2322576"/>
            <a:ext cx="1961514" cy="463550"/>
            <a:chOff x="5789676" y="2322576"/>
            <a:chExt cx="1961514" cy="463550"/>
          </a:xfrm>
        </p:grpSpPr>
        <p:sp>
          <p:nvSpPr>
            <p:cNvPr id="91" name="object 91"/>
            <p:cNvSpPr/>
            <p:nvPr/>
          </p:nvSpPr>
          <p:spPr>
            <a:xfrm>
              <a:off x="5795772" y="2328672"/>
              <a:ext cx="1949450" cy="451484"/>
            </a:xfrm>
            <a:custGeom>
              <a:avLst/>
              <a:gdLst/>
              <a:ahLst/>
              <a:cxnLst/>
              <a:rect l="l" t="t" r="r" b="b"/>
              <a:pathLst>
                <a:path w="1949450" h="451485">
                  <a:moveTo>
                    <a:pt x="194919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949196" y="451103"/>
                  </a:lnTo>
                  <a:lnTo>
                    <a:pt x="19491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95772" y="2328672"/>
              <a:ext cx="1949450" cy="451484"/>
            </a:xfrm>
            <a:custGeom>
              <a:avLst/>
              <a:gdLst/>
              <a:ahLst/>
              <a:cxnLst/>
              <a:rect l="l" t="t" r="r" b="b"/>
              <a:pathLst>
                <a:path w="1949450" h="451485">
                  <a:moveTo>
                    <a:pt x="0" y="451103"/>
                  </a:moveTo>
                  <a:lnTo>
                    <a:pt x="1949196" y="451103"/>
                  </a:lnTo>
                  <a:lnTo>
                    <a:pt x="1949196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6184138" y="2418714"/>
            <a:ext cx="11728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277355" y="2964179"/>
            <a:ext cx="1687195" cy="463550"/>
            <a:chOff x="6277355" y="2964179"/>
            <a:chExt cx="1687195" cy="463550"/>
          </a:xfrm>
        </p:grpSpPr>
        <p:sp>
          <p:nvSpPr>
            <p:cNvPr id="95" name="object 95"/>
            <p:cNvSpPr/>
            <p:nvPr/>
          </p:nvSpPr>
          <p:spPr>
            <a:xfrm>
              <a:off x="6283451" y="2970275"/>
              <a:ext cx="1675130" cy="451484"/>
            </a:xfrm>
            <a:custGeom>
              <a:avLst/>
              <a:gdLst/>
              <a:ahLst/>
              <a:cxnLst/>
              <a:rect l="l" t="t" r="r" b="b"/>
              <a:pathLst>
                <a:path w="1675129" h="451485">
                  <a:moveTo>
                    <a:pt x="167487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674876" y="45110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283451" y="2970275"/>
              <a:ext cx="1675130" cy="451484"/>
            </a:xfrm>
            <a:custGeom>
              <a:avLst/>
              <a:gdLst/>
              <a:ahLst/>
              <a:cxnLst/>
              <a:rect l="l" t="t" r="r" b="b"/>
              <a:pathLst>
                <a:path w="1675129" h="451485">
                  <a:moveTo>
                    <a:pt x="0" y="451103"/>
                  </a:moveTo>
                  <a:lnTo>
                    <a:pt x="1674876" y="451103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523735" y="3059683"/>
            <a:ext cx="1193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Exchange</a:t>
            </a:r>
            <a:r>
              <a:rPr sz="1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6277355" y="3604259"/>
            <a:ext cx="1673860" cy="463550"/>
            <a:chOff x="6277355" y="3604259"/>
            <a:chExt cx="1673860" cy="463550"/>
          </a:xfrm>
        </p:grpSpPr>
        <p:sp>
          <p:nvSpPr>
            <p:cNvPr id="99" name="object 99"/>
            <p:cNvSpPr/>
            <p:nvPr/>
          </p:nvSpPr>
          <p:spPr>
            <a:xfrm>
              <a:off x="6283451" y="3610355"/>
              <a:ext cx="1661160" cy="451484"/>
            </a:xfrm>
            <a:custGeom>
              <a:avLst/>
              <a:gdLst/>
              <a:ahLst/>
              <a:cxnLst/>
              <a:rect l="l" t="t" r="r" b="b"/>
              <a:pathLst>
                <a:path w="1661159" h="451485">
                  <a:moveTo>
                    <a:pt x="1661159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661159" y="451104"/>
                  </a:lnTo>
                  <a:lnTo>
                    <a:pt x="16611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283451" y="3610355"/>
              <a:ext cx="1661160" cy="451484"/>
            </a:xfrm>
            <a:custGeom>
              <a:avLst/>
              <a:gdLst/>
              <a:ahLst/>
              <a:cxnLst/>
              <a:rect l="l" t="t" r="r" b="b"/>
              <a:pathLst>
                <a:path w="1661159" h="451485">
                  <a:moveTo>
                    <a:pt x="0" y="451104"/>
                  </a:moveTo>
                  <a:lnTo>
                    <a:pt x="1661159" y="451104"/>
                  </a:lnTo>
                  <a:lnTo>
                    <a:pt x="1661159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6648704" y="3700652"/>
            <a:ext cx="930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BYOD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SMS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277355" y="4245864"/>
            <a:ext cx="1710055" cy="463550"/>
            <a:chOff x="6277355" y="4245864"/>
            <a:chExt cx="1710055" cy="463550"/>
          </a:xfrm>
        </p:grpSpPr>
        <p:sp>
          <p:nvSpPr>
            <p:cNvPr id="103" name="object 103"/>
            <p:cNvSpPr/>
            <p:nvPr/>
          </p:nvSpPr>
          <p:spPr>
            <a:xfrm>
              <a:off x="6283451" y="4251960"/>
              <a:ext cx="1697989" cy="451484"/>
            </a:xfrm>
            <a:custGeom>
              <a:avLst/>
              <a:gdLst/>
              <a:ahLst/>
              <a:cxnLst/>
              <a:rect l="l" t="t" r="r" b="b"/>
              <a:pathLst>
                <a:path w="1697990" h="451485">
                  <a:moveTo>
                    <a:pt x="1697736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697736" y="451104"/>
                  </a:lnTo>
                  <a:lnTo>
                    <a:pt x="16977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283451" y="4251960"/>
              <a:ext cx="1697989" cy="451484"/>
            </a:xfrm>
            <a:custGeom>
              <a:avLst/>
              <a:gdLst/>
              <a:ahLst/>
              <a:cxnLst/>
              <a:rect l="l" t="t" r="r" b="b"/>
              <a:pathLst>
                <a:path w="1697990" h="451485">
                  <a:moveTo>
                    <a:pt x="0" y="451104"/>
                  </a:moveTo>
                  <a:lnTo>
                    <a:pt x="1697736" y="451104"/>
                  </a:lnTo>
                  <a:lnTo>
                    <a:pt x="1697736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807200" y="4342002"/>
            <a:ext cx="652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Phishi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929371" y="2322576"/>
            <a:ext cx="2074545" cy="463550"/>
            <a:chOff x="7929371" y="2322576"/>
            <a:chExt cx="2074545" cy="463550"/>
          </a:xfrm>
        </p:grpSpPr>
        <p:sp>
          <p:nvSpPr>
            <p:cNvPr id="107" name="object 107"/>
            <p:cNvSpPr/>
            <p:nvPr/>
          </p:nvSpPr>
          <p:spPr>
            <a:xfrm>
              <a:off x="7935467" y="2328672"/>
              <a:ext cx="2062480" cy="451484"/>
            </a:xfrm>
            <a:custGeom>
              <a:avLst/>
              <a:gdLst/>
              <a:ahLst/>
              <a:cxnLst/>
              <a:rect l="l" t="t" r="r" b="b"/>
              <a:pathLst>
                <a:path w="2062479" h="451485">
                  <a:moveTo>
                    <a:pt x="2061972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2061972" y="451103"/>
                  </a:lnTo>
                  <a:lnTo>
                    <a:pt x="20619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935467" y="2328672"/>
              <a:ext cx="2062480" cy="451484"/>
            </a:xfrm>
            <a:custGeom>
              <a:avLst/>
              <a:gdLst/>
              <a:ahLst/>
              <a:cxnLst/>
              <a:rect l="l" t="t" r="r" b="b"/>
              <a:pathLst>
                <a:path w="2062479" h="451485">
                  <a:moveTo>
                    <a:pt x="0" y="451103"/>
                  </a:moveTo>
                  <a:lnTo>
                    <a:pt x="2061972" y="451103"/>
                  </a:lnTo>
                  <a:lnTo>
                    <a:pt x="2061972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8283067" y="2418714"/>
            <a:ext cx="13671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1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Personnel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8444483" y="2964179"/>
            <a:ext cx="1554480" cy="463550"/>
            <a:chOff x="8444483" y="2964179"/>
            <a:chExt cx="1554480" cy="463550"/>
          </a:xfrm>
        </p:grpSpPr>
        <p:sp>
          <p:nvSpPr>
            <p:cNvPr id="111" name="object 111"/>
            <p:cNvSpPr/>
            <p:nvPr/>
          </p:nvSpPr>
          <p:spPr>
            <a:xfrm>
              <a:off x="8450579" y="2970275"/>
              <a:ext cx="1542415" cy="451484"/>
            </a:xfrm>
            <a:custGeom>
              <a:avLst/>
              <a:gdLst/>
              <a:ahLst/>
              <a:cxnLst/>
              <a:rect l="l" t="t" r="r" b="b"/>
              <a:pathLst>
                <a:path w="1542415" h="451485">
                  <a:moveTo>
                    <a:pt x="1542287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542287" y="451103"/>
                  </a:lnTo>
                  <a:lnTo>
                    <a:pt x="15422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450579" y="2970275"/>
              <a:ext cx="1542415" cy="451484"/>
            </a:xfrm>
            <a:custGeom>
              <a:avLst/>
              <a:gdLst/>
              <a:ahLst/>
              <a:cxnLst/>
              <a:rect l="l" t="t" r="r" b="b"/>
              <a:pathLst>
                <a:path w="1542415" h="451485">
                  <a:moveTo>
                    <a:pt x="0" y="451103"/>
                  </a:moveTo>
                  <a:lnTo>
                    <a:pt x="1542287" y="451103"/>
                  </a:lnTo>
                  <a:lnTo>
                    <a:pt x="1542287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8952738" y="3059683"/>
            <a:ext cx="541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uar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8444483" y="3604259"/>
            <a:ext cx="1554480" cy="463550"/>
            <a:chOff x="8444483" y="3604259"/>
            <a:chExt cx="1554480" cy="463550"/>
          </a:xfrm>
        </p:grpSpPr>
        <p:sp>
          <p:nvSpPr>
            <p:cNvPr id="115" name="object 115"/>
            <p:cNvSpPr/>
            <p:nvPr/>
          </p:nvSpPr>
          <p:spPr>
            <a:xfrm>
              <a:off x="8450579" y="3610355"/>
              <a:ext cx="1542415" cy="451484"/>
            </a:xfrm>
            <a:custGeom>
              <a:avLst/>
              <a:gdLst/>
              <a:ahLst/>
              <a:cxnLst/>
              <a:rect l="l" t="t" r="r" b="b"/>
              <a:pathLst>
                <a:path w="1542415" h="451485">
                  <a:moveTo>
                    <a:pt x="1542287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542287" y="451104"/>
                  </a:lnTo>
                  <a:lnTo>
                    <a:pt x="15422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50579" y="3610355"/>
              <a:ext cx="1542415" cy="451484"/>
            </a:xfrm>
            <a:custGeom>
              <a:avLst/>
              <a:gdLst/>
              <a:ahLst/>
              <a:cxnLst/>
              <a:rect l="l" t="t" r="r" b="b"/>
              <a:pathLst>
                <a:path w="1542415" h="451485">
                  <a:moveTo>
                    <a:pt x="0" y="451104"/>
                  </a:moveTo>
                  <a:lnTo>
                    <a:pt x="1542287" y="451104"/>
                  </a:lnTo>
                  <a:lnTo>
                    <a:pt x="1542287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8679942" y="3700652"/>
            <a:ext cx="1084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Internal</a:t>
            </a:r>
            <a:r>
              <a:rPr sz="1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Threat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8444483" y="4245864"/>
            <a:ext cx="1554480" cy="463550"/>
            <a:chOff x="8444483" y="4245864"/>
            <a:chExt cx="1554480" cy="463550"/>
          </a:xfrm>
        </p:grpSpPr>
        <p:sp>
          <p:nvSpPr>
            <p:cNvPr id="119" name="object 119"/>
            <p:cNvSpPr/>
            <p:nvPr/>
          </p:nvSpPr>
          <p:spPr>
            <a:xfrm>
              <a:off x="8450579" y="4251960"/>
              <a:ext cx="1542415" cy="451484"/>
            </a:xfrm>
            <a:custGeom>
              <a:avLst/>
              <a:gdLst/>
              <a:ahLst/>
              <a:cxnLst/>
              <a:rect l="l" t="t" r="r" b="b"/>
              <a:pathLst>
                <a:path w="1542415" h="451485">
                  <a:moveTo>
                    <a:pt x="1542287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542287" y="451104"/>
                  </a:lnTo>
                  <a:lnTo>
                    <a:pt x="15422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50579" y="4251960"/>
              <a:ext cx="1542415" cy="451484"/>
            </a:xfrm>
            <a:custGeom>
              <a:avLst/>
              <a:gdLst/>
              <a:ahLst/>
              <a:cxnLst/>
              <a:rect l="l" t="t" r="r" b="b"/>
              <a:pathLst>
                <a:path w="1542415" h="451485">
                  <a:moveTo>
                    <a:pt x="0" y="451104"/>
                  </a:moveTo>
                  <a:lnTo>
                    <a:pt x="1542287" y="451104"/>
                  </a:lnTo>
                  <a:lnTo>
                    <a:pt x="1542287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8655557" y="4342002"/>
            <a:ext cx="1132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External</a:t>
            </a:r>
            <a:r>
              <a:rPr sz="14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Threat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0181843" y="2322576"/>
            <a:ext cx="1750060" cy="463550"/>
            <a:chOff x="10181843" y="2322576"/>
            <a:chExt cx="1750060" cy="463550"/>
          </a:xfrm>
        </p:grpSpPr>
        <p:sp>
          <p:nvSpPr>
            <p:cNvPr id="123" name="object 123"/>
            <p:cNvSpPr/>
            <p:nvPr/>
          </p:nvSpPr>
          <p:spPr>
            <a:xfrm>
              <a:off x="10187939" y="2328672"/>
              <a:ext cx="1737360" cy="451484"/>
            </a:xfrm>
            <a:custGeom>
              <a:avLst/>
              <a:gdLst/>
              <a:ahLst/>
              <a:cxnLst/>
              <a:rect l="l" t="t" r="r" b="b"/>
              <a:pathLst>
                <a:path w="1737359" h="451485">
                  <a:moveTo>
                    <a:pt x="1737359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737359" y="451103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187939" y="2328672"/>
              <a:ext cx="1737360" cy="451484"/>
            </a:xfrm>
            <a:custGeom>
              <a:avLst/>
              <a:gdLst/>
              <a:ahLst/>
              <a:cxnLst/>
              <a:rect l="l" t="t" r="r" b="b"/>
              <a:pathLst>
                <a:path w="1737359" h="451485">
                  <a:moveTo>
                    <a:pt x="0" y="451103"/>
                  </a:moveTo>
                  <a:lnTo>
                    <a:pt x="1737359" y="4511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10431906" y="2418714"/>
            <a:ext cx="12484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Digital</a:t>
            </a:r>
            <a:r>
              <a:rPr sz="1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Forensics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10616183" y="2964179"/>
            <a:ext cx="1301750" cy="463550"/>
            <a:chOff x="10616183" y="2964179"/>
            <a:chExt cx="1301750" cy="463550"/>
          </a:xfrm>
        </p:grpSpPr>
        <p:sp>
          <p:nvSpPr>
            <p:cNvPr id="127" name="object 127"/>
            <p:cNvSpPr/>
            <p:nvPr/>
          </p:nvSpPr>
          <p:spPr>
            <a:xfrm>
              <a:off x="10622279" y="2970275"/>
              <a:ext cx="1289685" cy="451484"/>
            </a:xfrm>
            <a:custGeom>
              <a:avLst/>
              <a:gdLst/>
              <a:ahLst/>
              <a:cxnLst/>
              <a:rect l="l" t="t" r="r" b="b"/>
              <a:pathLst>
                <a:path w="1289684" h="451485">
                  <a:moveTo>
                    <a:pt x="1289303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289303" y="451103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622279" y="2970275"/>
              <a:ext cx="1289685" cy="451484"/>
            </a:xfrm>
            <a:custGeom>
              <a:avLst/>
              <a:gdLst/>
              <a:ahLst/>
              <a:cxnLst/>
              <a:rect l="l" t="t" r="r" b="b"/>
              <a:pathLst>
                <a:path w="1289684" h="451485">
                  <a:moveTo>
                    <a:pt x="0" y="451103"/>
                  </a:moveTo>
                  <a:lnTo>
                    <a:pt x="1289303" y="451103"/>
                  </a:lnTo>
                  <a:lnTo>
                    <a:pt x="1289303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0896727" y="3059683"/>
            <a:ext cx="742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Loss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10616183" y="3604259"/>
            <a:ext cx="1301750" cy="463550"/>
            <a:chOff x="10616183" y="3604259"/>
            <a:chExt cx="1301750" cy="463550"/>
          </a:xfrm>
        </p:grpSpPr>
        <p:sp>
          <p:nvSpPr>
            <p:cNvPr id="131" name="object 131"/>
            <p:cNvSpPr/>
            <p:nvPr/>
          </p:nvSpPr>
          <p:spPr>
            <a:xfrm>
              <a:off x="10622279" y="3610355"/>
              <a:ext cx="1289685" cy="451484"/>
            </a:xfrm>
            <a:custGeom>
              <a:avLst/>
              <a:gdLst/>
              <a:ahLst/>
              <a:cxnLst/>
              <a:rect l="l" t="t" r="r" b="b"/>
              <a:pathLst>
                <a:path w="1289684" h="451485">
                  <a:moveTo>
                    <a:pt x="1289303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289303" y="451104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622279" y="3610355"/>
              <a:ext cx="1289685" cy="451484"/>
            </a:xfrm>
            <a:custGeom>
              <a:avLst/>
              <a:gdLst/>
              <a:ahLst/>
              <a:cxnLst/>
              <a:rect l="l" t="t" r="r" b="b"/>
              <a:pathLst>
                <a:path w="1289684" h="451485">
                  <a:moveTo>
                    <a:pt x="0" y="451104"/>
                  </a:moveTo>
                  <a:lnTo>
                    <a:pt x="1289303" y="451104"/>
                  </a:lnTo>
                  <a:lnTo>
                    <a:pt x="1289303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0790046" y="3700652"/>
            <a:ext cx="954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Ransomware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10616183" y="4245864"/>
            <a:ext cx="1309370" cy="463550"/>
            <a:chOff x="10616183" y="4245864"/>
            <a:chExt cx="1309370" cy="463550"/>
          </a:xfrm>
        </p:grpSpPr>
        <p:sp>
          <p:nvSpPr>
            <p:cNvPr id="135" name="object 135"/>
            <p:cNvSpPr/>
            <p:nvPr/>
          </p:nvSpPr>
          <p:spPr>
            <a:xfrm>
              <a:off x="10622279" y="4251960"/>
              <a:ext cx="1297305" cy="451484"/>
            </a:xfrm>
            <a:custGeom>
              <a:avLst/>
              <a:gdLst/>
              <a:ahLst/>
              <a:cxnLst/>
              <a:rect l="l" t="t" r="r" b="b"/>
              <a:pathLst>
                <a:path w="1297304" h="451485">
                  <a:moveTo>
                    <a:pt x="1296924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296924" y="451104"/>
                  </a:lnTo>
                  <a:lnTo>
                    <a:pt x="12969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622279" y="4251960"/>
              <a:ext cx="1297305" cy="451484"/>
            </a:xfrm>
            <a:custGeom>
              <a:avLst/>
              <a:gdLst/>
              <a:ahLst/>
              <a:cxnLst/>
              <a:rect l="l" t="t" r="r" b="b"/>
              <a:pathLst>
                <a:path w="1297304" h="451485">
                  <a:moveTo>
                    <a:pt x="0" y="451104"/>
                  </a:moveTo>
                  <a:lnTo>
                    <a:pt x="1296924" y="451104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10918063" y="4342002"/>
            <a:ext cx="709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Rec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10616183" y="4885944"/>
            <a:ext cx="1359535" cy="464820"/>
            <a:chOff x="10616183" y="4885944"/>
            <a:chExt cx="1359535" cy="464820"/>
          </a:xfrm>
        </p:grpSpPr>
        <p:sp>
          <p:nvSpPr>
            <p:cNvPr id="139" name="object 139"/>
            <p:cNvSpPr/>
            <p:nvPr/>
          </p:nvSpPr>
          <p:spPr>
            <a:xfrm>
              <a:off x="10622279" y="4892040"/>
              <a:ext cx="1347470" cy="452755"/>
            </a:xfrm>
            <a:custGeom>
              <a:avLst/>
              <a:gdLst/>
              <a:ahLst/>
              <a:cxnLst/>
              <a:rect l="l" t="t" r="r" b="b"/>
              <a:pathLst>
                <a:path w="1347470" h="452754">
                  <a:moveTo>
                    <a:pt x="1347216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1347216" y="452628"/>
                  </a:lnTo>
                  <a:lnTo>
                    <a:pt x="13472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622279" y="4892040"/>
              <a:ext cx="1347470" cy="452755"/>
            </a:xfrm>
            <a:custGeom>
              <a:avLst/>
              <a:gdLst/>
              <a:ahLst/>
              <a:cxnLst/>
              <a:rect l="l" t="t" r="r" b="b"/>
              <a:pathLst>
                <a:path w="1347470" h="452754">
                  <a:moveTo>
                    <a:pt x="0" y="452628"/>
                  </a:moveTo>
                  <a:lnTo>
                    <a:pt x="1347216" y="452628"/>
                  </a:lnTo>
                  <a:lnTo>
                    <a:pt x="1347216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0782427" y="4982971"/>
            <a:ext cx="102679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Investigations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10616183" y="5527547"/>
            <a:ext cx="1365885" cy="463550"/>
            <a:chOff x="10616183" y="5527547"/>
            <a:chExt cx="1365885" cy="463550"/>
          </a:xfrm>
        </p:grpSpPr>
        <p:sp>
          <p:nvSpPr>
            <p:cNvPr id="143" name="object 143"/>
            <p:cNvSpPr/>
            <p:nvPr/>
          </p:nvSpPr>
          <p:spPr>
            <a:xfrm>
              <a:off x="10622279" y="5533643"/>
              <a:ext cx="1353820" cy="451484"/>
            </a:xfrm>
            <a:custGeom>
              <a:avLst/>
              <a:gdLst/>
              <a:ahLst/>
              <a:cxnLst/>
              <a:rect l="l" t="t" r="r" b="b"/>
              <a:pathLst>
                <a:path w="1353820" h="451485">
                  <a:moveTo>
                    <a:pt x="1353312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353312" y="451103"/>
                  </a:lnTo>
                  <a:lnTo>
                    <a:pt x="13533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622279" y="5533643"/>
              <a:ext cx="1353820" cy="451484"/>
            </a:xfrm>
            <a:custGeom>
              <a:avLst/>
              <a:gdLst/>
              <a:ahLst/>
              <a:cxnLst/>
              <a:rect l="l" t="t" r="r" b="b"/>
              <a:pathLst>
                <a:path w="1353820" h="451485">
                  <a:moveTo>
                    <a:pt x="0" y="451103"/>
                  </a:moveTo>
                  <a:lnTo>
                    <a:pt x="1353312" y="451103"/>
                  </a:lnTo>
                  <a:lnTo>
                    <a:pt x="1353312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10834243" y="5623966"/>
            <a:ext cx="930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Crime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Cases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>
            <a:spLocks noGrp="1"/>
          </p:cNvSpPr>
          <p:nvPr>
            <p:ph type="title"/>
          </p:nvPr>
        </p:nvSpPr>
        <p:spPr>
          <a:xfrm>
            <a:off x="344525" y="148285"/>
            <a:ext cx="4921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8.1 </a:t>
            </a:r>
            <a:r>
              <a:rPr spc="-15" dirty="0">
                <a:solidFill>
                  <a:srgbClr val="1F4E79"/>
                </a:solidFill>
              </a:rPr>
              <a:t>Video </a:t>
            </a:r>
            <a:r>
              <a:rPr dirty="0">
                <a:solidFill>
                  <a:srgbClr val="1F4E79"/>
                </a:solidFill>
              </a:rPr>
              <a:t>Surveillance, Biometric, Access</a:t>
            </a:r>
            <a:r>
              <a:rPr spc="-220" dirty="0">
                <a:solidFill>
                  <a:srgbClr val="1F4E79"/>
                </a:solidFill>
              </a:rPr>
              <a:t> </a:t>
            </a:r>
            <a:r>
              <a:rPr spc="-10" dirty="0">
                <a:solidFill>
                  <a:srgbClr val="1F4E79"/>
                </a:solidFill>
              </a:rPr>
              <a:t>Controls</a:t>
            </a:r>
          </a:p>
        </p:txBody>
      </p:sp>
      <p:sp>
        <p:nvSpPr>
          <p:cNvPr id="147" name="object 147"/>
          <p:cNvSpPr txBox="1"/>
          <p:nvPr/>
        </p:nvSpPr>
        <p:spPr>
          <a:xfrm>
            <a:off x="344525" y="575564"/>
            <a:ext cx="83110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Effectiveness -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Integrate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Organization’s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other 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existing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1200</Words>
  <Application>Microsoft Office PowerPoint</Application>
  <PresentationFormat>Widescreen</PresentationFormat>
  <Paragraphs>228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Carlito</vt:lpstr>
      <vt:lpstr>roboto</vt:lpstr>
      <vt:lpstr>Times New Roman</vt:lpstr>
      <vt:lpstr>Wingdings</vt:lpstr>
      <vt:lpstr>Office Theme</vt:lpstr>
      <vt:lpstr>UNIVERSITY OF PETROLEUM &amp; ENERGY STUDIES</vt:lpstr>
      <vt:lpstr>Course Plan CO1. Introduction to Physical Security  CO2. Approaches to Physical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8.1 Video Surveillance, Biometric, Access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Singh Rawat</dc:creator>
  <cp:lastModifiedBy>Gopal Singh Rawat</cp:lastModifiedBy>
  <cp:revision>65</cp:revision>
  <dcterms:created xsi:type="dcterms:W3CDTF">2023-08-16T10:29:00Z</dcterms:created>
  <dcterms:modified xsi:type="dcterms:W3CDTF">2023-09-26T04:21:09Z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2023-08-16T00:00:00Z</vt:filetime>
  </property>
</Properties>
</file>