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66C8A-DFEC-4BBF-AFE6-30A1C7EB7B0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783A7-AD80-4D31-B335-1B0E0946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American Society for Industrial Security</a:t>
            </a:r>
            <a:r>
              <a:rPr lang="en-US" dirty="0"/>
              <a:t> (ASIS)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783A7-AD80-4D31-B335-1B0E09469B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6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15767" y="1891665"/>
            <a:ext cx="5655945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UNIVERSITY </a:t>
            </a:r>
            <a:r>
              <a:rPr dirty="0"/>
              <a:t>OF PETROLEUM &amp; </a:t>
            </a:r>
            <a:r>
              <a:rPr spc="-5" dirty="0"/>
              <a:t>ENERGY</a:t>
            </a:r>
            <a:r>
              <a:rPr spc="-225" dirty="0"/>
              <a:t> </a:t>
            </a:r>
            <a:r>
              <a:rPr spc="-5" dirty="0"/>
              <a:t>STUDIES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63821" y="2164936"/>
            <a:ext cx="2758440" cy="82994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1800" b="1" spc="-5" dirty="0">
                <a:latin typeface="Times New Roman"/>
                <a:cs typeface="Times New Roman"/>
              </a:rPr>
              <a:t>School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Computer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1005"/>
              </a:spcBef>
            </a:pPr>
            <a:r>
              <a:rPr sz="1800" b="1" spc="-5" dirty="0">
                <a:latin typeface="Times New Roman"/>
                <a:cs typeface="Times New Roman"/>
              </a:rPr>
              <a:t>Dehradun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5533" y="3772408"/>
            <a:ext cx="2793365" cy="2458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62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COURSE: </a:t>
            </a:r>
            <a:r>
              <a:rPr sz="1800" b="1" dirty="0">
                <a:latin typeface="Times New Roman"/>
                <a:cs typeface="Times New Roman"/>
              </a:rPr>
              <a:t>Physical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  July – December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202</a:t>
            </a:r>
            <a:r>
              <a:rPr lang="en-US" sz="1800" b="1" dirty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 dirty="0">
              <a:latin typeface="Times New Roman"/>
              <a:cs typeface="Times New Roman"/>
            </a:endParaRPr>
          </a:p>
          <a:p>
            <a:pPr marL="929640" marR="918210" algn="ctr">
              <a:lnSpc>
                <a:spcPct val="146200"/>
              </a:lnSpc>
            </a:pPr>
            <a:r>
              <a:rPr sz="1800" b="1" spc="-5" dirty="0">
                <a:latin typeface="Times New Roman"/>
                <a:cs typeface="Times New Roman"/>
              </a:rPr>
              <a:t>Del</a:t>
            </a:r>
            <a:r>
              <a:rPr sz="1800" b="1" dirty="0">
                <a:latin typeface="Times New Roman"/>
                <a:cs typeface="Times New Roman"/>
              </a:rPr>
              <a:t>ive</a:t>
            </a:r>
            <a:r>
              <a:rPr sz="1800" b="1" spc="-30" dirty="0">
                <a:latin typeface="Times New Roman"/>
                <a:cs typeface="Times New Roman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ed  by</a:t>
            </a:r>
            <a:endParaRPr sz="18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1000"/>
              </a:spcBef>
            </a:pPr>
            <a:r>
              <a:rPr sz="1800" b="1" spc="-60" dirty="0">
                <a:latin typeface="Times New Roman"/>
                <a:cs typeface="Times New Roman"/>
              </a:rPr>
              <a:t>Dr. </a:t>
            </a:r>
            <a:r>
              <a:rPr lang="en-US" sz="1800" b="1" spc="-5" dirty="0">
                <a:latin typeface="Times New Roman"/>
                <a:cs typeface="Times New Roman"/>
              </a:rPr>
              <a:t>Gopal Singh Rawat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7" name="Picture 6" descr="UPES - Wikipedia">
            <a:extLst>
              <a:ext uri="{FF2B5EF4-FFF2-40B4-BE49-F238E27FC236}">
                <a16:creationId xmlns:a16="http://schemas.microsoft.com/office/drawing/2014/main" id="{066595B1-4EFC-CB1C-F70C-6E9499C64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705" y="294644"/>
            <a:ext cx="3581020" cy="146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312" y="142697"/>
            <a:ext cx="8084184" cy="578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9.5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Functioning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Guard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Training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mandatory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Report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Writing</a:t>
            </a:r>
            <a:r>
              <a:rPr sz="1800" spc="-10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Inform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Record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Demonstrate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alertness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themselves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Weapons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Safety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Wearing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Firearm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Supervisor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Between security guard and</a:t>
            </a:r>
            <a:r>
              <a:rPr sz="1800" spc="-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management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Understands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Trends,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Events, Practices, Legal</a:t>
            </a:r>
            <a:r>
              <a:rPr sz="1800" spc="-10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requirements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Ensure friendly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environment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for employee – clean,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stress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free</a:t>
            </a:r>
            <a:r>
              <a:rPr sz="1800" spc="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environment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Ensure right-actions are performed,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condemn wrongful</a:t>
            </a:r>
            <a:r>
              <a:rPr sz="1800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actions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Keep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open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communications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suggestions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/ inputs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encouraged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Leadership – appreciate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staff,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role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model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553" y="169290"/>
            <a:ext cx="11676380" cy="16902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9.6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Hazard</a:t>
            </a:r>
            <a:r>
              <a:rPr sz="1800" b="1" spc="-8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Assessment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Hazard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any practice,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behavior,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substance,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condition or combination of these that can cause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injury,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harm,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illness to </a:t>
            </a:r>
            <a:r>
              <a:rPr sz="1800" spc="10" dirty="0">
                <a:solidFill>
                  <a:srgbClr val="1F4E79"/>
                </a:solidFill>
                <a:latin typeface="Times New Roman"/>
                <a:cs typeface="Times New Roman"/>
              </a:rPr>
              <a:t>people 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damage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environment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and</a:t>
            </a:r>
            <a:r>
              <a:rPr sz="1800" spc="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property.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Assessment is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process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identifying hazards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so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that they can be eliminated or</a:t>
            </a:r>
            <a:r>
              <a:rPr sz="1800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controlled.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7" name="Picture 6" descr="A diagram of a pyramid&#10;&#10;Description automatically generated">
            <a:extLst>
              <a:ext uri="{FF2B5EF4-FFF2-40B4-BE49-F238E27FC236}">
                <a16:creationId xmlns:a16="http://schemas.microsoft.com/office/drawing/2014/main" id="{56546481-392E-A3F5-47F1-F9D7FB9B8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2955"/>
            <a:ext cx="8619385" cy="46357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1666E9-BBA1-0EFE-C7D5-90DAEF843421}"/>
              </a:ext>
            </a:extLst>
          </p:cNvPr>
          <p:cNvSpPr txBox="1"/>
          <p:nvPr/>
        </p:nvSpPr>
        <p:spPr>
          <a:xfrm>
            <a:off x="8568128" y="631812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Principles of hazard control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553" y="169290"/>
            <a:ext cx="2366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E79"/>
                </a:solidFill>
              </a:rPr>
              <a:t>9.6 </a:t>
            </a:r>
            <a:r>
              <a:rPr spc="-10" dirty="0">
                <a:solidFill>
                  <a:srgbClr val="1F4E79"/>
                </a:solidFill>
              </a:rPr>
              <a:t>Hazard</a:t>
            </a:r>
            <a:r>
              <a:rPr spc="-120" dirty="0">
                <a:solidFill>
                  <a:srgbClr val="1F4E79"/>
                </a:solidFill>
              </a:rPr>
              <a:t> </a:t>
            </a:r>
            <a:r>
              <a:rPr spc="-5" dirty="0">
                <a:solidFill>
                  <a:srgbClr val="1F4E79"/>
                </a:solidFill>
              </a:rPr>
              <a:t>Assessment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553" y="718184"/>
            <a:ext cx="11435715" cy="4752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Application of Hazard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Controls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Design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Reviews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Review plans and specifications of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site/product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 (office of risk management ORM)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Ensure compliance for Standards and industry practices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(human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/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environment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safety and industry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hygiene)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Operating Procedures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SOPs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directives developed by departments /</a:t>
            </a: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organizations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Health and Safety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regulations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Purchasing Procedures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Incorporate Health and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Safety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specifications before releasing</a:t>
            </a:r>
            <a:r>
              <a:rPr sz="1800" spc="-9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orders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Little control over requirement / specification but ensure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safety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for Contract workers,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staff,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employees,</a:t>
            </a:r>
            <a:r>
              <a:rPr sz="1800" spc="-1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students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Interim and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Permanent Hazard</a:t>
            </a:r>
            <a:r>
              <a:rPr sz="1800" spc="-114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Abatement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Admin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Controls and Personal Protective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equipment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Adopt existing / available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technology,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avoid 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new,</a:t>
            </a:r>
            <a:r>
              <a:rPr sz="1800" spc="-9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risky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553" y="169290"/>
            <a:ext cx="999998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9.7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Crisis</a:t>
            </a:r>
            <a:r>
              <a:rPr sz="1800" b="1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Management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Application of strategies designed to help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organization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to deal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with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sudden and significant negative</a:t>
            </a:r>
            <a:r>
              <a:rPr sz="1800" spc="-1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event.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Sudden potential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risk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lead to unpredictable consequences or</a:t>
            </a:r>
            <a:r>
              <a:rPr sz="1800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event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Future planning of potential crisis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done in advance.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No</a:t>
            </a:r>
            <a:r>
              <a:rPr sz="1800" spc="-8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Firefighting.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Identify all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possible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probabilities and possibilities of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possible</a:t>
            </a: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incidents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Select action team for crisis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management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Involve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stakeholders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91383" y="2598420"/>
            <a:ext cx="7045452" cy="4206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553" y="169290"/>
            <a:ext cx="227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E79"/>
                </a:solidFill>
              </a:rPr>
              <a:t>9.7 </a:t>
            </a:r>
            <a:r>
              <a:rPr spc="-5" dirty="0">
                <a:solidFill>
                  <a:srgbClr val="1F4E79"/>
                </a:solidFill>
              </a:rPr>
              <a:t>Crisis</a:t>
            </a:r>
            <a:r>
              <a:rPr spc="-85" dirty="0">
                <a:solidFill>
                  <a:srgbClr val="1F4E79"/>
                </a:solidFill>
              </a:rPr>
              <a:t> </a:t>
            </a:r>
            <a:r>
              <a:rPr dirty="0">
                <a:solidFill>
                  <a:srgbClr val="1F4E79"/>
                </a:solidFill>
              </a:rPr>
              <a:t>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704087" y="1303019"/>
            <a:ext cx="2895600" cy="3426460"/>
          </a:xfrm>
          <a:custGeom>
            <a:avLst/>
            <a:gdLst/>
            <a:ahLst/>
            <a:cxnLst/>
            <a:rect l="l" t="t" r="r" b="b"/>
            <a:pathLst>
              <a:path w="2895600" h="3426460">
                <a:moveTo>
                  <a:pt x="2606040" y="0"/>
                </a:moveTo>
                <a:lnTo>
                  <a:pt x="289559" y="0"/>
                </a:lnTo>
                <a:lnTo>
                  <a:pt x="242592" y="3790"/>
                </a:lnTo>
                <a:lnTo>
                  <a:pt x="198037" y="14764"/>
                </a:lnTo>
                <a:lnTo>
                  <a:pt x="156491" y="32325"/>
                </a:lnTo>
                <a:lnTo>
                  <a:pt x="118550" y="55875"/>
                </a:lnTo>
                <a:lnTo>
                  <a:pt x="84810" y="84820"/>
                </a:lnTo>
                <a:lnTo>
                  <a:pt x="55868" y="118561"/>
                </a:lnTo>
                <a:lnTo>
                  <a:pt x="32320" y="156502"/>
                </a:lnTo>
                <a:lnTo>
                  <a:pt x="14762" y="198046"/>
                </a:lnTo>
                <a:lnTo>
                  <a:pt x="3789" y="242598"/>
                </a:lnTo>
                <a:lnTo>
                  <a:pt x="0" y="289559"/>
                </a:lnTo>
                <a:lnTo>
                  <a:pt x="0" y="3136391"/>
                </a:lnTo>
                <a:lnTo>
                  <a:pt x="3789" y="3183353"/>
                </a:lnTo>
                <a:lnTo>
                  <a:pt x="14762" y="3227905"/>
                </a:lnTo>
                <a:lnTo>
                  <a:pt x="32320" y="3269449"/>
                </a:lnTo>
                <a:lnTo>
                  <a:pt x="55868" y="3307390"/>
                </a:lnTo>
                <a:lnTo>
                  <a:pt x="84810" y="3341131"/>
                </a:lnTo>
                <a:lnTo>
                  <a:pt x="118550" y="3370076"/>
                </a:lnTo>
                <a:lnTo>
                  <a:pt x="156491" y="3393626"/>
                </a:lnTo>
                <a:lnTo>
                  <a:pt x="198037" y="3411187"/>
                </a:lnTo>
                <a:lnTo>
                  <a:pt x="242592" y="3422161"/>
                </a:lnTo>
                <a:lnTo>
                  <a:pt x="289559" y="3425952"/>
                </a:lnTo>
                <a:lnTo>
                  <a:pt x="2606040" y="3425952"/>
                </a:lnTo>
                <a:lnTo>
                  <a:pt x="2653001" y="3422161"/>
                </a:lnTo>
                <a:lnTo>
                  <a:pt x="2697553" y="3411187"/>
                </a:lnTo>
                <a:lnTo>
                  <a:pt x="2739097" y="3393626"/>
                </a:lnTo>
                <a:lnTo>
                  <a:pt x="2777038" y="3370076"/>
                </a:lnTo>
                <a:lnTo>
                  <a:pt x="2810779" y="3341131"/>
                </a:lnTo>
                <a:lnTo>
                  <a:pt x="2839724" y="3307390"/>
                </a:lnTo>
                <a:lnTo>
                  <a:pt x="2863274" y="3269449"/>
                </a:lnTo>
                <a:lnTo>
                  <a:pt x="2880835" y="3227905"/>
                </a:lnTo>
                <a:lnTo>
                  <a:pt x="2891809" y="3183353"/>
                </a:lnTo>
                <a:lnTo>
                  <a:pt x="2895600" y="3136391"/>
                </a:lnTo>
                <a:lnTo>
                  <a:pt x="2895600" y="289559"/>
                </a:lnTo>
                <a:lnTo>
                  <a:pt x="2891809" y="242598"/>
                </a:lnTo>
                <a:lnTo>
                  <a:pt x="2880835" y="198046"/>
                </a:lnTo>
                <a:lnTo>
                  <a:pt x="2863274" y="156502"/>
                </a:lnTo>
                <a:lnTo>
                  <a:pt x="2839724" y="118561"/>
                </a:lnTo>
                <a:lnTo>
                  <a:pt x="2810779" y="84820"/>
                </a:lnTo>
                <a:lnTo>
                  <a:pt x="2777038" y="55875"/>
                </a:lnTo>
                <a:lnTo>
                  <a:pt x="2739097" y="32325"/>
                </a:lnTo>
                <a:lnTo>
                  <a:pt x="2697553" y="14764"/>
                </a:lnTo>
                <a:lnTo>
                  <a:pt x="2653001" y="3790"/>
                </a:lnTo>
                <a:lnTo>
                  <a:pt x="260604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7707" y="1403045"/>
            <a:ext cx="849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Ha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ards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311" y="1737486"/>
            <a:ext cx="2098675" cy="296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Natural</a:t>
            </a:r>
            <a:endParaRPr sz="16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0"/>
              </a:spcBef>
              <a:buChar char="•"/>
              <a:tabLst>
                <a:tab pos="185420" algn="l"/>
              </a:tabLst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Man-made</a:t>
            </a:r>
            <a:endParaRPr sz="16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Fire</a:t>
            </a:r>
            <a:endParaRPr sz="16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Explosion</a:t>
            </a:r>
            <a:endParaRPr sz="16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Material –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spill/release</a:t>
            </a:r>
            <a:endParaRPr sz="16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0"/>
              </a:spcBef>
              <a:buChar char="•"/>
              <a:tabLst>
                <a:tab pos="185420" algn="l"/>
              </a:tabLst>
            </a:pP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Terrorism</a:t>
            </a:r>
            <a:endParaRPr sz="16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5"/>
              </a:spcBef>
              <a:buChar char="•"/>
              <a:tabLst>
                <a:tab pos="185420" algn="l"/>
              </a:tabLst>
            </a:pP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Workplace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violence</a:t>
            </a:r>
            <a:endParaRPr sz="16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0"/>
              </a:spcBef>
              <a:buChar char="•"/>
              <a:tabLst>
                <a:tab pos="185420" algn="l"/>
              </a:tabLst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Pandemic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disease</a:t>
            </a:r>
            <a:endParaRPr sz="16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Utility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outage</a:t>
            </a:r>
            <a:endParaRPr sz="16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Mechanical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breakdown</a:t>
            </a:r>
            <a:endParaRPr sz="16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Supply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failure</a:t>
            </a:r>
            <a:endParaRPr sz="16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Cyber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attacks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9247" y="2657855"/>
            <a:ext cx="612775" cy="718185"/>
          </a:xfrm>
          <a:custGeom>
            <a:avLst/>
            <a:gdLst/>
            <a:ahLst/>
            <a:cxnLst/>
            <a:rect l="l" t="t" r="r" b="b"/>
            <a:pathLst>
              <a:path w="612775" h="718185">
                <a:moveTo>
                  <a:pt x="306324" y="0"/>
                </a:moveTo>
                <a:lnTo>
                  <a:pt x="306324" y="143510"/>
                </a:lnTo>
                <a:lnTo>
                  <a:pt x="0" y="143510"/>
                </a:lnTo>
                <a:lnTo>
                  <a:pt x="0" y="574294"/>
                </a:lnTo>
                <a:lnTo>
                  <a:pt x="306324" y="574294"/>
                </a:lnTo>
                <a:lnTo>
                  <a:pt x="306324" y="717804"/>
                </a:lnTo>
                <a:lnTo>
                  <a:pt x="612648" y="358902"/>
                </a:lnTo>
                <a:lnTo>
                  <a:pt x="306324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57928" y="1303019"/>
            <a:ext cx="2894330" cy="3426460"/>
          </a:xfrm>
          <a:custGeom>
            <a:avLst/>
            <a:gdLst/>
            <a:ahLst/>
            <a:cxnLst/>
            <a:rect l="l" t="t" r="r" b="b"/>
            <a:pathLst>
              <a:path w="2894329" h="3426460">
                <a:moveTo>
                  <a:pt x="2604643" y="0"/>
                </a:moveTo>
                <a:lnTo>
                  <a:pt x="289433" y="0"/>
                </a:lnTo>
                <a:lnTo>
                  <a:pt x="242474" y="3787"/>
                </a:lnTo>
                <a:lnTo>
                  <a:pt x="197933" y="14751"/>
                </a:lnTo>
                <a:lnTo>
                  <a:pt x="156402" y="32297"/>
                </a:lnTo>
                <a:lnTo>
                  <a:pt x="118478" y="55831"/>
                </a:lnTo>
                <a:lnTo>
                  <a:pt x="84756" y="84756"/>
                </a:lnTo>
                <a:lnTo>
                  <a:pt x="55831" y="118478"/>
                </a:lnTo>
                <a:lnTo>
                  <a:pt x="32297" y="156402"/>
                </a:lnTo>
                <a:lnTo>
                  <a:pt x="14751" y="197933"/>
                </a:lnTo>
                <a:lnTo>
                  <a:pt x="3787" y="242474"/>
                </a:lnTo>
                <a:lnTo>
                  <a:pt x="0" y="289432"/>
                </a:lnTo>
                <a:lnTo>
                  <a:pt x="0" y="3136518"/>
                </a:lnTo>
                <a:lnTo>
                  <a:pt x="3787" y="3183477"/>
                </a:lnTo>
                <a:lnTo>
                  <a:pt x="14751" y="3228018"/>
                </a:lnTo>
                <a:lnTo>
                  <a:pt x="32297" y="3269549"/>
                </a:lnTo>
                <a:lnTo>
                  <a:pt x="55831" y="3307473"/>
                </a:lnTo>
                <a:lnTo>
                  <a:pt x="84756" y="3341195"/>
                </a:lnTo>
                <a:lnTo>
                  <a:pt x="118478" y="3370120"/>
                </a:lnTo>
                <a:lnTo>
                  <a:pt x="156402" y="3393654"/>
                </a:lnTo>
                <a:lnTo>
                  <a:pt x="197933" y="3411200"/>
                </a:lnTo>
                <a:lnTo>
                  <a:pt x="242474" y="3422164"/>
                </a:lnTo>
                <a:lnTo>
                  <a:pt x="289433" y="3425952"/>
                </a:lnTo>
                <a:lnTo>
                  <a:pt x="2604643" y="3425952"/>
                </a:lnTo>
                <a:lnTo>
                  <a:pt x="2651601" y="3422164"/>
                </a:lnTo>
                <a:lnTo>
                  <a:pt x="2696142" y="3411200"/>
                </a:lnTo>
                <a:lnTo>
                  <a:pt x="2737673" y="3393654"/>
                </a:lnTo>
                <a:lnTo>
                  <a:pt x="2775597" y="3370120"/>
                </a:lnTo>
                <a:lnTo>
                  <a:pt x="2809319" y="3341195"/>
                </a:lnTo>
                <a:lnTo>
                  <a:pt x="2838244" y="3307473"/>
                </a:lnTo>
                <a:lnTo>
                  <a:pt x="2861778" y="3269549"/>
                </a:lnTo>
                <a:lnTo>
                  <a:pt x="2879324" y="3228018"/>
                </a:lnTo>
                <a:lnTo>
                  <a:pt x="2890288" y="3183477"/>
                </a:lnTo>
                <a:lnTo>
                  <a:pt x="2894076" y="3136518"/>
                </a:lnTo>
                <a:lnTo>
                  <a:pt x="2894076" y="289432"/>
                </a:lnTo>
                <a:lnTo>
                  <a:pt x="2890288" y="242474"/>
                </a:lnTo>
                <a:lnTo>
                  <a:pt x="2879324" y="197933"/>
                </a:lnTo>
                <a:lnTo>
                  <a:pt x="2861778" y="156402"/>
                </a:lnTo>
                <a:lnTo>
                  <a:pt x="2838244" y="118478"/>
                </a:lnTo>
                <a:lnTo>
                  <a:pt x="2809319" y="84756"/>
                </a:lnTo>
                <a:lnTo>
                  <a:pt x="2775597" y="55831"/>
                </a:lnTo>
                <a:lnTo>
                  <a:pt x="2737673" y="32297"/>
                </a:lnTo>
                <a:lnTo>
                  <a:pt x="2696142" y="14751"/>
                </a:lnTo>
                <a:lnTo>
                  <a:pt x="2651601" y="3787"/>
                </a:lnTo>
                <a:lnTo>
                  <a:pt x="260464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98516" y="1335561"/>
            <a:ext cx="2336165" cy="31248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626745">
              <a:lnSpc>
                <a:spcPct val="100000"/>
              </a:lnSpc>
              <a:spcBef>
                <a:spcPts val="630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Assets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Risk</a:t>
            </a:r>
            <a:endParaRPr sz="18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47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People</a:t>
            </a:r>
            <a:endParaRPr sz="16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Property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(building/Infra)</a:t>
            </a:r>
            <a:endParaRPr sz="16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Supply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Chain</a:t>
            </a:r>
            <a:endParaRPr sz="16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0"/>
              </a:spcBef>
              <a:buChar char="•"/>
              <a:tabLst>
                <a:tab pos="185420" algn="l"/>
              </a:tabLst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Systems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Equipment</a:t>
            </a:r>
            <a:endParaRPr sz="16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6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Business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Operations</a:t>
            </a:r>
            <a:endParaRPr sz="16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Reputation</a:t>
            </a:r>
            <a:endParaRPr sz="16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Service Level</a:t>
            </a:r>
            <a:r>
              <a:rPr sz="16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Agreements</a:t>
            </a:r>
            <a:endParaRPr sz="16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Contracts</a:t>
            </a:r>
            <a:endParaRPr sz="1600" dirty="0">
              <a:latin typeface="Times New Roman"/>
              <a:cs typeface="Times New Roman"/>
            </a:endParaRPr>
          </a:p>
          <a:p>
            <a:pPr marL="234950" indent="-222885">
              <a:lnSpc>
                <a:spcPct val="100000"/>
              </a:lnSpc>
              <a:spcBef>
                <a:spcPts val="15"/>
              </a:spcBef>
              <a:buChar char="•"/>
              <a:tabLst>
                <a:tab pos="234950" algn="l"/>
                <a:tab pos="235585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Regulatory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Obligations</a:t>
            </a:r>
            <a:endParaRPr sz="16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Environment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41564" y="2657855"/>
            <a:ext cx="614680" cy="718185"/>
          </a:xfrm>
          <a:custGeom>
            <a:avLst/>
            <a:gdLst/>
            <a:ahLst/>
            <a:cxnLst/>
            <a:rect l="l" t="t" r="r" b="b"/>
            <a:pathLst>
              <a:path w="614679" h="718185">
                <a:moveTo>
                  <a:pt x="307085" y="0"/>
                </a:moveTo>
                <a:lnTo>
                  <a:pt x="307085" y="143510"/>
                </a:lnTo>
                <a:lnTo>
                  <a:pt x="0" y="143510"/>
                </a:lnTo>
                <a:lnTo>
                  <a:pt x="0" y="574294"/>
                </a:lnTo>
                <a:lnTo>
                  <a:pt x="307085" y="574294"/>
                </a:lnTo>
                <a:lnTo>
                  <a:pt x="307085" y="717804"/>
                </a:lnTo>
                <a:lnTo>
                  <a:pt x="614171" y="358902"/>
                </a:lnTo>
                <a:lnTo>
                  <a:pt x="307085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10243" y="1303019"/>
            <a:ext cx="2895600" cy="3426460"/>
          </a:xfrm>
          <a:custGeom>
            <a:avLst/>
            <a:gdLst/>
            <a:ahLst/>
            <a:cxnLst/>
            <a:rect l="l" t="t" r="r" b="b"/>
            <a:pathLst>
              <a:path w="2895600" h="3426460">
                <a:moveTo>
                  <a:pt x="2606039" y="0"/>
                </a:moveTo>
                <a:lnTo>
                  <a:pt x="289559" y="0"/>
                </a:lnTo>
                <a:lnTo>
                  <a:pt x="242598" y="3790"/>
                </a:lnTo>
                <a:lnTo>
                  <a:pt x="198046" y="14764"/>
                </a:lnTo>
                <a:lnTo>
                  <a:pt x="156502" y="32325"/>
                </a:lnTo>
                <a:lnTo>
                  <a:pt x="118561" y="55875"/>
                </a:lnTo>
                <a:lnTo>
                  <a:pt x="84820" y="84820"/>
                </a:lnTo>
                <a:lnTo>
                  <a:pt x="55875" y="118561"/>
                </a:lnTo>
                <a:lnTo>
                  <a:pt x="32325" y="156502"/>
                </a:lnTo>
                <a:lnTo>
                  <a:pt x="14764" y="198046"/>
                </a:lnTo>
                <a:lnTo>
                  <a:pt x="3790" y="242598"/>
                </a:lnTo>
                <a:lnTo>
                  <a:pt x="0" y="289559"/>
                </a:lnTo>
                <a:lnTo>
                  <a:pt x="0" y="3136391"/>
                </a:lnTo>
                <a:lnTo>
                  <a:pt x="3790" y="3183353"/>
                </a:lnTo>
                <a:lnTo>
                  <a:pt x="14764" y="3227905"/>
                </a:lnTo>
                <a:lnTo>
                  <a:pt x="32325" y="3269449"/>
                </a:lnTo>
                <a:lnTo>
                  <a:pt x="55875" y="3307390"/>
                </a:lnTo>
                <a:lnTo>
                  <a:pt x="84820" y="3341131"/>
                </a:lnTo>
                <a:lnTo>
                  <a:pt x="118561" y="3370076"/>
                </a:lnTo>
                <a:lnTo>
                  <a:pt x="156502" y="3393626"/>
                </a:lnTo>
                <a:lnTo>
                  <a:pt x="198046" y="3411187"/>
                </a:lnTo>
                <a:lnTo>
                  <a:pt x="242598" y="3422161"/>
                </a:lnTo>
                <a:lnTo>
                  <a:pt x="289559" y="3425952"/>
                </a:lnTo>
                <a:lnTo>
                  <a:pt x="2606039" y="3425952"/>
                </a:lnTo>
                <a:lnTo>
                  <a:pt x="2653001" y="3422161"/>
                </a:lnTo>
                <a:lnTo>
                  <a:pt x="2697553" y="3411187"/>
                </a:lnTo>
                <a:lnTo>
                  <a:pt x="2739097" y="3393626"/>
                </a:lnTo>
                <a:lnTo>
                  <a:pt x="2777038" y="3370076"/>
                </a:lnTo>
                <a:lnTo>
                  <a:pt x="2810779" y="3341131"/>
                </a:lnTo>
                <a:lnTo>
                  <a:pt x="2839724" y="3307390"/>
                </a:lnTo>
                <a:lnTo>
                  <a:pt x="2863274" y="3269449"/>
                </a:lnTo>
                <a:lnTo>
                  <a:pt x="2880835" y="3227905"/>
                </a:lnTo>
                <a:lnTo>
                  <a:pt x="2891809" y="3183353"/>
                </a:lnTo>
                <a:lnTo>
                  <a:pt x="2895600" y="3136391"/>
                </a:lnTo>
                <a:lnTo>
                  <a:pt x="2895600" y="289559"/>
                </a:lnTo>
                <a:lnTo>
                  <a:pt x="2891809" y="242598"/>
                </a:lnTo>
                <a:lnTo>
                  <a:pt x="2880835" y="198046"/>
                </a:lnTo>
                <a:lnTo>
                  <a:pt x="2863274" y="156502"/>
                </a:lnTo>
                <a:lnTo>
                  <a:pt x="2839724" y="118561"/>
                </a:lnTo>
                <a:lnTo>
                  <a:pt x="2810779" y="84820"/>
                </a:lnTo>
                <a:lnTo>
                  <a:pt x="2777038" y="55875"/>
                </a:lnTo>
                <a:lnTo>
                  <a:pt x="2739097" y="32325"/>
                </a:lnTo>
                <a:lnTo>
                  <a:pt x="2697553" y="14764"/>
                </a:lnTo>
                <a:lnTo>
                  <a:pt x="2653001" y="3790"/>
                </a:lnTo>
                <a:lnTo>
                  <a:pt x="260603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52103" y="1335561"/>
            <a:ext cx="2466340" cy="30899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956944">
              <a:lnSpc>
                <a:spcPct val="100000"/>
              </a:lnSpc>
              <a:spcBef>
                <a:spcPts val="630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Impact</a:t>
            </a:r>
            <a:endParaRPr sz="18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47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Casualties</a:t>
            </a:r>
            <a:endParaRPr sz="16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Property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Damage</a:t>
            </a:r>
            <a:endParaRPr sz="16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Business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Interruption</a:t>
            </a:r>
            <a:endParaRPr sz="16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Loss of clients /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customers</a:t>
            </a:r>
            <a:endParaRPr sz="16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Financial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Losses</a:t>
            </a:r>
            <a:endParaRPr sz="16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Environment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contamination</a:t>
            </a:r>
            <a:endParaRPr sz="1600" dirty="0">
              <a:latin typeface="Times New Roman"/>
              <a:cs typeface="Times New Roman"/>
            </a:endParaRPr>
          </a:p>
          <a:p>
            <a:pPr marL="184785" marR="519430" indent="-172720">
              <a:lnSpc>
                <a:spcPts val="1660"/>
              </a:lnSpc>
              <a:spcBef>
                <a:spcPts val="28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Loss of confidence in  organization</a:t>
            </a:r>
            <a:endParaRPr sz="1600" dirty="0">
              <a:latin typeface="Times New Roman"/>
              <a:cs typeface="Times New Roman"/>
            </a:endParaRPr>
          </a:p>
          <a:p>
            <a:pPr marL="184785" indent="-172720">
              <a:lnSpc>
                <a:spcPts val="1914"/>
              </a:lnSpc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Fines</a:t>
            </a:r>
            <a:endParaRPr sz="16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Lawsuits</a:t>
            </a:r>
            <a:endParaRPr sz="1600" dirty="0">
              <a:latin typeface="Times New Roman"/>
              <a:cs typeface="Times New Roman"/>
            </a:endParaRPr>
          </a:p>
          <a:p>
            <a:pPr marL="234950" indent="-222885">
              <a:lnSpc>
                <a:spcPct val="100000"/>
              </a:lnSpc>
              <a:spcBef>
                <a:spcPts val="15"/>
              </a:spcBef>
              <a:buChar char="•"/>
              <a:tabLst>
                <a:tab pos="234950" algn="l"/>
                <a:tab pos="235585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Penalties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553" y="502411"/>
            <a:ext cx="7473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Steps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Crisis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Management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Planning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Enlist all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Hazards, Assets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and their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Impact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(Potential,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Possible,</a:t>
            </a:r>
            <a:r>
              <a:rPr sz="1800" spc="-9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Probable)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765" y="5037785"/>
            <a:ext cx="1023239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Plan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specific actions to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be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taken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Identify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Spokesman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Maintain</a:t>
            </a: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Transparency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Inform Employees, Suppliers, Contractors,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Clients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Use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Social Media,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communication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options available (Calls, Conference, 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Webinar,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Skype, Email,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SMS…)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Update Status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regularly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29162" y="4090787"/>
            <a:ext cx="3626877" cy="2558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7553" y="110489"/>
            <a:ext cx="8211820" cy="39846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9.7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Crisis</a:t>
            </a:r>
            <a:r>
              <a:rPr sz="1800" b="1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Management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Emergency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Drills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Aim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Plan to respond during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emergency is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provided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Exit routes, Evacuation process, Contacts</a:t>
            </a:r>
            <a:r>
              <a:rPr sz="1800" spc="-8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(responsible)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Test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effectiveness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and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conditions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Plan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Building 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Type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floors, stairs, lifts, construction material,</a:t>
            </a:r>
            <a:r>
              <a:rPr sz="1800" spc="-1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department?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Routes of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escape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Train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staff,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develop awareness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Prepare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Team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that would take action during the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emergency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- Responsibilities /</a:t>
            </a:r>
            <a:r>
              <a:rPr sz="1800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Roles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Plan of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action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Area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</a:t>
            </a:r>
            <a:r>
              <a:rPr sz="1800" spc="-1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Assembly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296" y="4198618"/>
            <a:ext cx="4564380" cy="256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2208" y="4163566"/>
            <a:ext cx="1871472" cy="2572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58356" y="4114800"/>
            <a:ext cx="1842516" cy="2602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4373" y="1204721"/>
            <a:ext cx="3588385" cy="118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Course</a:t>
            </a:r>
            <a:r>
              <a:rPr dirty="0"/>
              <a:t> Plan</a:t>
            </a:r>
          </a:p>
          <a:p>
            <a:pPr marL="12700" marR="5080">
              <a:lnSpc>
                <a:spcPct val="161100"/>
              </a:lnSpc>
              <a:spcBef>
                <a:spcPts val="10"/>
              </a:spcBef>
            </a:pPr>
            <a:r>
              <a:rPr b="0" spc="-5" dirty="0">
                <a:latin typeface="Times New Roman"/>
                <a:cs typeface="Times New Roman"/>
              </a:rPr>
              <a:t>CO1. </a:t>
            </a:r>
            <a:r>
              <a:rPr b="0" dirty="0">
                <a:latin typeface="Times New Roman"/>
                <a:cs typeface="Times New Roman"/>
              </a:rPr>
              <a:t>Introduction </a:t>
            </a:r>
            <a:r>
              <a:rPr b="0" spc="-5" dirty="0">
                <a:latin typeface="Times New Roman"/>
                <a:cs typeface="Times New Roman"/>
              </a:rPr>
              <a:t>to </a:t>
            </a:r>
            <a:r>
              <a:rPr b="0" dirty="0">
                <a:latin typeface="Times New Roman"/>
                <a:cs typeface="Times New Roman"/>
              </a:rPr>
              <a:t>Physical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Security  CO2. Approaches to Physical</a:t>
            </a:r>
            <a:r>
              <a:rPr b="0" spc="-204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4373" y="2532379"/>
            <a:ext cx="4483735" cy="2955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CO3. </a:t>
            </a:r>
            <a:r>
              <a:rPr sz="1800" dirty="0">
                <a:latin typeface="Times New Roman"/>
                <a:cs typeface="Times New Roman"/>
              </a:rPr>
              <a:t>Standards, Regulations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Guidelines</a:t>
            </a:r>
          </a:p>
          <a:p>
            <a:pPr marL="12700" marR="1083945">
              <a:lnSpc>
                <a:spcPct val="1613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CO4. Fire and Fire Safety </a:t>
            </a:r>
            <a:r>
              <a:rPr sz="1800" dirty="0">
                <a:latin typeface="Times New Roman"/>
                <a:cs typeface="Times New Roman"/>
              </a:rPr>
              <a:t>Inspection  </a:t>
            </a:r>
            <a:r>
              <a:rPr sz="1800" spc="-5" dirty="0">
                <a:latin typeface="Times New Roman"/>
                <a:cs typeface="Times New Roman"/>
              </a:rPr>
              <a:t>CO5. </a:t>
            </a:r>
            <a:r>
              <a:rPr sz="1800" spc="-10" dirty="0">
                <a:latin typeface="Times New Roman"/>
                <a:cs typeface="Times New Roman"/>
              </a:rPr>
              <a:t>Vulnerability </a:t>
            </a:r>
            <a:r>
              <a:rPr sz="1800" spc="-5" dirty="0">
                <a:latin typeface="Times New Roman"/>
                <a:cs typeface="Times New Roman"/>
              </a:rPr>
              <a:t>Assessment  CO6. </a:t>
            </a:r>
            <a:r>
              <a:rPr sz="1800" dirty="0">
                <a:latin typeface="Times New Roman"/>
                <a:cs typeface="Times New Roman"/>
              </a:rPr>
              <a:t>Security Surveys and Audit  CO7. Security Lighting,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Alarms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" dirty="0">
                <a:latin typeface="Times New Roman"/>
                <a:cs typeface="Times New Roman"/>
              </a:rPr>
              <a:t>CO8. </a:t>
            </a:r>
            <a:r>
              <a:rPr sz="1800" spc="-20" dirty="0">
                <a:latin typeface="Times New Roman"/>
                <a:cs typeface="Times New Roman"/>
              </a:rPr>
              <a:t>Video, </a:t>
            </a:r>
            <a:r>
              <a:rPr sz="1800" dirty="0">
                <a:latin typeface="Times New Roman"/>
                <a:cs typeface="Times New Roman"/>
              </a:rPr>
              <a:t>Biometrics, Access Control,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Fences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spc="-5" dirty="0">
                <a:latin typeface="Times New Roman"/>
                <a:cs typeface="Times New Roman"/>
              </a:rPr>
              <a:t>CO9. </a:t>
            </a:r>
            <a:r>
              <a:rPr sz="1800" b="1" dirty="0">
                <a:latin typeface="Times New Roman"/>
                <a:cs typeface="Times New Roman"/>
              </a:rPr>
              <a:t>Security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Personnel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9040" y="2755519"/>
            <a:ext cx="295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Chapter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9. Security</a:t>
            </a:r>
            <a:r>
              <a:rPr sz="1800" b="1" spc="-6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Personnel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5776" y="2918460"/>
            <a:ext cx="2523744" cy="3806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99232" y="0"/>
            <a:ext cx="1692768" cy="2877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2859" y="225933"/>
            <a:ext cx="2202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E79"/>
                </a:solidFill>
              </a:rPr>
              <a:t>9.1 Security</a:t>
            </a:r>
            <a:r>
              <a:rPr spc="-70" dirty="0">
                <a:solidFill>
                  <a:srgbClr val="1F4E79"/>
                </a:solidFill>
              </a:rPr>
              <a:t> </a:t>
            </a:r>
            <a:r>
              <a:rPr spc="-5" dirty="0">
                <a:solidFill>
                  <a:srgbClr val="1F4E79"/>
                </a:solidFill>
              </a:rPr>
              <a:t>Personnel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2859" y="774268"/>
            <a:ext cx="1022286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Objectives: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Primary: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Keep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 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eye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for Rule violation &amp; Reports matters to the</a:t>
            </a:r>
            <a:r>
              <a:rPr sz="1800" spc="-1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authority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Protects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assets,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goods, environment, services in an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organization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or</a:t>
            </a:r>
            <a:r>
              <a:rPr sz="1800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industry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Should have understanding of legal aspects – security and</a:t>
            </a:r>
            <a:r>
              <a:rPr sz="1800" spc="-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protection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Freedom of employees,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staff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are taken into account when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implementing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security rules and</a:t>
            </a:r>
            <a:r>
              <a:rPr sz="1800" spc="-7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regulations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Training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&amp;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Job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role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is different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from law enforcement agencies (local police, CBI, CID,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Min. Home</a:t>
            </a:r>
            <a:r>
              <a:rPr sz="1800" spc="-1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Affairs)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51776" y="3509771"/>
            <a:ext cx="4802124" cy="3197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" y="3425952"/>
            <a:ext cx="4963668" cy="32994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671574"/>
            <a:ext cx="12192000" cy="4034026"/>
            <a:chOff x="0" y="2706622"/>
            <a:chExt cx="12192000" cy="4034026"/>
          </a:xfrm>
        </p:grpSpPr>
        <p:sp>
          <p:nvSpPr>
            <p:cNvPr id="3" name="object 3"/>
            <p:cNvSpPr/>
            <p:nvPr/>
          </p:nvSpPr>
          <p:spPr>
            <a:xfrm>
              <a:off x="0" y="2926078"/>
              <a:ext cx="4864607" cy="38145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70648" y="2926080"/>
              <a:ext cx="4721352" cy="37978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07436" y="2706622"/>
              <a:ext cx="4703064" cy="39578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2859" y="225933"/>
            <a:ext cx="370268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9.2 </a:t>
            </a:r>
            <a:r>
              <a:rPr sz="1800" b="1" spc="-30" dirty="0">
                <a:solidFill>
                  <a:srgbClr val="1F4E79"/>
                </a:solidFill>
                <a:latin typeface="Times New Roman"/>
                <a:cs typeface="Times New Roman"/>
              </a:rPr>
              <a:t>Types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r>
              <a:rPr sz="1800" b="1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Personnel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Personnel/Private Security</a:t>
            </a:r>
            <a:r>
              <a:rPr sz="1800" spc="-7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Personnel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Armed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Security Personnel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Corporate Security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Personnel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859" y="225933"/>
            <a:ext cx="323151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9.2 </a:t>
            </a:r>
            <a:r>
              <a:rPr sz="1800" b="1" spc="-30" dirty="0">
                <a:solidFill>
                  <a:srgbClr val="1F4E79"/>
                </a:solidFill>
                <a:latin typeface="Times New Roman"/>
                <a:cs typeface="Times New Roman"/>
              </a:rPr>
              <a:t>Types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r>
              <a:rPr sz="1800" b="1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Personnel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Residential Security</a:t>
            </a:r>
            <a:r>
              <a:rPr sz="1800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Personnel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Government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Personnel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Static Security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Personnel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Mobile Security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Personnel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80959" y="201168"/>
            <a:ext cx="4340352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80959" y="3617976"/>
            <a:ext cx="4340352" cy="310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3964" y="2380486"/>
            <a:ext cx="3307080" cy="4357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731" y="3617975"/>
            <a:ext cx="4020312" cy="32400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859" y="225933"/>
            <a:ext cx="2390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E79"/>
                </a:solidFill>
              </a:rPr>
              <a:t>9.3 Executive</a:t>
            </a:r>
            <a:r>
              <a:rPr spc="-90" dirty="0">
                <a:solidFill>
                  <a:srgbClr val="1F4E79"/>
                </a:solidFill>
              </a:rPr>
              <a:t> </a:t>
            </a:r>
            <a:r>
              <a:rPr spc="-5" dirty="0">
                <a:solidFill>
                  <a:srgbClr val="1F4E79"/>
                </a:solidFill>
              </a:rPr>
              <a:t>Protection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859" y="774268"/>
            <a:ext cx="733679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Expert protection for High profile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VIPs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with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important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status in</a:t>
            </a:r>
            <a:r>
              <a:rPr sz="1800" spc="-8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society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Due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to 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Wealth,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Employment or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Association by Secret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Services or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Black</a:t>
            </a:r>
            <a:r>
              <a:rPr sz="1800" spc="-8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Cats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Protection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measures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include: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Home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Systems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Email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Screening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Armored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Vehicles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Plans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Vehicle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Scrambling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Travel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by private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jets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24x7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Bodyguards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424" y="3339084"/>
            <a:ext cx="5553456" cy="3416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1803" y="3316222"/>
            <a:ext cx="5998463" cy="3439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67" y="3196070"/>
            <a:ext cx="7322820" cy="3662045"/>
            <a:chOff x="48767" y="3196070"/>
            <a:chExt cx="7322820" cy="3662045"/>
          </a:xfrm>
        </p:grpSpPr>
        <p:sp>
          <p:nvSpPr>
            <p:cNvPr id="3" name="object 3"/>
            <p:cNvSpPr/>
            <p:nvPr/>
          </p:nvSpPr>
          <p:spPr>
            <a:xfrm>
              <a:off x="4780288" y="3196070"/>
              <a:ext cx="2591043" cy="36619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7" y="3212591"/>
              <a:ext cx="4722876" cy="36454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2859" y="225933"/>
            <a:ext cx="2390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E79"/>
                </a:solidFill>
              </a:rPr>
              <a:t>9.3 Executive</a:t>
            </a:r>
            <a:r>
              <a:rPr spc="-90" dirty="0">
                <a:solidFill>
                  <a:srgbClr val="1F4E79"/>
                </a:solidFill>
              </a:rPr>
              <a:t> </a:t>
            </a:r>
            <a:r>
              <a:rPr spc="-5" dirty="0">
                <a:solidFill>
                  <a:srgbClr val="1F4E79"/>
                </a:solidFill>
              </a:rPr>
              <a:t>Protection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2859" y="774268"/>
            <a:ext cx="9566275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Certification in Executive Protection provided by</a:t>
            </a:r>
            <a:r>
              <a:rPr sz="1800" spc="-19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American Society for Industrial Security (</a:t>
            </a:r>
            <a:r>
              <a:rPr dirty="0">
                <a:solidFill>
                  <a:srgbClr val="1F4E79"/>
                </a:solidFill>
                <a:latin typeface="Times New Roman"/>
                <a:cs typeface="Times New Roman"/>
              </a:rPr>
              <a:t>ASIS</a:t>
            </a: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)</a:t>
            </a:r>
            <a:endParaRPr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International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organization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for security personnel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worldwide,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founded in 1955, Cert. launched in</a:t>
            </a:r>
            <a:r>
              <a:rPr sz="1800" spc="-1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2013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Objective: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Increase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effectiveness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and productivity of security</a:t>
            </a: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professionals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Advocates roles and value of security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management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profession to</a:t>
            </a:r>
            <a:r>
              <a:rPr sz="1800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businesses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Skills and procedures required to provide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effective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personnel</a:t>
            </a:r>
            <a:r>
              <a:rPr sz="1800" spc="-7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protection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37119" y="3212590"/>
            <a:ext cx="4724400" cy="3628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312" y="142697"/>
            <a:ext cx="10407650" cy="661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Note: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Security Personnel 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do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not enforce law – If security guard apprehends an</a:t>
            </a:r>
            <a:r>
              <a:rPr sz="1800" spc="-7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intruder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His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duty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to inform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his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superiors and the closest Police station. Cannot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Arrest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</a:t>
            </a:r>
            <a:r>
              <a:rPr sz="1800" spc="-1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criminal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9.4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Roles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and</a:t>
            </a:r>
            <a:r>
              <a:rPr sz="1800" b="1" spc="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Responsibilities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Prevent – identify potential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risk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and try to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mitigate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 threat – ensure absence of incidents instead of</a:t>
            </a:r>
            <a:r>
              <a:rPr sz="1800" spc="-1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response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Visibility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– be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noticeable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discourage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any malicious and hostile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attempt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Vigilance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watchful 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eye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abnormal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activities, events and understand the</a:t>
            </a:r>
            <a:r>
              <a:rPr sz="1800" spc="-6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environment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Observe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and Report</a:t>
            </a:r>
            <a:r>
              <a:rPr sz="1800" spc="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What, Where, Who,</a:t>
            </a:r>
            <a:r>
              <a:rPr sz="1800" spc="-9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When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Demonstrate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alertness, maintain calm state of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mind,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log of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incident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Report incident to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law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enforcement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agencies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Get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Help – during an event / attack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Team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Misc.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activities – check badges,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IDs,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bags, Report hazardous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material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Offer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Safety 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Warnings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/</a:t>
            </a:r>
            <a:r>
              <a:rPr sz="1800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Tips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Perform other special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duties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67928" y="3637788"/>
            <a:ext cx="3485387" cy="217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959</Words>
  <Application>Microsoft Office PowerPoint</Application>
  <PresentationFormat>Widescreen</PresentationFormat>
  <Paragraphs>198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Carlito</vt:lpstr>
      <vt:lpstr>Times New Roman</vt:lpstr>
      <vt:lpstr>Office Theme</vt:lpstr>
      <vt:lpstr>UNIVERSITY OF PETROLEUM &amp; ENERGY STUDIES</vt:lpstr>
      <vt:lpstr>Course Plan CO1. Introduction to Physical Security  CO2. Approaches to Physical Security</vt:lpstr>
      <vt:lpstr>PowerPoint Presentation</vt:lpstr>
      <vt:lpstr>9.1 Security Personnel</vt:lpstr>
      <vt:lpstr>PowerPoint Presentation</vt:lpstr>
      <vt:lpstr>PowerPoint Presentation</vt:lpstr>
      <vt:lpstr>9.3 Executive Protection</vt:lpstr>
      <vt:lpstr>9.3 Executive Protection</vt:lpstr>
      <vt:lpstr>PowerPoint Presentation</vt:lpstr>
      <vt:lpstr>PowerPoint Presentation</vt:lpstr>
      <vt:lpstr>PowerPoint Presentation</vt:lpstr>
      <vt:lpstr>9.6 Hazard Assessment</vt:lpstr>
      <vt:lpstr>PowerPoint Presentation</vt:lpstr>
      <vt:lpstr>9.7 Crisis Management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Singh Rawat</dc:creator>
  <cp:lastModifiedBy>Gopal Singh Rawat</cp:lastModifiedBy>
  <cp:revision>21</cp:revision>
  <dcterms:created xsi:type="dcterms:W3CDTF">2023-08-16T10:31:23Z</dcterms:created>
  <dcterms:modified xsi:type="dcterms:W3CDTF">2023-09-28T04:22:50Z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2023-08-16T00:00:00Z</vt:filetime>
  </property>
</Properties>
</file>