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2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45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44" r:id="rId24"/>
    <p:sldId id="339" r:id="rId25"/>
    <p:sldId id="340" r:id="rId26"/>
    <p:sldId id="341" r:id="rId27"/>
    <p:sldId id="342" r:id="rId28"/>
    <p:sldId id="346" r:id="rId29"/>
    <p:sldId id="34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45679-AA07-414B-8091-CF6716545A0C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8EA3A-05FE-47EF-9AEF-58DC44A59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17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C94F-A42B-4F72-B693-D1D5E1F402C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6D27-FC62-4AA9-A508-C38268987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6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C94F-A42B-4F72-B693-D1D5E1F402C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6D27-FC62-4AA9-A508-C38268987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C94F-A42B-4F72-B693-D1D5E1F402C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6D27-FC62-4AA9-A508-C38268987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C94F-A42B-4F72-B693-D1D5E1F402C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6D27-FC62-4AA9-A508-C38268987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4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C94F-A42B-4F72-B693-D1D5E1F402C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6D27-FC62-4AA9-A508-C38268987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2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C94F-A42B-4F72-B693-D1D5E1F402C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6D27-FC62-4AA9-A508-C38268987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2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C94F-A42B-4F72-B693-D1D5E1F402C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6D27-FC62-4AA9-A508-C38268987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C94F-A42B-4F72-B693-D1D5E1F402C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6D27-FC62-4AA9-A508-C38268987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2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C94F-A42B-4F72-B693-D1D5E1F402C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6D27-FC62-4AA9-A508-C38268987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5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C94F-A42B-4F72-B693-D1D5E1F402C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6D27-FC62-4AA9-A508-C38268987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6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C94F-A42B-4F72-B693-D1D5E1F402C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36D27-FC62-4AA9-A508-C38268987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0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FC94F-A42B-4F72-B693-D1D5E1F402C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36D27-FC62-4AA9-A508-C38268987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8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owserling.com/tools/all-hash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ucba.com/digital-signature-vs-digital-certificat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027F030-58A9-44B8-ABF5-0372D295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328306-71F0-4C12-A2D9-7C857146B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1666" y="741294"/>
            <a:ext cx="5422335" cy="5422335"/>
          </a:xfrm>
          <a:custGeom>
            <a:avLst/>
            <a:gdLst>
              <a:gd name="connsiteX0" fmla="*/ 0 w 5422335"/>
              <a:gd name="connsiteY0" fmla="*/ 539819 h 5422335"/>
              <a:gd name="connsiteX1" fmla="*/ 539819 w 5422335"/>
              <a:gd name="connsiteY1" fmla="*/ 0 h 5422335"/>
              <a:gd name="connsiteX2" fmla="*/ 5422335 w 5422335"/>
              <a:gd name="connsiteY2" fmla="*/ 0 h 5422335"/>
              <a:gd name="connsiteX3" fmla="*/ 5422335 w 5422335"/>
              <a:gd name="connsiteY3" fmla="*/ 4816159 h 5422335"/>
              <a:gd name="connsiteX4" fmla="*/ 4816159 w 5422335"/>
              <a:gd name="connsiteY4" fmla="*/ 5422335 h 5422335"/>
              <a:gd name="connsiteX5" fmla="*/ 1331251 w 5422335"/>
              <a:gd name="connsiteY5" fmla="*/ 5422335 h 5422335"/>
              <a:gd name="connsiteX6" fmla="*/ 0 w 5422335"/>
              <a:gd name="connsiteY6" fmla="*/ 4091084 h 5422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22335" h="5422335">
                <a:moveTo>
                  <a:pt x="0" y="539819"/>
                </a:moveTo>
                <a:lnTo>
                  <a:pt x="539819" y="0"/>
                </a:lnTo>
                <a:lnTo>
                  <a:pt x="5422335" y="0"/>
                </a:lnTo>
                <a:lnTo>
                  <a:pt x="5422335" y="4816159"/>
                </a:lnTo>
                <a:lnTo>
                  <a:pt x="4816159" y="5422335"/>
                </a:lnTo>
                <a:lnTo>
                  <a:pt x="1331251" y="5422335"/>
                </a:lnTo>
                <a:lnTo>
                  <a:pt x="0" y="4091084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4AB010C-C307-4A53-9D97-39C6AAB2E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917505" y="-622183"/>
            <a:ext cx="1508163" cy="1508163"/>
          </a:xfrm>
          <a:custGeom>
            <a:avLst/>
            <a:gdLst>
              <a:gd name="connsiteX0" fmla="*/ 0 w 1508163"/>
              <a:gd name="connsiteY0" fmla="*/ 1321630 h 1508163"/>
              <a:gd name="connsiteX1" fmla="*/ 1321630 w 1508163"/>
              <a:gd name="connsiteY1" fmla="*/ 0 h 1508163"/>
              <a:gd name="connsiteX2" fmla="*/ 1508163 w 1508163"/>
              <a:gd name="connsiteY2" fmla="*/ 0 h 1508163"/>
              <a:gd name="connsiteX3" fmla="*/ 1508163 w 1508163"/>
              <a:gd name="connsiteY3" fmla="*/ 1508163 h 1508163"/>
              <a:gd name="connsiteX4" fmla="*/ 0 w 1508163"/>
              <a:gd name="connsiteY4" fmla="*/ 1508163 h 1508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63" h="1508163">
                <a:moveTo>
                  <a:pt x="0" y="1321630"/>
                </a:moveTo>
                <a:lnTo>
                  <a:pt x="1321630" y="0"/>
                </a:lnTo>
                <a:lnTo>
                  <a:pt x="1508163" y="0"/>
                </a:lnTo>
                <a:lnTo>
                  <a:pt x="1508163" y="1508163"/>
                </a:lnTo>
                <a:lnTo>
                  <a:pt x="0" y="150816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52C512-4076-456E-AD89-50B031645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853041" y="342543"/>
            <a:ext cx="678106" cy="67810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C24C9E-C2F4-4FA4-947B-6CBAC7C3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550345" y="2526029"/>
            <a:ext cx="1827638" cy="182763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4B7750-FFCA-4912-AC2E-989EECC9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828903" y="2552919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2494659-52DF-4053-975B-36F06255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63972" y="5565676"/>
            <a:ext cx="1425687" cy="1425687"/>
          </a:xfrm>
          <a:custGeom>
            <a:avLst/>
            <a:gdLst>
              <a:gd name="connsiteX0" fmla="*/ 0 w 1425687"/>
              <a:gd name="connsiteY0" fmla="*/ 0 h 1425687"/>
              <a:gd name="connsiteX1" fmla="*/ 1425687 w 1425687"/>
              <a:gd name="connsiteY1" fmla="*/ 0 h 1425687"/>
              <a:gd name="connsiteX2" fmla="*/ 1425687 w 1425687"/>
              <a:gd name="connsiteY2" fmla="*/ 819509 h 1425687"/>
              <a:gd name="connsiteX3" fmla="*/ 819509 w 1425687"/>
              <a:gd name="connsiteY3" fmla="*/ 1425687 h 1425687"/>
              <a:gd name="connsiteX4" fmla="*/ 0 w 1425687"/>
              <a:gd name="connsiteY4" fmla="*/ 1425687 h 1425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5687" h="1425687">
                <a:moveTo>
                  <a:pt x="0" y="0"/>
                </a:moveTo>
                <a:lnTo>
                  <a:pt x="1425687" y="0"/>
                </a:lnTo>
                <a:lnTo>
                  <a:pt x="1425687" y="819509"/>
                </a:lnTo>
                <a:lnTo>
                  <a:pt x="819509" y="1425687"/>
                </a:lnTo>
                <a:lnTo>
                  <a:pt x="0" y="1425687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807326-229C-458C-BDA0-C72126216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CADE1D5-E79C-4CEF-BEFD-B66EFB394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sz="4000" b="1" dirty="0">
                <a:solidFill>
                  <a:srgbClr val="080808"/>
                </a:solidFill>
              </a:rPr>
            </a:br>
            <a:r>
              <a:rPr lang="en-US" sz="4000" b="1" dirty="0">
                <a:solidFill>
                  <a:srgbClr val="080808"/>
                </a:solidFill>
              </a:rPr>
              <a:t>Cryptography</a:t>
            </a:r>
            <a:br>
              <a:rPr lang="en-US" sz="4000" b="1" dirty="0">
                <a:solidFill>
                  <a:srgbClr val="080808"/>
                </a:solidFill>
              </a:rPr>
            </a:br>
            <a:br>
              <a:rPr lang="en-US" sz="3600" b="1" dirty="0">
                <a:solidFill>
                  <a:srgbClr val="080808"/>
                </a:solidFill>
              </a:rPr>
            </a:br>
            <a:r>
              <a:rPr lang="en-US" sz="2400" dirty="0">
                <a:solidFill>
                  <a:srgbClr val="080808"/>
                </a:solidFill>
              </a:rPr>
              <a:t>- Dr Gopal Singh Rawat</a:t>
            </a:r>
            <a:endParaRPr lang="en-US" sz="2400" kern="1200" dirty="0">
              <a:solidFill>
                <a:srgbClr val="080808"/>
              </a:solidFill>
            </a:endParaRP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4FC8EB5-1620-43B8-B816-8A91B6EA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43866" y="5708769"/>
            <a:ext cx="2313591" cy="115679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D544515-9F93-4809-A102-B49C85F46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797" y="6332156"/>
            <a:ext cx="1066816" cy="53340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2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12DD7-C5C1-D21D-D476-61F551EC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 dirty="0"/>
              <a:t>Cryptographic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C766F-19AB-64EC-8590-7289B95CD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Hash Algorithms</a:t>
            </a:r>
          </a:p>
          <a:p>
            <a:r>
              <a:rPr lang="en-US" dirty="0"/>
              <a:t>symmetric cryptographic algorithms</a:t>
            </a:r>
          </a:p>
          <a:p>
            <a:r>
              <a:rPr lang="en-US" dirty="0"/>
              <a:t>asymmetric cryptographic algorithms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1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3CB11-CCD7-AD47-2A78-85EA84F4F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 dirty="0"/>
              <a:t>Hash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E3D1-0CF8-7574-254E-391F44B94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one-way hash algorithm</a:t>
            </a:r>
          </a:p>
          <a:p>
            <a:r>
              <a:rPr lang="en-US" dirty="0"/>
              <a:t>creates a unique “digital fingerprint” of a set of data</a:t>
            </a:r>
          </a:p>
          <a:p>
            <a:r>
              <a:rPr lang="en-US" dirty="0"/>
              <a:t>process is called hashing</a:t>
            </a:r>
          </a:p>
          <a:p>
            <a:r>
              <a:rPr lang="en-US" dirty="0"/>
              <a:t>the resulting fingerprint is a digest (sometimes called a message digest or hash) </a:t>
            </a:r>
          </a:p>
          <a:p>
            <a:r>
              <a:rPr lang="en-US" dirty="0"/>
              <a:t>purpose is not to create ciphertext that can later be decrypted</a:t>
            </a:r>
          </a:p>
          <a:p>
            <a:r>
              <a:rPr lang="en-US" dirty="0"/>
              <a:t>used primarily for comparison purposes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4C4A7-6A5D-A5F8-CDC7-BA6D3D7DA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 dirty="0"/>
              <a:t>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52E2-7903-9BD3-E29B-C4E27689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a hash function accepts a variable-size message M as input and produces a fixed size output</a:t>
            </a:r>
          </a:p>
          <a:p>
            <a:r>
              <a:rPr lang="en-US" dirty="0"/>
              <a:t>hash code H(M)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names: message digest  or hash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error-detection capability: change to any bit or bits in the message results in a change to the hash code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8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17C8-37D5-6A96-C712-7321D871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Hash Function: 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BDCB0-2F1B-C1E1-278C-DFEFECF30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 can be applied to a block of data of any size</a:t>
            </a:r>
          </a:p>
          <a:p>
            <a:r>
              <a:rPr lang="en-US" dirty="0"/>
              <a:t>H produces a fixed-length output</a:t>
            </a:r>
          </a:p>
          <a:p>
            <a:r>
              <a:rPr lang="en-US" dirty="0"/>
              <a:t>H(x) is relatively easy to compute for any given x, making both hardware and software implementations practical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63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B2AC-691C-6257-4A2A-F1432B54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Hash Function: 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A1A62-0D60-D6CF-3F88-8258DD3E2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any given value h, it is computationally infeasible to find x such that H(x) = h 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one-way property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 any given block x, it is computationally infeasible to find y != x such that H(y) = H(x) 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weak collision resistance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It is computationally infeasible to find any pair (x, y) such that H(x) = H(y) (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strong collision resistance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56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C3AE0-9FFD-CCB8-6D89-368B1F7B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Hash Function: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9B644-B33C-56C6-87AD-FE569956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Message Digest (MD)</a:t>
            </a:r>
          </a:p>
          <a:p>
            <a:r>
              <a:rPr lang="en-US" dirty="0"/>
              <a:t>Secure Hash Algorithm (SHA)</a:t>
            </a:r>
          </a:p>
          <a:p>
            <a:r>
              <a:rPr lang="en-US" dirty="0"/>
              <a:t>RACE Integrity Primitives Evaluation Message Digest</a:t>
            </a:r>
          </a:p>
          <a:p>
            <a:r>
              <a:rPr lang="en-US" dirty="0"/>
              <a:t>Hashed Message Authentication Code (HMAC)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59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F61E7-8F3B-0842-B265-5306324C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Hash Function: Examples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B93F5-CA12-54E6-3ECC-9D7903966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Plaintext: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CengageLearning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C848F0-90D2-C4E4-4E56-FCCFB005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54" y="2576005"/>
            <a:ext cx="9148247" cy="3682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687F10-A4AC-27B4-8024-2D7A81420B1F}"/>
              </a:ext>
            </a:extLst>
          </p:cNvPr>
          <p:cNvSpPr txBox="1"/>
          <p:nvPr/>
        </p:nvSpPr>
        <p:spPr>
          <a:xfrm>
            <a:off x="1127252" y="6258633"/>
            <a:ext cx="9937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Generate All Hashes - MD5, SHA1, SHA3, CRC32 - Online - </a:t>
            </a:r>
            <a:r>
              <a:rPr lang="en-US" dirty="0" err="1">
                <a:hlinkClick r:id="rId3"/>
              </a:rPr>
              <a:t>Browserling</a:t>
            </a:r>
            <a:r>
              <a:rPr lang="en-US" dirty="0">
                <a:hlinkClick r:id="rId3"/>
              </a:rPr>
              <a:t> Web Developer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0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12032-8F47-8AE7-2CFF-AB302B5A6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 dirty="0"/>
              <a:t>Symmetric Cryptographic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E9C8-954E-F036-A6FF-ED46CD59E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fontScale="92500"/>
          </a:bodyPr>
          <a:lstStyle/>
          <a:p>
            <a:r>
              <a:rPr lang="en-US" dirty="0"/>
              <a:t>same single key to encrypt and decrypt a document</a:t>
            </a:r>
          </a:p>
          <a:p>
            <a:r>
              <a:rPr lang="en-US" dirty="0"/>
              <a:t>symmetric algorithms are designed to encrypt and decrypt the ciphertext</a:t>
            </a:r>
          </a:p>
          <a:p>
            <a:r>
              <a:rPr lang="en-US" dirty="0"/>
              <a:t>Symmetric cryptography can provide strong protections against attacks if the key is kept secure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Data Encryption Standard (DES)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Triple Data Encryption Standard(3-DES)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Advanced Encryption Standard(AES)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Rivest Cipher (RC)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3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A3242-E0BF-3A43-2C87-E3C87DC3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Symmetric Cryptographic Algorithms</a:t>
            </a: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A10C3A-3BEE-D2CC-324E-078141888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880" y="1334023"/>
            <a:ext cx="6203939" cy="5234993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07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D2E87-94DD-1D7E-3BC7-C6484325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 dirty="0"/>
              <a:t>Asymmetric Cryptographic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BF2CB-9263-FF17-28C4-1F19019EF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Distributing and maintaining a secure single key among multiple users, who are often scattered geographically, poses significant challenges</a:t>
            </a:r>
          </a:p>
          <a:p>
            <a:r>
              <a:rPr lang="en-US" dirty="0"/>
              <a:t>Asymmetric encryption uses two keys instead of only one</a:t>
            </a:r>
          </a:p>
          <a:p>
            <a:r>
              <a:rPr lang="en-US" dirty="0"/>
              <a:t>these keys are mathematically related and are called the public key and the private key.</a:t>
            </a:r>
          </a:p>
          <a:p>
            <a:r>
              <a:rPr lang="en-US" dirty="0"/>
              <a:t>public key is known to everyone and can be freely distributed</a:t>
            </a:r>
          </a:p>
          <a:p>
            <a:r>
              <a:rPr lang="en-US" dirty="0"/>
              <a:t>private key is known only to the individual to whom it belongs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   RSA, Elliptic Curve Cryptography, Digital Signature Algorithm(DSA)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5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A7C6C-7B06-B6C7-3A83-E7E0FE5E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b="1" dirty="0"/>
              <a:t>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07D23-600E-5152-B08D-FB6BE7B3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practice of transforming information so that it is secure and cannot be accessed by unauthorized parties</a:t>
            </a:r>
          </a:p>
          <a:p>
            <a:r>
              <a:rPr lang="en-US" b="1" dirty="0"/>
              <a:t>steganography</a:t>
            </a:r>
            <a:r>
              <a:rPr lang="en-US" dirty="0"/>
              <a:t> hides the existence of the data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C4861-A9F8-DD3F-0824-8E5A0C684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80" y="3181634"/>
            <a:ext cx="7715043" cy="369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67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2B4B0-EB0A-5298-F616-CE663985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 dirty="0"/>
              <a:t>Asymmetric Cryptographic Algorithm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8B12B3-24F0-E6A5-C26A-D3C473F9F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435" y="1473585"/>
            <a:ext cx="6970985" cy="535393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92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7F7E-B8B2-BB61-9532-E1A5DA59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</a:rPr>
              <a:t>Symmetric vs Asymmetric </a:t>
            </a:r>
            <a:br>
              <a:rPr lang="en-US" sz="4400" b="0" dirty="0">
                <a:effectLst/>
              </a:rPr>
            </a:b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CC0404-1540-0C18-8822-C1DF80B645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079902"/>
              </p:ext>
            </p:extLst>
          </p:nvPr>
        </p:nvGraphicFramePr>
        <p:xfrm>
          <a:off x="838200" y="1024111"/>
          <a:ext cx="10515600" cy="4120237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9031755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39315241"/>
                    </a:ext>
                  </a:extLst>
                </a:gridCol>
              </a:tblGrid>
              <a:tr h="55651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Symmetric Key Encryption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effectLst/>
                        </a:rPr>
                        <a:t>Asymmetric Key Encryption</a:t>
                      </a:r>
                      <a:endParaRPr lang="en-US" sz="2000" b="0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12772"/>
                  </a:ext>
                </a:extLst>
              </a:tr>
              <a:tr h="89252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It only requires a single key for both encryption and decryption.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It requires two keys, a public key and a private key, one to encrypt and the other one to decrypt.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01184"/>
                  </a:ext>
                </a:extLst>
              </a:tr>
              <a:tr h="63002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The size of cipher text is the same or smaller than the original plain text.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The size of cipher text is the same or larger than the original plain text.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549472"/>
                  </a:ext>
                </a:extLst>
              </a:tr>
              <a:tr h="63002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The encryption process is very fast.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>
                          <a:effectLst/>
                        </a:rPr>
                        <a:t>The encryption process is slow.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331334"/>
                  </a:ext>
                </a:extLst>
              </a:tr>
              <a:tr h="63002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It is used when a large amount of data is required to transfer.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It is used to transfer small amounts of data.</a:t>
                      </a:r>
                    </a:p>
                    <a:p>
                      <a:pPr algn="l" fontAlgn="base"/>
                      <a:endParaRPr lang="en-US" sz="2000" b="0" dirty="0">
                        <a:effectLst/>
                      </a:endParaRP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13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1E95EA-6ACD-4E4A-FBCB-E987EF339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28731"/>
              </p:ext>
            </p:extLst>
          </p:nvPr>
        </p:nvGraphicFramePr>
        <p:xfrm>
          <a:off x="838200" y="4964468"/>
          <a:ext cx="10515600" cy="8763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6616956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56741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It only provides confidentiality.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It provides confidentiality, authenticity, and non-repudiation.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3554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4DCB9B-9104-8D2C-FC0B-A3B38857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369343"/>
              </p:ext>
            </p:extLst>
          </p:nvPr>
        </p:nvGraphicFramePr>
        <p:xfrm>
          <a:off x="838200" y="5657138"/>
          <a:ext cx="10515600" cy="8763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95715281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131479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It is efficient as it is used for handling large amount of data.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dirty="0">
                          <a:effectLst/>
                        </a:rPr>
                        <a:t>It is comparatively less efficient as it can handle a small amount of data.</a:t>
                      </a:r>
                    </a:p>
                  </a:txBody>
                  <a:tcPr marL="95250" marR="95250" marT="133350" marB="1333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535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002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7A173-0033-F3D0-88C8-9098A25A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 dirty="0"/>
              <a:t>Asymmetric algorithm: RSA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5D99-F315-CF61-B31D-AEF1772C0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/>
              <a:t>RSA stands for the last names of its three developers, Ron Rivest, Adi Shamir, and Leonard Adleman</a:t>
            </a:r>
          </a:p>
          <a:p>
            <a:r>
              <a:rPr lang="en-US" sz="2400" dirty="0"/>
              <a:t>RSA algorithm multiplies two large prime numbers p and q</a:t>
            </a:r>
          </a:p>
          <a:p>
            <a:r>
              <a:rPr lang="en-US" sz="2400" dirty="0"/>
              <a:t>compute their product ( n = </a:t>
            </a:r>
            <a:r>
              <a:rPr lang="en-US" sz="2400" dirty="0" err="1"/>
              <a:t>pq</a:t>
            </a:r>
            <a:r>
              <a:rPr lang="en-US" sz="2400" dirty="0"/>
              <a:t>)</a:t>
            </a:r>
          </a:p>
          <a:p>
            <a:r>
              <a:rPr lang="en-US" sz="2400" dirty="0"/>
              <a:t>number e is chosen that is less than n and a prime factor to (p–1)(q–1)</a:t>
            </a:r>
          </a:p>
          <a:p>
            <a:r>
              <a:rPr lang="en-US" sz="2400" dirty="0"/>
              <a:t>number d is determined, so that (ed–1) is divisible by (p–1)(q–1)</a:t>
            </a:r>
          </a:p>
          <a:p>
            <a:r>
              <a:rPr lang="en-US" sz="2400" dirty="0"/>
              <a:t>values of e and d are the public and private exponents</a:t>
            </a:r>
          </a:p>
          <a:p>
            <a:r>
              <a:rPr lang="en-US" sz="2400" dirty="0"/>
              <a:t>public key is the pair (</a:t>
            </a:r>
            <a:r>
              <a:rPr lang="en-US" sz="2400" dirty="0" err="1"/>
              <a:t>n,e</a:t>
            </a:r>
            <a:r>
              <a:rPr lang="en-US" sz="2400" dirty="0"/>
              <a:t>)</a:t>
            </a:r>
          </a:p>
          <a:p>
            <a:r>
              <a:rPr lang="en-US" sz="2400" dirty="0"/>
              <a:t>private key is (</a:t>
            </a:r>
            <a:r>
              <a:rPr lang="en-US" sz="2400" dirty="0" err="1"/>
              <a:t>n,d</a:t>
            </a:r>
            <a:r>
              <a:rPr lang="en-US" sz="2400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Ronald L. Rivest – EPIC – Electronic Privacy Information Center">
            <a:extLst>
              <a:ext uri="{FF2B5EF4-FFF2-40B4-BE49-F238E27FC236}">
                <a16:creationId xmlns:a16="http://schemas.microsoft.com/office/drawing/2014/main" id="{7150634A-843A-F98C-D2D5-71EBFD6F4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981" y="3689"/>
            <a:ext cx="1343025" cy="144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di Shamir, a Founding Father of Public-Key Cryptography, to Keynote Black Hat Europe 2014">
            <a:extLst>
              <a:ext uri="{FF2B5EF4-FFF2-40B4-BE49-F238E27FC236}">
                <a16:creationId xmlns:a16="http://schemas.microsoft.com/office/drawing/2014/main" id="{CC9C528E-98B8-D80C-4545-ED9E1B87E8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4" b="8512"/>
          <a:stretch/>
        </p:blipFill>
        <p:spPr bwMode="auto">
          <a:xfrm>
            <a:off x="9450425" y="-11551"/>
            <a:ext cx="1146810" cy="144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man who made it safe to use credit cards on Amazon">
            <a:extLst>
              <a:ext uri="{FF2B5EF4-FFF2-40B4-BE49-F238E27FC236}">
                <a16:creationId xmlns:a16="http://schemas.microsoft.com/office/drawing/2014/main" id="{86D3AD52-1182-DCD0-2C5C-2DF12BE6AA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45" t="4207" r="12242" b="21725"/>
          <a:stretch/>
        </p:blipFill>
        <p:spPr bwMode="auto">
          <a:xfrm>
            <a:off x="10598073" y="-11551"/>
            <a:ext cx="1554480" cy="14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765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4AB92B-F971-498A-5BA4-A9158C288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15"/>
          <a:stretch/>
        </p:blipFill>
        <p:spPr>
          <a:xfrm>
            <a:off x="1355197" y="88440"/>
            <a:ext cx="8901323" cy="6769559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50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1B0A3-3C89-3E80-EF03-5AD40316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 dirty="0"/>
              <a:t>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0513-3701-F13B-D552-95E8C73D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digital signature can: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Verify the sender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Prevent the sender from disowning the message(nonrepudiation)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Prove the integrity of the message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Digital Signature Cryptography | Know 2 Major Forms of Encryption">
            <a:extLst>
              <a:ext uri="{FF2B5EF4-FFF2-40B4-BE49-F238E27FC236}">
                <a16:creationId xmlns:a16="http://schemas.microsoft.com/office/drawing/2014/main" id="{8DA14120-964F-85A1-D60D-A5BAE08E4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28" y="3690938"/>
            <a:ext cx="5584968" cy="308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366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DCE65-9952-5AD8-C7BA-74AE344B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/>
              <a:t>Digital Signature</a:t>
            </a:r>
            <a:endParaRPr lang="en-US" sz="3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44C363-48F2-9781-166F-5AD9ED8B5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28" y="1341020"/>
            <a:ext cx="7267560" cy="557785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E81E12F-3983-0ACB-6030-887EB61572E5}"/>
              </a:ext>
            </a:extLst>
          </p:cNvPr>
          <p:cNvSpPr/>
          <p:nvPr/>
        </p:nvSpPr>
        <p:spPr>
          <a:xfrm>
            <a:off x="6537960" y="6261088"/>
            <a:ext cx="457200" cy="1604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083D3-2950-BE24-C293-638A89BE1B69}"/>
              </a:ext>
            </a:extLst>
          </p:cNvPr>
          <p:cNvSpPr txBox="1"/>
          <p:nvPr/>
        </p:nvSpPr>
        <p:spPr>
          <a:xfrm>
            <a:off x="6461760" y="6217921"/>
            <a:ext cx="1310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10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F70C8-1297-99F2-301D-3FAC19D4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/>
              <a:t>Practices followed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95FB82-4439-B06B-04F3-610B793AC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450" y="1258330"/>
            <a:ext cx="6129208" cy="550286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13072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084F5A-6E49-A93E-97FF-936A703B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 dirty="0"/>
              <a:t>Digital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C3ED-1A0A-1079-128E-D1CBE5A00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/>
              <a:t>weakness with digital signatures: they do not confirm the true identity of the sender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49DE2-A739-EBFA-3AF1-0EA3F132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22" y="2694771"/>
            <a:ext cx="9995150" cy="345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08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2B2A-8DBA-415D-2688-886FA13E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Digital Certificates</a:t>
            </a:r>
            <a:endParaRPr lang="en-US" dirty="0"/>
          </a:p>
        </p:txBody>
      </p:sp>
      <p:pic>
        <p:nvPicPr>
          <p:cNvPr id="3074" name="Picture 2" descr="Digital certificates and PKI | Identification for Development">
            <a:extLst>
              <a:ext uri="{FF2B5EF4-FFF2-40B4-BE49-F238E27FC236}">
                <a16:creationId xmlns:a16="http://schemas.microsoft.com/office/drawing/2014/main" id="{17089536-D81E-7C4D-607F-85D23DAA79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" y="1502964"/>
            <a:ext cx="9464040" cy="525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439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A4EDB-C289-73A2-B0D5-5405E4129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 dirty="0"/>
              <a:t>Digital Certificates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3629-27B5-ADE4-F65D-08D64AC9D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670517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/>
              <a:t>A digital certificate is a technology used to associate a user’s identity to a public key and that has been digitally signed by a trusted third party</a:t>
            </a:r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315B2E5-191A-944B-A51F-E52267509A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113065"/>
              </p:ext>
            </p:extLst>
          </p:nvPr>
        </p:nvGraphicFramePr>
        <p:xfrm>
          <a:off x="839447" y="2650777"/>
          <a:ext cx="10514351" cy="3749040"/>
        </p:xfrm>
        <a:graphic>
          <a:graphicData uri="http://schemas.openxmlformats.org/drawingml/2006/table">
            <a:tbl>
              <a:tblPr/>
              <a:tblGrid>
                <a:gridCol w="2024680">
                  <a:extLst>
                    <a:ext uri="{9D8B030D-6E8A-4147-A177-3AD203B41FA5}">
                      <a16:colId xmlns:a16="http://schemas.microsoft.com/office/drawing/2014/main" val="4138406500"/>
                    </a:ext>
                  </a:extLst>
                </a:gridCol>
                <a:gridCol w="4984887">
                  <a:extLst>
                    <a:ext uri="{9D8B030D-6E8A-4147-A177-3AD203B41FA5}">
                      <a16:colId xmlns:a16="http://schemas.microsoft.com/office/drawing/2014/main" val="471792508"/>
                    </a:ext>
                  </a:extLst>
                </a:gridCol>
                <a:gridCol w="3504784">
                  <a:extLst>
                    <a:ext uri="{9D8B030D-6E8A-4147-A177-3AD203B41FA5}">
                      <a16:colId xmlns:a16="http://schemas.microsoft.com/office/drawing/2014/main" val="2120483514"/>
                    </a:ext>
                  </a:extLst>
                </a:gridCol>
              </a:tblGrid>
              <a:tr h="358139">
                <a:tc>
                  <a:txBody>
                    <a:bodyPr/>
                    <a:lstStyle/>
                    <a:p>
                      <a:pPr algn="l" fontAlgn="base"/>
                      <a:endParaRPr lang="en-US" b="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 dirty="0">
                          <a:effectLst/>
                        </a:rPr>
                        <a:t>Digital Signature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Digital Certificate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757453"/>
                  </a:ext>
                </a:extLst>
              </a:tr>
              <a:tr h="895348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Basics / Definition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Digital signature is like a fingerprint or an attachment to a digital document that ensures its authenticity and integrity.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Digital certificate is a file that ensures holder’s identity and provides security.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629369"/>
                  </a:ext>
                </a:extLst>
              </a:tr>
              <a:tr h="1163953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Process / Steps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Hashed value of original message is encrypted with sender’s secret key to generate the digital signature.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It is generated by CA (Certifying Authority) that involves four steps: Key Generation, Registration, Verification, Creation.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888871"/>
                  </a:ext>
                </a:extLst>
              </a:tr>
              <a:tr h="895348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Security Services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Authenticity</a:t>
                      </a:r>
                      <a:r>
                        <a:rPr lang="en-US" b="0">
                          <a:effectLst/>
                        </a:rPr>
                        <a:t> of Sender, </a:t>
                      </a:r>
                      <a:r>
                        <a:rPr lang="en-US" b="1">
                          <a:effectLst/>
                        </a:rPr>
                        <a:t>integrity</a:t>
                      </a:r>
                      <a:r>
                        <a:rPr lang="en-US" b="0">
                          <a:effectLst/>
                        </a:rPr>
                        <a:t> of the document and </a:t>
                      </a:r>
                      <a:r>
                        <a:rPr lang="en-US" b="1">
                          <a:effectLst/>
                        </a:rPr>
                        <a:t>non-repudiation</a:t>
                      </a:r>
                      <a:r>
                        <a:rPr lang="en-US" b="0">
                          <a:effectLst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It provides security and </a:t>
                      </a:r>
                      <a:r>
                        <a:rPr lang="en-US" b="1">
                          <a:effectLst/>
                        </a:rPr>
                        <a:t>authenticity</a:t>
                      </a:r>
                      <a:r>
                        <a:rPr lang="en-US" b="0">
                          <a:effectLst/>
                        </a:rPr>
                        <a:t> of certificate holder.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258696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It follows Digital Signature Standard (DSS).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It follows X.509 Standard Format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3564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1BDC6F-4EF8-815E-9C41-C93F442363DA}"/>
              </a:ext>
            </a:extLst>
          </p:cNvPr>
          <p:cNvSpPr txBox="1"/>
          <p:nvPr/>
        </p:nvSpPr>
        <p:spPr>
          <a:xfrm>
            <a:off x="839447" y="6477768"/>
            <a:ext cx="10514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Digital Signature vs Digital Certificate | Top 10 Differences (educba.com)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7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6676F-234D-2879-9A5B-EA647312D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 dirty="0"/>
              <a:t>Cryptography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CE8D8-13DC-5431-766B-206A78010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400" dirty="0"/>
              <a:t>the process of changing the original text into a scrambled message is known as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encryption</a:t>
            </a:r>
          </a:p>
          <a:p>
            <a:r>
              <a:rPr lang="en-US" sz="2400" dirty="0"/>
              <a:t>the reverse process is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decryption</a:t>
            </a:r>
            <a:r>
              <a:rPr lang="en-US" sz="2400" dirty="0"/>
              <a:t>, or changing the message back to its original form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Plaintext</a:t>
            </a:r>
            <a:r>
              <a:rPr lang="en-US" sz="2400" dirty="0"/>
              <a:t>. Unencrypted data that is input for encryption or is the output of decryption is called plaintext. 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Ciphertext</a:t>
            </a:r>
            <a:r>
              <a:rPr lang="en-US" sz="2400" dirty="0"/>
              <a:t>. Ciphertext is the scrambled and unreadable output of encryption. 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Cleartext</a:t>
            </a:r>
            <a:r>
              <a:rPr lang="en-US" sz="2400" dirty="0"/>
              <a:t>. Readable (unencrypted) data that is transmitted or stored in “the clear” and is not intended to be encrypted is called cleartext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0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84B8-950E-E7F1-4DBF-1C22F741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Cryptographic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89C944-784F-3BAE-FC18-23AB87A46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1274718"/>
            <a:ext cx="7127865" cy="5465208"/>
          </a:xfrm>
        </p:spPr>
      </p:pic>
    </p:spTree>
    <p:extLst>
      <p:ext uri="{BB962C8B-B14F-4D97-AF65-F5344CB8AC3E}">
        <p14:creationId xmlns:p14="http://schemas.microsoft.com/office/powerpoint/2010/main" val="250737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837F-E164-8D47-44C8-A736FD3B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Cryptographic algorithms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48A57-100C-943F-1AD5-B30F65BC3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760" y="1690688"/>
            <a:ext cx="7076207" cy="5190041"/>
          </a:xfrm>
        </p:spPr>
      </p:pic>
    </p:spTree>
    <p:extLst>
      <p:ext uri="{BB962C8B-B14F-4D97-AF65-F5344CB8AC3E}">
        <p14:creationId xmlns:p14="http://schemas.microsoft.com/office/powerpoint/2010/main" val="169124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0933-E0D4-C0CF-BB6F-B61DFDAB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Cryptoanalysis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C3D1-6344-94D4-5CA5-0BAC49987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analysis on the ciphertext to discover the underlying key to the cryptographic algorithm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Diffusion: </a:t>
            </a:r>
            <a:r>
              <a:rPr lang="en-US" dirty="0"/>
              <a:t>means that if a single character of plaintext is changed then it should result in multiple characters of the ciphertext changing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Confusion: </a:t>
            </a:r>
            <a:r>
              <a:rPr lang="en-US" dirty="0"/>
              <a:t>means that the key does not relate in a simple way to the ciphertext. Each character of the ciphertext should depend upon several different parts of the key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37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E83D3-6634-E8A6-F5AB-DA127AA9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b="1" dirty="0"/>
              <a:t>Cryptography and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254A-FBA5-D835-7B88-414252250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Confidentiality</a:t>
            </a:r>
          </a:p>
          <a:p>
            <a:r>
              <a:rPr lang="en-US" dirty="0"/>
              <a:t>Integrity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Non-repudiation</a:t>
            </a:r>
          </a:p>
          <a:p>
            <a:r>
              <a:rPr lang="en-US" dirty="0"/>
              <a:t>Obfuscation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8DC81-0989-12A5-3B88-446EEB51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 dirty="0"/>
              <a:t>Cryptography and Security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0DC7DE-6D5F-5BA4-8464-1722053E7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603" y="1648917"/>
            <a:ext cx="9894805" cy="4740886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6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DA71C-79CD-4DB2-99E4-08E46308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4000" b="1" dirty="0"/>
              <a:t>Cryptographic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7C164-50D0-1F1E-FED1-D87A9F05A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dirty="0"/>
              <a:t>stream cipher: one character and replace it with one character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: RC4, PANAMA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r>
              <a:rPr lang="en-US" dirty="0"/>
              <a:t>block cipher: manipulates an entire block of plaintext at one time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Example: Advanced Encryption Standard(AES), Data Encryption Standard(DES)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1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3933</TotalTime>
  <Words>1187</Words>
  <Application>Microsoft Office PowerPoint</Application>
  <PresentationFormat>Widescreen</PresentationFormat>
  <Paragraphs>137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 Cryptography  - Dr Gopal Singh Rawat</vt:lpstr>
      <vt:lpstr>Cryptography</vt:lpstr>
      <vt:lpstr>Cryptography</vt:lpstr>
      <vt:lpstr>Cryptographic process</vt:lpstr>
      <vt:lpstr>Cryptographic algorithms</vt:lpstr>
      <vt:lpstr>Cryptoanalysis</vt:lpstr>
      <vt:lpstr>Cryptography and Security</vt:lpstr>
      <vt:lpstr>Cryptography and Security</vt:lpstr>
      <vt:lpstr>Cryptographic algorithms </vt:lpstr>
      <vt:lpstr>Cryptographic algorithms</vt:lpstr>
      <vt:lpstr>Hash Algorithms</vt:lpstr>
      <vt:lpstr>Hash Function</vt:lpstr>
      <vt:lpstr>Hash Function: Properties</vt:lpstr>
      <vt:lpstr>Hash Function: Properties</vt:lpstr>
      <vt:lpstr>Hash Function: Examples</vt:lpstr>
      <vt:lpstr>Hash Function: Examples</vt:lpstr>
      <vt:lpstr>Symmetric Cryptographic Algorithms</vt:lpstr>
      <vt:lpstr>Symmetric Cryptographic Algorithms</vt:lpstr>
      <vt:lpstr>Asymmetric Cryptographic Algorithm</vt:lpstr>
      <vt:lpstr>Asymmetric Cryptographic Algorithm</vt:lpstr>
      <vt:lpstr>Symmetric vs Asymmetric  </vt:lpstr>
      <vt:lpstr>Asymmetric algorithm: RSA </vt:lpstr>
      <vt:lpstr>PowerPoint Presentation</vt:lpstr>
      <vt:lpstr>Digital Signature</vt:lpstr>
      <vt:lpstr>Digital Signature</vt:lpstr>
      <vt:lpstr>Practices followed</vt:lpstr>
      <vt:lpstr>Digital Certificates</vt:lpstr>
      <vt:lpstr>Digital Certificates</vt:lpstr>
      <vt:lpstr>Digital Certificates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Akashdeep Bhardwaj</dc:creator>
  <cp:lastModifiedBy>Gopal Singh Rawat</cp:lastModifiedBy>
  <cp:revision>371</cp:revision>
  <dcterms:created xsi:type="dcterms:W3CDTF">2019-01-09T09:00:55Z</dcterms:created>
  <dcterms:modified xsi:type="dcterms:W3CDTF">2023-11-22T07:36:04Z</dcterms:modified>
</cp:coreProperties>
</file>