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94660"/>
  </p:normalViewPr>
  <p:slideViewPr>
    <p:cSldViewPr>
      <p:cViewPr varScale="1">
        <p:scale>
          <a:sx n="60" d="100"/>
          <a:sy n="60" d="100"/>
        </p:scale>
        <p:origin x="9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6750" y="299084"/>
            <a:ext cx="197612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1B18A43D-6814-3DFA-E30A-A85834D150AA}"/>
              </a:ext>
            </a:extLst>
          </p:cNvPr>
          <p:cNvSpPr txBox="1">
            <a:spLocks/>
          </p:cNvSpPr>
          <p:nvPr/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UNIVERSITY </a:t>
            </a:r>
            <a:r>
              <a:rPr lang="en-US" kern="0"/>
              <a:t>OF PETROLEUM &amp; </a:t>
            </a:r>
            <a:r>
              <a:rPr lang="en-US" kern="0" spc="-5"/>
              <a:t>ENERGY</a:t>
            </a:r>
            <a:r>
              <a:rPr lang="en-US" kern="0" spc="-225"/>
              <a:t> </a:t>
            </a:r>
            <a:r>
              <a:rPr lang="en-US" kern="0" spc="-5"/>
              <a:t>STUDIES</a:t>
            </a:r>
            <a:endParaRPr lang="en-US" kern="0" spc="-5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0ED2348-9DA7-E915-D900-F629B949EA9B}"/>
              </a:ext>
            </a:extLst>
          </p:cNvPr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E75BC8E-F493-ECC7-1E3B-31EFAAB26004}"/>
              </a:ext>
            </a:extLst>
          </p:cNvPr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lang="en-US" sz="1800" b="1" dirty="0">
                <a:latin typeface="Times New Roman"/>
                <a:cs typeface="Times New Roman"/>
              </a:rPr>
              <a:t>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70C48D0-6FD9-6D98-9CD9-F777E345C230}"/>
              </a:ext>
            </a:extLst>
          </p:cNvPr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2" name="Picture 11" descr="UPES - Wikipedia">
            <a:extLst>
              <a:ext uri="{FF2B5EF4-FFF2-40B4-BE49-F238E27FC236}">
                <a16:creationId xmlns:a16="http://schemas.microsoft.com/office/drawing/2014/main" id="{85A58198-5C25-6A14-80DA-B75C01DD6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2" y="1204340"/>
            <a:ext cx="4018027" cy="2952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Introduction to IT System</a:t>
            </a:r>
            <a:r>
              <a:rPr sz="1800" b="1" spc="-1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Endpoint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IT System Security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6652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Unit </a:t>
            </a:r>
            <a:r>
              <a:rPr sz="2800" dirty="0"/>
              <a:t>#1: </a:t>
            </a:r>
            <a:r>
              <a:rPr sz="2800" spc="-5" dirty="0"/>
              <a:t>Introduction to IT System</a:t>
            </a:r>
            <a:r>
              <a:rPr sz="2800" spc="-20" dirty="0"/>
              <a:t> </a:t>
            </a:r>
            <a:r>
              <a:rPr sz="2800" spc="-5" dirty="0"/>
              <a:t>Security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402463"/>
            <a:ext cx="115341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1.1 What </a:t>
            </a:r>
            <a:r>
              <a:rPr sz="1800" b="1" spc="-5" dirty="0">
                <a:latin typeface="Times New Roman"/>
                <a:cs typeface="Times New Roman"/>
              </a:rPr>
              <a:t>is 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covers everything from prevention, detection and response to improper access from within &amp; outside an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organization,  </a:t>
            </a:r>
            <a:r>
              <a:rPr sz="1800" dirty="0">
                <a:latin typeface="Times New Roman"/>
                <a:cs typeface="Times New Roman"/>
              </a:rPr>
              <a:t>to protect information 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2047240"/>
            <a:ext cx="6353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318516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Importance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	</a:t>
            </a:r>
            <a:r>
              <a:rPr sz="1800" spc="-35" dirty="0">
                <a:latin typeface="Times New Roman"/>
                <a:cs typeface="Times New Roman"/>
              </a:rPr>
              <a:t>Volume, Ways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25" dirty="0">
                <a:latin typeface="Times New Roman"/>
                <a:cs typeface="Times New Roman"/>
              </a:rPr>
              <a:t>Types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attack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Times New Roman"/>
                <a:cs typeface="Times New Roman"/>
              </a:rPr>
              <a:t>Targeted </a:t>
            </a:r>
            <a:r>
              <a:rPr sz="1800" dirty="0">
                <a:latin typeface="Times New Roman"/>
                <a:cs typeface="Times New Roman"/>
              </a:rPr>
              <a:t>attack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Internal Fraud and Security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risks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Systems need to be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defended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066" y="3694938"/>
            <a:ext cx="4008754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1.2 Elements of </a:t>
            </a:r>
            <a:r>
              <a:rPr sz="1800" b="1" spc="-5" dirty="0">
                <a:latin typeface="Times New Roman"/>
                <a:cs typeface="Times New Roman"/>
              </a:rPr>
              <a:t>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Vulnerability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Threat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Risk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Exposure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Countermeasure/Safeguard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Relation Between the Security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Elements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113532" y="1906523"/>
            <a:ext cx="329565" cy="368935"/>
            <a:chOff x="3113532" y="1906523"/>
            <a:chExt cx="329565" cy="368935"/>
          </a:xfrm>
        </p:grpSpPr>
        <p:sp>
          <p:nvSpPr>
            <p:cNvPr id="6" name="object 6"/>
            <p:cNvSpPr/>
            <p:nvPr/>
          </p:nvSpPr>
          <p:spPr>
            <a:xfrm>
              <a:off x="3119628" y="1912619"/>
              <a:ext cx="317500" cy="356870"/>
            </a:xfrm>
            <a:custGeom>
              <a:avLst/>
              <a:gdLst/>
              <a:ahLst/>
              <a:cxnLst/>
              <a:rect l="l" t="t" r="r" b="b"/>
              <a:pathLst>
                <a:path w="317500" h="356869">
                  <a:moveTo>
                    <a:pt x="158496" y="0"/>
                  </a:moveTo>
                  <a:lnTo>
                    <a:pt x="0" y="158495"/>
                  </a:lnTo>
                  <a:lnTo>
                    <a:pt x="79248" y="158495"/>
                  </a:lnTo>
                  <a:lnTo>
                    <a:pt x="79248" y="356615"/>
                  </a:lnTo>
                  <a:lnTo>
                    <a:pt x="237744" y="356615"/>
                  </a:lnTo>
                  <a:lnTo>
                    <a:pt x="237744" y="158495"/>
                  </a:lnTo>
                  <a:lnTo>
                    <a:pt x="316992" y="158495"/>
                  </a:lnTo>
                  <a:lnTo>
                    <a:pt x="158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9628" y="1912619"/>
              <a:ext cx="317500" cy="356870"/>
            </a:xfrm>
            <a:custGeom>
              <a:avLst/>
              <a:gdLst/>
              <a:ahLst/>
              <a:cxnLst/>
              <a:rect l="l" t="t" r="r" b="b"/>
              <a:pathLst>
                <a:path w="317500" h="356869">
                  <a:moveTo>
                    <a:pt x="0" y="158495"/>
                  </a:moveTo>
                  <a:lnTo>
                    <a:pt x="158496" y="0"/>
                  </a:lnTo>
                  <a:lnTo>
                    <a:pt x="316992" y="158495"/>
                  </a:lnTo>
                  <a:lnTo>
                    <a:pt x="237744" y="158495"/>
                  </a:lnTo>
                  <a:lnTo>
                    <a:pt x="237744" y="356615"/>
                  </a:lnTo>
                  <a:lnTo>
                    <a:pt x="79248" y="356615"/>
                  </a:lnTo>
                  <a:lnTo>
                    <a:pt x="79248" y="158495"/>
                  </a:lnTo>
                  <a:lnTo>
                    <a:pt x="0" y="15849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605665" y="1651380"/>
            <a:ext cx="859790" cy="670560"/>
            <a:chOff x="6614159" y="1670304"/>
            <a:chExt cx="859790" cy="670560"/>
          </a:xfrm>
        </p:grpSpPr>
        <p:sp>
          <p:nvSpPr>
            <p:cNvPr id="9" name="object 9"/>
            <p:cNvSpPr/>
            <p:nvPr/>
          </p:nvSpPr>
          <p:spPr>
            <a:xfrm>
              <a:off x="6620255" y="1676400"/>
              <a:ext cx="847725" cy="658495"/>
            </a:xfrm>
            <a:custGeom>
              <a:avLst/>
              <a:gdLst/>
              <a:ahLst/>
              <a:cxnLst/>
              <a:rect l="l" t="t" r="r" b="b"/>
              <a:pathLst>
                <a:path w="847725" h="658494">
                  <a:moveTo>
                    <a:pt x="423672" y="0"/>
                  </a:moveTo>
                  <a:lnTo>
                    <a:pt x="0" y="329184"/>
                  </a:lnTo>
                  <a:lnTo>
                    <a:pt x="211836" y="329184"/>
                  </a:lnTo>
                  <a:lnTo>
                    <a:pt x="211836" y="658367"/>
                  </a:lnTo>
                  <a:lnTo>
                    <a:pt x="635508" y="658367"/>
                  </a:lnTo>
                  <a:lnTo>
                    <a:pt x="635508" y="329184"/>
                  </a:lnTo>
                  <a:lnTo>
                    <a:pt x="847344" y="329184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0255" y="1676400"/>
              <a:ext cx="847725" cy="658495"/>
            </a:xfrm>
            <a:custGeom>
              <a:avLst/>
              <a:gdLst/>
              <a:ahLst/>
              <a:cxnLst/>
              <a:rect l="l" t="t" r="r" b="b"/>
              <a:pathLst>
                <a:path w="847725" h="658494">
                  <a:moveTo>
                    <a:pt x="0" y="329184"/>
                  </a:moveTo>
                  <a:lnTo>
                    <a:pt x="423672" y="0"/>
                  </a:lnTo>
                  <a:lnTo>
                    <a:pt x="847344" y="329184"/>
                  </a:lnTo>
                  <a:lnTo>
                    <a:pt x="635508" y="329184"/>
                  </a:lnTo>
                  <a:lnTo>
                    <a:pt x="635508" y="658367"/>
                  </a:lnTo>
                  <a:lnTo>
                    <a:pt x="211836" y="658367"/>
                  </a:lnTo>
                  <a:lnTo>
                    <a:pt x="211836" y="329184"/>
                  </a:lnTo>
                  <a:lnTo>
                    <a:pt x="0" y="3291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3744" y="679704"/>
            <a:ext cx="5366849" cy="505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80161" y="179070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1.3 </a:t>
            </a:r>
            <a:r>
              <a:rPr sz="1800" b="1" spc="-5" dirty="0">
                <a:latin typeface="Times New Roman"/>
                <a:cs typeface="Times New Roman"/>
              </a:rPr>
              <a:t>IT </a:t>
            </a:r>
            <a:r>
              <a:rPr sz="1800" b="1" dirty="0">
                <a:latin typeface="Times New Roman"/>
                <a:cs typeface="Times New Roman"/>
              </a:rPr>
              <a:t>System Security</a:t>
            </a:r>
            <a:r>
              <a:rPr sz="1800" b="1" spc="-1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involves: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13" y="292100"/>
            <a:ext cx="9786620" cy="41908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1.4 </a:t>
            </a:r>
            <a:r>
              <a:rPr sz="1800" b="1" spc="-20" dirty="0">
                <a:latin typeface="Times New Roman"/>
                <a:cs typeface="Times New Roman"/>
              </a:rPr>
              <a:t>Technical </a:t>
            </a:r>
            <a:r>
              <a:rPr sz="1800" b="1" spc="-10" dirty="0">
                <a:latin typeface="Times New Roman"/>
                <a:cs typeface="Times New Roman"/>
              </a:rPr>
              <a:t>Controls </a:t>
            </a:r>
            <a:r>
              <a:rPr sz="1800" b="1" spc="-5" dirty="0">
                <a:latin typeface="Times New Roman"/>
                <a:cs typeface="Times New Roman"/>
              </a:rPr>
              <a:t>for IT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For </a:t>
            </a:r>
            <a:r>
              <a:rPr sz="1800" b="1" spc="-5" dirty="0">
                <a:latin typeface="Times New Roman"/>
                <a:cs typeface="Times New Roman"/>
              </a:rPr>
              <a:t>Identification and Authentication for an Authorized</a:t>
            </a:r>
            <a:r>
              <a:rPr sz="1800" b="1" spc="-2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User: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Based on </a:t>
            </a:r>
            <a:r>
              <a:rPr sz="1800" spc="-5" dirty="0">
                <a:latin typeface="Times New Roman"/>
                <a:cs typeface="Times New Roman"/>
              </a:rPr>
              <a:t>Something </a:t>
            </a:r>
            <a:r>
              <a:rPr sz="1800" dirty="0">
                <a:latin typeface="Times New Roman"/>
                <a:cs typeface="Times New Roman"/>
              </a:rPr>
              <a:t>the Authorized </a:t>
            </a:r>
            <a:r>
              <a:rPr sz="1800" spc="-5" dirty="0">
                <a:latin typeface="Times New Roman"/>
                <a:cs typeface="Times New Roman"/>
              </a:rPr>
              <a:t>User Knows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 ID/Password, Secret </a:t>
            </a:r>
            <a:r>
              <a:rPr sz="1800" spc="-15" dirty="0">
                <a:latin typeface="Times New Roman"/>
                <a:cs typeface="Times New Roman"/>
              </a:rPr>
              <a:t>Question’s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answers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Based on </a:t>
            </a:r>
            <a:r>
              <a:rPr sz="1800" spc="-5" dirty="0">
                <a:latin typeface="Times New Roman"/>
                <a:cs typeface="Times New Roman"/>
              </a:rPr>
              <a:t>Something </a:t>
            </a:r>
            <a:r>
              <a:rPr sz="1800" dirty="0">
                <a:latin typeface="Times New Roman"/>
                <a:cs typeface="Times New Roman"/>
              </a:rPr>
              <a:t>the Authorized </a:t>
            </a:r>
            <a:r>
              <a:rPr sz="1800" spc="-5" dirty="0">
                <a:latin typeface="Times New Roman"/>
                <a:cs typeface="Times New Roman"/>
              </a:rPr>
              <a:t>User Possesses (has)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Cards, Keys, Mobile for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OTP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Based on </a:t>
            </a:r>
            <a:r>
              <a:rPr sz="1800" spc="-5" dirty="0">
                <a:latin typeface="Times New Roman"/>
                <a:cs typeface="Times New Roman"/>
              </a:rPr>
              <a:t>Something </a:t>
            </a:r>
            <a:r>
              <a:rPr sz="1800" dirty="0">
                <a:latin typeface="Times New Roman"/>
                <a:cs typeface="Times New Roman"/>
              </a:rPr>
              <a:t>the Authorized </a:t>
            </a:r>
            <a:r>
              <a:rPr sz="1800" spc="-5" dirty="0">
                <a:latin typeface="Times New Roman"/>
                <a:cs typeface="Times New Roman"/>
              </a:rPr>
              <a:t>User IS </a:t>
            </a:r>
            <a:r>
              <a:rPr sz="1800" dirty="0">
                <a:latin typeface="Times New Roman"/>
                <a:cs typeface="Times New Roman"/>
              </a:rPr>
              <a:t>(physical)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Biometrics, Reti</a:t>
            </a:r>
            <a:r>
              <a:rPr lang="en-US" sz="180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a,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Fingerprints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Logical </a:t>
            </a:r>
            <a:r>
              <a:rPr sz="1800" b="1" spc="-5" dirty="0">
                <a:latin typeface="Times New Roman"/>
                <a:cs typeface="Times New Roman"/>
              </a:rPr>
              <a:t>Access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Control: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Access </a:t>
            </a:r>
            <a:r>
              <a:rPr sz="1800" dirty="0">
                <a:latin typeface="Times New Roman"/>
                <a:cs typeface="Times New Roman"/>
              </a:rPr>
              <a:t>criteria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Passwords, Access </a:t>
            </a:r>
            <a:r>
              <a:rPr sz="1800" dirty="0">
                <a:latin typeface="Times New Roman"/>
                <a:cs typeface="Times New Roman"/>
              </a:rPr>
              <a:t>Control </a:t>
            </a:r>
            <a:r>
              <a:rPr sz="1800" spc="-5" dirty="0">
                <a:latin typeface="Times New Roman"/>
                <a:cs typeface="Times New Roman"/>
              </a:rPr>
              <a:t>Lists,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Policy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Smart </a:t>
            </a:r>
            <a:r>
              <a:rPr sz="1800" dirty="0">
                <a:latin typeface="Times New Roman"/>
                <a:cs typeface="Times New Roman"/>
              </a:rPr>
              <a:t>Card </a:t>
            </a:r>
            <a:r>
              <a:rPr sz="1800" spc="-20" dirty="0">
                <a:latin typeface="Times New Roman"/>
                <a:cs typeface="Times New Roman"/>
              </a:rPr>
              <a:t>Tokens </a:t>
            </a:r>
            <a:r>
              <a:rPr sz="1800" dirty="0">
                <a:latin typeface="Times New Roman"/>
                <a:cs typeface="Times New Roman"/>
              </a:rPr>
              <a:t>for specific access to restricted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5" dirty="0">
                <a:latin typeface="Times New Roman"/>
                <a:cs typeface="Times New Roman"/>
              </a:rPr>
              <a:t>Technical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Admin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of Access</a:t>
            </a:r>
            <a:r>
              <a:rPr sz="1800" spc="-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Controls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Cryptography:</a:t>
            </a:r>
            <a:endParaRPr sz="1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Keys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Secret, Public,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Hybrid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Usage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Data Encryption, </a:t>
            </a:r>
            <a:r>
              <a:rPr sz="1800" spc="-10" dirty="0">
                <a:latin typeface="Times New Roman"/>
                <a:cs typeface="Times New Roman"/>
              </a:rPr>
              <a:t>Integrity, </a:t>
            </a:r>
            <a:r>
              <a:rPr sz="1800" dirty="0">
                <a:latin typeface="Times New Roman"/>
                <a:cs typeface="Times New Roman"/>
              </a:rPr>
              <a:t>eSignatures,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Authentication </a:t>
            </a:r>
            <a:r>
              <a:rPr sz="1800" spc="-40" dirty="0">
                <a:latin typeface="Times New Roman"/>
                <a:cs typeface="Times New Roman"/>
              </a:rPr>
              <a:t>(Web</a:t>
            </a:r>
            <a:r>
              <a:rPr sz="1800" spc="-2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Apps/Portals)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3183" y="977181"/>
            <a:ext cx="7158317" cy="4374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161" y="235711"/>
            <a:ext cx="5555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1.5 </a:t>
            </a:r>
            <a:r>
              <a:rPr spc="-5" dirty="0"/>
              <a:t>IT </a:t>
            </a:r>
            <a:r>
              <a:rPr dirty="0"/>
              <a:t>System Security: </a:t>
            </a:r>
            <a:r>
              <a:rPr spc="-15" dirty="0"/>
              <a:t>Vulnerabilities, </a:t>
            </a:r>
            <a:r>
              <a:rPr spc="-10" dirty="0"/>
              <a:t>Threats </a:t>
            </a:r>
            <a:r>
              <a:rPr dirty="0"/>
              <a:t>&amp;</a:t>
            </a:r>
            <a:r>
              <a:rPr spc="-190" dirty="0"/>
              <a:t> </a:t>
            </a:r>
            <a:r>
              <a:rPr spc="-5" dirty="0"/>
              <a:t>Assets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876" y="5425846"/>
            <a:ext cx="1064069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212121"/>
                </a:solidFill>
                <a:latin typeface="Times New Roman"/>
                <a:cs typeface="Times New Roman"/>
              </a:rPr>
              <a:t>Vulnerability: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State of being exposed to the possibility of being attacked or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harmed,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either physically or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emotionally.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Threat: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latin typeface="Times New Roman"/>
                <a:cs typeface="Times New Roman"/>
              </a:rPr>
              <a:t>ntention to inflict pain, </a:t>
            </a:r>
            <a:r>
              <a:rPr sz="1600" spc="-20" dirty="0">
                <a:latin typeface="Times New Roman"/>
                <a:cs typeface="Times New Roman"/>
              </a:rPr>
              <a:t>injury, </a:t>
            </a:r>
            <a:r>
              <a:rPr sz="1600" spc="-10" dirty="0">
                <a:latin typeface="Times New Roman"/>
                <a:cs typeface="Times New Roman"/>
              </a:rPr>
              <a:t>damage, </a:t>
            </a:r>
            <a:r>
              <a:rPr sz="1600" spc="-5" dirty="0">
                <a:latin typeface="Times New Roman"/>
                <a:cs typeface="Times New Roman"/>
              </a:rPr>
              <a:t>or other hostile action on </a:t>
            </a:r>
            <a:r>
              <a:rPr sz="1600" spc="-10" dirty="0">
                <a:latin typeface="Times New Roman"/>
                <a:cs typeface="Times New Roman"/>
              </a:rPr>
              <a:t>someone </a:t>
            </a:r>
            <a:r>
              <a:rPr sz="1600" spc="-5" dirty="0">
                <a:latin typeface="Times New Roman"/>
                <a:cs typeface="Times New Roman"/>
              </a:rPr>
              <a:t>in retribution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10" dirty="0">
                <a:latin typeface="Times New Roman"/>
                <a:cs typeface="Times New Roman"/>
              </a:rPr>
              <a:t>something </a:t>
            </a:r>
            <a:r>
              <a:rPr sz="1600" spc="-5" dirty="0">
                <a:latin typeface="Times New Roman"/>
                <a:cs typeface="Times New Roman"/>
              </a:rPr>
              <a:t>done or not </a:t>
            </a:r>
            <a:r>
              <a:rPr sz="1600" spc="15" dirty="0">
                <a:latin typeface="Times New Roman"/>
                <a:cs typeface="Times New Roman"/>
              </a:rPr>
              <a:t>done.  </a:t>
            </a:r>
            <a:r>
              <a:rPr sz="1600" spc="-5" dirty="0">
                <a:latin typeface="Times New Roman"/>
                <a:cs typeface="Times New Roman"/>
              </a:rPr>
              <a:t>Person / Thing is likely to cause </a:t>
            </a:r>
            <a:r>
              <a:rPr sz="1600" spc="-10" dirty="0">
                <a:latin typeface="Times New Roman"/>
                <a:cs typeface="Times New Roman"/>
              </a:rPr>
              <a:t>damage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harm.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1.6 </a:t>
            </a:r>
            <a:r>
              <a:rPr spc="-5" dirty="0"/>
              <a:t>Risk</a:t>
            </a:r>
            <a:r>
              <a:rPr spc="-85" dirty="0"/>
              <a:t> </a:t>
            </a:r>
            <a:r>
              <a:rPr dirty="0"/>
              <a:t>Mitigation: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6750" y="573404"/>
            <a:ext cx="50965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Selection and </a:t>
            </a:r>
            <a:r>
              <a:rPr sz="1800" spc="-5" dirty="0">
                <a:latin typeface="Times New Roman"/>
                <a:cs typeface="Times New Roman"/>
              </a:rPr>
              <a:t>implementation </a:t>
            </a:r>
            <a:r>
              <a:rPr sz="1800" dirty="0">
                <a:latin typeface="Times New Roman"/>
                <a:cs typeface="Times New Roman"/>
              </a:rPr>
              <a:t>of Security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Selecting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safeguards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Accept residual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risk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Implementing </a:t>
            </a:r>
            <a:r>
              <a:rPr sz="1800" dirty="0">
                <a:latin typeface="Times New Roman"/>
                <a:cs typeface="Times New Roman"/>
              </a:rPr>
              <a:t>controls and </a:t>
            </a:r>
            <a:r>
              <a:rPr sz="1800" spc="-5" dirty="0">
                <a:latin typeface="Times New Roman"/>
                <a:cs typeface="Times New Roman"/>
              </a:rPr>
              <a:t>monitoring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effectiveness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Interpreting the </a:t>
            </a:r>
            <a:r>
              <a:rPr sz="1800" spc="-5" dirty="0">
                <a:latin typeface="Times New Roman"/>
                <a:cs typeface="Times New Roman"/>
              </a:rPr>
              <a:t>risk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4" name="object 4"/>
          <p:cNvSpPr/>
          <p:nvPr/>
        </p:nvSpPr>
        <p:spPr>
          <a:xfrm>
            <a:off x="6507480" y="1376172"/>
            <a:ext cx="5054920" cy="53564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06104" y="1864613"/>
            <a:ext cx="741045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66370" marR="5080" indent="-154305">
              <a:lnSpc>
                <a:spcPts val="1440"/>
              </a:lnSpc>
              <a:spcBef>
                <a:spcPts val="35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xec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tive  Level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9468" y="2662174"/>
            <a:ext cx="1093470" cy="79121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Mission  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Priority, 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Budget &amp;</a:t>
            </a:r>
            <a:r>
              <a:rPr sz="14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Risk  Appetite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55180" y="3907535"/>
            <a:ext cx="3840479" cy="297180"/>
          </a:xfrm>
          <a:custGeom>
            <a:avLst/>
            <a:gdLst/>
            <a:ahLst/>
            <a:cxnLst/>
            <a:rect l="l" t="t" r="r" b="b"/>
            <a:pathLst>
              <a:path w="3840479" h="297179">
                <a:moveTo>
                  <a:pt x="440436" y="156210"/>
                </a:moveTo>
                <a:lnTo>
                  <a:pt x="220218" y="15240"/>
                </a:lnTo>
                <a:lnTo>
                  <a:pt x="0" y="156210"/>
                </a:lnTo>
                <a:lnTo>
                  <a:pt x="88138" y="156210"/>
                </a:lnTo>
                <a:lnTo>
                  <a:pt x="88138" y="297180"/>
                </a:lnTo>
                <a:lnTo>
                  <a:pt x="352298" y="297180"/>
                </a:lnTo>
                <a:lnTo>
                  <a:pt x="352298" y="156210"/>
                </a:lnTo>
                <a:lnTo>
                  <a:pt x="440436" y="156210"/>
                </a:lnTo>
                <a:close/>
              </a:path>
              <a:path w="3840479" h="297179">
                <a:moveTo>
                  <a:pt x="3840480" y="140208"/>
                </a:moveTo>
                <a:lnTo>
                  <a:pt x="3752342" y="140208"/>
                </a:lnTo>
                <a:lnTo>
                  <a:pt x="3752342" y="0"/>
                </a:lnTo>
                <a:lnTo>
                  <a:pt x="3488182" y="0"/>
                </a:lnTo>
                <a:lnTo>
                  <a:pt x="3488182" y="140208"/>
                </a:lnTo>
                <a:lnTo>
                  <a:pt x="3400044" y="140208"/>
                </a:lnTo>
                <a:lnTo>
                  <a:pt x="3620262" y="280416"/>
                </a:lnTo>
                <a:lnTo>
                  <a:pt x="3840480" y="140208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54436" y="4809490"/>
            <a:ext cx="844550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78435" marR="5080" indent="-166370">
              <a:lnSpc>
                <a:spcPts val="1440"/>
              </a:lnSpc>
              <a:spcBef>
                <a:spcPts val="35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Fra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ork  Profile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42095" y="5791301"/>
            <a:ext cx="868044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9079" marR="5080" indent="-247015">
              <a:lnSpc>
                <a:spcPts val="1440"/>
              </a:lnSpc>
              <a:spcBef>
                <a:spcPts val="350"/>
              </a:spcBef>
            </a:pP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pera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io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al  level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8056" y="4809490"/>
            <a:ext cx="1152525" cy="422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68605" marR="5080" indent="-256540">
              <a:lnSpc>
                <a:spcPts val="1440"/>
              </a:lnSpc>
              <a:spcBef>
                <a:spcPts val="35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ple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tation  Progress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9755" y="2754249"/>
            <a:ext cx="894080" cy="6070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4925" algn="just">
              <a:lnSpc>
                <a:spcPct val="86100"/>
              </a:lnSpc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Changes in  existing</a:t>
            </a:r>
            <a:r>
              <a:rPr sz="14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and  future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risk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4514" y="3887215"/>
            <a:ext cx="66230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7785" marR="5080" indent="-4572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Busine</a:t>
            </a: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  Process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11" y="372871"/>
            <a:ext cx="259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– </a:t>
            </a:r>
            <a:r>
              <a:rPr spc="-5" dirty="0"/>
              <a:t>IT</a:t>
            </a:r>
            <a:r>
              <a:rPr spc="-114" dirty="0"/>
              <a:t> </a:t>
            </a:r>
            <a:r>
              <a:rPr dirty="0"/>
              <a:t>Department</a:t>
            </a:r>
          </a:p>
        </p:txBody>
      </p:sp>
      <p:sp>
        <p:nvSpPr>
          <p:cNvPr id="3" name="object 3"/>
          <p:cNvSpPr/>
          <p:nvPr/>
        </p:nvSpPr>
        <p:spPr>
          <a:xfrm>
            <a:off x="306324" y="2377860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2" y="0"/>
                </a:moveTo>
                <a:lnTo>
                  <a:pt x="97078" y="0"/>
                </a:lnTo>
                <a:lnTo>
                  <a:pt x="59289" y="7623"/>
                </a:lnTo>
                <a:lnTo>
                  <a:pt x="28432" y="28416"/>
                </a:lnTo>
                <a:lnTo>
                  <a:pt x="7628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8" y="911530"/>
                </a:lnTo>
                <a:lnTo>
                  <a:pt x="28432" y="942371"/>
                </a:lnTo>
                <a:lnTo>
                  <a:pt x="59289" y="963164"/>
                </a:lnTo>
                <a:lnTo>
                  <a:pt x="97078" y="970788"/>
                </a:lnTo>
                <a:lnTo>
                  <a:pt x="1122172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8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8607" y="2429804"/>
            <a:ext cx="966469" cy="824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indent="635" algn="ctr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latin typeface="Carlito"/>
                <a:cs typeface="Carlito"/>
              </a:rPr>
              <a:t>Identify  E</a:t>
            </a:r>
            <a:r>
              <a:rPr sz="1400" b="1" spc="-25" dirty="0">
                <a:latin typeface="Carlito"/>
                <a:cs typeface="Carlito"/>
              </a:rPr>
              <a:t>n</a:t>
            </a:r>
            <a:r>
              <a:rPr sz="1400" b="1" spc="-5" dirty="0">
                <a:latin typeface="Carlito"/>
                <a:cs typeface="Carlito"/>
              </a:rPr>
              <a:t>vi</a:t>
            </a:r>
            <a:r>
              <a:rPr sz="1400" b="1" spc="-1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onme</a:t>
            </a:r>
            <a:r>
              <a:rPr sz="1400" b="1" spc="-10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t  &amp; Critical  Assets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47444" y="2711617"/>
            <a:ext cx="259079" cy="303530"/>
          </a:xfrm>
          <a:custGeom>
            <a:avLst/>
            <a:gdLst/>
            <a:ahLst/>
            <a:cxnLst/>
            <a:rect l="l" t="t" r="r" b="b"/>
            <a:pathLst>
              <a:path w="259080" h="303530">
                <a:moveTo>
                  <a:pt x="129539" y="0"/>
                </a:moveTo>
                <a:lnTo>
                  <a:pt x="129539" y="60705"/>
                </a:lnTo>
                <a:lnTo>
                  <a:pt x="0" y="60705"/>
                </a:lnTo>
                <a:lnTo>
                  <a:pt x="0" y="242570"/>
                </a:lnTo>
                <a:lnTo>
                  <a:pt x="129539" y="242570"/>
                </a:lnTo>
                <a:lnTo>
                  <a:pt x="129539" y="303275"/>
                </a:lnTo>
                <a:lnTo>
                  <a:pt x="259080" y="151637"/>
                </a:lnTo>
                <a:lnTo>
                  <a:pt x="129539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13204" y="2377860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1" y="0"/>
                </a:moveTo>
                <a:lnTo>
                  <a:pt x="97027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7" y="970788"/>
                </a:lnTo>
                <a:lnTo>
                  <a:pt x="1122171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8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1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9883" y="2625130"/>
            <a:ext cx="101790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620" marR="5080" indent="-762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latin typeface="Carlito"/>
                <a:cs typeface="Carlito"/>
              </a:rPr>
              <a:t>Threat</a:t>
            </a:r>
            <a:r>
              <a:rPr sz="1400" b="1" spc="-90" dirty="0">
                <a:latin typeface="Carlito"/>
                <a:cs typeface="Carlito"/>
              </a:rPr>
              <a:t> </a:t>
            </a:r>
            <a:r>
              <a:rPr sz="1400" b="1" spc="-15" dirty="0">
                <a:latin typeface="Carlito"/>
                <a:cs typeface="Carlito"/>
              </a:rPr>
              <a:t>Events  </a:t>
            </a:r>
            <a:r>
              <a:rPr sz="1400" b="1" spc="-5" dirty="0">
                <a:latin typeface="Carlito"/>
                <a:cs typeface="Carlito"/>
              </a:rPr>
              <a:t>Identification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54323" y="2711617"/>
            <a:ext cx="259079" cy="303530"/>
          </a:xfrm>
          <a:custGeom>
            <a:avLst/>
            <a:gdLst/>
            <a:ahLst/>
            <a:cxnLst/>
            <a:rect l="l" t="t" r="r" b="b"/>
            <a:pathLst>
              <a:path w="259079" h="303530">
                <a:moveTo>
                  <a:pt x="129539" y="0"/>
                </a:moveTo>
                <a:lnTo>
                  <a:pt x="129539" y="60705"/>
                </a:lnTo>
                <a:lnTo>
                  <a:pt x="0" y="60705"/>
                </a:lnTo>
                <a:lnTo>
                  <a:pt x="0" y="242570"/>
                </a:lnTo>
                <a:lnTo>
                  <a:pt x="129539" y="242570"/>
                </a:lnTo>
                <a:lnTo>
                  <a:pt x="129539" y="303275"/>
                </a:lnTo>
                <a:lnTo>
                  <a:pt x="259079" y="151637"/>
                </a:lnTo>
                <a:lnTo>
                  <a:pt x="129539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0084" y="2377860"/>
            <a:ext cx="1521460" cy="970915"/>
          </a:xfrm>
          <a:custGeom>
            <a:avLst/>
            <a:gdLst/>
            <a:ahLst/>
            <a:cxnLst/>
            <a:rect l="l" t="t" r="r" b="b"/>
            <a:pathLst>
              <a:path w="1521460" h="970914">
                <a:moveTo>
                  <a:pt x="1423924" y="0"/>
                </a:moveTo>
                <a:lnTo>
                  <a:pt x="97027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7" y="970788"/>
                </a:lnTo>
                <a:lnTo>
                  <a:pt x="1423924" y="970788"/>
                </a:lnTo>
                <a:lnTo>
                  <a:pt x="1461694" y="963164"/>
                </a:lnTo>
                <a:lnTo>
                  <a:pt x="1492535" y="942371"/>
                </a:lnTo>
                <a:lnTo>
                  <a:pt x="1513328" y="911530"/>
                </a:lnTo>
                <a:lnTo>
                  <a:pt x="1520952" y="873760"/>
                </a:lnTo>
                <a:lnTo>
                  <a:pt x="1520952" y="97028"/>
                </a:lnTo>
                <a:lnTo>
                  <a:pt x="1513328" y="59257"/>
                </a:lnTo>
                <a:lnTo>
                  <a:pt x="1492535" y="28416"/>
                </a:lnTo>
                <a:lnTo>
                  <a:pt x="1461694" y="7623"/>
                </a:lnTo>
                <a:lnTo>
                  <a:pt x="142392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57878" y="2529727"/>
            <a:ext cx="12579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44170">
              <a:lnSpc>
                <a:spcPct val="127099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Threats  Posed </a:t>
            </a:r>
            <a:r>
              <a:rPr sz="1400" b="1" dirty="0">
                <a:latin typeface="Carlito"/>
                <a:cs typeface="Carlito"/>
              </a:rPr>
              <a:t>/</a:t>
            </a:r>
            <a:r>
              <a:rPr sz="1400" b="1" spc="-10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Analysis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2955" y="2711617"/>
            <a:ext cx="257810" cy="303530"/>
          </a:xfrm>
          <a:custGeom>
            <a:avLst/>
            <a:gdLst/>
            <a:ahLst/>
            <a:cxnLst/>
            <a:rect l="l" t="t" r="r" b="b"/>
            <a:pathLst>
              <a:path w="257810" h="303530">
                <a:moveTo>
                  <a:pt x="128778" y="0"/>
                </a:moveTo>
                <a:lnTo>
                  <a:pt x="128778" y="60705"/>
                </a:lnTo>
                <a:lnTo>
                  <a:pt x="0" y="60705"/>
                </a:lnTo>
                <a:lnTo>
                  <a:pt x="0" y="242570"/>
                </a:lnTo>
                <a:lnTo>
                  <a:pt x="128778" y="242570"/>
                </a:lnTo>
                <a:lnTo>
                  <a:pt x="128778" y="303275"/>
                </a:lnTo>
                <a:lnTo>
                  <a:pt x="257556" y="151637"/>
                </a:lnTo>
                <a:lnTo>
                  <a:pt x="128778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28715" y="2377860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2" y="0"/>
                </a:moveTo>
                <a:lnTo>
                  <a:pt x="97028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8" y="970788"/>
                </a:lnTo>
                <a:lnTo>
                  <a:pt x="1122172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8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13805" y="2625130"/>
            <a:ext cx="106045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R="5080" indent="18859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latin typeface="Carlito"/>
                <a:cs typeface="Carlito"/>
              </a:rPr>
              <a:t>Prioritize  </a:t>
            </a:r>
            <a:r>
              <a:rPr sz="1400" b="1" dirty="0">
                <a:latin typeface="Carlito"/>
                <a:cs typeface="Carlito"/>
              </a:rPr>
              <a:t>Business</a:t>
            </a:r>
            <a:r>
              <a:rPr sz="1400" b="1" spc="-114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need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67804" y="2728254"/>
            <a:ext cx="260350" cy="302895"/>
          </a:xfrm>
          <a:custGeom>
            <a:avLst/>
            <a:gdLst/>
            <a:ahLst/>
            <a:cxnLst/>
            <a:rect l="l" t="t" r="r" b="b"/>
            <a:pathLst>
              <a:path w="260350" h="302894">
                <a:moveTo>
                  <a:pt x="133730" y="0"/>
                </a:moveTo>
                <a:lnTo>
                  <a:pt x="132588" y="60451"/>
                </a:lnTo>
                <a:lnTo>
                  <a:pt x="3301" y="58038"/>
                </a:lnTo>
                <a:lnTo>
                  <a:pt x="0" y="239394"/>
                </a:lnTo>
                <a:lnTo>
                  <a:pt x="129159" y="241808"/>
                </a:lnTo>
                <a:lnTo>
                  <a:pt x="128016" y="302387"/>
                </a:lnTo>
                <a:lnTo>
                  <a:pt x="260096" y="153542"/>
                </a:lnTo>
                <a:lnTo>
                  <a:pt x="133730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35595" y="2409865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2" y="0"/>
                </a:moveTo>
                <a:lnTo>
                  <a:pt x="97027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7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7" y="970788"/>
                </a:lnTo>
                <a:lnTo>
                  <a:pt x="1122172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7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38542" y="2559344"/>
            <a:ext cx="82613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0955" marR="5080" indent="-21590" algn="just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latin typeface="Carlito"/>
                <a:cs typeface="Carlito"/>
              </a:rPr>
              <a:t>I</a:t>
            </a:r>
            <a:r>
              <a:rPr sz="1400" b="1" spc="-5" dirty="0">
                <a:latin typeface="Carlito"/>
                <a:cs typeface="Carlito"/>
              </a:rPr>
              <a:t>m</a:t>
            </a:r>
            <a:r>
              <a:rPr sz="1400" b="1" dirty="0">
                <a:latin typeface="Carlito"/>
                <a:cs typeface="Carlito"/>
              </a:rPr>
              <a:t>pl</a:t>
            </a:r>
            <a:r>
              <a:rPr sz="1400" b="1" spc="-5" dirty="0">
                <a:latin typeface="Carlito"/>
                <a:cs typeface="Carlito"/>
              </a:rPr>
              <a:t>eme</a:t>
            </a:r>
            <a:r>
              <a:rPr sz="1400" b="1" spc="-10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t  </a:t>
            </a:r>
            <a:r>
              <a:rPr sz="1400" b="1" spc="-5" dirty="0">
                <a:latin typeface="Carlito"/>
                <a:cs typeface="Carlito"/>
              </a:rPr>
              <a:t>Mitigation  Controls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74810" y="2728000"/>
            <a:ext cx="260350" cy="302260"/>
          </a:xfrm>
          <a:custGeom>
            <a:avLst/>
            <a:gdLst/>
            <a:ahLst/>
            <a:cxnLst/>
            <a:rect l="l" t="t" r="r" b="b"/>
            <a:pathLst>
              <a:path w="260350" h="302259">
                <a:moveTo>
                  <a:pt x="128143" y="0"/>
                </a:moveTo>
                <a:lnTo>
                  <a:pt x="129286" y="60451"/>
                </a:lnTo>
                <a:lnTo>
                  <a:pt x="0" y="62864"/>
                </a:lnTo>
                <a:lnTo>
                  <a:pt x="3429" y="244220"/>
                </a:lnTo>
                <a:lnTo>
                  <a:pt x="132588" y="241807"/>
                </a:lnTo>
                <a:lnTo>
                  <a:pt x="133731" y="302259"/>
                </a:lnTo>
                <a:lnTo>
                  <a:pt x="260223" y="148716"/>
                </a:lnTo>
                <a:lnTo>
                  <a:pt x="128143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2476" y="2377860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2" y="0"/>
                </a:moveTo>
                <a:lnTo>
                  <a:pt x="97027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7" y="970788"/>
                </a:lnTo>
                <a:lnTo>
                  <a:pt x="1122172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8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278746" y="2625130"/>
            <a:ext cx="9607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0180" marR="5080" indent="-170815">
              <a:lnSpc>
                <a:spcPts val="1540"/>
              </a:lnSpc>
              <a:spcBef>
                <a:spcPts val="270"/>
              </a:spcBef>
            </a:pP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dirty="0">
                <a:latin typeface="Carlito"/>
                <a:cs typeface="Carlito"/>
              </a:rPr>
              <a:t>ulne</a:t>
            </a:r>
            <a:r>
              <a:rPr sz="1400" b="1" spc="-3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abil</a:t>
            </a:r>
            <a:r>
              <a:rPr sz="1400" b="1" spc="-10" dirty="0">
                <a:latin typeface="Carlito"/>
                <a:cs typeface="Carlito"/>
              </a:rPr>
              <a:t>i</a:t>
            </a:r>
            <a:r>
              <a:rPr sz="1400" b="1" dirty="0">
                <a:latin typeface="Carlito"/>
                <a:cs typeface="Carlito"/>
              </a:rPr>
              <a:t>ty  Analysis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63403" y="2722157"/>
            <a:ext cx="219075" cy="302895"/>
          </a:xfrm>
          <a:custGeom>
            <a:avLst/>
            <a:gdLst/>
            <a:ahLst/>
            <a:cxnLst/>
            <a:rect l="l" t="t" r="r" b="b"/>
            <a:pathLst>
              <a:path w="219075" h="302894">
                <a:moveTo>
                  <a:pt x="111887" y="0"/>
                </a:moveTo>
                <a:lnTo>
                  <a:pt x="111251" y="60451"/>
                </a:lnTo>
                <a:lnTo>
                  <a:pt x="2158" y="59055"/>
                </a:lnTo>
                <a:lnTo>
                  <a:pt x="0" y="240537"/>
                </a:lnTo>
                <a:lnTo>
                  <a:pt x="108966" y="241808"/>
                </a:lnTo>
                <a:lnTo>
                  <a:pt x="108203" y="302387"/>
                </a:lnTo>
                <a:lnTo>
                  <a:pt x="219075" y="152526"/>
                </a:lnTo>
                <a:lnTo>
                  <a:pt x="111887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73156" y="2397673"/>
            <a:ext cx="1219200" cy="970915"/>
          </a:xfrm>
          <a:custGeom>
            <a:avLst/>
            <a:gdLst/>
            <a:ahLst/>
            <a:cxnLst/>
            <a:rect l="l" t="t" r="r" b="b"/>
            <a:pathLst>
              <a:path w="1219200" h="970914">
                <a:moveTo>
                  <a:pt x="1122172" y="0"/>
                </a:moveTo>
                <a:lnTo>
                  <a:pt x="97027" y="0"/>
                </a:lnTo>
                <a:lnTo>
                  <a:pt x="59257" y="7623"/>
                </a:lnTo>
                <a:lnTo>
                  <a:pt x="28416" y="28416"/>
                </a:lnTo>
                <a:lnTo>
                  <a:pt x="7623" y="59257"/>
                </a:lnTo>
                <a:lnTo>
                  <a:pt x="0" y="97028"/>
                </a:lnTo>
                <a:lnTo>
                  <a:pt x="0" y="873760"/>
                </a:lnTo>
                <a:lnTo>
                  <a:pt x="7623" y="911530"/>
                </a:lnTo>
                <a:lnTo>
                  <a:pt x="28416" y="942371"/>
                </a:lnTo>
                <a:lnTo>
                  <a:pt x="59257" y="963164"/>
                </a:lnTo>
                <a:lnTo>
                  <a:pt x="97027" y="970788"/>
                </a:lnTo>
                <a:lnTo>
                  <a:pt x="1122172" y="970788"/>
                </a:lnTo>
                <a:lnTo>
                  <a:pt x="1159942" y="963164"/>
                </a:lnTo>
                <a:lnTo>
                  <a:pt x="1190783" y="942371"/>
                </a:lnTo>
                <a:lnTo>
                  <a:pt x="1211576" y="911530"/>
                </a:lnTo>
                <a:lnTo>
                  <a:pt x="1219200" y="873760"/>
                </a:lnTo>
                <a:lnTo>
                  <a:pt x="1219200" y="97028"/>
                </a:lnTo>
                <a:lnTo>
                  <a:pt x="1211576" y="59257"/>
                </a:lnTo>
                <a:lnTo>
                  <a:pt x="1190783" y="28416"/>
                </a:lnTo>
                <a:lnTo>
                  <a:pt x="1159942" y="7623"/>
                </a:lnTo>
                <a:lnTo>
                  <a:pt x="112217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909427" y="2644942"/>
            <a:ext cx="9607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8265" marR="5080" indent="-88900">
              <a:lnSpc>
                <a:spcPts val="1540"/>
              </a:lnSpc>
              <a:spcBef>
                <a:spcPts val="270"/>
              </a:spcBef>
            </a:pPr>
            <a:r>
              <a:rPr sz="1400" b="1" spc="-40" dirty="0">
                <a:latin typeface="Carlito"/>
                <a:cs typeface="Carlito"/>
              </a:rPr>
              <a:t>V</a:t>
            </a:r>
            <a:r>
              <a:rPr sz="1400" b="1" dirty="0">
                <a:latin typeface="Carlito"/>
                <a:cs typeface="Carlito"/>
              </a:rPr>
              <a:t>ulne</a:t>
            </a:r>
            <a:r>
              <a:rPr sz="1400" b="1" spc="-30" dirty="0">
                <a:latin typeface="Carlito"/>
                <a:cs typeface="Carlito"/>
              </a:rPr>
              <a:t>r</a:t>
            </a:r>
            <a:r>
              <a:rPr sz="1400" b="1" dirty="0">
                <a:latin typeface="Carlito"/>
                <a:cs typeface="Carlito"/>
              </a:rPr>
              <a:t>abil</a:t>
            </a:r>
            <a:r>
              <a:rPr sz="1400" b="1" spc="-10" dirty="0">
                <a:latin typeface="Carlito"/>
                <a:cs typeface="Carlito"/>
              </a:rPr>
              <a:t>i</a:t>
            </a:r>
            <a:r>
              <a:rPr sz="1400" b="1" dirty="0">
                <a:latin typeface="Carlito"/>
                <a:cs typeface="Carlito"/>
              </a:rPr>
              <a:t>ty  </a:t>
            </a:r>
            <a:r>
              <a:rPr sz="1400" b="1" spc="-5" dirty="0">
                <a:latin typeface="Carlito"/>
                <a:cs typeface="Carlito"/>
              </a:rPr>
              <a:t>Mitigation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3365" y="2300772"/>
            <a:ext cx="11873230" cy="1203960"/>
          </a:xfrm>
          <a:custGeom>
            <a:avLst/>
            <a:gdLst/>
            <a:ahLst/>
            <a:cxnLst/>
            <a:rect l="l" t="t" r="r" b="b"/>
            <a:pathLst>
              <a:path w="11873230" h="1203960">
                <a:moveTo>
                  <a:pt x="6350" y="0"/>
                </a:moveTo>
                <a:lnTo>
                  <a:pt x="6350" y="1203579"/>
                </a:lnTo>
              </a:path>
              <a:path w="11873230" h="1203960">
                <a:moveTo>
                  <a:pt x="11866841" y="0"/>
                </a:moveTo>
                <a:lnTo>
                  <a:pt x="11866841" y="1203579"/>
                </a:lnTo>
              </a:path>
              <a:path w="11873230" h="1203960">
                <a:moveTo>
                  <a:pt x="0" y="6350"/>
                </a:moveTo>
                <a:lnTo>
                  <a:pt x="11873191" y="6350"/>
                </a:lnTo>
              </a:path>
              <a:path w="11873230" h="1203960">
                <a:moveTo>
                  <a:pt x="0" y="1197229"/>
                </a:moveTo>
                <a:lnTo>
                  <a:pt x="11873191" y="119722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413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Carlito</vt:lpstr>
      <vt:lpstr>Times New Roman</vt:lpstr>
      <vt:lpstr>Wingdings</vt:lpstr>
      <vt:lpstr>Office Theme</vt:lpstr>
      <vt:lpstr>PowerPoint Presentation</vt:lpstr>
      <vt:lpstr>PowerPoint Presentation</vt:lpstr>
      <vt:lpstr>Unit #1: Introduction to IT System Security</vt:lpstr>
      <vt:lpstr>PowerPoint Presentation</vt:lpstr>
      <vt:lpstr>PowerPoint Presentation</vt:lpstr>
      <vt:lpstr>PowerPoint Presentation</vt:lpstr>
      <vt:lpstr>1.5 IT System Security: Vulnerabilities, Threats &amp; Assets</vt:lpstr>
      <vt:lpstr>1.6 Risk Mitigation:</vt:lpstr>
      <vt:lpstr>Example – IT Department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12</cp:revision>
  <dcterms:created xsi:type="dcterms:W3CDTF">2023-09-14T16:40:38Z</dcterms:created>
  <dcterms:modified xsi:type="dcterms:W3CDTF">2023-10-05T05:30:13Z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2023-09-14T00:00:00Z</vt:filetime>
  </property>
</Properties>
</file>