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7C18C-284A-4943-87B0-B497C300880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3295F-DBB7-43F7-A9B1-CE57240EF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https://www.iana.org/assignments/service-names-port-numbers/service-names-port-numbers.xhtml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3295F-DBB7-43F7-A9B1-CE57240EF4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0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3295F-DBB7-43F7-A9B1-CE57240EF4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3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3295F-DBB7-43F7-A9B1-CE57240EF4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3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8203" y="291210"/>
            <a:ext cx="2823845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F606C08F-E922-FCE5-0EB7-8ED74C801481}"/>
              </a:ext>
            </a:extLst>
          </p:cNvPr>
          <p:cNvSpPr txBox="1">
            <a:spLocks/>
          </p:cNvSpPr>
          <p:nvPr/>
        </p:nvSpPr>
        <p:spPr>
          <a:xfrm>
            <a:off x="3215767" y="1891665"/>
            <a:ext cx="5655945" cy="299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-5"/>
              <a:t>UNIVERSITY </a:t>
            </a:r>
            <a:r>
              <a:rPr lang="en-US" kern="0"/>
              <a:t>OF PETROLEUM &amp; </a:t>
            </a:r>
            <a:r>
              <a:rPr lang="en-US" kern="0" spc="-5"/>
              <a:t>ENERGY</a:t>
            </a:r>
            <a:r>
              <a:rPr lang="en-US" kern="0" spc="-225"/>
              <a:t> </a:t>
            </a:r>
            <a:r>
              <a:rPr lang="en-US" kern="0" spc="-5"/>
              <a:t>STUDIES</a:t>
            </a:r>
            <a:endParaRPr lang="en-US" kern="0" spc="-5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1A5B61EA-7EF0-6D94-3C8F-5FC9E3A74763}"/>
              </a:ext>
            </a:extLst>
          </p:cNvPr>
          <p:cNvSpPr txBox="1"/>
          <p:nvPr/>
        </p:nvSpPr>
        <p:spPr>
          <a:xfrm>
            <a:off x="4663821" y="2164936"/>
            <a:ext cx="2758440" cy="82994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1800" b="1" spc="-5" dirty="0">
                <a:latin typeface="Times New Roman"/>
                <a:cs typeface="Times New Roman"/>
              </a:rPr>
              <a:t>School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Computer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1005"/>
              </a:spcBef>
            </a:pPr>
            <a:r>
              <a:rPr sz="1800" b="1" spc="-5" dirty="0">
                <a:latin typeface="Times New Roman"/>
                <a:cs typeface="Times New Roman"/>
              </a:rPr>
              <a:t>Dehradun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4D57F425-D317-0250-A227-3D1C98CBCE77}"/>
              </a:ext>
            </a:extLst>
          </p:cNvPr>
          <p:cNvSpPr txBox="1"/>
          <p:nvPr/>
        </p:nvSpPr>
        <p:spPr>
          <a:xfrm>
            <a:off x="4645533" y="3772408"/>
            <a:ext cx="2793365" cy="2458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62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COURSE: </a:t>
            </a:r>
            <a:r>
              <a:rPr lang="en-US" sz="1800" b="1" dirty="0">
                <a:latin typeface="Times New Roman"/>
                <a:cs typeface="Times New Roman"/>
              </a:rPr>
              <a:t>IT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  </a:t>
            </a:r>
            <a:endParaRPr lang="en-US" sz="1800" b="1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462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July – December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202</a:t>
            </a:r>
            <a:r>
              <a:rPr lang="en-US" sz="1800" b="1" dirty="0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 dirty="0">
              <a:latin typeface="Times New Roman"/>
              <a:cs typeface="Times New Roman"/>
            </a:endParaRPr>
          </a:p>
          <a:p>
            <a:pPr marL="929640" marR="918210" algn="ctr">
              <a:lnSpc>
                <a:spcPct val="146200"/>
              </a:lnSpc>
            </a:pPr>
            <a:r>
              <a:rPr sz="1800" b="1" spc="-5" dirty="0">
                <a:latin typeface="Times New Roman"/>
                <a:cs typeface="Times New Roman"/>
              </a:rPr>
              <a:t>Del</a:t>
            </a:r>
            <a:r>
              <a:rPr sz="1800" b="1" dirty="0">
                <a:latin typeface="Times New Roman"/>
                <a:cs typeface="Times New Roman"/>
              </a:rPr>
              <a:t>ive</a:t>
            </a:r>
            <a:r>
              <a:rPr sz="1800" b="1" spc="-30" dirty="0">
                <a:latin typeface="Times New Roman"/>
                <a:cs typeface="Times New Roman"/>
              </a:rPr>
              <a:t>r</a:t>
            </a:r>
            <a:r>
              <a:rPr sz="1800" b="1" spc="-5" dirty="0">
                <a:latin typeface="Times New Roman"/>
                <a:cs typeface="Times New Roman"/>
              </a:rPr>
              <a:t>ed  by</a:t>
            </a:r>
            <a:endParaRPr sz="18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1000"/>
              </a:spcBef>
            </a:pPr>
            <a:r>
              <a:rPr sz="1800" b="1" spc="-60" dirty="0">
                <a:latin typeface="Times New Roman"/>
                <a:cs typeface="Times New Roman"/>
              </a:rPr>
              <a:t>Dr. </a:t>
            </a:r>
            <a:r>
              <a:rPr lang="en-US" sz="1800" b="1" spc="-5" dirty="0">
                <a:latin typeface="Times New Roman"/>
                <a:cs typeface="Times New Roman"/>
              </a:rPr>
              <a:t>Gopal Singh Rawat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93491D5B-A74E-5EFA-4E25-6527D0AE36C4}"/>
              </a:ext>
            </a:extLst>
          </p:cNvPr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14" name="Picture 13" descr="UPES - Wikipedia">
            <a:extLst>
              <a:ext uri="{FF2B5EF4-FFF2-40B4-BE49-F238E27FC236}">
                <a16:creationId xmlns:a16="http://schemas.microsoft.com/office/drawing/2014/main" id="{A2D8BA61-32AE-50AA-1174-B4965BFCC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705" y="294644"/>
            <a:ext cx="3581020" cy="146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76" y="305180"/>
            <a:ext cx="11208385" cy="2528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b="1" spc="-5" dirty="0">
                <a:latin typeface="Times New Roman"/>
                <a:cs typeface="Times New Roman"/>
              </a:rPr>
              <a:t>Access </a:t>
            </a:r>
            <a:r>
              <a:rPr lang="en-US" sz="1800" spc="-5" dirty="0">
                <a:latin typeface="Times New Roman"/>
                <a:cs typeface="Times New Roman"/>
              </a:rPr>
              <a:t>is </a:t>
            </a:r>
            <a:r>
              <a:rPr lang="en-US" sz="1800" dirty="0">
                <a:latin typeface="Times New Roman"/>
                <a:cs typeface="Times New Roman"/>
              </a:rPr>
              <a:t>the flow of information between a </a:t>
            </a:r>
            <a:r>
              <a:rPr lang="en-US" sz="1800" spc="-5" dirty="0">
                <a:latin typeface="Times New Roman"/>
                <a:cs typeface="Times New Roman"/>
              </a:rPr>
              <a:t>subject </a:t>
            </a:r>
            <a:r>
              <a:rPr lang="en-US" sz="1800" dirty="0">
                <a:latin typeface="Times New Roman"/>
                <a:cs typeface="Times New Roman"/>
              </a:rPr>
              <a:t>and a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resource.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b="1" spc="-5" dirty="0">
                <a:latin typeface="Times New Roman"/>
                <a:cs typeface="Times New Roman"/>
              </a:rPr>
              <a:t>Subject </a:t>
            </a:r>
            <a:r>
              <a:rPr lang="en-US" sz="1800" spc="-5" dirty="0">
                <a:latin typeface="Times New Roman"/>
                <a:cs typeface="Times New Roman"/>
              </a:rPr>
              <a:t>is </a:t>
            </a:r>
            <a:r>
              <a:rPr lang="en-US" sz="1800" dirty="0">
                <a:latin typeface="Times New Roman"/>
                <a:cs typeface="Times New Roman"/>
              </a:rPr>
              <a:t>active entity that requests access to a resource or the data within a resource. E.g.: </a:t>
            </a:r>
            <a:r>
              <a:rPr lang="en-US" sz="1800" spc="-20" dirty="0">
                <a:latin typeface="Times New Roman"/>
                <a:cs typeface="Times New Roman"/>
              </a:rPr>
              <a:t>user, </a:t>
            </a:r>
            <a:r>
              <a:rPr lang="en-US" sz="1800" spc="-5" dirty="0">
                <a:latin typeface="Times New Roman"/>
                <a:cs typeface="Times New Roman"/>
              </a:rPr>
              <a:t>program, process </a:t>
            </a:r>
            <a:r>
              <a:rPr lang="en-US" sz="1800" dirty="0">
                <a:latin typeface="Times New Roman"/>
                <a:cs typeface="Times New Roman"/>
              </a:rPr>
              <a:t>etc.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b="1" spc="-10" dirty="0">
                <a:latin typeface="Times New Roman"/>
                <a:cs typeface="Times New Roman"/>
              </a:rPr>
              <a:t>Resource </a:t>
            </a:r>
            <a:r>
              <a:rPr lang="en-US" sz="1800" spc="-5" dirty="0">
                <a:latin typeface="Times New Roman"/>
                <a:cs typeface="Times New Roman"/>
              </a:rPr>
              <a:t>is </a:t>
            </a:r>
            <a:r>
              <a:rPr lang="en-US" sz="1800" dirty="0">
                <a:latin typeface="Times New Roman"/>
                <a:cs typeface="Times New Roman"/>
              </a:rPr>
              <a:t>an entity that contains the information. E.g.: </a:t>
            </a:r>
            <a:r>
              <a:rPr lang="en-US" sz="1800" spc="-10" dirty="0">
                <a:latin typeface="Times New Roman"/>
                <a:cs typeface="Times New Roman"/>
              </a:rPr>
              <a:t>Computer, </a:t>
            </a:r>
            <a:r>
              <a:rPr lang="en-US" sz="1800" dirty="0">
                <a:latin typeface="Times New Roman"/>
                <a:cs typeface="Times New Roman"/>
              </a:rPr>
              <a:t>Database, File, </a:t>
            </a:r>
            <a:r>
              <a:rPr lang="en-US" sz="1800" spc="-5" dirty="0">
                <a:latin typeface="Times New Roman"/>
                <a:cs typeface="Times New Roman"/>
              </a:rPr>
              <a:t>Program, </a:t>
            </a:r>
            <a:r>
              <a:rPr lang="en-US" sz="1800" dirty="0">
                <a:latin typeface="Times New Roman"/>
                <a:cs typeface="Times New Roman"/>
              </a:rPr>
              <a:t>Printer</a:t>
            </a:r>
            <a:r>
              <a:rPr lang="en-US" sz="1800" spc="-7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etc.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2.7 </a:t>
            </a: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Features </a:t>
            </a: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IT</a:t>
            </a:r>
            <a:r>
              <a:rPr sz="1800" b="1" spc="-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Security:</a:t>
            </a:r>
            <a:endParaRPr lang="en-US" sz="1800" b="1" dirty="0">
              <a:solidFill>
                <a:srgbClr val="21212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Access</a:t>
            </a:r>
            <a:r>
              <a:rPr sz="18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Control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Network </a:t>
            </a: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Access</a:t>
            </a:r>
            <a:r>
              <a:rPr sz="1800" b="1" spc="-1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Control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729" y="222250"/>
            <a:ext cx="1081151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2.7.1 Access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controls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ts val="213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Concerned about security control on how </a:t>
            </a:r>
            <a:r>
              <a:rPr sz="1800" spc="-5" dirty="0">
                <a:latin typeface="Times New Roman"/>
                <a:cs typeface="Times New Roman"/>
              </a:rPr>
              <a:t>users </a:t>
            </a:r>
            <a:r>
              <a:rPr sz="1800" dirty="0">
                <a:latin typeface="Times New Roman"/>
                <a:cs typeface="Times New Roman"/>
              </a:rPr>
              <a:t>and systems </a:t>
            </a:r>
            <a:r>
              <a:rPr sz="1800" spc="-5" dirty="0">
                <a:latin typeface="Times New Roman"/>
                <a:cs typeface="Times New Roman"/>
              </a:rPr>
              <a:t>communicate </a:t>
            </a:r>
            <a:r>
              <a:rPr sz="1800" dirty="0">
                <a:latin typeface="Times New Roman"/>
                <a:cs typeface="Times New Roman"/>
              </a:rPr>
              <a:t>and interact with systems and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resources.</a:t>
            </a:r>
          </a:p>
          <a:p>
            <a:pPr marL="299085" indent="-287020">
              <a:lnSpc>
                <a:spcPts val="213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Goal </a:t>
            </a:r>
            <a:r>
              <a:rPr sz="1800" dirty="0">
                <a:latin typeface="Times New Roman"/>
                <a:cs typeface="Times New Roman"/>
              </a:rPr>
              <a:t>is to </a:t>
            </a:r>
            <a:r>
              <a:rPr sz="1800" spc="-5" dirty="0">
                <a:latin typeface="Times New Roman"/>
                <a:cs typeface="Times New Roman"/>
              </a:rPr>
              <a:t>minimize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risk </a:t>
            </a:r>
            <a:r>
              <a:rPr sz="1800" dirty="0">
                <a:latin typeface="Times New Roman"/>
                <a:cs typeface="Times New Roman"/>
              </a:rPr>
              <a:t>of unauthorized access to physical and logical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r>
              <a:rPr sz="1800" dirty="0">
                <a:latin typeface="Carlito"/>
                <a:cs typeface="Carlito"/>
              </a:rPr>
              <a:t>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Access Control criteria for providing access to an object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Roles</a:t>
            </a: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Groups</a:t>
            </a:r>
            <a:endParaRPr sz="18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Times New Roman"/>
                <a:cs typeface="Times New Roman"/>
              </a:rPr>
              <a:t>Location</a:t>
            </a:r>
          </a:p>
          <a:p>
            <a:pPr marL="352425" indent="-3403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2425" algn="l"/>
                <a:tab pos="353060" algn="l"/>
              </a:tabLst>
            </a:pPr>
            <a:r>
              <a:rPr sz="1800" spc="-15" dirty="0">
                <a:latin typeface="Times New Roman"/>
                <a:cs typeface="Times New Roman"/>
              </a:rPr>
              <a:t>Time</a:t>
            </a:r>
            <a:endParaRPr sz="1800" dirty="0">
              <a:latin typeface="Times New Roman"/>
              <a:cs typeface="Times New Roman"/>
            </a:endParaRPr>
          </a:p>
          <a:p>
            <a:pPr marL="352425" indent="-340360">
              <a:lnSpc>
                <a:spcPct val="100000"/>
              </a:lnSpc>
              <a:buFont typeface="Arial"/>
              <a:buChar char="•"/>
              <a:tabLst>
                <a:tab pos="352425" algn="l"/>
                <a:tab pos="353060" algn="l"/>
              </a:tabLst>
            </a:pPr>
            <a:r>
              <a:rPr sz="1800" spc="-5" dirty="0">
                <a:latin typeface="Times New Roman"/>
                <a:cs typeface="Times New Roman"/>
              </a:rPr>
              <a:t>Transaction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Type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905" y="4612385"/>
            <a:ext cx="2313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Access </a:t>
            </a:r>
            <a:r>
              <a:rPr sz="1800" dirty="0">
                <a:latin typeface="Times New Roman"/>
                <a:cs typeface="Times New Roman"/>
              </a:rPr>
              <a:t>Control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Practices</a:t>
            </a:r>
          </a:p>
        </p:txBody>
      </p:sp>
      <p:sp>
        <p:nvSpPr>
          <p:cNvPr id="4" name="object 4"/>
          <p:cNvSpPr/>
          <p:nvPr/>
        </p:nvSpPr>
        <p:spPr>
          <a:xfrm>
            <a:off x="5244442" y="2940748"/>
            <a:ext cx="6768849" cy="3733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934967" y="4611623"/>
            <a:ext cx="1051560" cy="413384"/>
            <a:chOff x="3934967" y="4611623"/>
            <a:chExt cx="1051560" cy="413384"/>
          </a:xfrm>
        </p:grpSpPr>
        <p:sp>
          <p:nvSpPr>
            <p:cNvPr id="6" name="object 6"/>
            <p:cNvSpPr/>
            <p:nvPr/>
          </p:nvSpPr>
          <p:spPr>
            <a:xfrm>
              <a:off x="3941063" y="4617719"/>
              <a:ext cx="1039494" cy="401320"/>
            </a:xfrm>
            <a:custGeom>
              <a:avLst/>
              <a:gdLst/>
              <a:ahLst/>
              <a:cxnLst/>
              <a:rect l="l" t="t" r="r" b="b"/>
              <a:pathLst>
                <a:path w="1039495" h="401320">
                  <a:moveTo>
                    <a:pt x="838962" y="0"/>
                  </a:moveTo>
                  <a:lnTo>
                    <a:pt x="838962" y="100202"/>
                  </a:lnTo>
                  <a:lnTo>
                    <a:pt x="0" y="100202"/>
                  </a:lnTo>
                  <a:lnTo>
                    <a:pt x="0" y="300608"/>
                  </a:lnTo>
                  <a:lnTo>
                    <a:pt x="838962" y="300608"/>
                  </a:lnTo>
                  <a:lnTo>
                    <a:pt x="838962" y="400811"/>
                  </a:lnTo>
                  <a:lnTo>
                    <a:pt x="1039368" y="200405"/>
                  </a:lnTo>
                  <a:lnTo>
                    <a:pt x="83896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41063" y="4617719"/>
              <a:ext cx="1039494" cy="401320"/>
            </a:xfrm>
            <a:custGeom>
              <a:avLst/>
              <a:gdLst/>
              <a:ahLst/>
              <a:cxnLst/>
              <a:rect l="l" t="t" r="r" b="b"/>
              <a:pathLst>
                <a:path w="1039495" h="401320">
                  <a:moveTo>
                    <a:pt x="0" y="100202"/>
                  </a:moveTo>
                  <a:lnTo>
                    <a:pt x="838962" y="100202"/>
                  </a:lnTo>
                  <a:lnTo>
                    <a:pt x="838962" y="0"/>
                  </a:lnTo>
                  <a:lnTo>
                    <a:pt x="1039368" y="200405"/>
                  </a:lnTo>
                  <a:lnTo>
                    <a:pt x="838962" y="400811"/>
                  </a:lnTo>
                  <a:lnTo>
                    <a:pt x="838962" y="300608"/>
                  </a:lnTo>
                  <a:lnTo>
                    <a:pt x="0" y="300608"/>
                  </a:lnTo>
                  <a:lnTo>
                    <a:pt x="0" y="10020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276" y="417321"/>
            <a:ext cx="11405870" cy="578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2.7.2 Network </a:t>
            </a: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Access </a:t>
            </a:r>
            <a:r>
              <a:rPr sz="18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Control</a:t>
            </a:r>
            <a:r>
              <a:rPr sz="1800" b="1" spc="-1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(NAC):</a:t>
            </a:r>
            <a:endParaRPr sz="1800" dirty="0">
              <a:latin typeface="Times New Roman"/>
              <a:cs typeface="Times New Roman"/>
            </a:endParaRPr>
          </a:p>
          <a:p>
            <a:pPr marL="12700" marR="80010">
              <a:lnSpc>
                <a:spcPct val="100000"/>
              </a:lnSpc>
            </a:pP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Attempts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to unify endpoint </a:t>
            </a: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security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technology (such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antivirus, host intrusion prevention, and vulnerability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assessment),  user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or system authentication and </a:t>
            </a: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network </a:t>
            </a: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security</a:t>
            </a:r>
            <a:r>
              <a:rPr sz="1800" b="1" spc="-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enforcement.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NAC </a:t>
            </a: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Practices: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marR="25019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Centralized </a:t>
            </a:r>
            <a:r>
              <a:rPr sz="1800" b="1" dirty="0">
                <a:latin typeface="Times New Roman"/>
                <a:cs typeface="Times New Roman"/>
              </a:rPr>
              <a:t>Policy Management </a:t>
            </a:r>
            <a:r>
              <a:rPr sz="1800" dirty="0">
                <a:latin typeface="Times New Roman"/>
                <a:cs typeface="Times New Roman"/>
              </a:rPr>
              <a:t>- instead of multiple systems to </a:t>
            </a:r>
            <a:r>
              <a:rPr sz="1800" spc="-5" dirty="0">
                <a:latin typeface="Times New Roman"/>
                <a:cs typeface="Times New Roman"/>
              </a:rPr>
              <a:t>manage different </a:t>
            </a:r>
            <a:r>
              <a:rPr sz="1800" dirty="0">
                <a:latin typeface="Times New Roman"/>
                <a:cs typeface="Times New Roman"/>
              </a:rPr>
              <a:t>types of </a:t>
            </a:r>
            <a:r>
              <a:rPr sz="1800" spc="-5" dirty="0">
                <a:latin typeface="Times New Roman"/>
                <a:cs typeface="Times New Roman"/>
              </a:rPr>
              <a:t>users, use </a:t>
            </a:r>
            <a:r>
              <a:rPr sz="1800" dirty="0">
                <a:latin typeface="Times New Roman"/>
                <a:cs typeface="Times New Roman"/>
              </a:rPr>
              <a:t>one centralized  system to review </a:t>
            </a:r>
            <a:r>
              <a:rPr sz="1800" spc="-5" dirty="0">
                <a:latin typeface="Times New Roman"/>
                <a:cs typeface="Times New Roman"/>
              </a:rPr>
              <a:t>(see) where </a:t>
            </a:r>
            <a:r>
              <a:rPr sz="1800" dirty="0">
                <a:latin typeface="Times New Roman"/>
                <a:cs typeface="Times New Roman"/>
              </a:rPr>
              <a:t>Corporate </a:t>
            </a:r>
            <a:r>
              <a:rPr sz="1800" spc="-5" dirty="0">
                <a:latin typeface="Times New Roman"/>
                <a:cs typeface="Times New Roman"/>
              </a:rPr>
              <a:t>Users, Guests, </a:t>
            </a:r>
            <a:r>
              <a:rPr sz="1800" dirty="0">
                <a:latin typeface="Times New Roman"/>
                <a:cs typeface="Times New Roman"/>
              </a:rPr>
              <a:t>and Contractors are allowed 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Dashboard </a:t>
            </a:r>
            <a:r>
              <a:rPr sz="1800" b="1" dirty="0">
                <a:latin typeface="Times New Roman"/>
                <a:cs typeface="Times New Roman"/>
              </a:rPr>
              <a:t>Device </a:t>
            </a:r>
            <a:r>
              <a:rPr sz="1800" b="1" spc="-5" dirty="0">
                <a:latin typeface="Times New Roman"/>
                <a:cs typeface="Times New Roman"/>
              </a:rPr>
              <a:t>Profile </a:t>
            </a:r>
            <a:r>
              <a:rPr sz="1800" b="1" spc="-15" dirty="0">
                <a:latin typeface="Times New Roman"/>
                <a:cs typeface="Times New Roman"/>
              </a:rPr>
              <a:t>Views </a:t>
            </a:r>
            <a:r>
              <a:rPr sz="1800" dirty="0">
                <a:latin typeface="Times New Roman"/>
                <a:cs typeface="Times New Roman"/>
              </a:rPr>
              <a:t>- device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profiling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What </a:t>
            </a:r>
            <a:r>
              <a:rPr sz="1800" spc="5" dirty="0">
                <a:latin typeface="Times New Roman"/>
                <a:cs typeface="Times New Roman"/>
              </a:rPr>
              <a:t>types </a:t>
            </a:r>
            <a:r>
              <a:rPr sz="1800" dirty="0">
                <a:latin typeface="Times New Roman"/>
                <a:cs typeface="Times New Roman"/>
              </a:rPr>
              <a:t>of devices are being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5" dirty="0">
                <a:latin typeface="Times New Roman"/>
                <a:cs typeface="Times New Roman"/>
              </a:rPr>
              <a:t>your </a:t>
            </a:r>
            <a:r>
              <a:rPr sz="1800" dirty="0">
                <a:latin typeface="Times New Roman"/>
                <a:cs typeface="Times New Roman"/>
              </a:rPr>
              <a:t>wireless </a:t>
            </a:r>
            <a:r>
              <a:rPr sz="1800" spc="-5" dirty="0">
                <a:latin typeface="Times New Roman"/>
                <a:cs typeface="Times New Roman"/>
              </a:rPr>
              <a:t>network </a:t>
            </a:r>
            <a:r>
              <a:rPr sz="1800" dirty="0">
                <a:latin typeface="Times New Roman"/>
                <a:cs typeface="Times New Roman"/>
              </a:rPr>
              <a:t>or wired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network?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Where </a:t>
            </a:r>
            <a:r>
              <a:rPr sz="1800" dirty="0">
                <a:latin typeface="Times New Roman"/>
                <a:cs typeface="Times New Roman"/>
              </a:rPr>
              <a:t>are they connecting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from?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Gather </a:t>
            </a:r>
            <a:r>
              <a:rPr sz="1800" spc="-5" dirty="0">
                <a:latin typeface="Times New Roman"/>
                <a:cs typeface="Times New Roman"/>
              </a:rPr>
              <a:t>Usage </a:t>
            </a:r>
            <a:r>
              <a:rPr sz="1800" dirty="0">
                <a:latin typeface="Times New Roman"/>
                <a:cs typeface="Times New Roman"/>
              </a:rPr>
              <a:t>statistics and device details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take future network and policy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decisions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Self-Registration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BYOD </a:t>
            </a:r>
            <a:r>
              <a:rPr sz="1800" b="1" dirty="0">
                <a:latin typeface="Times New Roman"/>
                <a:cs typeface="Times New Roman"/>
              </a:rPr>
              <a:t>Devices </a:t>
            </a:r>
            <a:r>
              <a:rPr sz="1800" dirty="0">
                <a:latin typeface="Times New Roman"/>
                <a:cs typeface="Times New Roman"/>
              </a:rPr>
              <a:t>- Device Registration for </a:t>
            </a:r>
            <a:r>
              <a:rPr sz="1800" spc="-5" dirty="0">
                <a:latin typeface="Times New Roman"/>
                <a:cs typeface="Times New Roman"/>
              </a:rPr>
              <a:t>BYOD </a:t>
            </a:r>
            <a:r>
              <a:rPr sz="1800" dirty="0">
                <a:latin typeface="Times New Roman"/>
                <a:cs typeface="Times New Roman"/>
              </a:rPr>
              <a:t>should allow </a:t>
            </a:r>
            <a:r>
              <a:rPr sz="1800" spc="-5" dirty="0">
                <a:latin typeface="Times New Roman"/>
                <a:cs typeface="Times New Roman"/>
              </a:rPr>
              <a:t>users </a:t>
            </a:r>
            <a:r>
              <a:rPr sz="1800" dirty="0">
                <a:latin typeface="Times New Roman"/>
                <a:cs typeface="Times New Roman"/>
              </a:rPr>
              <a:t>to provision their </a:t>
            </a:r>
            <a:r>
              <a:rPr sz="1800" spc="-5" dirty="0">
                <a:latin typeface="Times New Roman"/>
                <a:cs typeface="Times New Roman"/>
              </a:rPr>
              <a:t>own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devices.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Secure </a:t>
            </a:r>
            <a:r>
              <a:rPr sz="1800" b="1" spc="-5" dirty="0">
                <a:latin typeface="Times New Roman"/>
                <a:cs typeface="Times New Roman"/>
              </a:rPr>
              <a:t>Guest </a:t>
            </a:r>
            <a:r>
              <a:rPr sz="1800" b="1" dirty="0">
                <a:latin typeface="Times New Roman"/>
                <a:cs typeface="Times New Roman"/>
              </a:rPr>
              <a:t>Registration &amp; Access </a:t>
            </a:r>
            <a:r>
              <a:rPr sz="1800" dirty="0">
                <a:latin typeface="Times New Roman"/>
                <a:cs typeface="Times New Roman"/>
              </a:rPr>
              <a:t>- This </a:t>
            </a:r>
            <a:r>
              <a:rPr sz="1800" spc="-5" dirty="0">
                <a:latin typeface="Times New Roman"/>
                <a:cs typeface="Times New Roman"/>
              </a:rPr>
              <a:t>means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is allowed to register with a captive portal and the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not provide a </a:t>
            </a:r>
            <a:r>
              <a:rPr sz="1800" spc="-5" dirty="0">
                <a:latin typeface="Times New Roman"/>
                <a:cs typeface="Times New Roman"/>
              </a:rPr>
              <a:t>password </a:t>
            </a:r>
            <a:r>
              <a:rPr sz="1800" dirty="0">
                <a:latin typeface="Times New Roman"/>
                <a:cs typeface="Times New Roman"/>
              </a:rPr>
              <a:t>to be shared around the</a:t>
            </a:r>
            <a:r>
              <a:rPr sz="1800" spc="-5" dirty="0">
                <a:latin typeface="Times New Roman"/>
                <a:cs typeface="Times New Roman"/>
              </a:rPr>
              <a:t> office.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marR="3810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Remote </a:t>
            </a:r>
            <a:r>
              <a:rPr sz="1800" b="1" spc="-5" dirty="0">
                <a:latin typeface="Times New Roman"/>
                <a:cs typeface="Times New Roman"/>
              </a:rPr>
              <a:t>Registration </a:t>
            </a:r>
            <a:r>
              <a:rPr sz="1800" b="1" dirty="0">
                <a:latin typeface="Times New Roman"/>
                <a:cs typeface="Times New Roman"/>
              </a:rPr>
              <a:t>&amp; </a:t>
            </a:r>
            <a:r>
              <a:rPr sz="1800" b="1" spc="-5" dirty="0">
                <a:latin typeface="Times New Roman"/>
                <a:cs typeface="Times New Roman"/>
              </a:rPr>
              <a:t>Auto-provisioning </a:t>
            </a:r>
            <a:r>
              <a:rPr sz="1800" b="1" dirty="0">
                <a:latin typeface="Times New Roman"/>
                <a:cs typeface="Times New Roman"/>
              </a:rPr>
              <a:t>of devices </a:t>
            </a:r>
            <a:r>
              <a:rPr sz="1800" dirty="0">
                <a:latin typeface="Times New Roman"/>
                <a:cs typeface="Times New Roman"/>
              </a:rPr>
              <a:t>- </a:t>
            </a:r>
            <a:r>
              <a:rPr sz="1800" spc="-5" dirty="0">
                <a:latin typeface="Times New Roman"/>
                <a:cs typeface="Times New Roman"/>
              </a:rPr>
              <a:t>BEFORE user </a:t>
            </a:r>
            <a:r>
              <a:rPr sz="1800" dirty="0">
                <a:latin typeface="Times New Roman"/>
                <a:cs typeface="Times New Roman"/>
              </a:rPr>
              <a:t>gets to </a:t>
            </a:r>
            <a:r>
              <a:rPr sz="1800" spc="-5" dirty="0">
                <a:latin typeface="Times New Roman"/>
                <a:cs typeface="Times New Roman"/>
              </a:rPr>
              <a:t>campus, </a:t>
            </a:r>
            <a:r>
              <a:rPr sz="1800" dirty="0">
                <a:latin typeface="Times New Roman"/>
                <a:cs typeface="Times New Roman"/>
              </a:rPr>
              <a:t>register and auto-provision their 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831" y="318896"/>
            <a:ext cx="4500880" cy="223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2.8 Major types of </a:t>
            </a:r>
            <a:r>
              <a:rPr sz="1800" b="1" spc="-5" dirty="0">
                <a:latin typeface="Times New Roman"/>
                <a:cs typeface="Times New Roman"/>
              </a:rPr>
              <a:t>Operating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Threats: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Hardware based attacks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latin typeface="Times New Roman"/>
                <a:cs typeface="Times New Roman"/>
              </a:rPr>
              <a:t>Device independent attacks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Software based attacks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latin typeface="Times New Roman"/>
                <a:cs typeface="Times New Roman"/>
              </a:rPr>
              <a:t>User based attacks</a:t>
            </a:r>
            <a:endParaRPr lang="en-US" sz="18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lang="en-US" sz="18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lang="en-US"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960" y="319785"/>
            <a:ext cx="1119124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21213"/>
                </a:solidFill>
                <a:latin typeface="Times New Roman"/>
                <a:cs typeface="Times New Roman"/>
              </a:rPr>
              <a:t>2.8.1 </a:t>
            </a:r>
            <a:r>
              <a:rPr sz="1800" b="1" spc="-5" dirty="0">
                <a:solidFill>
                  <a:srgbClr val="121213"/>
                </a:solidFill>
                <a:latin typeface="Times New Roman"/>
                <a:cs typeface="Times New Roman"/>
              </a:rPr>
              <a:t>OS </a:t>
            </a:r>
            <a:r>
              <a:rPr sz="1800" b="1" spc="-10" dirty="0">
                <a:solidFill>
                  <a:srgbClr val="121213"/>
                </a:solidFill>
                <a:latin typeface="Times New Roman"/>
                <a:cs typeface="Times New Roman"/>
              </a:rPr>
              <a:t>Threat: </a:t>
            </a:r>
            <a:r>
              <a:rPr sz="1800" b="1" spc="-5" dirty="0">
                <a:solidFill>
                  <a:srgbClr val="121213"/>
                </a:solidFill>
                <a:latin typeface="Times New Roman"/>
                <a:cs typeface="Times New Roman"/>
              </a:rPr>
              <a:t>Authentication</a:t>
            </a:r>
            <a:r>
              <a:rPr sz="1800" b="1" spc="-145" dirty="0">
                <a:solidFill>
                  <a:srgbClr val="12121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21213"/>
                </a:solidFill>
                <a:latin typeface="Times New Roman"/>
                <a:cs typeface="Times New Roman"/>
              </a:rPr>
              <a:t>Issues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Refers to identifying each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of the system and associating the executing </a:t>
            </a:r>
            <a:r>
              <a:rPr sz="1800" spc="-5" dirty="0">
                <a:latin typeface="Times New Roman"/>
                <a:cs typeface="Times New Roman"/>
              </a:rPr>
              <a:t>programs </a:t>
            </a:r>
            <a:r>
              <a:rPr sz="1800" dirty="0">
                <a:latin typeface="Times New Roman"/>
                <a:cs typeface="Times New Roman"/>
              </a:rPr>
              <a:t>with those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users.</a:t>
            </a:r>
            <a:endParaRPr sz="18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OS </a:t>
            </a:r>
            <a:r>
              <a:rPr sz="1800" dirty="0">
                <a:latin typeface="Times New Roman"/>
                <a:cs typeface="Times New Roman"/>
              </a:rPr>
              <a:t>responsibility to create a </a:t>
            </a:r>
            <a:r>
              <a:rPr sz="1800" spc="-5" dirty="0">
                <a:latin typeface="Times New Roman"/>
                <a:cs typeface="Times New Roman"/>
              </a:rPr>
              <a:t>protected secure system </a:t>
            </a:r>
            <a:r>
              <a:rPr sz="1800" dirty="0">
                <a:latin typeface="Times New Roman"/>
                <a:cs typeface="Times New Roman"/>
              </a:rPr>
              <a:t>which </a:t>
            </a:r>
            <a:r>
              <a:rPr sz="1800" spc="-5" dirty="0">
                <a:latin typeface="Times New Roman"/>
                <a:cs typeface="Times New Roman"/>
              </a:rPr>
              <a:t>ensures </a:t>
            </a:r>
            <a:r>
              <a:rPr sz="1800" dirty="0">
                <a:latin typeface="Times New Roman"/>
                <a:cs typeface="Times New Roman"/>
              </a:rPr>
              <a:t>that a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spc="-10" dirty="0">
                <a:latin typeface="Times New Roman"/>
                <a:cs typeface="Times New Roman"/>
              </a:rPr>
              <a:t>who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running a </a:t>
            </a:r>
            <a:r>
              <a:rPr sz="1800" spc="-5" dirty="0">
                <a:latin typeface="Times New Roman"/>
                <a:cs typeface="Times New Roman"/>
              </a:rPr>
              <a:t>particular </a:t>
            </a:r>
            <a:r>
              <a:rPr sz="1800" dirty="0">
                <a:latin typeface="Times New Roman"/>
                <a:cs typeface="Times New Roman"/>
              </a:rPr>
              <a:t>program </a:t>
            </a:r>
            <a:r>
              <a:rPr sz="1800" spc="-5" dirty="0">
                <a:latin typeface="Times New Roman"/>
                <a:cs typeface="Times New Roman"/>
              </a:rPr>
              <a:t>is  </a:t>
            </a:r>
            <a:r>
              <a:rPr sz="1800" dirty="0">
                <a:latin typeface="Times New Roman"/>
                <a:cs typeface="Times New Roman"/>
              </a:rPr>
              <a:t>authentic.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Operating Systems generally identifies/authenticates </a:t>
            </a:r>
            <a:r>
              <a:rPr sz="1800" spc="-5" dirty="0">
                <a:latin typeface="Times New Roman"/>
                <a:cs typeface="Times New Roman"/>
              </a:rPr>
              <a:t>users </a:t>
            </a:r>
            <a:r>
              <a:rPr sz="1800" dirty="0">
                <a:latin typeface="Times New Roman"/>
                <a:cs typeface="Times New Roman"/>
              </a:rPr>
              <a:t>using following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ways.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Username </a:t>
            </a:r>
            <a:r>
              <a:rPr sz="1800" b="1" dirty="0">
                <a:latin typeface="Times New Roman"/>
                <a:cs typeface="Times New Roman"/>
              </a:rPr>
              <a:t>/ Password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−</a:t>
            </a:r>
          </a:p>
          <a:p>
            <a:pPr marL="1213485" lvl="2" indent="-287655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Enter a registered </a:t>
            </a:r>
            <a:r>
              <a:rPr sz="1800" spc="-5" dirty="0">
                <a:latin typeface="Times New Roman"/>
                <a:cs typeface="Times New Roman"/>
              </a:rPr>
              <a:t>username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password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OS </a:t>
            </a:r>
            <a:r>
              <a:rPr sz="1800" dirty="0">
                <a:latin typeface="Times New Roman"/>
                <a:cs typeface="Times New Roman"/>
              </a:rPr>
              <a:t>to login into 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system.</a:t>
            </a:r>
          </a:p>
          <a:p>
            <a:pPr marL="1213485" lvl="2" indent="-287655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Times New Roman"/>
                <a:cs typeface="Times New Roman"/>
              </a:rPr>
              <a:t>Its “something </a:t>
            </a:r>
            <a:r>
              <a:rPr sz="1800" spc="5" dirty="0">
                <a:latin typeface="Times New Roman"/>
                <a:cs typeface="Times New Roman"/>
              </a:rPr>
              <a:t>you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know”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User Card </a:t>
            </a:r>
            <a:r>
              <a:rPr sz="1800" b="1" dirty="0">
                <a:latin typeface="Times New Roman"/>
                <a:cs typeface="Times New Roman"/>
              </a:rPr>
              <a:t>/ Key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−</a:t>
            </a:r>
          </a:p>
          <a:p>
            <a:pPr marL="1213485" lvl="2" indent="-2876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punch in card or enter key generated by key generator to login into the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system.</a:t>
            </a:r>
          </a:p>
          <a:p>
            <a:pPr marL="1213485" lvl="2" indent="-287655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Times New Roman"/>
                <a:cs typeface="Times New Roman"/>
              </a:rPr>
              <a:t>Its “something </a:t>
            </a:r>
            <a:r>
              <a:rPr sz="1800" spc="5" dirty="0">
                <a:latin typeface="Times New Roman"/>
                <a:cs typeface="Times New Roman"/>
              </a:rPr>
              <a:t>you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have”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User attribute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655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b="1" dirty="0">
                <a:latin typeface="Times New Roman"/>
                <a:cs typeface="Times New Roman"/>
              </a:rPr>
              <a:t>Fingerprint / Retina pattern / </a:t>
            </a:r>
            <a:r>
              <a:rPr sz="1800" b="1" spc="-10" dirty="0">
                <a:latin typeface="Times New Roman"/>
                <a:cs typeface="Times New Roman"/>
              </a:rPr>
              <a:t>Signature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−</a:t>
            </a:r>
          </a:p>
          <a:p>
            <a:pPr marL="1213485" lvl="2" indent="-287655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Times New Roman"/>
                <a:cs typeface="Times New Roman"/>
              </a:rPr>
              <a:t>Provide </a:t>
            </a:r>
            <a:r>
              <a:rPr sz="1800" dirty="0">
                <a:latin typeface="Times New Roman"/>
                <a:cs typeface="Times New Roman"/>
              </a:rPr>
              <a:t>personal attributes via designated input device used by operating system to login into the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system.</a:t>
            </a:r>
          </a:p>
          <a:p>
            <a:pPr marL="1213485" lvl="2" indent="-287655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Its </a:t>
            </a:r>
            <a:r>
              <a:rPr sz="1800" spc="-5" dirty="0">
                <a:latin typeface="Times New Roman"/>
                <a:cs typeface="Times New Roman"/>
              </a:rPr>
              <a:t>“something </a:t>
            </a:r>
            <a:r>
              <a:rPr sz="1800" spc="5" dirty="0">
                <a:latin typeface="Times New Roman"/>
                <a:cs typeface="Times New Roman"/>
              </a:rPr>
              <a:t>you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866" y="305815"/>
            <a:ext cx="1087310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21213"/>
                </a:solidFill>
                <a:latin typeface="Times New Roman"/>
                <a:cs typeface="Times New Roman"/>
              </a:rPr>
              <a:t>2.8.2 </a:t>
            </a:r>
            <a:r>
              <a:rPr sz="1800" b="1" spc="-5" dirty="0">
                <a:solidFill>
                  <a:srgbClr val="121213"/>
                </a:solidFill>
                <a:latin typeface="Times New Roman"/>
                <a:cs typeface="Times New Roman"/>
              </a:rPr>
              <a:t>OS Threat: One </a:t>
            </a:r>
            <a:r>
              <a:rPr sz="1800" b="1" spc="-10" dirty="0">
                <a:solidFill>
                  <a:srgbClr val="121213"/>
                </a:solidFill>
                <a:latin typeface="Times New Roman"/>
                <a:cs typeface="Times New Roman"/>
              </a:rPr>
              <a:t>Time</a:t>
            </a:r>
            <a:r>
              <a:rPr sz="1800" b="1" spc="-75" dirty="0">
                <a:solidFill>
                  <a:srgbClr val="121213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21213"/>
                </a:solidFill>
                <a:latin typeface="Times New Roman"/>
                <a:cs typeface="Times New Roman"/>
              </a:rPr>
              <a:t>Passwords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One </a:t>
            </a:r>
            <a:r>
              <a:rPr sz="1800" spc="-20" dirty="0">
                <a:latin typeface="Times New Roman"/>
                <a:cs typeface="Times New Roman"/>
              </a:rPr>
              <a:t>Time </a:t>
            </a:r>
            <a:r>
              <a:rPr sz="1800" spc="-5" dirty="0">
                <a:latin typeface="Times New Roman"/>
                <a:cs typeface="Times New Roman"/>
              </a:rPr>
              <a:t>Passwords (OTP) </a:t>
            </a:r>
            <a:r>
              <a:rPr sz="1800" dirty="0">
                <a:latin typeface="Times New Roman"/>
                <a:cs typeface="Times New Roman"/>
              </a:rPr>
              <a:t>provide additional security along with </a:t>
            </a:r>
            <a:r>
              <a:rPr sz="1800" spc="-5" dirty="0">
                <a:latin typeface="Times New Roman"/>
                <a:cs typeface="Times New Roman"/>
              </a:rPr>
              <a:t>normal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authentication.</a:t>
            </a: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Here a unique </a:t>
            </a:r>
            <a:r>
              <a:rPr sz="1800" spc="-5" dirty="0">
                <a:latin typeface="Times New Roman"/>
                <a:cs typeface="Times New Roman"/>
              </a:rPr>
              <a:t>password is </a:t>
            </a:r>
            <a:r>
              <a:rPr sz="1800" dirty="0">
                <a:latin typeface="Times New Roman"/>
                <a:cs typeface="Times New Roman"/>
              </a:rPr>
              <a:t>required every </a:t>
            </a:r>
            <a:r>
              <a:rPr sz="1800" spc="-5" dirty="0">
                <a:latin typeface="Times New Roman"/>
                <a:cs typeface="Times New Roman"/>
              </a:rPr>
              <a:t>time user </a:t>
            </a:r>
            <a:r>
              <a:rPr sz="1800" dirty="0">
                <a:latin typeface="Times New Roman"/>
                <a:cs typeface="Times New Roman"/>
              </a:rPr>
              <a:t>tries to login into 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system.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Once an </a:t>
            </a:r>
            <a:r>
              <a:rPr sz="1800" spc="-5" dirty="0">
                <a:latin typeface="Times New Roman"/>
                <a:cs typeface="Times New Roman"/>
              </a:rPr>
              <a:t>OTP is </a:t>
            </a:r>
            <a:r>
              <a:rPr sz="1800" dirty="0">
                <a:latin typeface="Times New Roman"/>
                <a:cs typeface="Times New Roman"/>
              </a:rPr>
              <a:t>used, then it cannot be used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again.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One-time password </a:t>
            </a:r>
            <a:r>
              <a:rPr sz="1800" dirty="0">
                <a:latin typeface="Times New Roman"/>
                <a:cs typeface="Times New Roman"/>
              </a:rPr>
              <a:t>are implemented in various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ways.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Random numbers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−</a:t>
            </a: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Users </a:t>
            </a:r>
            <a:r>
              <a:rPr sz="1800" dirty="0">
                <a:latin typeface="Times New Roman"/>
                <a:cs typeface="Times New Roman"/>
              </a:rPr>
              <a:t>are provided cards having </a:t>
            </a:r>
            <a:r>
              <a:rPr sz="1800" spc="-5" dirty="0">
                <a:latin typeface="Times New Roman"/>
                <a:cs typeface="Times New Roman"/>
              </a:rPr>
              <a:t>numbers </a:t>
            </a:r>
            <a:r>
              <a:rPr sz="1800" dirty="0">
                <a:latin typeface="Times New Roman"/>
                <a:cs typeface="Times New Roman"/>
              </a:rPr>
              <a:t>printed along with corresponding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alphabets.</a:t>
            </a: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System </a:t>
            </a:r>
            <a:r>
              <a:rPr sz="1800" spc="-5" dirty="0">
                <a:latin typeface="Times New Roman"/>
                <a:cs typeface="Times New Roman"/>
              </a:rPr>
              <a:t>asks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numbers </a:t>
            </a:r>
            <a:r>
              <a:rPr sz="1800" dirty="0">
                <a:latin typeface="Times New Roman"/>
                <a:cs typeface="Times New Roman"/>
              </a:rPr>
              <a:t>corresponding to </a:t>
            </a:r>
            <a:r>
              <a:rPr sz="1800" spc="-5" dirty="0">
                <a:latin typeface="Times New Roman"/>
                <a:cs typeface="Times New Roman"/>
              </a:rPr>
              <a:t>few </a:t>
            </a:r>
            <a:r>
              <a:rPr sz="1800" dirty="0">
                <a:latin typeface="Times New Roman"/>
                <a:cs typeface="Times New Roman"/>
              </a:rPr>
              <a:t>alphabets </a:t>
            </a:r>
            <a:r>
              <a:rPr sz="1800" spc="-5" dirty="0">
                <a:latin typeface="Times New Roman"/>
                <a:cs typeface="Times New Roman"/>
              </a:rPr>
              <a:t>randomly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chosen.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Secret key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−</a:t>
            </a: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are provided a hardware device which can create a </a:t>
            </a:r>
            <a:r>
              <a:rPr sz="1800" spc="-5" dirty="0">
                <a:latin typeface="Times New Roman"/>
                <a:cs typeface="Times New Roman"/>
              </a:rPr>
              <a:t>secret </a:t>
            </a:r>
            <a:r>
              <a:rPr sz="1800" dirty="0">
                <a:latin typeface="Times New Roman"/>
                <a:cs typeface="Times New Roman"/>
              </a:rPr>
              <a:t>id </a:t>
            </a:r>
            <a:r>
              <a:rPr sz="1800" spc="-5" dirty="0">
                <a:latin typeface="Times New Roman"/>
                <a:cs typeface="Times New Roman"/>
              </a:rPr>
              <a:t>mapped </a:t>
            </a:r>
            <a:r>
              <a:rPr sz="1800" dirty="0">
                <a:latin typeface="Times New Roman"/>
                <a:cs typeface="Times New Roman"/>
              </a:rPr>
              <a:t>with user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id.</a:t>
            </a: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System </a:t>
            </a:r>
            <a:r>
              <a:rPr sz="1800" spc="-5" dirty="0">
                <a:latin typeface="Times New Roman"/>
                <a:cs typeface="Times New Roman"/>
              </a:rPr>
              <a:t>asks </a:t>
            </a:r>
            <a:r>
              <a:rPr sz="1800" dirty="0">
                <a:latin typeface="Times New Roman"/>
                <a:cs typeface="Times New Roman"/>
              </a:rPr>
              <a:t>for such </a:t>
            </a:r>
            <a:r>
              <a:rPr sz="1800" spc="-5" dirty="0">
                <a:latin typeface="Times New Roman"/>
                <a:cs typeface="Times New Roman"/>
              </a:rPr>
              <a:t>secret </a:t>
            </a:r>
            <a:r>
              <a:rPr sz="1800" dirty="0">
                <a:latin typeface="Times New Roman"/>
                <a:cs typeface="Times New Roman"/>
              </a:rPr>
              <a:t>id which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to be generated every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prior 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login.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latin typeface="Times New Roman"/>
                <a:cs typeface="Times New Roman"/>
              </a:rPr>
              <a:t>Network </a:t>
            </a:r>
            <a:r>
              <a:rPr sz="1800" b="1" spc="-5" dirty="0">
                <a:latin typeface="Times New Roman"/>
                <a:cs typeface="Times New Roman"/>
              </a:rPr>
              <a:t>password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−</a:t>
            </a:r>
          </a:p>
          <a:p>
            <a:pPr marL="1213485" marR="5080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commercial applications </a:t>
            </a:r>
            <a:r>
              <a:rPr sz="1800" spc="-10" dirty="0">
                <a:latin typeface="Times New Roman"/>
                <a:cs typeface="Times New Roman"/>
              </a:rPr>
              <a:t>send </a:t>
            </a:r>
            <a:r>
              <a:rPr sz="1800" dirty="0">
                <a:latin typeface="Times New Roman"/>
                <a:cs typeface="Times New Roman"/>
              </a:rPr>
              <a:t>one-time </a:t>
            </a:r>
            <a:r>
              <a:rPr sz="1800" spc="-5" dirty="0">
                <a:latin typeface="Times New Roman"/>
                <a:cs typeface="Times New Roman"/>
              </a:rPr>
              <a:t>passwords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on registered </a:t>
            </a:r>
            <a:r>
              <a:rPr sz="1800" spc="-5" dirty="0">
                <a:latin typeface="Times New Roman"/>
                <a:cs typeface="Times New Roman"/>
              </a:rPr>
              <a:t>mobile/ </a:t>
            </a:r>
            <a:r>
              <a:rPr sz="1800" dirty="0">
                <a:latin typeface="Times New Roman"/>
                <a:cs typeface="Times New Roman"/>
              </a:rPr>
              <a:t>email </a:t>
            </a:r>
            <a:r>
              <a:rPr sz="1800" spc="-5" dirty="0">
                <a:latin typeface="Times New Roman"/>
                <a:cs typeface="Times New Roman"/>
              </a:rPr>
              <a:t>which is  </a:t>
            </a:r>
            <a:r>
              <a:rPr sz="1800" dirty="0">
                <a:latin typeface="Times New Roman"/>
                <a:cs typeface="Times New Roman"/>
              </a:rPr>
              <a:t>required to be entered prior 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42697"/>
            <a:ext cx="11537950" cy="6706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21213"/>
                </a:solidFill>
                <a:latin typeface="Times New Roman"/>
                <a:cs typeface="Times New Roman"/>
              </a:rPr>
              <a:t>2.8.3 OS </a:t>
            </a:r>
            <a:r>
              <a:rPr sz="1800" b="1" spc="-5" dirty="0">
                <a:solidFill>
                  <a:srgbClr val="121213"/>
                </a:solidFill>
                <a:latin typeface="Times New Roman"/>
                <a:cs typeface="Times New Roman"/>
              </a:rPr>
              <a:t>Threats: Program </a:t>
            </a:r>
            <a:r>
              <a:rPr sz="1800" b="1" dirty="0">
                <a:solidFill>
                  <a:srgbClr val="121213"/>
                </a:solidFill>
                <a:latin typeface="Times New Roman"/>
                <a:cs typeface="Times New Roman"/>
              </a:rPr>
              <a:t>or </a:t>
            </a:r>
            <a:r>
              <a:rPr sz="1800" b="1" spc="-5" dirty="0">
                <a:solidFill>
                  <a:srgbClr val="121213"/>
                </a:solidFill>
                <a:latin typeface="Times New Roman"/>
                <a:cs typeface="Times New Roman"/>
              </a:rPr>
              <a:t>Application </a:t>
            </a:r>
            <a:r>
              <a:rPr sz="1800" b="1" dirty="0">
                <a:solidFill>
                  <a:srgbClr val="121213"/>
                </a:solidFill>
                <a:latin typeface="Times New Roman"/>
                <a:cs typeface="Times New Roman"/>
              </a:rPr>
              <a:t>level</a:t>
            </a:r>
            <a:r>
              <a:rPr sz="1800" b="1" spc="-245" dirty="0">
                <a:solidFill>
                  <a:srgbClr val="121213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21213"/>
                </a:solidFill>
                <a:latin typeface="Times New Roman"/>
                <a:cs typeface="Times New Roman"/>
              </a:rPr>
              <a:t>Threats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latin typeface="Times New Roman"/>
                <a:cs typeface="Times New Roman"/>
              </a:rPr>
              <a:t>OS’s </a:t>
            </a:r>
            <a:r>
              <a:rPr sz="1800" spc="-5" dirty="0">
                <a:latin typeface="Times New Roman"/>
                <a:cs typeface="Times New Roman"/>
              </a:rPr>
              <a:t>processes </a:t>
            </a:r>
            <a:r>
              <a:rPr sz="1800" dirty="0">
                <a:latin typeface="Times New Roman"/>
                <a:cs typeface="Times New Roman"/>
              </a:rPr>
              <a:t>and kernel perform designated task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they are instructed.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If a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program </a:t>
            </a:r>
            <a:r>
              <a:rPr sz="1800" spc="-5" dirty="0">
                <a:latin typeface="Times New Roman"/>
                <a:cs typeface="Times New Roman"/>
              </a:rPr>
              <a:t>made </a:t>
            </a:r>
            <a:r>
              <a:rPr sz="1800" dirty="0">
                <a:latin typeface="Times New Roman"/>
                <a:cs typeface="Times New Roman"/>
              </a:rPr>
              <a:t>these </a:t>
            </a:r>
            <a:r>
              <a:rPr sz="1800" spc="-5" dirty="0">
                <a:latin typeface="Times New Roman"/>
                <a:cs typeface="Times New Roman"/>
              </a:rPr>
              <a:t>process </a:t>
            </a:r>
            <a:r>
              <a:rPr sz="1800" dirty="0">
                <a:latin typeface="Times New Roman"/>
                <a:cs typeface="Times New Roman"/>
              </a:rPr>
              <a:t>do malicious </a:t>
            </a:r>
            <a:r>
              <a:rPr sz="1800" spc="-5" dirty="0">
                <a:latin typeface="Times New Roman"/>
                <a:cs typeface="Times New Roman"/>
              </a:rPr>
              <a:t>tasks, </a:t>
            </a:r>
            <a:r>
              <a:rPr sz="1800" dirty="0">
                <a:latin typeface="Times New Roman"/>
                <a:cs typeface="Times New Roman"/>
              </a:rPr>
              <a:t>then it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known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b="1" spc="-5" dirty="0">
                <a:latin typeface="Times New Roman"/>
                <a:cs typeface="Times New Roman"/>
              </a:rPr>
              <a:t>Program </a:t>
            </a:r>
            <a:r>
              <a:rPr sz="1800" b="1" dirty="0">
                <a:latin typeface="Times New Roman"/>
                <a:cs typeface="Times New Roman"/>
              </a:rPr>
              <a:t>or </a:t>
            </a:r>
            <a:r>
              <a:rPr sz="1800" b="1" spc="-5" dirty="0">
                <a:latin typeface="Times New Roman"/>
                <a:cs typeface="Times New Roman"/>
              </a:rPr>
              <a:t>Application </a:t>
            </a:r>
            <a:r>
              <a:rPr sz="1800" b="1" dirty="0">
                <a:latin typeface="Times New Roman"/>
                <a:cs typeface="Times New Roman"/>
              </a:rPr>
              <a:t>level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Threats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Example: Program installed in a computer which can store and send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credentials via network to </a:t>
            </a:r>
            <a:r>
              <a:rPr sz="1800" spc="-5" dirty="0">
                <a:latin typeface="Times New Roman"/>
                <a:cs typeface="Times New Roman"/>
              </a:rPr>
              <a:t>some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hacker.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Following </a:t>
            </a:r>
            <a:r>
              <a:rPr sz="1800" dirty="0">
                <a:latin typeface="Times New Roman"/>
                <a:cs typeface="Times New Roman"/>
              </a:rPr>
              <a:t>is the list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well-known program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threats.</a:t>
            </a:r>
          </a:p>
          <a:p>
            <a:pPr marL="756285" marR="8255" lvl="1" indent="-287020" algn="just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1800" b="1" spc="-30" dirty="0">
                <a:latin typeface="Times New Roman"/>
                <a:cs typeface="Times New Roman"/>
              </a:rPr>
              <a:t>Trojan </a:t>
            </a:r>
            <a:r>
              <a:rPr sz="1800" b="1" dirty="0">
                <a:latin typeface="Times New Roman"/>
                <a:cs typeface="Times New Roman"/>
              </a:rPr>
              <a:t>Horse </a:t>
            </a:r>
            <a:r>
              <a:rPr sz="1800" dirty="0">
                <a:latin typeface="Times New Roman"/>
                <a:cs typeface="Times New Roman"/>
              </a:rPr>
              <a:t>− Such program </a:t>
            </a:r>
            <a:r>
              <a:rPr sz="1800" spc="-5" dirty="0">
                <a:latin typeface="Times New Roman"/>
                <a:cs typeface="Times New Roman"/>
              </a:rPr>
              <a:t>traps user login credentials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stores them </a:t>
            </a:r>
            <a:r>
              <a:rPr sz="1800" dirty="0">
                <a:latin typeface="Times New Roman"/>
                <a:cs typeface="Times New Roman"/>
              </a:rPr>
              <a:t>to send to </a:t>
            </a:r>
            <a:r>
              <a:rPr sz="1800" spc="-5" dirty="0">
                <a:latin typeface="Times New Roman"/>
                <a:cs typeface="Times New Roman"/>
              </a:rPr>
              <a:t>malicious user </a:t>
            </a:r>
            <a:r>
              <a:rPr sz="1800" dirty="0">
                <a:latin typeface="Times New Roman"/>
                <a:cs typeface="Times New Roman"/>
              </a:rPr>
              <a:t>who can </a:t>
            </a:r>
            <a:r>
              <a:rPr sz="1800" spc="-5" dirty="0">
                <a:latin typeface="Times New Roman"/>
                <a:cs typeface="Times New Roman"/>
              </a:rPr>
              <a:t>later </a:t>
            </a:r>
            <a:r>
              <a:rPr sz="1800" spc="-15" dirty="0">
                <a:latin typeface="Times New Roman"/>
                <a:cs typeface="Times New Roman"/>
              </a:rPr>
              <a:t>on  </a:t>
            </a:r>
            <a:r>
              <a:rPr sz="1800" dirty="0">
                <a:latin typeface="Times New Roman"/>
                <a:cs typeface="Times New Roman"/>
              </a:rPr>
              <a:t>login to computer and can access system resources </a:t>
            </a:r>
            <a:r>
              <a:rPr sz="1800" spc="-5" dirty="0">
                <a:latin typeface="Times New Roman"/>
                <a:cs typeface="Times New Roman"/>
              </a:rPr>
              <a:t>OR </a:t>
            </a:r>
            <a:r>
              <a:rPr sz="1800" dirty="0">
                <a:latin typeface="Times New Roman"/>
                <a:cs typeface="Times New Roman"/>
              </a:rPr>
              <a:t>downloads other malicious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codes.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marR="8255" lvl="1" indent="-287020" algn="just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1800" b="1" spc="-35" dirty="0">
                <a:latin typeface="Times New Roman"/>
                <a:cs typeface="Times New Roman"/>
              </a:rPr>
              <a:t>Trap </a:t>
            </a:r>
            <a:r>
              <a:rPr sz="1800" b="1" dirty="0">
                <a:latin typeface="Times New Roman"/>
                <a:cs typeface="Times New Roman"/>
              </a:rPr>
              <a:t>Door </a:t>
            </a:r>
            <a:r>
              <a:rPr sz="1800" dirty="0">
                <a:latin typeface="Times New Roman"/>
                <a:cs typeface="Times New Roman"/>
              </a:rPr>
              <a:t>− If a program which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designed to </a:t>
            </a:r>
            <a:r>
              <a:rPr sz="1800" spc="-10" dirty="0">
                <a:latin typeface="Times New Roman"/>
                <a:cs typeface="Times New Roman"/>
              </a:rPr>
              <a:t>work </a:t>
            </a:r>
            <a:r>
              <a:rPr sz="1800" spc="-5" dirty="0">
                <a:latin typeface="Times New Roman"/>
                <a:cs typeface="Times New Roman"/>
              </a:rPr>
              <a:t>as required, </a:t>
            </a:r>
            <a:r>
              <a:rPr sz="1800" dirty="0">
                <a:latin typeface="Times New Roman"/>
                <a:cs typeface="Times New Roman"/>
              </a:rPr>
              <a:t>have a </a:t>
            </a:r>
            <a:r>
              <a:rPr sz="1800" spc="-5" dirty="0">
                <a:latin typeface="Times New Roman"/>
                <a:cs typeface="Times New Roman"/>
              </a:rPr>
              <a:t>security hole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its </a:t>
            </a:r>
            <a:r>
              <a:rPr sz="1800" dirty="0">
                <a:latin typeface="Times New Roman"/>
                <a:cs typeface="Times New Roman"/>
              </a:rPr>
              <a:t>code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perform </a:t>
            </a:r>
            <a:r>
              <a:rPr sz="1800" spc="-5" dirty="0">
                <a:latin typeface="Times New Roman"/>
                <a:cs typeface="Times New Roman"/>
              </a:rPr>
              <a:t>illegal  </a:t>
            </a:r>
            <a:r>
              <a:rPr sz="1800" dirty="0">
                <a:latin typeface="Times New Roman"/>
                <a:cs typeface="Times New Roman"/>
              </a:rPr>
              <a:t>action without knowledge of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then it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called to have a trap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door.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marR="5715" lvl="1" indent="-287020" algn="just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1800" b="1" dirty="0">
                <a:latin typeface="Times New Roman"/>
                <a:cs typeface="Times New Roman"/>
              </a:rPr>
              <a:t>Logic Bomb </a:t>
            </a:r>
            <a:r>
              <a:rPr sz="1800" dirty="0">
                <a:latin typeface="Times New Roman"/>
                <a:cs typeface="Times New Roman"/>
              </a:rPr>
              <a:t>− Situation when a program misbehaves </a:t>
            </a:r>
            <a:r>
              <a:rPr sz="1800" spc="-5" dirty="0">
                <a:latin typeface="Times New Roman"/>
                <a:cs typeface="Times New Roman"/>
              </a:rPr>
              <a:t>only </a:t>
            </a:r>
            <a:r>
              <a:rPr sz="1800" dirty="0">
                <a:latin typeface="Times New Roman"/>
                <a:cs typeface="Times New Roman"/>
              </a:rPr>
              <a:t>when certain </a:t>
            </a:r>
            <a:r>
              <a:rPr sz="1800" spc="-5" dirty="0">
                <a:latin typeface="Times New Roman"/>
                <a:cs typeface="Times New Roman"/>
              </a:rPr>
              <a:t>conditions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met, otherwise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works like </a:t>
            </a:r>
            <a:r>
              <a:rPr sz="1800" dirty="0">
                <a:latin typeface="Times New Roman"/>
                <a:cs typeface="Times New Roman"/>
              </a:rPr>
              <a:t>a  genuine </a:t>
            </a:r>
            <a:r>
              <a:rPr sz="1800" spc="-5" dirty="0">
                <a:latin typeface="Times New Roman"/>
                <a:cs typeface="Times New Roman"/>
              </a:rPr>
              <a:t>program.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harder 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detect.</a:t>
            </a: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Virus </a:t>
            </a:r>
            <a:r>
              <a:rPr sz="1800" dirty="0">
                <a:latin typeface="Times New Roman"/>
                <a:cs typeface="Times New Roman"/>
              </a:rPr>
              <a:t>− </a:t>
            </a:r>
            <a:r>
              <a:rPr sz="1800" spc="-25" dirty="0">
                <a:latin typeface="Times New Roman"/>
                <a:cs typeface="Times New Roman"/>
              </a:rPr>
              <a:t>Virus </a:t>
            </a:r>
            <a:r>
              <a:rPr sz="1800" spc="-10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name </a:t>
            </a:r>
            <a:r>
              <a:rPr sz="1800" spc="-5" dirty="0">
                <a:latin typeface="Times New Roman"/>
                <a:cs typeface="Times New Roman"/>
              </a:rPr>
              <a:t>suggest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replicate themselves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-5" dirty="0">
                <a:latin typeface="Times New Roman"/>
                <a:cs typeface="Times New Roman"/>
              </a:rPr>
              <a:t>computer system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modify/delete user files, crash  systems.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virus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generally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small </a:t>
            </a:r>
            <a:r>
              <a:rPr sz="1800" dirty="0">
                <a:latin typeface="Times New Roman"/>
                <a:cs typeface="Times New Roman"/>
              </a:rPr>
              <a:t>code </a:t>
            </a:r>
            <a:r>
              <a:rPr sz="1800" spc="-5" dirty="0">
                <a:latin typeface="Times New Roman"/>
                <a:cs typeface="Times New Roman"/>
              </a:rPr>
              <a:t>embedded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program. As user accesses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program,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virus starts  </a:t>
            </a:r>
            <a:r>
              <a:rPr sz="1800" dirty="0">
                <a:latin typeface="Times New Roman"/>
                <a:cs typeface="Times New Roman"/>
              </a:rPr>
              <a:t>getting embedded in other files/ </a:t>
            </a:r>
            <a:r>
              <a:rPr sz="1800" spc="-5" dirty="0">
                <a:latin typeface="Times New Roman"/>
                <a:cs typeface="Times New Roman"/>
              </a:rPr>
              <a:t>programs </a:t>
            </a:r>
            <a:r>
              <a:rPr sz="1800" dirty="0">
                <a:latin typeface="Times New Roman"/>
                <a:cs typeface="Times New Roman"/>
              </a:rPr>
              <a:t>and can </a:t>
            </a:r>
            <a:r>
              <a:rPr sz="1800" spc="-5" dirty="0">
                <a:latin typeface="Times New Roman"/>
                <a:cs typeface="Times New Roman"/>
              </a:rPr>
              <a:t>make </a:t>
            </a:r>
            <a:r>
              <a:rPr sz="1800" dirty="0">
                <a:latin typeface="Times New Roman"/>
                <a:cs typeface="Times New Roman"/>
              </a:rPr>
              <a:t>system unusable 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marR="825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Spyware </a:t>
            </a:r>
            <a:r>
              <a:rPr sz="1800" b="1" dirty="0">
                <a:latin typeface="Times New Roman"/>
                <a:cs typeface="Times New Roman"/>
              </a:rPr>
              <a:t>– </a:t>
            </a:r>
            <a:r>
              <a:rPr sz="1800" dirty="0">
                <a:latin typeface="Times New Roman"/>
                <a:cs typeface="Times New Roman"/>
              </a:rPr>
              <a:t>Program installed on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system </a:t>
            </a:r>
            <a:r>
              <a:rPr sz="1800" spc="-5" dirty="0">
                <a:latin typeface="Times New Roman"/>
                <a:cs typeface="Times New Roman"/>
              </a:rPr>
              <a:t>that </a:t>
            </a:r>
            <a:r>
              <a:rPr sz="1800" dirty="0">
                <a:latin typeface="Times New Roman"/>
                <a:cs typeface="Times New Roman"/>
              </a:rPr>
              <a:t>obtains information in </a:t>
            </a:r>
            <a:r>
              <a:rPr sz="1800" spc="-5" dirty="0">
                <a:latin typeface="Times New Roman"/>
                <a:cs typeface="Times New Roman"/>
              </a:rPr>
              <a:t>covert manner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Adware, Cookies, </a:t>
            </a:r>
            <a:r>
              <a:rPr sz="1800" spc="-15" dirty="0">
                <a:latin typeface="Times New Roman"/>
                <a:cs typeface="Times New Roman"/>
              </a:rPr>
              <a:t>Key  </a:t>
            </a:r>
            <a:r>
              <a:rPr sz="1800" dirty="0">
                <a:latin typeface="Times New Roman"/>
                <a:cs typeface="Times New Roman"/>
              </a:rPr>
              <a:t>Loggers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Rootkits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–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activated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system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boots,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before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anti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virus/anti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malware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starts.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These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install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accounts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endParaRPr sz="18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purposes of </a:t>
            </a:r>
            <a:r>
              <a:rPr sz="1800" dirty="0">
                <a:latin typeface="Times New Roman"/>
                <a:cs typeface="Times New Roman"/>
              </a:rPr>
              <a:t>intercepting </a:t>
            </a:r>
            <a:r>
              <a:rPr sz="1800" spc="-5" dirty="0">
                <a:latin typeface="Times New Roman"/>
                <a:cs typeface="Times New Roman"/>
              </a:rPr>
              <a:t>sensitive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information</a:t>
            </a:r>
            <a:r>
              <a:rPr sz="1800" spc="-5" dirty="0">
                <a:solidFill>
                  <a:srgbClr val="212121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22884"/>
            <a:ext cx="11426190" cy="661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21213"/>
                </a:solidFill>
                <a:latin typeface="Times New Roman"/>
                <a:cs typeface="Times New Roman"/>
              </a:rPr>
              <a:t>2.8.4 </a:t>
            </a:r>
            <a:r>
              <a:rPr sz="1800" b="1" spc="-5" dirty="0">
                <a:solidFill>
                  <a:srgbClr val="121213"/>
                </a:solidFill>
                <a:latin typeface="Times New Roman"/>
                <a:cs typeface="Times New Roman"/>
              </a:rPr>
              <a:t>OS </a:t>
            </a:r>
            <a:r>
              <a:rPr sz="1800" b="1" spc="-10" dirty="0">
                <a:solidFill>
                  <a:srgbClr val="121213"/>
                </a:solidFill>
                <a:latin typeface="Times New Roman"/>
                <a:cs typeface="Times New Roman"/>
              </a:rPr>
              <a:t>Threats: </a:t>
            </a:r>
            <a:r>
              <a:rPr sz="1800" b="1" dirty="0">
                <a:solidFill>
                  <a:srgbClr val="121213"/>
                </a:solidFill>
                <a:latin typeface="Times New Roman"/>
                <a:cs typeface="Times New Roman"/>
              </a:rPr>
              <a:t>Operating System level</a:t>
            </a:r>
            <a:r>
              <a:rPr sz="1800" b="1" spc="-110" dirty="0">
                <a:solidFill>
                  <a:srgbClr val="121213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21213"/>
                </a:solidFill>
                <a:latin typeface="Times New Roman"/>
                <a:cs typeface="Times New Roman"/>
              </a:rPr>
              <a:t>Threats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System threats refers to </a:t>
            </a:r>
            <a:r>
              <a:rPr sz="1800" spc="-5" dirty="0">
                <a:latin typeface="Times New Roman"/>
                <a:cs typeface="Times New Roman"/>
              </a:rPr>
              <a:t>misuse </a:t>
            </a:r>
            <a:r>
              <a:rPr sz="1800" dirty="0">
                <a:latin typeface="Times New Roman"/>
                <a:cs typeface="Times New Roman"/>
              </a:rPr>
              <a:t>of system services and network connections to put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trouble.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System threats can </a:t>
            </a:r>
            <a:r>
              <a:rPr sz="1800" spc="-5" dirty="0">
                <a:latin typeface="Times New Roman"/>
                <a:cs typeface="Times New Roman"/>
              </a:rPr>
              <a:t>be used </a:t>
            </a:r>
            <a:r>
              <a:rPr sz="1800" dirty="0">
                <a:latin typeface="Times New Roman"/>
                <a:cs typeface="Times New Roman"/>
              </a:rPr>
              <a:t>to launch program threats </a:t>
            </a:r>
            <a:r>
              <a:rPr sz="1800" spc="-5" dirty="0">
                <a:latin typeface="Times New Roman"/>
                <a:cs typeface="Times New Roman"/>
              </a:rPr>
              <a:t>on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complete network </a:t>
            </a:r>
            <a:r>
              <a:rPr sz="1800" dirty="0">
                <a:latin typeface="Times New Roman"/>
                <a:cs typeface="Times New Roman"/>
              </a:rPr>
              <a:t>called as program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attack.</a:t>
            </a: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System threats creates such an </a:t>
            </a:r>
            <a:r>
              <a:rPr sz="1800" spc="-5" dirty="0">
                <a:latin typeface="Times New Roman"/>
                <a:cs typeface="Times New Roman"/>
              </a:rPr>
              <a:t>environment </a:t>
            </a:r>
            <a:r>
              <a:rPr sz="1800" dirty="0">
                <a:latin typeface="Times New Roman"/>
                <a:cs typeface="Times New Roman"/>
              </a:rPr>
              <a:t>that operating system resources/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files are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misused.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Following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 list of </a:t>
            </a:r>
            <a:r>
              <a:rPr sz="1800" spc="-5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well-known system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threats.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25" dirty="0">
                <a:latin typeface="Times New Roman"/>
                <a:cs typeface="Times New Roman"/>
              </a:rPr>
              <a:t>Worms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−</a:t>
            </a: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Times New Roman"/>
                <a:cs typeface="Times New Roman"/>
              </a:rPr>
              <a:t>Process </a:t>
            </a:r>
            <a:r>
              <a:rPr sz="1800" dirty="0">
                <a:latin typeface="Times New Roman"/>
                <a:cs typeface="Times New Roman"/>
              </a:rPr>
              <a:t>which can choke (clog) system </a:t>
            </a:r>
            <a:r>
              <a:rPr sz="1800" spc="-5" dirty="0">
                <a:latin typeface="Times New Roman"/>
                <a:cs typeface="Times New Roman"/>
              </a:rPr>
              <a:t>performance </a:t>
            </a:r>
            <a:r>
              <a:rPr sz="1800" dirty="0">
                <a:latin typeface="Times New Roman"/>
                <a:cs typeface="Times New Roman"/>
              </a:rPr>
              <a:t>by using system resources to extreme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levels.</a:t>
            </a:r>
          </a:p>
          <a:p>
            <a:pPr marL="1213485" marR="5080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40" dirty="0">
                <a:latin typeface="Times New Roman"/>
                <a:cs typeface="Times New Roman"/>
              </a:rPr>
              <a:t>Worm </a:t>
            </a:r>
            <a:r>
              <a:rPr sz="1800" spc="-5" dirty="0">
                <a:latin typeface="Times New Roman"/>
                <a:cs typeface="Times New Roman"/>
              </a:rPr>
              <a:t>process </a:t>
            </a:r>
            <a:r>
              <a:rPr sz="1800" dirty="0">
                <a:latin typeface="Times New Roman"/>
                <a:cs typeface="Times New Roman"/>
              </a:rPr>
              <a:t>generates </a:t>
            </a:r>
            <a:r>
              <a:rPr sz="1800" spc="-5" dirty="0">
                <a:latin typeface="Times New Roman"/>
                <a:cs typeface="Times New Roman"/>
              </a:rPr>
              <a:t>its multiple copies </a:t>
            </a:r>
            <a:r>
              <a:rPr sz="1800" dirty="0">
                <a:latin typeface="Times New Roman"/>
                <a:cs typeface="Times New Roman"/>
              </a:rPr>
              <a:t>where each </a:t>
            </a:r>
            <a:r>
              <a:rPr sz="1800" spc="-5" dirty="0">
                <a:latin typeface="Times New Roman"/>
                <a:cs typeface="Times New Roman"/>
              </a:rPr>
              <a:t>copy uses system </a:t>
            </a:r>
            <a:r>
              <a:rPr sz="1800" dirty="0">
                <a:latin typeface="Times New Roman"/>
                <a:cs typeface="Times New Roman"/>
              </a:rPr>
              <a:t>resources, </a:t>
            </a:r>
            <a:r>
              <a:rPr sz="1800" spc="-5" dirty="0">
                <a:latin typeface="Times New Roman"/>
                <a:cs typeface="Times New Roman"/>
              </a:rPr>
              <a:t>prevents </a:t>
            </a:r>
            <a:r>
              <a:rPr sz="1800" dirty="0">
                <a:latin typeface="Times New Roman"/>
                <a:cs typeface="Times New Roman"/>
              </a:rPr>
              <a:t>all </a:t>
            </a:r>
            <a:r>
              <a:rPr sz="1800" spc="-5" dirty="0">
                <a:latin typeface="Times New Roman"/>
                <a:cs typeface="Times New Roman"/>
              </a:rPr>
              <a:t>other  processes </a:t>
            </a:r>
            <a:r>
              <a:rPr sz="1800" dirty="0">
                <a:latin typeface="Times New Roman"/>
                <a:cs typeface="Times New Roman"/>
              </a:rPr>
              <a:t>to get required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resources.</a:t>
            </a: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35" dirty="0">
                <a:latin typeface="Times New Roman"/>
                <a:cs typeface="Times New Roman"/>
              </a:rPr>
              <a:t>Worms </a:t>
            </a:r>
            <a:r>
              <a:rPr sz="1800" spc="-5" dirty="0">
                <a:latin typeface="Times New Roman"/>
                <a:cs typeface="Times New Roman"/>
              </a:rPr>
              <a:t>processes </a:t>
            </a:r>
            <a:r>
              <a:rPr sz="1800" dirty="0">
                <a:latin typeface="Times New Roman"/>
                <a:cs typeface="Times New Roman"/>
              </a:rPr>
              <a:t>can even shut down an entire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network.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latin typeface="Times New Roman"/>
                <a:cs typeface="Times New Roman"/>
              </a:rPr>
              <a:t>Port </a:t>
            </a:r>
            <a:r>
              <a:rPr sz="1800" b="1" spc="-5" dirty="0">
                <a:latin typeface="Times New Roman"/>
                <a:cs typeface="Times New Roman"/>
              </a:rPr>
              <a:t>Scanning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−</a:t>
            </a: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Port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scanning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mechanism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means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hacker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detects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system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vulnerabilities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make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attack</a:t>
            </a:r>
            <a:endParaRPr sz="1800" dirty="0">
              <a:latin typeface="Times New Roman"/>
              <a:cs typeface="Times New Roman"/>
            </a:endParaRPr>
          </a:p>
          <a:p>
            <a:pPr marL="121348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on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system.</a:t>
            </a: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Lab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Tripwire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vulnerabilities &amp; % of system being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secure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Denial </a:t>
            </a:r>
            <a:r>
              <a:rPr sz="1800" b="1" dirty="0">
                <a:latin typeface="Times New Roman"/>
                <a:cs typeface="Times New Roman"/>
              </a:rPr>
              <a:t>of Service </a:t>
            </a:r>
            <a:r>
              <a:rPr sz="1800" b="1" spc="-5" dirty="0">
                <a:latin typeface="Times New Roman"/>
                <a:cs typeface="Times New Roman"/>
              </a:rPr>
              <a:t>(DoS) </a:t>
            </a:r>
            <a:r>
              <a:rPr sz="1800" dirty="0">
                <a:latin typeface="Times New Roman"/>
                <a:cs typeface="Times New Roman"/>
              </a:rPr>
              <a:t>−</a:t>
            </a: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Denial of service attacks </a:t>
            </a:r>
            <a:r>
              <a:rPr sz="1800" spc="-5" dirty="0">
                <a:latin typeface="Times New Roman"/>
                <a:cs typeface="Times New Roman"/>
              </a:rPr>
              <a:t>normally </a:t>
            </a:r>
            <a:r>
              <a:rPr sz="1800" dirty="0">
                <a:latin typeface="Times New Roman"/>
                <a:cs typeface="Times New Roman"/>
              </a:rPr>
              <a:t>prevents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make </a:t>
            </a:r>
            <a:r>
              <a:rPr sz="1800" dirty="0">
                <a:latin typeface="Times New Roman"/>
                <a:cs typeface="Times New Roman"/>
              </a:rPr>
              <a:t>legitimate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of 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system.</a:t>
            </a: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User may </a:t>
            </a:r>
            <a:r>
              <a:rPr sz="1800" dirty="0">
                <a:latin typeface="Times New Roman"/>
                <a:cs typeface="Times New Roman"/>
              </a:rPr>
              <a:t>not be able to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internet if </a:t>
            </a:r>
            <a:r>
              <a:rPr sz="1800" spc="-5" dirty="0">
                <a:latin typeface="Times New Roman"/>
                <a:cs typeface="Times New Roman"/>
              </a:rPr>
              <a:t>DoS </a:t>
            </a:r>
            <a:r>
              <a:rPr sz="1800" dirty="0">
                <a:latin typeface="Times New Roman"/>
                <a:cs typeface="Times New Roman"/>
              </a:rPr>
              <a:t>attacks browser's content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settings.</a:t>
            </a:r>
          </a:p>
          <a:p>
            <a:pPr marL="1670685" lvl="3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spc="-5" dirty="0">
                <a:latin typeface="Times New Roman"/>
                <a:cs typeface="Times New Roman"/>
              </a:rPr>
              <a:t>UDP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Flood</a:t>
            </a:r>
          </a:p>
          <a:p>
            <a:pPr marL="1670685" lvl="3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spc="-5" dirty="0">
                <a:latin typeface="Times New Roman"/>
                <a:cs typeface="Times New Roman"/>
              </a:rPr>
              <a:t>ICMP (Ping)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Flood</a:t>
            </a:r>
            <a:endParaRPr sz="1800" dirty="0">
              <a:latin typeface="Times New Roman"/>
              <a:cs typeface="Times New Roman"/>
            </a:endParaRPr>
          </a:p>
          <a:p>
            <a:pPr marL="1670685" lvl="3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spc="-5" dirty="0">
                <a:latin typeface="Times New Roman"/>
                <a:cs typeface="Times New Roman"/>
              </a:rPr>
              <a:t>SYN </a:t>
            </a:r>
            <a:r>
              <a:rPr sz="1800" dirty="0">
                <a:latin typeface="Times New Roman"/>
                <a:cs typeface="Times New Roman"/>
              </a:rPr>
              <a:t>Flood</a:t>
            </a:r>
          </a:p>
          <a:p>
            <a:pPr marL="1670685" lvl="3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spc="-5" dirty="0">
                <a:latin typeface="Times New Roman"/>
                <a:cs typeface="Times New Roman"/>
              </a:rPr>
              <a:t>Slowloris</a:t>
            </a:r>
            <a:endParaRPr sz="1800" dirty="0">
              <a:latin typeface="Times New Roman"/>
              <a:cs typeface="Times New Roman"/>
            </a:endParaRPr>
          </a:p>
          <a:p>
            <a:pPr marL="1670685" lvl="3" indent="-287020">
              <a:lnSpc>
                <a:spcPct val="100000"/>
              </a:lnSpc>
              <a:buFont typeface="Arial"/>
              <a:buChar char="•"/>
              <a:tabLst>
                <a:tab pos="1670685" algn="l"/>
                <a:tab pos="1671320" algn="l"/>
              </a:tabLst>
            </a:pPr>
            <a:r>
              <a:rPr sz="1800" spc="-5" dirty="0">
                <a:latin typeface="Times New Roman"/>
                <a:cs typeface="Times New Roman"/>
              </a:rPr>
              <a:t>HTTP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Flood.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287" y="283590"/>
            <a:ext cx="11456035" cy="64068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Four </a:t>
            </a:r>
            <a:r>
              <a:rPr sz="1800" b="1" spc="-75" dirty="0">
                <a:latin typeface="Times New Roman"/>
                <a:cs typeface="Times New Roman"/>
              </a:rPr>
              <a:t>A’s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IT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Security: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Authentication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verifying the identity of the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requesting the access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Legitimate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Authorization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provide appropriate level of access to the authenticated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Administration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35" dirty="0">
                <a:latin typeface="Times New Roman"/>
                <a:cs typeface="Times New Roman"/>
              </a:rPr>
              <a:t>Task </a:t>
            </a:r>
            <a:r>
              <a:rPr sz="1800" dirty="0">
                <a:latin typeface="Times New Roman"/>
                <a:cs typeface="Times New Roman"/>
              </a:rPr>
              <a:t>and activities associated with maintaining the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access 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activities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Audit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activities performed to </a:t>
            </a:r>
            <a:r>
              <a:rPr sz="1800" spc="-5" dirty="0">
                <a:latin typeface="Times New Roman"/>
                <a:cs typeface="Times New Roman"/>
              </a:rPr>
              <a:t>satisfy </a:t>
            </a:r>
            <a:r>
              <a:rPr sz="1800" dirty="0">
                <a:latin typeface="Times New Roman"/>
                <a:cs typeface="Times New Roman"/>
              </a:rPr>
              <a:t>compliance – rules / </a:t>
            </a:r>
            <a:r>
              <a:rPr sz="1800" spc="-5" dirty="0">
                <a:latin typeface="Times New Roman"/>
                <a:cs typeface="Times New Roman"/>
              </a:rPr>
              <a:t>best </a:t>
            </a:r>
            <a:r>
              <a:rPr sz="1800" dirty="0">
                <a:latin typeface="Times New Roman"/>
                <a:cs typeface="Times New Roman"/>
              </a:rPr>
              <a:t>practices / standards being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followed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2.9 </a:t>
            </a:r>
            <a:r>
              <a:rPr sz="1800" b="1" spc="-5" dirty="0">
                <a:latin typeface="Times New Roman"/>
                <a:cs typeface="Times New Roman"/>
              </a:rPr>
              <a:t>Unix and Linux </a:t>
            </a:r>
            <a:r>
              <a:rPr sz="1800" b="1" dirty="0">
                <a:latin typeface="Times New Roman"/>
                <a:cs typeface="Times New Roman"/>
              </a:rPr>
              <a:t>Operating System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Security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Application Program</a:t>
            </a:r>
            <a:r>
              <a:rPr lang="en-US" sz="1800" dirty="0">
                <a:latin typeface="Times New Roman"/>
                <a:cs typeface="Times New Roman"/>
              </a:rPr>
              <a:t>ming</a:t>
            </a:r>
            <a:r>
              <a:rPr sz="1800" dirty="0">
                <a:latin typeface="Times New Roman"/>
                <a:cs typeface="Times New Roman"/>
              </a:rPr>
              <a:t> Interface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(API)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Enable </a:t>
            </a:r>
            <a:r>
              <a:rPr sz="1800" spc="-5" dirty="0">
                <a:latin typeface="Times New Roman"/>
                <a:cs typeface="Times New Roman"/>
              </a:rPr>
              <a:t>programmers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write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applications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APIs </a:t>
            </a:r>
            <a:r>
              <a:rPr sz="1800" dirty="0">
                <a:latin typeface="Times New Roman"/>
                <a:cs typeface="Times New Roman"/>
              </a:rPr>
              <a:t>are compatible with </a:t>
            </a:r>
            <a:r>
              <a:rPr sz="1800" spc="-5" dirty="0">
                <a:latin typeface="Times New Roman"/>
                <a:cs typeface="Times New Roman"/>
              </a:rPr>
              <a:t>multiple platforms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Kernel (base program) </a:t>
            </a:r>
            <a:r>
              <a:rPr sz="1800" dirty="0">
                <a:latin typeface="Times New Roman"/>
                <a:cs typeface="Times New Roman"/>
              </a:rPr>
              <a:t>interacts to </a:t>
            </a:r>
            <a:r>
              <a:rPr sz="1800" spc="-5" dirty="0">
                <a:latin typeface="Times New Roman"/>
                <a:cs typeface="Times New Roman"/>
              </a:rPr>
              <a:t>perform </a:t>
            </a:r>
            <a:r>
              <a:rPr sz="1800" dirty="0">
                <a:latin typeface="Times New Roman"/>
                <a:cs typeface="Times New Roman"/>
              </a:rPr>
              <a:t>interface, access and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activity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APIs </a:t>
            </a: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5" dirty="0">
                <a:latin typeface="Times New Roman"/>
                <a:cs typeface="Times New Roman"/>
              </a:rPr>
              <a:t>common </a:t>
            </a:r>
            <a:r>
              <a:rPr sz="1800" dirty="0">
                <a:latin typeface="Times New Roman"/>
                <a:cs typeface="Times New Roman"/>
              </a:rPr>
              <a:t>platform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shared by several </a:t>
            </a:r>
            <a:r>
              <a:rPr sz="1800" spc="-5" dirty="0">
                <a:latin typeface="Times New Roman"/>
                <a:cs typeface="Times New Roman"/>
              </a:rPr>
              <a:t>users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Security problem</a:t>
            </a:r>
            <a:endParaRPr lang="en-US"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Security </a:t>
            </a:r>
            <a:r>
              <a:rPr sz="1800" b="1" spc="-5" dirty="0">
                <a:latin typeface="Times New Roman"/>
                <a:cs typeface="Times New Roman"/>
              </a:rPr>
              <a:t>Issues </a:t>
            </a:r>
            <a:r>
              <a:rPr sz="1800" b="1" dirty="0">
                <a:latin typeface="Times New Roman"/>
                <a:cs typeface="Times New Roman"/>
              </a:rPr>
              <a:t>for Multiple </a:t>
            </a:r>
            <a:r>
              <a:rPr sz="1800" b="1" spc="-5" dirty="0">
                <a:latin typeface="Times New Roman"/>
                <a:cs typeface="Times New Roman"/>
              </a:rPr>
              <a:t>Unix and Linux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system: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Account </a:t>
            </a:r>
            <a:r>
              <a:rPr sz="1800" b="1" dirty="0">
                <a:latin typeface="Times New Roman"/>
                <a:cs typeface="Times New Roman"/>
              </a:rPr>
              <a:t>Security </a:t>
            </a:r>
            <a:r>
              <a:rPr sz="1800" dirty="0">
                <a:latin typeface="Times New Roman"/>
                <a:cs typeface="Times New Roman"/>
              </a:rPr>
              <a:t>– concerned with levels of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accounts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Password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security,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Network Security </a:t>
            </a:r>
            <a:r>
              <a:rPr sz="1800" dirty="0">
                <a:latin typeface="Times New Roman"/>
                <a:cs typeface="Times New Roman"/>
              </a:rPr>
              <a:t>– unauthorized access to system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Telent, </a:t>
            </a:r>
            <a:r>
              <a:rPr sz="1800" spc="-55" dirty="0">
                <a:latin typeface="Times New Roman"/>
                <a:cs typeface="Times New Roman"/>
              </a:rPr>
              <a:t>FTP, </a:t>
            </a:r>
            <a:r>
              <a:rPr sz="1800" dirty="0">
                <a:latin typeface="Times New Roman"/>
                <a:cs typeface="Times New Roman"/>
              </a:rPr>
              <a:t>Remote, </a:t>
            </a:r>
            <a:r>
              <a:rPr sz="1800" spc="-5" dirty="0">
                <a:latin typeface="Times New Roman"/>
                <a:cs typeface="Times New Roman"/>
              </a:rPr>
              <a:t>Modem/LAN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Access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File System </a:t>
            </a:r>
            <a:r>
              <a:rPr sz="1800" b="1" spc="-5" dirty="0">
                <a:latin typeface="Times New Roman"/>
                <a:cs typeface="Times New Roman"/>
              </a:rPr>
              <a:t>Security </a:t>
            </a:r>
            <a:r>
              <a:rPr sz="1800" dirty="0">
                <a:latin typeface="Times New Roman"/>
                <a:cs typeface="Times New Roman"/>
              </a:rPr>
              <a:t>– preventing </a:t>
            </a:r>
            <a:r>
              <a:rPr lang="en-US" sz="1800" dirty="0">
                <a:latin typeface="Times New Roman"/>
                <a:cs typeface="Times New Roman"/>
              </a:rPr>
              <a:t>un</a:t>
            </a:r>
            <a:r>
              <a:rPr sz="1800" dirty="0">
                <a:latin typeface="Times New Roman"/>
                <a:cs typeface="Times New Roman"/>
              </a:rPr>
              <a:t>authorized access to files and data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NFS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Privilege </a:t>
            </a:r>
            <a:r>
              <a:rPr sz="1800" b="1" spc="-5" dirty="0">
                <a:latin typeface="Times New Roman"/>
                <a:cs typeface="Times New Roman"/>
              </a:rPr>
              <a:t>Access </a:t>
            </a:r>
            <a:r>
              <a:rPr sz="1800" b="1" dirty="0">
                <a:latin typeface="Times New Roman"/>
                <a:cs typeface="Times New Roman"/>
              </a:rPr>
              <a:t>Management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5" dirty="0">
                <a:latin typeface="Times New Roman"/>
                <a:cs typeface="Times New Roman"/>
              </a:rPr>
              <a:t>difficult </a:t>
            </a:r>
            <a:r>
              <a:rPr sz="1800" dirty="0">
                <a:latin typeface="Times New Roman"/>
                <a:cs typeface="Times New Roman"/>
              </a:rPr>
              <a:t>with native capabilities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over and over again for each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Managing </a:t>
            </a:r>
            <a:r>
              <a:rPr sz="1800" b="1" spc="-5" dirty="0">
                <a:latin typeface="Times New Roman"/>
                <a:cs typeface="Times New Roman"/>
              </a:rPr>
              <a:t>Identities and Access </a:t>
            </a:r>
            <a:r>
              <a:rPr sz="1800" dirty="0">
                <a:latin typeface="Times New Roman"/>
                <a:cs typeface="Times New Roman"/>
              </a:rPr>
              <a:t>for multiple Unix system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complex and </a:t>
            </a:r>
            <a:r>
              <a:rPr sz="1800" spc="-5" dirty="0">
                <a:latin typeface="Times New Roman"/>
                <a:cs typeface="Times New Roman"/>
              </a:rPr>
              <a:t>inefficient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each Unix – disjointed /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island</a:t>
            </a:r>
          </a:p>
        </p:txBody>
      </p:sp>
      <p:sp>
        <p:nvSpPr>
          <p:cNvPr id="3" name="object 3"/>
          <p:cNvSpPr/>
          <p:nvPr/>
        </p:nvSpPr>
        <p:spPr>
          <a:xfrm>
            <a:off x="8977883" y="0"/>
            <a:ext cx="3135529" cy="1441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350" y="277495"/>
            <a:ext cx="932624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2.9.1 </a:t>
            </a:r>
            <a:r>
              <a:rPr sz="1800" b="1" spc="-30" dirty="0">
                <a:latin typeface="Times New Roman"/>
                <a:cs typeface="Times New Roman"/>
              </a:rPr>
              <a:t>Types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User</a:t>
            </a:r>
            <a:r>
              <a:rPr sz="1800" b="1" spc="-1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Accounts: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Standard User </a:t>
            </a:r>
            <a:r>
              <a:rPr sz="1800" dirty="0">
                <a:latin typeface="Times New Roman"/>
                <a:cs typeface="Times New Roman"/>
              </a:rPr>
              <a:t>– given access, </a:t>
            </a:r>
            <a:r>
              <a:rPr sz="1800" spc="-5" dirty="0">
                <a:latin typeface="Times New Roman"/>
                <a:cs typeface="Times New Roman"/>
              </a:rPr>
              <a:t>permissions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authorization</a:t>
            </a: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Super User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ROOT </a:t>
            </a:r>
            <a:r>
              <a:rPr sz="1800" dirty="0">
                <a:latin typeface="Times New Roman"/>
                <a:cs typeface="Times New Roman"/>
              </a:rPr>
              <a:t>– prebuilt with every Unix / Linux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Allows </a:t>
            </a:r>
            <a:r>
              <a:rPr sz="1800" spc="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almost </a:t>
            </a:r>
            <a:r>
              <a:rPr sz="1800" dirty="0">
                <a:latin typeface="Times New Roman"/>
                <a:cs typeface="Times New Roman"/>
              </a:rPr>
              <a:t>anything on the system &amp; Ignores file </a:t>
            </a:r>
            <a:r>
              <a:rPr sz="1800" spc="-5" dirty="0">
                <a:latin typeface="Times New Roman"/>
                <a:cs typeface="Times New Roman"/>
              </a:rPr>
              <a:t>permissions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Privilege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account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Capabilities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8750" y="2197989"/>
            <a:ext cx="507682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Have Read / </a:t>
            </a:r>
            <a:r>
              <a:rPr sz="1800" spc="-15" dirty="0">
                <a:latin typeface="Times New Roman"/>
                <a:cs typeface="Times New Roman"/>
              </a:rPr>
              <a:t>Write </a:t>
            </a:r>
            <a:r>
              <a:rPr sz="1800" dirty="0">
                <a:latin typeface="Times New Roman"/>
                <a:cs typeface="Times New Roman"/>
              </a:rPr>
              <a:t>/ Execute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Perform </a:t>
            </a:r>
            <a:r>
              <a:rPr sz="1800" dirty="0">
                <a:latin typeface="Times New Roman"/>
                <a:cs typeface="Times New Roman"/>
              </a:rPr>
              <a:t>install, </a:t>
            </a:r>
            <a:r>
              <a:rPr sz="1800" spc="-20" dirty="0">
                <a:latin typeface="Times New Roman"/>
                <a:cs typeface="Times New Roman"/>
              </a:rPr>
              <a:t>modify, </a:t>
            </a:r>
            <a:r>
              <a:rPr sz="1800" dirty="0">
                <a:latin typeface="Times New Roman"/>
                <a:cs typeface="Times New Roman"/>
              </a:rPr>
              <a:t>delete or run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programs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List </a:t>
            </a:r>
            <a:r>
              <a:rPr sz="1800" spc="-5" dirty="0">
                <a:latin typeface="Times New Roman"/>
                <a:cs typeface="Times New Roman"/>
              </a:rPr>
              <a:t>passwords </a:t>
            </a:r>
            <a:r>
              <a:rPr sz="1800" dirty="0">
                <a:latin typeface="Times New Roman"/>
                <a:cs typeface="Times New Roman"/>
              </a:rPr>
              <a:t>circulating in 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organization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List </a:t>
            </a:r>
            <a:r>
              <a:rPr sz="1800" spc="-5" dirty="0">
                <a:latin typeface="Times New Roman"/>
                <a:cs typeface="Times New Roman"/>
              </a:rPr>
              <a:t>passwords </a:t>
            </a:r>
            <a:r>
              <a:rPr sz="1800" dirty="0">
                <a:latin typeface="Times New Roman"/>
                <a:cs typeface="Times New Roman"/>
              </a:rPr>
              <a:t>that have never been changed /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reset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List non-functional </a:t>
            </a:r>
            <a:r>
              <a:rPr sz="1800" spc="-5" dirty="0">
                <a:latin typeface="Times New Roman"/>
                <a:cs typeface="Times New Roman"/>
              </a:rPr>
              <a:t>IDs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employees who have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left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Change job and roles 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accounts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Copy and share </a:t>
            </a:r>
            <a:r>
              <a:rPr sz="1800" spc="-5" dirty="0">
                <a:latin typeface="Times New Roman"/>
                <a:cs typeface="Times New Roman"/>
              </a:rPr>
              <a:t>SSH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Keys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350" y="4393183"/>
            <a:ext cx="8258809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Solution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Least Privilege </a:t>
            </a:r>
            <a:r>
              <a:rPr sz="1800" dirty="0">
                <a:latin typeface="Times New Roman"/>
                <a:cs typeface="Times New Roman"/>
              </a:rPr>
              <a:t>– restrict access to critical server and data, reduce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risks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sz="1800" b="1" spc="-5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Risk </a:t>
            </a:r>
            <a:r>
              <a:rPr sz="1800" b="1" dirty="0">
                <a:latin typeface="Times New Roman"/>
                <a:cs typeface="Times New Roman"/>
              </a:rPr>
              <a:t>to </a:t>
            </a:r>
            <a:r>
              <a:rPr sz="1800" b="1" spc="-5" dirty="0">
                <a:latin typeface="Times New Roman"/>
                <a:cs typeface="Times New Roman"/>
              </a:rPr>
              <a:t>organization </a:t>
            </a:r>
            <a:r>
              <a:rPr sz="1800" dirty="0">
                <a:latin typeface="Times New Roman"/>
                <a:cs typeface="Times New Roman"/>
              </a:rPr>
              <a:t>– financial, reputation, </a:t>
            </a:r>
            <a:r>
              <a:rPr sz="1800" spc="-10" dirty="0">
                <a:latin typeface="Times New Roman"/>
                <a:cs typeface="Times New Roman"/>
              </a:rPr>
              <a:t>regulatory, </a:t>
            </a:r>
            <a:r>
              <a:rPr sz="1800" dirty="0">
                <a:latin typeface="Times New Roman"/>
                <a:cs typeface="Times New Roman"/>
              </a:rPr>
              <a:t>customer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loss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Each File and Directory in </a:t>
            </a:r>
            <a:r>
              <a:rPr sz="1800" spc="-5" dirty="0">
                <a:latin typeface="Times New Roman"/>
                <a:cs typeface="Times New Roman"/>
              </a:rPr>
              <a:t>Unix </a:t>
            </a:r>
            <a:r>
              <a:rPr sz="1800" dirty="0">
                <a:latin typeface="Times New Roman"/>
                <a:cs typeface="Times New Roman"/>
              </a:rPr>
              <a:t>/ Linux </a:t>
            </a:r>
            <a:r>
              <a:rPr sz="1800" spc="-5" dirty="0">
                <a:latin typeface="Times New Roman"/>
                <a:cs typeface="Times New Roman"/>
              </a:rPr>
              <a:t>is marked </a:t>
            </a:r>
            <a:r>
              <a:rPr sz="1800" dirty="0">
                <a:latin typeface="Times New Roman"/>
                <a:cs typeface="Times New Roman"/>
              </a:rPr>
              <a:t>with three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file </a:t>
            </a:r>
            <a:r>
              <a:rPr sz="1800" spc="-5" dirty="0">
                <a:latin typeface="Times New Roman"/>
                <a:cs typeface="Times New Roman"/>
              </a:rPr>
              <a:t>permissions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Owner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Group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All Others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Each </a:t>
            </a:r>
            <a:r>
              <a:rPr sz="1800" spc="-5" dirty="0">
                <a:latin typeface="Times New Roman"/>
                <a:cs typeface="Times New Roman"/>
              </a:rPr>
              <a:t>set may </a:t>
            </a:r>
            <a:r>
              <a:rPr sz="1800" dirty="0">
                <a:latin typeface="Times New Roman"/>
                <a:cs typeface="Times New Roman"/>
              </a:rPr>
              <a:t>have none or </a:t>
            </a:r>
            <a:r>
              <a:rPr sz="1800" spc="-5" dirty="0">
                <a:latin typeface="Times New Roman"/>
                <a:cs typeface="Times New Roman"/>
              </a:rPr>
              <a:t>more permissions </a:t>
            </a:r>
            <a:r>
              <a:rPr sz="1800" dirty="0">
                <a:latin typeface="Times New Roman"/>
                <a:cs typeface="Times New Roman"/>
              </a:rPr>
              <a:t>for each item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Read, </a:t>
            </a:r>
            <a:r>
              <a:rPr sz="1800" spc="-15" dirty="0">
                <a:latin typeface="Times New Roman"/>
                <a:cs typeface="Times New Roman"/>
              </a:rPr>
              <a:t>Write,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Execute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42429" y="2882900"/>
            <a:ext cx="4286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Risk </a:t>
            </a: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5" dirty="0">
                <a:latin typeface="Times New Roman"/>
                <a:cs typeface="Times New Roman"/>
              </a:rPr>
              <a:t> Insider </a:t>
            </a:r>
            <a:r>
              <a:rPr sz="1800" dirty="0">
                <a:latin typeface="Times New Roman"/>
                <a:cs typeface="Times New Roman"/>
              </a:rPr>
              <a:t>Threat </a:t>
            </a: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Separation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Duties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402323" y="2275332"/>
            <a:ext cx="767080" cy="1727200"/>
            <a:chOff x="6402323" y="2275332"/>
            <a:chExt cx="767080" cy="1727200"/>
          </a:xfrm>
        </p:grpSpPr>
        <p:sp>
          <p:nvSpPr>
            <p:cNvPr id="7" name="object 7"/>
            <p:cNvSpPr/>
            <p:nvPr/>
          </p:nvSpPr>
          <p:spPr>
            <a:xfrm>
              <a:off x="6408419" y="2281428"/>
              <a:ext cx="754380" cy="1714500"/>
            </a:xfrm>
            <a:custGeom>
              <a:avLst/>
              <a:gdLst/>
              <a:ahLst/>
              <a:cxnLst/>
              <a:rect l="l" t="t" r="r" b="b"/>
              <a:pathLst>
                <a:path w="754379" h="1714500">
                  <a:moveTo>
                    <a:pt x="188595" y="0"/>
                  </a:moveTo>
                  <a:lnTo>
                    <a:pt x="0" y="188595"/>
                  </a:lnTo>
                  <a:lnTo>
                    <a:pt x="94233" y="188595"/>
                  </a:lnTo>
                  <a:lnTo>
                    <a:pt x="94233" y="1525905"/>
                  </a:lnTo>
                  <a:lnTo>
                    <a:pt x="0" y="1525905"/>
                  </a:lnTo>
                  <a:lnTo>
                    <a:pt x="188595" y="1714500"/>
                  </a:lnTo>
                  <a:lnTo>
                    <a:pt x="377189" y="1525905"/>
                  </a:lnTo>
                  <a:lnTo>
                    <a:pt x="282828" y="1525905"/>
                  </a:lnTo>
                  <a:lnTo>
                    <a:pt x="282828" y="951484"/>
                  </a:lnTo>
                  <a:lnTo>
                    <a:pt x="565784" y="951484"/>
                  </a:lnTo>
                  <a:lnTo>
                    <a:pt x="565784" y="1045845"/>
                  </a:lnTo>
                  <a:lnTo>
                    <a:pt x="754379" y="857250"/>
                  </a:lnTo>
                  <a:lnTo>
                    <a:pt x="565784" y="668655"/>
                  </a:lnTo>
                  <a:lnTo>
                    <a:pt x="565784" y="762888"/>
                  </a:lnTo>
                  <a:lnTo>
                    <a:pt x="282828" y="762888"/>
                  </a:lnTo>
                  <a:lnTo>
                    <a:pt x="282828" y="188595"/>
                  </a:lnTo>
                  <a:lnTo>
                    <a:pt x="377189" y="188595"/>
                  </a:lnTo>
                  <a:lnTo>
                    <a:pt x="18859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08419" y="2281428"/>
              <a:ext cx="754380" cy="1714500"/>
            </a:xfrm>
            <a:custGeom>
              <a:avLst/>
              <a:gdLst/>
              <a:ahLst/>
              <a:cxnLst/>
              <a:rect l="l" t="t" r="r" b="b"/>
              <a:pathLst>
                <a:path w="754379" h="1714500">
                  <a:moveTo>
                    <a:pt x="188595" y="0"/>
                  </a:moveTo>
                  <a:lnTo>
                    <a:pt x="377189" y="188595"/>
                  </a:lnTo>
                  <a:lnTo>
                    <a:pt x="282828" y="188595"/>
                  </a:lnTo>
                  <a:lnTo>
                    <a:pt x="282828" y="762888"/>
                  </a:lnTo>
                  <a:lnTo>
                    <a:pt x="565784" y="762888"/>
                  </a:lnTo>
                  <a:lnTo>
                    <a:pt x="565784" y="668655"/>
                  </a:lnTo>
                  <a:lnTo>
                    <a:pt x="754379" y="857250"/>
                  </a:lnTo>
                  <a:lnTo>
                    <a:pt x="565784" y="1045845"/>
                  </a:lnTo>
                  <a:lnTo>
                    <a:pt x="565784" y="951484"/>
                  </a:lnTo>
                  <a:lnTo>
                    <a:pt x="282828" y="951484"/>
                  </a:lnTo>
                  <a:lnTo>
                    <a:pt x="282828" y="1525905"/>
                  </a:lnTo>
                  <a:lnTo>
                    <a:pt x="377189" y="1525905"/>
                  </a:lnTo>
                  <a:lnTo>
                    <a:pt x="188595" y="1714500"/>
                  </a:lnTo>
                  <a:lnTo>
                    <a:pt x="0" y="1525905"/>
                  </a:lnTo>
                  <a:lnTo>
                    <a:pt x="94233" y="1525905"/>
                  </a:lnTo>
                  <a:lnTo>
                    <a:pt x="94233" y="188595"/>
                  </a:lnTo>
                  <a:lnTo>
                    <a:pt x="0" y="188595"/>
                  </a:lnTo>
                  <a:lnTo>
                    <a:pt x="188595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991600" y="0"/>
            <a:ext cx="3135529" cy="1441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4373" y="1204340"/>
            <a:ext cx="3437890" cy="2955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Course</a:t>
            </a:r>
            <a:r>
              <a:rPr sz="1800" b="1" dirty="0">
                <a:latin typeface="Times New Roman"/>
                <a:cs typeface="Times New Roman"/>
              </a:rPr>
              <a:t> Plan</a:t>
            </a:r>
            <a:endParaRPr sz="1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Introduction to IT System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40665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Operating System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</a:t>
            </a:r>
          </a:p>
          <a:p>
            <a:pPr marL="241300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End </a:t>
            </a:r>
            <a:r>
              <a:rPr sz="1800" spc="-5" dirty="0">
                <a:latin typeface="Times New Roman"/>
                <a:cs typeface="Times New Roman"/>
              </a:rPr>
              <a:t>Point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28600" indent="-216535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229235" algn="l"/>
              </a:tabLst>
            </a:pPr>
            <a:r>
              <a:rPr sz="1800" dirty="0">
                <a:latin typeface="Times New Roman"/>
                <a:cs typeface="Times New Roman"/>
              </a:rPr>
              <a:t>Application </a:t>
            </a:r>
            <a:r>
              <a:rPr sz="1800" spc="-5" dirty="0">
                <a:latin typeface="Times New Roman"/>
                <a:cs typeface="Times New Roman"/>
              </a:rPr>
              <a:t>Server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41300" indent="-22860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Database Server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41300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IT System Security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Processes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666" y="186943"/>
            <a:ext cx="11048365" cy="27920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b="1" dirty="0">
                <a:latin typeface="Times New Roman"/>
                <a:cs typeface="Times New Roman"/>
              </a:rPr>
              <a:t>2.9.2 </a:t>
            </a:r>
            <a:r>
              <a:rPr sz="1800" b="1" spc="-5" dirty="0">
                <a:latin typeface="Times New Roman"/>
                <a:cs typeface="Times New Roman"/>
              </a:rPr>
              <a:t>Unix </a:t>
            </a:r>
            <a:r>
              <a:rPr sz="1800" b="1" dirty="0">
                <a:latin typeface="Times New Roman"/>
                <a:cs typeface="Times New Roman"/>
              </a:rPr>
              <a:t>File System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latin typeface="Times New Roman"/>
                <a:cs typeface="Times New Roman"/>
              </a:rPr>
              <a:t>Each file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associated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with:</a:t>
            </a:r>
            <a:endParaRPr sz="1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An </a:t>
            </a:r>
            <a:r>
              <a:rPr sz="1800" dirty="0">
                <a:latin typeface="Times New Roman"/>
                <a:cs typeface="Times New Roman"/>
              </a:rPr>
              <a:t>owner </a:t>
            </a:r>
            <a:r>
              <a:rPr sz="1800" spc="-5" dirty="0">
                <a:latin typeface="Times New Roman"/>
                <a:cs typeface="Times New Roman"/>
              </a:rPr>
              <a:t>UID </a:t>
            </a:r>
            <a:r>
              <a:rPr sz="1800" dirty="0">
                <a:latin typeface="Times New Roman"/>
                <a:cs typeface="Times New Roman"/>
              </a:rPr>
              <a:t>and an owner </a:t>
            </a:r>
            <a:r>
              <a:rPr sz="1800" spc="-5" dirty="0">
                <a:latin typeface="Times New Roman"/>
                <a:cs typeface="Times New Roman"/>
              </a:rPr>
              <a:t>GID</a:t>
            </a:r>
            <a:endParaRPr sz="1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Process </a:t>
            </a:r>
            <a:r>
              <a:rPr sz="1800" dirty="0">
                <a:latin typeface="Times New Roman"/>
                <a:cs typeface="Times New Roman"/>
              </a:rPr>
              <a:t>with the owner </a:t>
            </a:r>
            <a:r>
              <a:rPr sz="1800" spc="-5" dirty="0">
                <a:latin typeface="Times New Roman"/>
                <a:cs typeface="Times New Roman"/>
              </a:rPr>
              <a:t>UID </a:t>
            </a:r>
            <a:r>
              <a:rPr sz="1800" dirty="0">
                <a:latin typeface="Times New Roman"/>
                <a:cs typeface="Times New Roman"/>
              </a:rPr>
              <a:t>privilege can </a:t>
            </a:r>
            <a:r>
              <a:rPr sz="1800" spc="-5" dirty="0">
                <a:latin typeface="Times New Roman"/>
                <a:cs typeface="Times New Roman"/>
              </a:rPr>
              <a:t>modify </a:t>
            </a:r>
            <a:r>
              <a:rPr sz="1800" dirty="0">
                <a:latin typeface="Times New Roman"/>
                <a:cs typeface="Times New Roman"/>
              </a:rPr>
              <a:t>the protection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“mode </a:t>
            </a:r>
            <a:r>
              <a:rPr sz="1800" dirty="0">
                <a:latin typeface="Times New Roman"/>
                <a:cs typeface="Times New Roman"/>
              </a:rPr>
              <a:t>bits” describe the </a:t>
            </a:r>
            <a:r>
              <a:rPr sz="1800" spc="-5" dirty="0">
                <a:latin typeface="Times New Roman"/>
                <a:cs typeface="Times New Roman"/>
              </a:rPr>
              <a:t>ACL </a:t>
            </a:r>
            <a:r>
              <a:rPr sz="1800" dirty="0">
                <a:latin typeface="Times New Roman"/>
                <a:cs typeface="Times New Roman"/>
              </a:rPr>
              <a:t>of a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Times New Roman"/>
                <a:cs typeface="Times New Roman"/>
              </a:rPr>
              <a:t>{owner bits, group bits, others bits}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where each element </a:t>
            </a:r>
            <a:r>
              <a:rPr sz="1800" spc="-5" dirty="0">
                <a:latin typeface="Times New Roman"/>
                <a:cs typeface="Times New Roman"/>
              </a:rPr>
              <a:t>consists </a:t>
            </a:r>
            <a:r>
              <a:rPr sz="1800" dirty="0">
                <a:latin typeface="Times New Roman"/>
                <a:cs typeface="Times New Roman"/>
              </a:rPr>
              <a:t>of a read bit, a </a:t>
            </a:r>
            <a:r>
              <a:rPr sz="1800" spc="-5" dirty="0">
                <a:latin typeface="Times New Roman"/>
                <a:cs typeface="Times New Roman"/>
              </a:rPr>
              <a:t>write </a:t>
            </a:r>
            <a:r>
              <a:rPr sz="1800" dirty="0">
                <a:latin typeface="Times New Roman"/>
                <a:cs typeface="Times New Roman"/>
              </a:rPr>
              <a:t>bit, and an execute  bit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1422" y="3015741"/>
            <a:ext cx="585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5822" y="2979518"/>
            <a:ext cx="960119" cy="9582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spc="-10" dirty="0">
                <a:latin typeface="Times New Roman"/>
                <a:cs typeface="Times New Roman"/>
              </a:rPr>
              <a:t>-rw-rw-r--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10" dirty="0">
                <a:latin typeface="Times New Roman"/>
                <a:cs typeface="Times New Roman"/>
              </a:rPr>
              <a:t>-rw-rw-r--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800" spc="-10" dirty="0">
                <a:latin typeface="Times New Roman"/>
                <a:cs typeface="Times New Roman"/>
              </a:rPr>
              <a:t>-rw-rw-r--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0411" y="2979518"/>
            <a:ext cx="754380" cy="9582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simon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4660" y="2979518"/>
            <a:ext cx="775335" cy="958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4135" algn="just">
              <a:lnSpc>
                <a:spcPct val="113399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faculty  faculty  studen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6313" y="2979518"/>
            <a:ext cx="2000250" cy="9582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Times New Roman"/>
                <a:cs typeface="Times New Roman"/>
              </a:rPr>
              <a:t>14 </a:t>
            </a:r>
            <a:r>
              <a:rPr sz="1800" spc="-5" dirty="0">
                <a:latin typeface="Times New Roman"/>
                <a:cs typeface="Times New Roman"/>
              </a:rPr>
              <a:t>Sep </a:t>
            </a:r>
            <a:r>
              <a:rPr sz="1800" dirty="0">
                <a:latin typeface="Times New Roman"/>
                <a:cs typeface="Times New Roman"/>
              </a:rPr>
              <a:t>8 03:59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dirty="0">
                <a:latin typeface="Times New Roman"/>
                <a:cs typeface="Times New Roman"/>
              </a:rPr>
              <a:t>14 </a:t>
            </a:r>
            <a:r>
              <a:rPr sz="1800" spc="-5" dirty="0">
                <a:latin typeface="Times New Roman"/>
                <a:cs typeface="Times New Roman"/>
              </a:rPr>
              <a:t>Sep </a:t>
            </a:r>
            <a:r>
              <a:rPr sz="1800" dirty="0">
                <a:latin typeface="Times New Roman"/>
                <a:cs typeface="Times New Roman"/>
              </a:rPr>
              <a:t>8 04:04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file2</a:t>
            </a:r>
            <a:endParaRPr sz="18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latin typeface="Times New Roman"/>
                <a:cs typeface="Times New Roman"/>
              </a:rPr>
              <a:t>14 </a:t>
            </a:r>
            <a:r>
              <a:rPr sz="1800" spc="-5" dirty="0">
                <a:latin typeface="Times New Roman"/>
                <a:cs typeface="Times New Roman"/>
              </a:rPr>
              <a:t>Sep </a:t>
            </a:r>
            <a:r>
              <a:rPr sz="1800" dirty="0">
                <a:latin typeface="Times New Roman"/>
                <a:cs typeface="Times New Roman"/>
              </a:rPr>
              <a:t>8 04:04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0476" y="3912235"/>
            <a:ext cx="405193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1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“simon” </a:t>
            </a:r>
            <a:r>
              <a:rPr sz="1800" dirty="0">
                <a:latin typeface="Times New Roman"/>
                <a:cs typeface="Times New Roman"/>
              </a:rPr>
              <a:t>belongs to group “faculty”  </a:t>
            </a:r>
            <a:r>
              <a:rPr sz="1800" spc="-5" dirty="0">
                <a:latin typeface="Times New Roman"/>
                <a:cs typeface="Times New Roman"/>
              </a:rPr>
              <a:t>“user1”, “user2” </a:t>
            </a:r>
            <a:r>
              <a:rPr sz="1800" dirty="0">
                <a:latin typeface="Times New Roman"/>
                <a:cs typeface="Times New Roman"/>
              </a:rPr>
              <a:t>belong to group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“students”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366772" y="4797170"/>
          <a:ext cx="5010784" cy="1000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395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-r--------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simon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4615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faculty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14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 03:59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file1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----r-----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user1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107314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students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14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 05:01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file2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81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-------r--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209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user2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107314" algn="ctr">
                        <a:lnSpc>
                          <a:spcPts val="209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students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209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14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209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 05:02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file3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8534400" y="0"/>
            <a:ext cx="3135529" cy="1441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824" y="277495"/>
            <a:ext cx="1040828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2.9.3 </a:t>
            </a:r>
            <a:r>
              <a:rPr sz="1800" b="1" spc="-5" dirty="0">
                <a:latin typeface="Times New Roman"/>
                <a:cs typeface="Times New Roman"/>
              </a:rPr>
              <a:t>Unix </a:t>
            </a:r>
            <a:r>
              <a:rPr sz="1800" b="1" dirty="0">
                <a:latin typeface="Times New Roman"/>
                <a:cs typeface="Times New Roman"/>
              </a:rPr>
              <a:t>/ </a:t>
            </a:r>
            <a:r>
              <a:rPr sz="1800" b="1" spc="-5" dirty="0">
                <a:latin typeface="Times New Roman"/>
                <a:cs typeface="Times New Roman"/>
              </a:rPr>
              <a:t>Linux OS </a:t>
            </a:r>
            <a:r>
              <a:rPr sz="1800" b="1" dirty="0">
                <a:latin typeface="Times New Roman"/>
                <a:cs typeface="Times New Roman"/>
              </a:rPr>
              <a:t>Hardening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Checklist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Improve </a:t>
            </a:r>
            <a:r>
              <a:rPr sz="1800" dirty="0">
                <a:latin typeface="Times New Roman"/>
                <a:cs typeface="Times New Roman"/>
              </a:rPr>
              <a:t>the security level 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#1 Physical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Physical access to </a:t>
            </a:r>
            <a:r>
              <a:rPr sz="1800" spc="-5" dirty="0">
                <a:latin typeface="Times New Roman"/>
                <a:cs typeface="Times New Roman"/>
              </a:rPr>
              <a:t>Unix </a:t>
            </a:r>
            <a:r>
              <a:rPr sz="1800" dirty="0">
                <a:latin typeface="Times New Roman"/>
                <a:cs typeface="Times New Roman"/>
              </a:rPr>
              <a:t>/ Linux server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plug out </a:t>
            </a:r>
            <a:r>
              <a:rPr sz="1800" spc="-5" dirty="0">
                <a:latin typeface="Times New Roman"/>
                <a:cs typeface="Times New Roman"/>
              </a:rPr>
              <a:t>power </a:t>
            </a:r>
            <a:r>
              <a:rPr sz="1800" dirty="0">
                <a:latin typeface="Times New Roman"/>
                <a:cs typeface="Times New Roman"/>
              </a:rPr>
              <a:t>/ network / display / </a:t>
            </a:r>
            <a:r>
              <a:rPr sz="1800" spc="-5" dirty="0">
                <a:latin typeface="Times New Roman"/>
                <a:cs typeface="Times New Roman"/>
              </a:rPr>
              <a:t>storage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cables</a:t>
            </a: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Times New Roman"/>
                <a:cs typeface="Times New Roman"/>
              </a:rPr>
              <a:t>Trained </a:t>
            </a:r>
            <a:r>
              <a:rPr sz="1800" dirty="0">
                <a:latin typeface="Times New Roman"/>
                <a:cs typeface="Times New Roman"/>
              </a:rPr>
              <a:t>Engineers and </a:t>
            </a:r>
            <a:r>
              <a:rPr sz="1800" spc="-10" dirty="0">
                <a:latin typeface="Times New Roman"/>
                <a:cs typeface="Times New Roman"/>
              </a:rPr>
              <a:t>Trusted </a:t>
            </a:r>
            <a:r>
              <a:rPr sz="1800" dirty="0">
                <a:latin typeface="Times New Roman"/>
                <a:cs typeface="Times New Roman"/>
              </a:rPr>
              <a:t>personnel allowed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Reboot and enter using Single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Mode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reset root </a:t>
            </a:r>
            <a:r>
              <a:rPr sz="1800" spc="-5" dirty="0">
                <a:latin typeface="Times New Roman"/>
                <a:cs typeface="Times New Roman"/>
              </a:rPr>
              <a:t>password OR </a:t>
            </a:r>
            <a:r>
              <a:rPr sz="1800" dirty="0">
                <a:latin typeface="Times New Roman"/>
                <a:cs typeface="Times New Roman"/>
              </a:rPr>
              <a:t>boot with </a:t>
            </a:r>
            <a:r>
              <a:rPr sz="1800" spc="-5" dirty="0">
                <a:latin typeface="Times New Roman"/>
                <a:cs typeface="Times New Roman"/>
              </a:rPr>
              <a:t>USB </a:t>
            </a:r>
            <a:r>
              <a:rPr sz="1800" dirty="0">
                <a:latin typeface="Times New Roman"/>
                <a:cs typeface="Times New Roman"/>
              </a:rPr>
              <a:t>and reset </a:t>
            </a:r>
            <a:r>
              <a:rPr sz="1800" spc="-5" dirty="0">
                <a:latin typeface="Times New Roman"/>
                <a:cs typeface="Times New Roman"/>
              </a:rPr>
              <a:t>passwords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BIOS </a:t>
            </a:r>
            <a:r>
              <a:rPr sz="1800" dirty="0">
                <a:latin typeface="Times New Roman"/>
                <a:cs typeface="Times New Roman"/>
              </a:rPr>
              <a:t>Security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BIOS Password </a:t>
            </a: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5" dirty="0">
                <a:latin typeface="Times New Roman"/>
                <a:cs typeface="Times New Roman"/>
              </a:rPr>
              <a:t> Lowest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level</a:t>
            </a:r>
          </a:p>
        </p:txBody>
      </p:sp>
      <p:sp>
        <p:nvSpPr>
          <p:cNvPr id="3" name="object 3"/>
          <p:cNvSpPr/>
          <p:nvPr/>
        </p:nvSpPr>
        <p:spPr>
          <a:xfrm>
            <a:off x="5935979" y="2217418"/>
            <a:ext cx="6035039" cy="4571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77883" y="0"/>
            <a:ext cx="3195828" cy="1441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613" y="25400"/>
            <a:ext cx="421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2.9.3 </a:t>
            </a:r>
            <a:r>
              <a:rPr spc="-5" dirty="0"/>
              <a:t>Unix </a:t>
            </a:r>
            <a:r>
              <a:rPr dirty="0"/>
              <a:t>/ </a:t>
            </a:r>
            <a:r>
              <a:rPr spc="-5" dirty="0"/>
              <a:t>Linux OS Hardening</a:t>
            </a:r>
            <a:r>
              <a:rPr spc="15" dirty="0"/>
              <a:t> </a:t>
            </a:r>
            <a:r>
              <a:rPr spc="-5" dirty="0"/>
              <a:t>Checklist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613" y="574294"/>
            <a:ext cx="7637145" cy="60837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#2 System</a:t>
            </a:r>
            <a:r>
              <a:rPr sz="1800" b="1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Security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Note down system</a:t>
            </a:r>
            <a:r>
              <a:rPr sz="1800" spc="-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details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15" dirty="0">
                <a:solidFill>
                  <a:srgbClr val="111111"/>
                </a:solidFill>
                <a:latin typeface="Times New Roman"/>
                <a:cs typeface="Times New Roman"/>
              </a:rPr>
              <a:t>System’s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Name,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IP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Address, MAC Address,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Location,</a:t>
            </a:r>
            <a:r>
              <a:rPr sz="1800" spc="-3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Network Port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#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Install </a:t>
            </a: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System </a:t>
            </a: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for </a:t>
            </a: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Security </a:t>
            </a: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Updates and </a:t>
            </a: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Patches </a:t>
            </a:r>
            <a:r>
              <a:rPr sz="1800" dirty="0">
                <a:solidFill>
                  <a:srgbClr val="111111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 for yum, apt,</a:t>
            </a:r>
            <a:r>
              <a:rPr sz="1800" spc="-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etc.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600" spc="-5" dirty="0">
                <a:latin typeface="Times New Roman"/>
                <a:cs typeface="Times New Roman"/>
              </a:rPr>
              <a:t>root@system:~# apt-get install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unattended-upgrade</a:t>
            </a:r>
            <a:endParaRPr sz="16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600" spc="-5" dirty="0">
                <a:latin typeface="Times New Roman"/>
                <a:cs typeface="Times New Roman"/>
              </a:rPr>
              <a:t>dpkg-reconfigure --priority=low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unattended-upgrades</a:t>
            </a:r>
            <a:endParaRPr sz="16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Set </a:t>
            </a:r>
            <a:r>
              <a:rPr sz="1800" b="1" spc="-10" dirty="0">
                <a:solidFill>
                  <a:srgbClr val="111111"/>
                </a:solidFill>
                <a:latin typeface="Times New Roman"/>
                <a:cs typeface="Times New Roman"/>
              </a:rPr>
              <a:t>up </a:t>
            </a: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Firewall, Disk </a:t>
            </a: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Encryption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 Strong</a:t>
            </a:r>
            <a:r>
              <a:rPr sz="1800" spc="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passwords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11111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Disable USB and </a:t>
            </a: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Peripheral devices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/</a:t>
            </a:r>
            <a:r>
              <a:rPr sz="18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ports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11111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Perform Service Hygiene</a:t>
            </a:r>
            <a:r>
              <a:rPr sz="1800" b="1" spc="-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Wingdings"/>
                <a:cs typeface="Wingdings"/>
              </a:rPr>
              <a:t></a:t>
            </a:r>
            <a:endParaRPr sz="1800" dirty="0">
              <a:latin typeface="Wingdings"/>
              <a:cs typeface="Wingdings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Bind services/processes to localhost</a:t>
            </a:r>
            <a:r>
              <a:rPr sz="1800" spc="-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(127.0.</a:t>
            </a:r>
            <a:r>
              <a:rPr lang="en-US" sz="1800" dirty="0">
                <a:solidFill>
                  <a:srgbClr val="111111"/>
                </a:solidFill>
                <a:latin typeface="Times New Roman"/>
                <a:cs typeface="Times New Roman"/>
              </a:rPr>
              <a:t>0.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1)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Disable </a:t>
            </a: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init.d, xinetd,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FTP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Perform System </a:t>
            </a: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Account </a:t>
            </a: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Hygiene</a:t>
            </a:r>
            <a:r>
              <a:rPr sz="1800" b="1" spc="-1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Wingdings"/>
                <a:cs typeface="Wingdings"/>
              </a:rPr>
              <a:t></a:t>
            </a:r>
            <a:endParaRPr sz="1800" dirty="0">
              <a:latin typeface="Wingdings"/>
              <a:cs typeface="Wingdings"/>
            </a:endParaRP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Create a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non-root user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for daily</a:t>
            </a:r>
            <a:r>
              <a:rPr sz="18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use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Remove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any unused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accounts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Disable shell or elevated access for standard/built-in</a:t>
            </a:r>
            <a:r>
              <a:rPr sz="1800" spc="-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users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Disable logon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root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Enable System and Event</a:t>
            </a:r>
            <a:r>
              <a:rPr sz="1800" spc="-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logging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77883" y="0"/>
            <a:ext cx="3135529" cy="1441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600" y="0"/>
            <a:ext cx="3135529" cy="1441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5803" y="280796"/>
            <a:ext cx="7643495" cy="505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2.9.3 </a:t>
            </a:r>
            <a:r>
              <a:rPr sz="1800" b="1" spc="-5" dirty="0">
                <a:latin typeface="Times New Roman"/>
                <a:cs typeface="Times New Roman"/>
              </a:rPr>
              <a:t>Unix </a:t>
            </a:r>
            <a:r>
              <a:rPr sz="1800" b="1" dirty="0">
                <a:latin typeface="Times New Roman"/>
                <a:cs typeface="Times New Roman"/>
              </a:rPr>
              <a:t>/ </a:t>
            </a:r>
            <a:r>
              <a:rPr sz="1800" b="1" spc="-5" dirty="0">
                <a:latin typeface="Times New Roman"/>
                <a:cs typeface="Times New Roman"/>
              </a:rPr>
              <a:t>Linux OS </a:t>
            </a:r>
            <a:r>
              <a:rPr sz="1800" b="1" dirty="0">
                <a:latin typeface="Times New Roman"/>
                <a:cs typeface="Times New Roman"/>
              </a:rPr>
              <a:t>Hardening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Checklist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86385" marR="5456555" indent="-286385" algn="r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#</a:t>
            </a:r>
            <a:r>
              <a:rPr lang="en-US"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3</a:t>
            </a: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 Logical</a:t>
            </a:r>
            <a:r>
              <a:rPr sz="1800" b="1" spc="-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Security</a:t>
            </a:r>
            <a:endParaRPr sz="1800" dirty="0">
              <a:latin typeface="Times New Roman"/>
              <a:cs typeface="Times New Roman"/>
            </a:endParaRPr>
          </a:p>
          <a:p>
            <a:pPr marL="286385" marR="5398770" lvl="1" indent="-286385" algn="r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Install</a:t>
            </a:r>
            <a:r>
              <a:rPr sz="1800" spc="-204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Antivirus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11111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Setup IDs/IPS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(Intrusion Detection System / Intrusion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Prevention</a:t>
            </a:r>
            <a:r>
              <a:rPr sz="18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System)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11111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Separate disk </a:t>
            </a: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partitions</a:t>
            </a:r>
            <a:r>
              <a:rPr sz="1800" b="1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20" dirty="0">
                <a:solidFill>
                  <a:srgbClr val="111111"/>
                </a:solidFill>
                <a:latin typeface="Times New Roman"/>
                <a:cs typeface="Times New Roman"/>
              </a:rPr>
              <a:t>/usr,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/home, /var &amp; /var/tmp,</a:t>
            </a:r>
            <a:r>
              <a:rPr sz="1800" spc="-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/tmp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111111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Run </a:t>
            </a: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only </a:t>
            </a: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one </a:t>
            </a: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network service </a:t>
            </a: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per</a:t>
            </a:r>
            <a:r>
              <a:rPr sz="1800" b="1" spc="-1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system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11111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Setup </a:t>
            </a: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System </a:t>
            </a: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monitoring</a:t>
            </a:r>
            <a:r>
              <a:rPr sz="1800" b="1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Access, Uptime,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Configuration changes </a:t>
            </a:r>
            <a:r>
              <a:rPr sz="1800" dirty="0">
                <a:solidFill>
                  <a:srgbClr val="111111"/>
                </a:solidFill>
                <a:latin typeface="Wingdings"/>
                <a:cs typeface="Wingdings"/>
              </a:rPr>
              <a:t></a:t>
            </a:r>
            <a:r>
              <a:rPr sz="18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Logs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111111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Schedule backup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of log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files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and lock down directory</a:t>
            </a:r>
            <a:r>
              <a:rPr sz="18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storage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11111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Perform System</a:t>
            </a:r>
            <a:r>
              <a:rPr sz="1800" b="1" spc="-1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Audit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35965"/>
            <a:ext cx="4075429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lvl="1" indent="-452755">
              <a:lnSpc>
                <a:spcPct val="100000"/>
              </a:lnSpc>
              <a:spcBef>
                <a:spcPts val="100"/>
              </a:spcBef>
              <a:buAutoNum type="arabicPeriod" startAt="10"/>
              <a:tabLst>
                <a:tab pos="465455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Windows </a:t>
            </a:r>
            <a:r>
              <a:rPr sz="1800" b="1" dirty="0">
                <a:latin typeface="Times New Roman"/>
                <a:cs typeface="Times New Roman"/>
              </a:rPr>
              <a:t>Operating System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Security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10"/>
            </a:pPr>
            <a:endParaRPr sz="1850">
              <a:latin typeface="Times New Roman"/>
              <a:cs typeface="Times New Roman"/>
            </a:endParaRPr>
          </a:p>
          <a:p>
            <a:pPr marL="640080" lvl="2" indent="-628015">
              <a:lnSpc>
                <a:spcPct val="100000"/>
              </a:lnSpc>
              <a:buAutoNum type="arabicPeriod"/>
              <a:tabLst>
                <a:tab pos="64071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Security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Principle</a:t>
            </a:r>
            <a:endParaRPr sz="1800">
              <a:latin typeface="Times New Roman"/>
              <a:cs typeface="Times New Roman"/>
            </a:endParaRPr>
          </a:p>
          <a:p>
            <a:pPr marL="756285" lvl="3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Someone </a:t>
            </a:r>
            <a:r>
              <a:rPr sz="1800" dirty="0">
                <a:latin typeface="Times New Roman"/>
                <a:cs typeface="Times New Roman"/>
              </a:rPr>
              <a:t>who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asking 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endParaRPr sz="1800">
              <a:latin typeface="Times New Roman"/>
              <a:cs typeface="Times New Roman"/>
            </a:endParaRPr>
          </a:p>
          <a:p>
            <a:pPr marL="756285" lvl="3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Entity that can be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authenticated</a:t>
            </a:r>
            <a:endParaRPr sz="1800">
              <a:latin typeface="Times New Roman"/>
              <a:cs typeface="Times New Roman"/>
            </a:endParaRPr>
          </a:p>
          <a:p>
            <a:pPr marL="756285" lvl="3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Everyone </a:t>
            </a:r>
            <a:r>
              <a:rPr sz="1800" spc="-5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a Security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Principle</a:t>
            </a:r>
            <a:endParaRPr sz="18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639445" lvl="2" indent="-627380">
              <a:lnSpc>
                <a:spcPct val="100000"/>
              </a:lnSpc>
              <a:buAutoNum type="arabicPeriod"/>
              <a:tabLst>
                <a:tab pos="640080" algn="l"/>
              </a:tabLst>
            </a:pPr>
            <a:r>
              <a:rPr sz="1800" b="1" dirty="0">
                <a:latin typeface="Times New Roman"/>
                <a:cs typeface="Times New Roman"/>
              </a:rPr>
              <a:t>Security </a:t>
            </a:r>
            <a:r>
              <a:rPr sz="1800" b="1" spc="-5" dirty="0">
                <a:latin typeface="Times New Roman"/>
                <a:cs typeface="Times New Roman"/>
              </a:rPr>
              <a:t>Identifier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(SID)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2705480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Unique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associated with 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entity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Every Security Principle </a:t>
            </a:r>
            <a:r>
              <a:rPr sz="1800" spc="-5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SID </a:t>
            </a:r>
            <a:r>
              <a:rPr sz="1800" dirty="0">
                <a:latin typeface="Times New Roman"/>
                <a:cs typeface="Times New Roman"/>
              </a:rPr>
              <a:t>and can be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renamed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Uniquely identify </a:t>
            </a:r>
            <a:r>
              <a:rPr sz="1800" spc="-5" dirty="0">
                <a:latin typeface="Times New Roman"/>
                <a:cs typeface="Times New Roman"/>
              </a:rPr>
              <a:t>new </a:t>
            </a:r>
            <a:r>
              <a:rPr sz="1800" dirty="0">
                <a:latin typeface="Times New Roman"/>
                <a:cs typeface="Times New Roman"/>
              </a:rPr>
              <a:t>objects even if they have a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Always initially </a:t>
            </a:r>
            <a:r>
              <a:rPr sz="1800" spc="-5" dirty="0">
                <a:latin typeface="Times New Roman"/>
                <a:cs typeface="Times New Roman"/>
              </a:rPr>
              <a:t>DISABLE </a:t>
            </a:r>
            <a:r>
              <a:rPr sz="1800" dirty="0">
                <a:latin typeface="Times New Roman"/>
                <a:cs typeface="Times New Roman"/>
              </a:rPr>
              <a:t>user instead of deleting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them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72355" y="0"/>
            <a:ext cx="7820025" cy="2167255"/>
            <a:chOff x="4372355" y="0"/>
            <a:chExt cx="7820025" cy="2167255"/>
          </a:xfrm>
        </p:grpSpPr>
        <p:sp>
          <p:nvSpPr>
            <p:cNvPr id="5" name="object 5"/>
            <p:cNvSpPr/>
            <p:nvPr/>
          </p:nvSpPr>
          <p:spPr>
            <a:xfrm>
              <a:off x="4945379" y="986027"/>
              <a:ext cx="5106924" cy="1181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78451" y="1399032"/>
              <a:ext cx="525780" cy="416559"/>
            </a:xfrm>
            <a:custGeom>
              <a:avLst/>
              <a:gdLst/>
              <a:ahLst/>
              <a:cxnLst/>
              <a:rect l="l" t="t" r="r" b="b"/>
              <a:pathLst>
                <a:path w="525779" h="416560">
                  <a:moveTo>
                    <a:pt x="317753" y="0"/>
                  </a:moveTo>
                  <a:lnTo>
                    <a:pt x="317753" y="104012"/>
                  </a:lnTo>
                  <a:lnTo>
                    <a:pt x="0" y="104012"/>
                  </a:lnTo>
                  <a:lnTo>
                    <a:pt x="0" y="312038"/>
                  </a:lnTo>
                  <a:lnTo>
                    <a:pt x="317753" y="312038"/>
                  </a:lnTo>
                  <a:lnTo>
                    <a:pt x="317753" y="416051"/>
                  </a:lnTo>
                  <a:lnTo>
                    <a:pt x="525780" y="208025"/>
                  </a:lnTo>
                  <a:lnTo>
                    <a:pt x="31775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8451" y="1399032"/>
              <a:ext cx="525780" cy="416559"/>
            </a:xfrm>
            <a:custGeom>
              <a:avLst/>
              <a:gdLst/>
              <a:ahLst/>
              <a:cxnLst/>
              <a:rect l="l" t="t" r="r" b="b"/>
              <a:pathLst>
                <a:path w="525779" h="416560">
                  <a:moveTo>
                    <a:pt x="0" y="104012"/>
                  </a:moveTo>
                  <a:lnTo>
                    <a:pt x="317753" y="104012"/>
                  </a:lnTo>
                  <a:lnTo>
                    <a:pt x="317753" y="0"/>
                  </a:lnTo>
                  <a:lnTo>
                    <a:pt x="525780" y="208025"/>
                  </a:lnTo>
                  <a:lnTo>
                    <a:pt x="317753" y="416051"/>
                  </a:lnTo>
                  <a:lnTo>
                    <a:pt x="317753" y="312038"/>
                  </a:lnTo>
                  <a:lnTo>
                    <a:pt x="0" y="312038"/>
                  </a:lnTo>
                  <a:lnTo>
                    <a:pt x="0" y="10401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87355" y="0"/>
              <a:ext cx="2104644" cy="1548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184135" y="2787395"/>
            <a:ext cx="4820412" cy="10546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84668" y="2716758"/>
            <a:ext cx="3985260" cy="6280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Local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non-domain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SIDs</a:t>
            </a:r>
            <a:endParaRPr sz="1800">
              <a:latin typeface="Times New Roman"/>
              <a:cs typeface="Times New Roman"/>
            </a:endParaRPr>
          </a:p>
          <a:p>
            <a:pPr marL="1665605" lvl="1" indent="-28702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1664970" algn="l"/>
                <a:tab pos="1665605" algn="l"/>
              </a:tabLst>
            </a:pPr>
            <a:r>
              <a:rPr sz="1800" dirty="0">
                <a:latin typeface="Times New Roman"/>
                <a:cs typeface="Times New Roman"/>
              </a:rPr>
              <a:t>External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Domain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SIDs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41348" y="4064508"/>
            <a:ext cx="7629144" cy="2610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470903" y="3142488"/>
            <a:ext cx="539750" cy="428625"/>
            <a:chOff x="6470903" y="3142488"/>
            <a:chExt cx="539750" cy="428625"/>
          </a:xfrm>
        </p:grpSpPr>
        <p:sp>
          <p:nvSpPr>
            <p:cNvPr id="13" name="object 13"/>
            <p:cNvSpPr/>
            <p:nvPr/>
          </p:nvSpPr>
          <p:spPr>
            <a:xfrm>
              <a:off x="6476999" y="3148584"/>
              <a:ext cx="527685" cy="416559"/>
            </a:xfrm>
            <a:custGeom>
              <a:avLst/>
              <a:gdLst/>
              <a:ahLst/>
              <a:cxnLst/>
              <a:rect l="l" t="t" r="r" b="b"/>
              <a:pathLst>
                <a:path w="527684" h="416560">
                  <a:moveTo>
                    <a:pt x="319277" y="0"/>
                  </a:moveTo>
                  <a:lnTo>
                    <a:pt x="319277" y="104012"/>
                  </a:lnTo>
                  <a:lnTo>
                    <a:pt x="0" y="104012"/>
                  </a:lnTo>
                  <a:lnTo>
                    <a:pt x="0" y="312038"/>
                  </a:lnTo>
                  <a:lnTo>
                    <a:pt x="319277" y="312038"/>
                  </a:lnTo>
                  <a:lnTo>
                    <a:pt x="319277" y="416051"/>
                  </a:lnTo>
                  <a:lnTo>
                    <a:pt x="527303" y="208025"/>
                  </a:lnTo>
                  <a:lnTo>
                    <a:pt x="31927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6999" y="3148584"/>
              <a:ext cx="527685" cy="416559"/>
            </a:xfrm>
            <a:custGeom>
              <a:avLst/>
              <a:gdLst/>
              <a:ahLst/>
              <a:cxnLst/>
              <a:rect l="l" t="t" r="r" b="b"/>
              <a:pathLst>
                <a:path w="527684" h="416560">
                  <a:moveTo>
                    <a:pt x="0" y="104012"/>
                  </a:moveTo>
                  <a:lnTo>
                    <a:pt x="319277" y="104012"/>
                  </a:lnTo>
                  <a:lnTo>
                    <a:pt x="319277" y="0"/>
                  </a:lnTo>
                  <a:lnTo>
                    <a:pt x="527303" y="208025"/>
                  </a:lnTo>
                  <a:lnTo>
                    <a:pt x="319277" y="416051"/>
                  </a:lnTo>
                  <a:lnTo>
                    <a:pt x="319277" y="312038"/>
                  </a:lnTo>
                  <a:lnTo>
                    <a:pt x="0" y="312038"/>
                  </a:lnTo>
                  <a:lnTo>
                    <a:pt x="0" y="10401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2.10.3 </a:t>
            </a:r>
            <a:r>
              <a:rPr spc="-5" dirty="0"/>
              <a:t>Access </a:t>
            </a:r>
            <a:r>
              <a:rPr spc="-10" dirty="0"/>
              <a:t>Control </a:t>
            </a:r>
            <a:r>
              <a:rPr dirty="0"/>
              <a:t>List</a:t>
            </a:r>
            <a:r>
              <a:rPr spc="-135" dirty="0"/>
              <a:t> </a:t>
            </a:r>
            <a:r>
              <a:rPr b="0" dirty="0">
                <a:latin typeface="Wingdings"/>
                <a:cs typeface="Wingdings"/>
              </a:rPr>
              <a:t>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5708" y="565226"/>
            <a:ext cx="365950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Control the Entry/Exit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Depending on the </a:t>
            </a:r>
            <a:r>
              <a:rPr sz="1800" spc="-5" dirty="0">
                <a:latin typeface="Times New Roman"/>
                <a:cs typeface="Times New Roman"/>
              </a:rPr>
              <a:t>SID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Access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Access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Domain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5" dirty="0">
                <a:latin typeface="Times New Roman"/>
                <a:cs typeface="Times New Roman"/>
              </a:rPr>
              <a:t> user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Access </a:t>
            </a:r>
            <a:r>
              <a:rPr sz="1800" dirty="0">
                <a:latin typeface="Times New Roman"/>
                <a:cs typeface="Times New Roman"/>
              </a:rPr>
              <a:t>to Server folder 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Permissions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Read/Write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1604" y="2374392"/>
            <a:ext cx="8962644" cy="3712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19629" y="3736975"/>
            <a:ext cx="2045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wants </a:t>
            </a:r>
            <a:r>
              <a:rPr sz="1600" b="1" spc="-5" dirty="0">
                <a:latin typeface="Times New Roman"/>
                <a:cs typeface="Times New Roman"/>
              </a:rPr>
              <a:t>to access Doc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file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39667" y="4713604"/>
            <a:ext cx="2272665" cy="1332230"/>
            <a:chOff x="3439667" y="4713604"/>
            <a:chExt cx="2272665" cy="1332230"/>
          </a:xfrm>
        </p:grpSpPr>
        <p:sp>
          <p:nvSpPr>
            <p:cNvPr id="7" name="object 7"/>
            <p:cNvSpPr/>
            <p:nvPr/>
          </p:nvSpPr>
          <p:spPr>
            <a:xfrm>
              <a:off x="3439667" y="4876799"/>
              <a:ext cx="1260348" cy="1168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9965" y="4713604"/>
              <a:ext cx="634364" cy="6701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17719" y="5577839"/>
              <a:ext cx="1094231" cy="4617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087356" y="0"/>
            <a:ext cx="2104644" cy="1548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01365" y="6113779"/>
            <a:ext cx="3035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Security </a:t>
            </a:r>
            <a:r>
              <a:rPr sz="1800" b="1" dirty="0">
                <a:latin typeface="Times New Roman"/>
                <a:cs typeface="Times New Roman"/>
              </a:rPr>
              <a:t>violation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Threat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297" y="318896"/>
            <a:ext cx="68408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2.10.4 </a:t>
            </a:r>
            <a:r>
              <a:rPr sz="1800" b="1" spc="-5" dirty="0">
                <a:latin typeface="Times New Roman"/>
                <a:cs typeface="Times New Roman"/>
              </a:rPr>
              <a:t>Access </a:t>
            </a:r>
            <a:r>
              <a:rPr sz="1800" b="1" spc="-30" dirty="0">
                <a:latin typeface="Times New Roman"/>
                <a:cs typeface="Times New Roman"/>
              </a:rPr>
              <a:t>Tokens</a:t>
            </a:r>
            <a:r>
              <a:rPr sz="1800" b="1" spc="-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Has </a:t>
            </a:r>
            <a:r>
              <a:rPr sz="1800" dirty="0">
                <a:latin typeface="Times New Roman"/>
                <a:cs typeface="Times New Roman"/>
              </a:rPr>
              <a:t>security context of that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entity</a:t>
            </a:r>
            <a:endParaRPr sz="18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uses SID, Permissions, </a:t>
            </a:r>
            <a:r>
              <a:rPr sz="1800" dirty="0">
                <a:latin typeface="Times New Roman"/>
                <a:cs typeface="Times New Roman"/>
              </a:rPr>
              <a:t>Group Membership to validate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endParaRPr sz="18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Digital Signatures,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Tokens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947" y="1790700"/>
            <a:ext cx="10654284" cy="3360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87356" y="0"/>
            <a:ext cx="2104644" cy="1548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803" y="263397"/>
            <a:ext cx="6769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Real </a:t>
            </a:r>
            <a:r>
              <a:rPr sz="1800" b="1" spc="-20" dirty="0">
                <a:latin typeface="Times New Roman"/>
                <a:cs typeface="Times New Roman"/>
              </a:rPr>
              <a:t>World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Properties of any folder – displays access groups and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permissions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9036" y="1069847"/>
            <a:ext cx="7306056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87356" y="0"/>
            <a:ext cx="2104644" cy="1548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87356" y="0"/>
            <a:ext cx="2104644" cy="1548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4350" y="235965"/>
            <a:ext cx="8140065" cy="61452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2.11 </a:t>
            </a:r>
            <a:r>
              <a:rPr sz="1800" b="1" spc="-10" dirty="0">
                <a:latin typeface="Times New Roman"/>
                <a:cs typeface="Times New Roman"/>
              </a:rPr>
              <a:t>Windows </a:t>
            </a:r>
            <a:r>
              <a:rPr sz="1800" b="1" spc="-5" dirty="0">
                <a:latin typeface="Times New Roman"/>
                <a:cs typeface="Times New Roman"/>
              </a:rPr>
              <a:t>OS Hardening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Checklist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#1 Physical Security </a:t>
            </a:r>
            <a:r>
              <a:rPr sz="1800" dirty="0">
                <a:solidFill>
                  <a:srgbClr val="111111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Managing </a:t>
            </a: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Physical Server</a:t>
            </a:r>
            <a:r>
              <a:rPr sz="1800" b="1" spc="-1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Access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11111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#2 System</a:t>
            </a:r>
            <a:r>
              <a:rPr sz="1800" b="1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Security</a:t>
            </a:r>
            <a:endParaRPr sz="1800" dirty="0">
              <a:latin typeface="Times New Roman"/>
              <a:cs typeface="Times New Roman"/>
            </a:endParaRPr>
          </a:p>
          <a:p>
            <a:pPr marL="286385" marR="4261485" lvl="1" indent="-286385" algn="r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Minimize </a:t>
            </a: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External </a:t>
            </a: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Footprint</a:t>
            </a:r>
            <a:r>
              <a:rPr sz="1800" b="1" spc="-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Wingdings"/>
                <a:cs typeface="Wingdings"/>
              </a:rPr>
              <a:t></a:t>
            </a:r>
            <a:endParaRPr sz="1800" dirty="0">
              <a:latin typeface="Wingdings"/>
              <a:cs typeface="Wingdings"/>
            </a:endParaRPr>
          </a:p>
          <a:p>
            <a:pPr marL="286385" marR="4296410" lvl="2" indent="-286385" algn="r">
              <a:lnSpc>
                <a:spcPct val="100000"/>
              </a:lnSpc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Install inside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secure</a:t>
            </a:r>
            <a:r>
              <a:rPr sz="1800" spc="-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network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Access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only via Intranet </a:t>
            </a:r>
            <a:r>
              <a:rPr sz="1800" dirty="0">
                <a:solidFill>
                  <a:srgbClr val="111111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 jump/access to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new</a:t>
            </a:r>
            <a:r>
              <a:rPr sz="1800" spc="-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server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Examine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external access options </a:t>
            </a:r>
            <a:r>
              <a:rPr sz="1800" dirty="0">
                <a:solidFill>
                  <a:srgbClr val="111111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VPN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only</a:t>
            </a:r>
            <a:r>
              <a:rPr sz="1800" spc="-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access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Restrict via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IP address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/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hosts </a:t>
            </a:r>
            <a:r>
              <a:rPr sz="1800" dirty="0">
                <a:solidFill>
                  <a:srgbClr val="111111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 Whitelist or Blacklist</a:t>
            </a:r>
            <a:r>
              <a:rPr sz="1800" spc="-1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entities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Put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behind hardware Network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Firewall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or </a:t>
            </a:r>
            <a:r>
              <a:rPr sz="1800" spc="-55" dirty="0">
                <a:solidFill>
                  <a:srgbClr val="111111"/>
                </a:solidFill>
                <a:latin typeface="Times New Roman"/>
                <a:cs typeface="Times New Roman"/>
              </a:rPr>
              <a:t>Web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Application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Firewall</a:t>
            </a:r>
            <a:r>
              <a:rPr sz="1800" spc="-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111111"/>
                </a:solidFill>
                <a:latin typeface="Times New Roman"/>
                <a:cs typeface="Times New Roman"/>
              </a:rPr>
              <a:t>(WAF)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111111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Patching</a:t>
            </a:r>
            <a:r>
              <a:rPr sz="1800" b="1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Wingdings"/>
                <a:cs typeface="Wingdings"/>
              </a:rPr>
              <a:t></a:t>
            </a:r>
            <a:endParaRPr sz="1800" dirty="0">
              <a:latin typeface="Wingdings"/>
              <a:cs typeface="Wingding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keep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OS,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Applications, </a:t>
            </a:r>
            <a:r>
              <a:rPr sz="1800" spc="-15" dirty="0">
                <a:solidFill>
                  <a:srgbClr val="111111"/>
                </a:solidFill>
                <a:latin typeface="Times New Roman"/>
                <a:cs typeface="Times New Roman"/>
              </a:rPr>
              <a:t>Browser,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Plugins updated </a:t>
            </a:r>
            <a:r>
              <a:rPr sz="1800" dirty="0">
                <a:solidFill>
                  <a:srgbClr val="111111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 reduces</a:t>
            </a:r>
            <a:r>
              <a:rPr sz="1800" spc="-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vulnerabilities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11111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Minimize Attack</a:t>
            </a:r>
            <a:r>
              <a:rPr sz="1800" b="1" spc="-9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Surface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Disable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and uninstall unnecessary</a:t>
            </a:r>
            <a:r>
              <a:rPr sz="1800" spc="-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services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Remove applications not</a:t>
            </a:r>
            <a:r>
              <a:rPr sz="1800" spc="-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required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11111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Perform</a:t>
            </a:r>
            <a:r>
              <a:rPr sz="1800" b="1" spc="-114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Audit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Access permissions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and changes – know what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 happening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Maintain server logging,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mirror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logs to another</a:t>
            </a:r>
            <a:r>
              <a:rPr sz="1800" spc="-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system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87356" y="0"/>
            <a:ext cx="2104644" cy="1548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4350" y="235965"/>
            <a:ext cx="7418070" cy="4744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2.11 </a:t>
            </a:r>
            <a:r>
              <a:rPr sz="1800" b="1" spc="-10" dirty="0">
                <a:latin typeface="Times New Roman"/>
                <a:cs typeface="Times New Roman"/>
              </a:rPr>
              <a:t>Windows </a:t>
            </a:r>
            <a:r>
              <a:rPr sz="1800" b="1" spc="-5" dirty="0">
                <a:latin typeface="Times New Roman"/>
                <a:cs typeface="Times New Roman"/>
              </a:rPr>
              <a:t>OS Hardening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Checklist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#2 System</a:t>
            </a:r>
            <a:r>
              <a:rPr sz="1800" b="1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Security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Minimize User Access</a:t>
            </a:r>
            <a:r>
              <a:rPr sz="1800" b="1" spc="-1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Permissions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Group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permissions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by</a:t>
            </a:r>
            <a:r>
              <a:rPr sz="1800" spc="-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Role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Limit User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Account</a:t>
            </a:r>
            <a:r>
              <a:rPr sz="1800" spc="-2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Access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Elevated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permissions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only</a:t>
            </a:r>
            <a:r>
              <a:rPr sz="1800" spc="-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as-needed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Delete unnecessary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OS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default</a:t>
            </a:r>
            <a:r>
              <a:rPr sz="1800" spc="-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users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Strong</a:t>
            </a:r>
            <a:r>
              <a:rPr sz="18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passwords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111111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Password Policy</a:t>
            </a:r>
            <a:r>
              <a:rPr sz="1800" b="1" spc="-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Change every 30 –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60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- 90</a:t>
            </a:r>
            <a:r>
              <a:rPr sz="1800" spc="-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11111"/>
                </a:solidFill>
                <a:latin typeface="Times New Roman"/>
                <a:cs typeface="Times New Roman"/>
              </a:rPr>
              <a:t>days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No reuse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 passwords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Log accounts after 5 failed</a:t>
            </a:r>
            <a:r>
              <a:rPr sz="1800" spc="-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attempts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Regularly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scan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for user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names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like ‘guest’, </a:t>
            </a:r>
            <a:r>
              <a:rPr sz="1800" spc="-5" dirty="0">
                <a:solidFill>
                  <a:srgbClr val="111111"/>
                </a:solidFill>
                <a:latin typeface="Times New Roman"/>
                <a:cs typeface="Times New Roman"/>
              </a:rPr>
              <a:t>‘admin’,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‘administrator’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111111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111111"/>
                </a:solidFill>
                <a:latin typeface="Times New Roman"/>
                <a:cs typeface="Times New Roman"/>
              </a:rPr>
              <a:t>Maintain</a:t>
            </a:r>
            <a:r>
              <a:rPr sz="1800" b="1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11111"/>
                </a:solidFill>
                <a:latin typeface="Times New Roman"/>
                <a:cs typeface="Times New Roman"/>
              </a:rPr>
              <a:t>Backups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408" y="2777439"/>
            <a:ext cx="5439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Unit </a:t>
            </a:r>
            <a:r>
              <a:rPr sz="2800" dirty="0"/>
              <a:t>#2: </a:t>
            </a:r>
            <a:r>
              <a:rPr sz="2800" spc="-5" dirty="0"/>
              <a:t>Operating System</a:t>
            </a:r>
            <a:r>
              <a:rPr sz="2800" spc="35" dirty="0"/>
              <a:t> </a:t>
            </a:r>
            <a:r>
              <a:rPr sz="2800" spc="-5" dirty="0"/>
              <a:t>Security</a:t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64033"/>
            <a:ext cx="5949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2.12 Mobile </a:t>
            </a:r>
            <a:r>
              <a:rPr spc="-5" dirty="0"/>
              <a:t>and </a:t>
            </a:r>
            <a:r>
              <a:rPr dirty="0"/>
              <a:t>Operating System </a:t>
            </a:r>
            <a:r>
              <a:rPr spc="-10" dirty="0"/>
              <a:t>Threats </a:t>
            </a:r>
            <a:r>
              <a:rPr dirty="0"/>
              <a:t>&amp;</a:t>
            </a:r>
            <a:r>
              <a:rPr spc="-80" dirty="0"/>
              <a:t> </a:t>
            </a:r>
            <a:r>
              <a:rPr spc="-15" dirty="0"/>
              <a:t>Vulnerabilities</a:t>
            </a:r>
          </a:p>
        </p:txBody>
      </p:sp>
      <p:sp>
        <p:nvSpPr>
          <p:cNvPr id="3" name="object 3"/>
          <p:cNvSpPr/>
          <p:nvPr/>
        </p:nvSpPr>
        <p:spPr>
          <a:xfrm>
            <a:off x="512063" y="4017264"/>
            <a:ext cx="3316604" cy="474345"/>
          </a:xfrm>
          <a:custGeom>
            <a:avLst/>
            <a:gdLst/>
            <a:ahLst/>
            <a:cxnLst/>
            <a:rect l="l" t="t" r="r" b="b"/>
            <a:pathLst>
              <a:path w="3316604" h="474345">
                <a:moveTo>
                  <a:pt x="3268853" y="0"/>
                </a:moveTo>
                <a:lnTo>
                  <a:pt x="47396" y="0"/>
                </a:lnTo>
                <a:lnTo>
                  <a:pt x="28948" y="3722"/>
                </a:lnTo>
                <a:lnTo>
                  <a:pt x="13882" y="13874"/>
                </a:lnTo>
                <a:lnTo>
                  <a:pt x="3724" y="28932"/>
                </a:lnTo>
                <a:lnTo>
                  <a:pt x="0" y="47371"/>
                </a:lnTo>
                <a:lnTo>
                  <a:pt x="0" y="426593"/>
                </a:lnTo>
                <a:lnTo>
                  <a:pt x="3724" y="445031"/>
                </a:lnTo>
                <a:lnTo>
                  <a:pt x="13882" y="460089"/>
                </a:lnTo>
                <a:lnTo>
                  <a:pt x="28948" y="470241"/>
                </a:lnTo>
                <a:lnTo>
                  <a:pt x="47396" y="473963"/>
                </a:lnTo>
                <a:lnTo>
                  <a:pt x="3268853" y="473963"/>
                </a:lnTo>
                <a:lnTo>
                  <a:pt x="3287291" y="470241"/>
                </a:lnTo>
                <a:lnTo>
                  <a:pt x="3302349" y="460089"/>
                </a:lnTo>
                <a:lnTo>
                  <a:pt x="3312501" y="445031"/>
                </a:lnTo>
                <a:lnTo>
                  <a:pt x="3316224" y="426593"/>
                </a:lnTo>
                <a:lnTo>
                  <a:pt x="3316224" y="47371"/>
                </a:lnTo>
                <a:lnTo>
                  <a:pt x="3312501" y="28932"/>
                </a:lnTo>
                <a:lnTo>
                  <a:pt x="3302349" y="13874"/>
                </a:lnTo>
                <a:lnTo>
                  <a:pt x="3287291" y="3722"/>
                </a:lnTo>
                <a:lnTo>
                  <a:pt x="326885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287" y="4082542"/>
            <a:ext cx="2740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Mobile &amp;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System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OS</a:t>
            </a:r>
            <a:r>
              <a:rPr sz="18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Threats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065" y="2240026"/>
            <a:ext cx="3105150" cy="2020570"/>
            <a:chOff x="3822065" y="2240026"/>
            <a:chExt cx="3105150" cy="2020570"/>
          </a:xfrm>
        </p:grpSpPr>
        <p:sp>
          <p:nvSpPr>
            <p:cNvPr id="6" name="object 6"/>
            <p:cNvSpPr/>
            <p:nvPr/>
          </p:nvSpPr>
          <p:spPr>
            <a:xfrm>
              <a:off x="3828415" y="2483485"/>
              <a:ext cx="379095" cy="1771014"/>
            </a:xfrm>
            <a:custGeom>
              <a:avLst/>
              <a:gdLst/>
              <a:ahLst/>
              <a:cxnLst/>
              <a:rect l="l" t="t" r="r" b="b"/>
              <a:pathLst>
                <a:path w="379095" h="1771014">
                  <a:moveTo>
                    <a:pt x="0" y="1770507"/>
                  </a:moveTo>
                  <a:lnTo>
                    <a:pt x="378968" y="0"/>
                  </a:lnTo>
                </a:path>
              </a:pathLst>
            </a:custGeom>
            <a:ln w="12699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07764" y="2246376"/>
              <a:ext cx="2712720" cy="474345"/>
            </a:xfrm>
            <a:custGeom>
              <a:avLst/>
              <a:gdLst/>
              <a:ahLst/>
              <a:cxnLst/>
              <a:rect l="l" t="t" r="r" b="b"/>
              <a:pathLst>
                <a:path w="2712720" h="474344">
                  <a:moveTo>
                    <a:pt x="2665349" y="0"/>
                  </a:moveTo>
                  <a:lnTo>
                    <a:pt x="47371" y="0"/>
                  </a:lnTo>
                  <a:lnTo>
                    <a:pt x="28932" y="3722"/>
                  </a:lnTo>
                  <a:lnTo>
                    <a:pt x="13874" y="13874"/>
                  </a:lnTo>
                  <a:lnTo>
                    <a:pt x="3722" y="28932"/>
                  </a:lnTo>
                  <a:lnTo>
                    <a:pt x="0" y="47371"/>
                  </a:lnTo>
                  <a:lnTo>
                    <a:pt x="0" y="426593"/>
                  </a:lnTo>
                  <a:lnTo>
                    <a:pt x="3722" y="445031"/>
                  </a:lnTo>
                  <a:lnTo>
                    <a:pt x="13874" y="460089"/>
                  </a:lnTo>
                  <a:lnTo>
                    <a:pt x="28932" y="470241"/>
                  </a:lnTo>
                  <a:lnTo>
                    <a:pt x="47371" y="473963"/>
                  </a:lnTo>
                  <a:lnTo>
                    <a:pt x="2665349" y="473963"/>
                  </a:lnTo>
                  <a:lnTo>
                    <a:pt x="2683787" y="470241"/>
                  </a:lnTo>
                  <a:lnTo>
                    <a:pt x="2698845" y="460089"/>
                  </a:lnTo>
                  <a:lnTo>
                    <a:pt x="2708997" y="445031"/>
                  </a:lnTo>
                  <a:lnTo>
                    <a:pt x="2712719" y="426593"/>
                  </a:lnTo>
                  <a:lnTo>
                    <a:pt x="2712719" y="47371"/>
                  </a:lnTo>
                  <a:lnTo>
                    <a:pt x="2708997" y="28932"/>
                  </a:lnTo>
                  <a:lnTo>
                    <a:pt x="2698845" y="13874"/>
                  </a:lnTo>
                  <a:lnTo>
                    <a:pt x="2683787" y="3722"/>
                  </a:lnTo>
                  <a:lnTo>
                    <a:pt x="266534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7764" y="2246376"/>
              <a:ext cx="2712720" cy="474345"/>
            </a:xfrm>
            <a:custGeom>
              <a:avLst/>
              <a:gdLst/>
              <a:ahLst/>
              <a:cxnLst/>
              <a:rect l="l" t="t" r="r" b="b"/>
              <a:pathLst>
                <a:path w="2712720" h="474344">
                  <a:moveTo>
                    <a:pt x="0" y="47371"/>
                  </a:moveTo>
                  <a:lnTo>
                    <a:pt x="3722" y="28932"/>
                  </a:lnTo>
                  <a:lnTo>
                    <a:pt x="13874" y="13874"/>
                  </a:lnTo>
                  <a:lnTo>
                    <a:pt x="28932" y="3722"/>
                  </a:lnTo>
                  <a:lnTo>
                    <a:pt x="47371" y="0"/>
                  </a:lnTo>
                  <a:lnTo>
                    <a:pt x="2665349" y="0"/>
                  </a:lnTo>
                  <a:lnTo>
                    <a:pt x="2683787" y="3722"/>
                  </a:lnTo>
                  <a:lnTo>
                    <a:pt x="2698845" y="13874"/>
                  </a:lnTo>
                  <a:lnTo>
                    <a:pt x="2708997" y="28932"/>
                  </a:lnTo>
                  <a:lnTo>
                    <a:pt x="2712719" y="47371"/>
                  </a:lnTo>
                  <a:lnTo>
                    <a:pt x="2712719" y="426593"/>
                  </a:lnTo>
                  <a:lnTo>
                    <a:pt x="2708997" y="445031"/>
                  </a:lnTo>
                  <a:lnTo>
                    <a:pt x="2698845" y="460089"/>
                  </a:lnTo>
                  <a:lnTo>
                    <a:pt x="2683787" y="470241"/>
                  </a:lnTo>
                  <a:lnTo>
                    <a:pt x="2665349" y="473963"/>
                  </a:lnTo>
                  <a:lnTo>
                    <a:pt x="47371" y="473963"/>
                  </a:lnTo>
                  <a:lnTo>
                    <a:pt x="28932" y="470241"/>
                  </a:lnTo>
                  <a:lnTo>
                    <a:pt x="13874" y="460089"/>
                  </a:lnTo>
                  <a:lnTo>
                    <a:pt x="3722" y="445031"/>
                  </a:lnTo>
                  <a:lnTo>
                    <a:pt x="0" y="426593"/>
                  </a:lnTo>
                  <a:lnTo>
                    <a:pt x="0" y="4737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44261" y="2311653"/>
            <a:ext cx="83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Malware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13753" y="606298"/>
            <a:ext cx="3494404" cy="1884045"/>
            <a:chOff x="6913753" y="606298"/>
            <a:chExt cx="3494404" cy="1884045"/>
          </a:xfrm>
        </p:grpSpPr>
        <p:sp>
          <p:nvSpPr>
            <p:cNvPr id="11" name="object 11"/>
            <p:cNvSpPr/>
            <p:nvPr/>
          </p:nvSpPr>
          <p:spPr>
            <a:xfrm>
              <a:off x="6920103" y="849122"/>
              <a:ext cx="379095" cy="1634489"/>
            </a:xfrm>
            <a:custGeom>
              <a:avLst/>
              <a:gdLst/>
              <a:ahLst/>
              <a:cxnLst/>
              <a:rect l="l" t="t" r="r" b="b"/>
              <a:pathLst>
                <a:path w="379095" h="1634489">
                  <a:moveTo>
                    <a:pt x="0" y="1634363"/>
                  </a:moveTo>
                  <a:lnTo>
                    <a:pt x="378968" y="0"/>
                  </a:lnTo>
                </a:path>
              </a:pathLst>
            </a:custGeom>
            <a:ln w="12699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98436" y="612648"/>
              <a:ext cx="3103245" cy="474345"/>
            </a:xfrm>
            <a:custGeom>
              <a:avLst/>
              <a:gdLst/>
              <a:ahLst/>
              <a:cxnLst/>
              <a:rect l="l" t="t" r="r" b="b"/>
              <a:pathLst>
                <a:path w="3103245" h="474344">
                  <a:moveTo>
                    <a:pt x="3055493" y="0"/>
                  </a:moveTo>
                  <a:lnTo>
                    <a:pt x="47371" y="0"/>
                  </a:lnTo>
                  <a:lnTo>
                    <a:pt x="28932" y="3722"/>
                  </a:lnTo>
                  <a:lnTo>
                    <a:pt x="13874" y="13874"/>
                  </a:lnTo>
                  <a:lnTo>
                    <a:pt x="3722" y="28932"/>
                  </a:lnTo>
                  <a:lnTo>
                    <a:pt x="0" y="47371"/>
                  </a:lnTo>
                  <a:lnTo>
                    <a:pt x="0" y="426592"/>
                  </a:lnTo>
                  <a:lnTo>
                    <a:pt x="3722" y="445031"/>
                  </a:lnTo>
                  <a:lnTo>
                    <a:pt x="13874" y="460089"/>
                  </a:lnTo>
                  <a:lnTo>
                    <a:pt x="28932" y="470241"/>
                  </a:lnTo>
                  <a:lnTo>
                    <a:pt x="47371" y="473963"/>
                  </a:lnTo>
                  <a:lnTo>
                    <a:pt x="3055493" y="473963"/>
                  </a:lnTo>
                  <a:lnTo>
                    <a:pt x="3073931" y="470241"/>
                  </a:lnTo>
                  <a:lnTo>
                    <a:pt x="3088989" y="460089"/>
                  </a:lnTo>
                  <a:lnTo>
                    <a:pt x="3099141" y="445031"/>
                  </a:lnTo>
                  <a:lnTo>
                    <a:pt x="3102864" y="426592"/>
                  </a:lnTo>
                  <a:lnTo>
                    <a:pt x="3102864" y="47371"/>
                  </a:lnTo>
                  <a:lnTo>
                    <a:pt x="3099141" y="28932"/>
                  </a:lnTo>
                  <a:lnTo>
                    <a:pt x="3088989" y="13874"/>
                  </a:lnTo>
                  <a:lnTo>
                    <a:pt x="3073931" y="3722"/>
                  </a:lnTo>
                  <a:lnTo>
                    <a:pt x="305549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98436" y="612648"/>
              <a:ext cx="3103245" cy="474345"/>
            </a:xfrm>
            <a:custGeom>
              <a:avLst/>
              <a:gdLst/>
              <a:ahLst/>
              <a:cxnLst/>
              <a:rect l="l" t="t" r="r" b="b"/>
              <a:pathLst>
                <a:path w="3103245" h="474344">
                  <a:moveTo>
                    <a:pt x="0" y="47371"/>
                  </a:moveTo>
                  <a:lnTo>
                    <a:pt x="3722" y="28932"/>
                  </a:lnTo>
                  <a:lnTo>
                    <a:pt x="13874" y="13874"/>
                  </a:lnTo>
                  <a:lnTo>
                    <a:pt x="28932" y="3722"/>
                  </a:lnTo>
                  <a:lnTo>
                    <a:pt x="47371" y="0"/>
                  </a:lnTo>
                  <a:lnTo>
                    <a:pt x="3055493" y="0"/>
                  </a:lnTo>
                  <a:lnTo>
                    <a:pt x="3073931" y="3722"/>
                  </a:lnTo>
                  <a:lnTo>
                    <a:pt x="3088989" y="13874"/>
                  </a:lnTo>
                  <a:lnTo>
                    <a:pt x="3099141" y="28932"/>
                  </a:lnTo>
                  <a:lnTo>
                    <a:pt x="3102864" y="47371"/>
                  </a:lnTo>
                  <a:lnTo>
                    <a:pt x="3102864" y="426592"/>
                  </a:lnTo>
                  <a:lnTo>
                    <a:pt x="3099141" y="445031"/>
                  </a:lnTo>
                  <a:lnTo>
                    <a:pt x="3088989" y="460089"/>
                  </a:lnTo>
                  <a:lnTo>
                    <a:pt x="3073931" y="470241"/>
                  </a:lnTo>
                  <a:lnTo>
                    <a:pt x="3055493" y="473963"/>
                  </a:lnTo>
                  <a:lnTo>
                    <a:pt x="47371" y="473963"/>
                  </a:lnTo>
                  <a:lnTo>
                    <a:pt x="28932" y="470241"/>
                  </a:lnTo>
                  <a:lnTo>
                    <a:pt x="13874" y="460089"/>
                  </a:lnTo>
                  <a:lnTo>
                    <a:pt x="3722" y="445031"/>
                  </a:lnTo>
                  <a:lnTo>
                    <a:pt x="0" y="426592"/>
                  </a:lnTo>
                  <a:lnTo>
                    <a:pt x="0" y="4737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20103" y="1393952"/>
              <a:ext cx="379095" cy="1089660"/>
            </a:xfrm>
            <a:custGeom>
              <a:avLst/>
              <a:gdLst/>
              <a:ahLst/>
              <a:cxnLst/>
              <a:rect l="l" t="t" r="r" b="b"/>
              <a:pathLst>
                <a:path w="379095" h="1089660">
                  <a:moveTo>
                    <a:pt x="0" y="1089533"/>
                  </a:moveTo>
                  <a:lnTo>
                    <a:pt x="378968" y="0"/>
                  </a:lnTo>
                </a:path>
              </a:pathLst>
            </a:custGeom>
            <a:ln w="12699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98436" y="1156716"/>
              <a:ext cx="3088005" cy="474345"/>
            </a:xfrm>
            <a:custGeom>
              <a:avLst/>
              <a:gdLst/>
              <a:ahLst/>
              <a:cxnLst/>
              <a:rect l="l" t="t" r="r" b="b"/>
              <a:pathLst>
                <a:path w="3088004" h="474344">
                  <a:moveTo>
                    <a:pt x="3040253" y="0"/>
                  </a:moveTo>
                  <a:lnTo>
                    <a:pt x="47371" y="0"/>
                  </a:lnTo>
                  <a:lnTo>
                    <a:pt x="28932" y="3722"/>
                  </a:lnTo>
                  <a:lnTo>
                    <a:pt x="13874" y="13874"/>
                  </a:lnTo>
                  <a:lnTo>
                    <a:pt x="3722" y="28932"/>
                  </a:lnTo>
                  <a:lnTo>
                    <a:pt x="0" y="47371"/>
                  </a:lnTo>
                  <a:lnTo>
                    <a:pt x="0" y="426593"/>
                  </a:lnTo>
                  <a:lnTo>
                    <a:pt x="3722" y="445031"/>
                  </a:lnTo>
                  <a:lnTo>
                    <a:pt x="13874" y="460089"/>
                  </a:lnTo>
                  <a:lnTo>
                    <a:pt x="28932" y="470241"/>
                  </a:lnTo>
                  <a:lnTo>
                    <a:pt x="47371" y="473963"/>
                  </a:lnTo>
                  <a:lnTo>
                    <a:pt x="3040253" y="473963"/>
                  </a:lnTo>
                  <a:lnTo>
                    <a:pt x="3058691" y="470241"/>
                  </a:lnTo>
                  <a:lnTo>
                    <a:pt x="3073749" y="460089"/>
                  </a:lnTo>
                  <a:lnTo>
                    <a:pt x="3083901" y="445031"/>
                  </a:lnTo>
                  <a:lnTo>
                    <a:pt x="3087624" y="426593"/>
                  </a:lnTo>
                  <a:lnTo>
                    <a:pt x="3087624" y="47371"/>
                  </a:lnTo>
                  <a:lnTo>
                    <a:pt x="3083901" y="28932"/>
                  </a:lnTo>
                  <a:lnTo>
                    <a:pt x="3073749" y="13874"/>
                  </a:lnTo>
                  <a:lnTo>
                    <a:pt x="3058691" y="3722"/>
                  </a:lnTo>
                  <a:lnTo>
                    <a:pt x="304025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98436" y="1156716"/>
              <a:ext cx="3088005" cy="474345"/>
            </a:xfrm>
            <a:custGeom>
              <a:avLst/>
              <a:gdLst/>
              <a:ahLst/>
              <a:cxnLst/>
              <a:rect l="l" t="t" r="r" b="b"/>
              <a:pathLst>
                <a:path w="3088004" h="474344">
                  <a:moveTo>
                    <a:pt x="0" y="47371"/>
                  </a:moveTo>
                  <a:lnTo>
                    <a:pt x="3722" y="28932"/>
                  </a:lnTo>
                  <a:lnTo>
                    <a:pt x="13874" y="13874"/>
                  </a:lnTo>
                  <a:lnTo>
                    <a:pt x="28932" y="3722"/>
                  </a:lnTo>
                  <a:lnTo>
                    <a:pt x="47371" y="0"/>
                  </a:lnTo>
                  <a:lnTo>
                    <a:pt x="3040253" y="0"/>
                  </a:lnTo>
                  <a:lnTo>
                    <a:pt x="3058691" y="3722"/>
                  </a:lnTo>
                  <a:lnTo>
                    <a:pt x="3073749" y="13874"/>
                  </a:lnTo>
                  <a:lnTo>
                    <a:pt x="3083901" y="28932"/>
                  </a:lnTo>
                  <a:lnTo>
                    <a:pt x="3087624" y="47371"/>
                  </a:lnTo>
                  <a:lnTo>
                    <a:pt x="3087624" y="426593"/>
                  </a:lnTo>
                  <a:lnTo>
                    <a:pt x="3083901" y="445031"/>
                  </a:lnTo>
                  <a:lnTo>
                    <a:pt x="3073749" y="460089"/>
                  </a:lnTo>
                  <a:lnTo>
                    <a:pt x="3058691" y="470241"/>
                  </a:lnTo>
                  <a:lnTo>
                    <a:pt x="3040253" y="473963"/>
                  </a:lnTo>
                  <a:lnTo>
                    <a:pt x="47371" y="473963"/>
                  </a:lnTo>
                  <a:lnTo>
                    <a:pt x="28932" y="470241"/>
                  </a:lnTo>
                  <a:lnTo>
                    <a:pt x="13874" y="460089"/>
                  </a:lnTo>
                  <a:lnTo>
                    <a:pt x="3722" y="445031"/>
                  </a:lnTo>
                  <a:lnTo>
                    <a:pt x="0" y="426593"/>
                  </a:lnTo>
                  <a:lnTo>
                    <a:pt x="0" y="4737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20103" y="1938655"/>
              <a:ext cx="379095" cy="544830"/>
            </a:xfrm>
            <a:custGeom>
              <a:avLst/>
              <a:gdLst/>
              <a:ahLst/>
              <a:cxnLst/>
              <a:rect l="l" t="t" r="r" b="b"/>
              <a:pathLst>
                <a:path w="379095" h="544830">
                  <a:moveTo>
                    <a:pt x="0" y="544830"/>
                  </a:moveTo>
                  <a:lnTo>
                    <a:pt x="378968" y="0"/>
                  </a:lnTo>
                </a:path>
              </a:pathLst>
            </a:custGeom>
            <a:ln w="12700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98436" y="1702308"/>
              <a:ext cx="3088005" cy="474345"/>
            </a:xfrm>
            <a:custGeom>
              <a:avLst/>
              <a:gdLst/>
              <a:ahLst/>
              <a:cxnLst/>
              <a:rect l="l" t="t" r="r" b="b"/>
              <a:pathLst>
                <a:path w="3088004" h="474344">
                  <a:moveTo>
                    <a:pt x="3040253" y="0"/>
                  </a:moveTo>
                  <a:lnTo>
                    <a:pt x="47371" y="0"/>
                  </a:lnTo>
                  <a:lnTo>
                    <a:pt x="28932" y="3722"/>
                  </a:lnTo>
                  <a:lnTo>
                    <a:pt x="13874" y="13874"/>
                  </a:lnTo>
                  <a:lnTo>
                    <a:pt x="3722" y="28932"/>
                  </a:lnTo>
                  <a:lnTo>
                    <a:pt x="0" y="47370"/>
                  </a:lnTo>
                  <a:lnTo>
                    <a:pt x="0" y="426592"/>
                  </a:lnTo>
                  <a:lnTo>
                    <a:pt x="3722" y="445031"/>
                  </a:lnTo>
                  <a:lnTo>
                    <a:pt x="13874" y="460089"/>
                  </a:lnTo>
                  <a:lnTo>
                    <a:pt x="28932" y="470241"/>
                  </a:lnTo>
                  <a:lnTo>
                    <a:pt x="47371" y="473963"/>
                  </a:lnTo>
                  <a:lnTo>
                    <a:pt x="3040253" y="473963"/>
                  </a:lnTo>
                  <a:lnTo>
                    <a:pt x="3058691" y="470241"/>
                  </a:lnTo>
                  <a:lnTo>
                    <a:pt x="3073749" y="460089"/>
                  </a:lnTo>
                  <a:lnTo>
                    <a:pt x="3083901" y="445031"/>
                  </a:lnTo>
                  <a:lnTo>
                    <a:pt x="3087624" y="426592"/>
                  </a:lnTo>
                  <a:lnTo>
                    <a:pt x="3087624" y="47370"/>
                  </a:lnTo>
                  <a:lnTo>
                    <a:pt x="3083901" y="28932"/>
                  </a:lnTo>
                  <a:lnTo>
                    <a:pt x="3073749" y="13874"/>
                  </a:lnTo>
                  <a:lnTo>
                    <a:pt x="3058691" y="3722"/>
                  </a:lnTo>
                  <a:lnTo>
                    <a:pt x="304025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98436" y="1702308"/>
              <a:ext cx="3088005" cy="474345"/>
            </a:xfrm>
            <a:custGeom>
              <a:avLst/>
              <a:gdLst/>
              <a:ahLst/>
              <a:cxnLst/>
              <a:rect l="l" t="t" r="r" b="b"/>
              <a:pathLst>
                <a:path w="3088004" h="474344">
                  <a:moveTo>
                    <a:pt x="0" y="47370"/>
                  </a:moveTo>
                  <a:lnTo>
                    <a:pt x="3722" y="28932"/>
                  </a:lnTo>
                  <a:lnTo>
                    <a:pt x="13874" y="13874"/>
                  </a:lnTo>
                  <a:lnTo>
                    <a:pt x="28932" y="3722"/>
                  </a:lnTo>
                  <a:lnTo>
                    <a:pt x="47371" y="0"/>
                  </a:lnTo>
                  <a:lnTo>
                    <a:pt x="3040253" y="0"/>
                  </a:lnTo>
                  <a:lnTo>
                    <a:pt x="3058691" y="3722"/>
                  </a:lnTo>
                  <a:lnTo>
                    <a:pt x="3073749" y="13874"/>
                  </a:lnTo>
                  <a:lnTo>
                    <a:pt x="3083901" y="28932"/>
                  </a:lnTo>
                  <a:lnTo>
                    <a:pt x="3087624" y="47370"/>
                  </a:lnTo>
                  <a:lnTo>
                    <a:pt x="3087624" y="426592"/>
                  </a:lnTo>
                  <a:lnTo>
                    <a:pt x="3083901" y="445031"/>
                  </a:lnTo>
                  <a:lnTo>
                    <a:pt x="3073749" y="460089"/>
                  </a:lnTo>
                  <a:lnTo>
                    <a:pt x="3058691" y="470241"/>
                  </a:lnTo>
                  <a:lnTo>
                    <a:pt x="3040253" y="473963"/>
                  </a:lnTo>
                  <a:lnTo>
                    <a:pt x="47371" y="473963"/>
                  </a:lnTo>
                  <a:lnTo>
                    <a:pt x="28932" y="470241"/>
                  </a:lnTo>
                  <a:lnTo>
                    <a:pt x="13874" y="460089"/>
                  </a:lnTo>
                  <a:lnTo>
                    <a:pt x="3722" y="445031"/>
                  </a:lnTo>
                  <a:lnTo>
                    <a:pt x="0" y="426592"/>
                  </a:lnTo>
                  <a:lnTo>
                    <a:pt x="0" y="4737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213597" y="677036"/>
            <a:ext cx="1261745" cy="13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Trojans</a:t>
            </a:r>
            <a:endParaRPr sz="1800">
              <a:latin typeface="Times New Roman"/>
              <a:cs typeface="Times New Roman"/>
            </a:endParaRPr>
          </a:p>
          <a:p>
            <a:pPr marL="12700" marR="5080" algn="ctr">
              <a:lnSpc>
                <a:spcPct val="198700"/>
              </a:lnSpc>
            </a:pP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Trap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Doors 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Logic</a:t>
            </a:r>
            <a:r>
              <a:rPr sz="18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Bombs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14133" y="2240026"/>
            <a:ext cx="3478529" cy="487045"/>
            <a:chOff x="6914133" y="2240026"/>
            <a:chExt cx="3478529" cy="487045"/>
          </a:xfrm>
        </p:grpSpPr>
        <p:sp>
          <p:nvSpPr>
            <p:cNvPr id="22" name="object 22"/>
            <p:cNvSpPr/>
            <p:nvPr/>
          </p:nvSpPr>
          <p:spPr>
            <a:xfrm>
              <a:off x="6920483" y="2483739"/>
              <a:ext cx="379095" cy="0"/>
            </a:xfrm>
            <a:custGeom>
              <a:avLst/>
              <a:gdLst/>
              <a:ahLst/>
              <a:cxnLst/>
              <a:rect l="l" t="t" r="r" b="b"/>
              <a:pathLst>
                <a:path w="379095">
                  <a:moveTo>
                    <a:pt x="0" y="0"/>
                  </a:moveTo>
                  <a:lnTo>
                    <a:pt x="378968" y="0"/>
                  </a:lnTo>
                </a:path>
              </a:pathLst>
            </a:custGeom>
            <a:ln w="12192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98435" y="2246376"/>
              <a:ext cx="3088005" cy="474345"/>
            </a:xfrm>
            <a:custGeom>
              <a:avLst/>
              <a:gdLst/>
              <a:ahLst/>
              <a:cxnLst/>
              <a:rect l="l" t="t" r="r" b="b"/>
              <a:pathLst>
                <a:path w="3088004" h="474344">
                  <a:moveTo>
                    <a:pt x="3040253" y="0"/>
                  </a:moveTo>
                  <a:lnTo>
                    <a:pt x="47371" y="0"/>
                  </a:lnTo>
                  <a:lnTo>
                    <a:pt x="28932" y="3722"/>
                  </a:lnTo>
                  <a:lnTo>
                    <a:pt x="13874" y="13874"/>
                  </a:lnTo>
                  <a:lnTo>
                    <a:pt x="3722" y="28932"/>
                  </a:lnTo>
                  <a:lnTo>
                    <a:pt x="0" y="47371"/>
                  </a:lnTo>
                  <a:lnTo>
                    <a:pt x="0" y="426593"/>
                  </a:lnTo>
                  <a:lnTo>
                    <a:pt x="3722" y="445031"/>
                  </a:lnTo>
                  <a:lnTo>
                    <a:pt x="13874" y="460089"/>
                  </a:lnTo>
                  <a:lnTo>
                    <a:pt x="28932" y="470241"/>
                  </a:lnTo>
                  <a:lnTo>
                    <a:pt x="47371" y="473963"/>
                  </a:lnTo>
                  <a:lnTo>
                    <a:pt x="3040253" y="473963"/>
                  </a:lnTo>
                  <a:lnTo>
                    <a:pt x="3058691" y="470241"/>
                  </a:lnTo>
                  <a:lnTo>
                    <a:pt x="3073749" y="460089"/>
                  </a:lnTo>
                  <a:lnTo>
                    <a:pt x="3083901" y="445031"/>
                  </a:lnTo>
                  <a:lnTo>
                    <a:pt x="3087624" y="426593"/>
                  </a:lnTo>
                  <a:lnTo>
                    <a:pt x="3087624" y="47371"/>
                  </a:lnTo>
                  <a:lnTo>
                    <a:pt x="3083901" y="28932"/>
                  </a:lnTo>
                  <a:lnTo>
                    <a:pt x="3073749" y="13874"/>
                  </a:lnTo>
                  <a:lnTo>
                    <a:pt x="3058691" y="3722"/>
                  </a:lnTo>
                  <a:lnTo>
                    <a:pt x="304025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98435" y="2246376"/>
              <a:ext cx="3088005" cy="474345"/>
            </a:xfrm>
            <a:custGeom>
              <a:avLst/>
              <a:gdLst/>
              <a:ahLst/>
              <a:cxnLst/>
              <a:rect l="l" t="t" r="r" b="b"/>
              <a:pathLst>
                <a:path w="3088004" h="474344">
                  <a:moveTo>
                    <a:pt x="0" y="47371"/>
                  </a:moveTo>
                  <a:lnTo>
                    <a:pt x="3722" y="28932"/>
                  </a:lnTo>
                  <a:lnTo>
                    <a:pt x="13874" y="13874"/>
                  </a:lnTo>
                  <a:lnTo>
                    <a:pt x="28932" y="3722"/>
                  </a:lnTo>
                  <a:lnTo>
                    <a:pt x="47371" y="0"/>
                  </a:lnTo>
                  <a:lnTo>
                    <a:pt x="3040253" y="0"/>
                  </a:lnTo>
                  <a:lnTo>
                    <a:pt x="3058691" y="3722"/>
                  </a:lnTo>
                  <a:lnTo>
                    <a:pt x="3073749" y="13874"/>
                  </a:lnTo>
                  <a:lnTo>
                    <a:pt x="3083901" y="28932"/>
                  </a:lnTo>
                  <a:lnTo>
                    <a:pt x="3087624" y="47371"/>
                  </a:lnTo>
                  <a:lnTo>
                    <a:pt x="3087624" y="426593"/>
                  </a:lnTo>
                  <a:lnTo>
                    <a:pt x="3083901" y="445031"/>
                  </a:lnTo>
                  <a:lnTo>
                    <a:pt x="3073749" y="460089"/>
                  </a:lnTo>
                  <a:lnTo>
                    <a:pt x="3058691" y="470241"/>
                  </a:lnTo>
                  <a:lnTo>
                    <a:pt x="3040253" y="473963"/>
                  </a:lnTo>
                  <a:lnTo>
                    <a:pt x="47371" y="473963"/>
                  </a:lnTo>
                  <a:lnTo>
                    <a:pt x="28932" y="470241"/>
                  </a:lnTo>
                  <a:lnTo>
                    <a:pt x="13874" y="460089"/>
                  </a:lnTo>
                  <a:lnTo>
                    <a:pt x="3722" y="445031"/>
                  </a:lnTo>
                  <a:lnTo>
                    <a:pt x="0" y="426593"/>
                  </a:lnTo>
                  <a:lnTo>
                    <a:pt x="0" y="4737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583930" y="2311653"/>
            <a:ext cx="519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0D0D0D"/>
                </a:solidFill>
                <a:latin typeface="Times New Roman"/>
                <a:cs typeface="Times New Roman"/>
              </a:rPr>
              <a:t>V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irus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913753" y="2477135"/>
            <a:ext cx="3479165" cy="1339215"/>
            <a:chOff x="6913753" y="2477135"/>
            <a:chExt cx="3479165" cy="1339215"/>
          </a:xfrm>
        </p:grpSpPr>
        <p:sp>
          <p:nvSpPr>
            <p:cNvPr id="27" name="object 27"/>
            <p:cNvSpPr/>
            <p:nvPr/>
          </p:nvSpPr>
          <p:spPr>
            <a:xfrm>
              <a:off x="6920103" y="2483485"/>
              <a:ext cx="379095" cy="544830"/>
            </a:xfrm>
            <a:custGeom>
              <a:avLst/>
              <a:gdLst/>
              <a:ahLst/>
              <a:cxnLst/>
              <a:rect l="l" t="t" r="r" b="b"/>
              <a:pathLst>
                <a:path w="379095" h="544830">
                  <a:moveTo>
                    <a:pt x="0" y="0"/>
                  </a:moveTo>
                  <a:lnTo>
                    <a:pt x="378968" y="544702"/>
                  </a:lnTo>
                </a:path>
              </a:pathLst>
            </a:custGeom>
            <a:ln w="12700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98436" y="2791968"/>
              <a:ext cx="3088005" cy="472440"/>
            </a:xfrm>
            <a:custGeom>
              <a:avLst/>
              <a:gdLst/>
              <a:ahLst/>
              <a:cxnLst/>
              <a:rect l="l" t="t" r="r" b="b"/>
              <a:pathLst>
                <a:path w="3088004" h="472439">
                  <a:moveTo>
                    <a:pt x="3040380" y="0"/>
                  </a:moveTo>
                  <a:lnTo>
                    <a:pt x="47244" y="0"/>
                  </a:lnTo>
                  <a:lnTo>
                    <a:pt x="28878" y="3720"/>
                  </a:lnTo>
                  <a:lnTo>
                    <a:pt x="13858" y="13858"/>
                  </a:lnTo>
                  <a:lnTo>
                    <a:pt x="3720" y="28878"/>
                  </a:lnTo>
                  <a:lnTo>
                    <a:pt x="0" y="47244"/>
                  </a:lnTo>
                  <a:lnTo>
                    <a:pt x="0" y="425196"/>
                  </a:lnTo>
                  <a:lnTo>
                    <a:pt x="3720" y="443561"/>
                  </a:lnTo>
                  <a:lnTo>
                    <a:pt x="13858" y="458581"/>
                  </a:lnTo>
                  <a:lnTo>
                    <a:pt x="28878" y="468719"/>
                  </a:lnTo>
                  <a:lnTo>
                    <a:pt x="47244" y="472440"/>
                  </a:lnTo>
                  <a:lnTo>
                    <a:pt x="3040380" y="472440"/>
                  </a:lnTo>
                  <a:lnTo>
                    <a:pt x="3058745" y="468719"/>
                  </a:lnTo>
                  <a:lnTo>
                    <a:pt x="3073765" y="458581"/>
                  </a:lnTo>
                  <a:lnTo>
                    <a:pt x="3083903" y="443561"/>
                  </a:lnTo>
                  <a:lnTo>
                    <a:pt x="3087624" y="425196"/>
                  </a:lnTo>
                  <a:lnTo>
                    <a:pt x="3087624" y="47244"/>
                  </a:lnTo>
                  <a:lnTo>
                    <a:pt x="3083903" y="28878"/>
                  </a:lnTo>
                  <a:lnTo>
                    <a:pt x="3073765" y="13858"/>
                  </a:lnTo>
                  <a:lnTo>
                    <a:pt x="3058745" y="3720"/>
                  </a:lnTo>
                  <a:lnTo>
                    <a:pt x="3040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98436" y="2791968"/>
              <a:ext cx="3088005" cy="472440"/>
            </a:xfrm>
            <a:custGeom>
              <a:avLst/>
              <a:gdLst/>
              <a:ahLst/>
              <a:cxnLst/>
              <a:rect l="l" t="t" r="r" b="b"/>
              <a:pathLst>
                <a:path w="3088004" h="472439">
                  <a:moveTo>
                    <a:pt x="0" y="47244"/>
                  </a:moveTo>
                  <a:lnTo>
                    <a:pt x="3720" y="28878"/>
                  </a:lnTo>
                  <a:lnTo>
                    <a:pt x="13858" y="13858"/>
                  </a:lnTo>
                  <a:lnTo>
                    <a:pt x="28878" y="3720"/>
                  </a:lnTo>
                  <a:lnTo>
                    <a:pt x="47244" y="0"/>
                  </a:lnTo>
                  <a:lnTo>
                    <a:pt x="3040380" y="0"/>
                  </a:lnTo>
                  <a:lnTo>
                    <a:pt x="3058745" y="3720"/>
                  </a:lnTo>
                  <a:lnTo>
                    <a:pt x="3073765" y="13858"/>
                  </a:lnTo>
                  <a:lnTo>
                    <a:pt x="3083903" y="28878"/>
                  </a:lnTo>
                  <a:lnTo>
                    <a:pt x="3087624" y="47244"/>
                  </a:lnTo>
                  <a:lnTo>
                    <a:pt x="3087624" y="425196"/>
                  </a:lnTo>
                  <a:lnTo>
                    <a:pt x="3083903" y="443561"/>
                  </a:lnTo>
                  <a:lnTo>
                    <a:pt x="3073765" y="458581"/>
                  </a:lnTo>
                  <a:lnTo>
                    <a:pt x="3058745" y="468719"/>
                  </a:lnTo>
                  <a:lnTo>
                    <a:pt x="3040380" y="472440"/>
                  </a:lnTo>
                  <a:lnTo>
                    <a:pt x="47244" y="472440"/>
                  </a:lnTo>
                  <a:lnTo>
                    <a:pt x="28878" y="468719"/>
                  </a:lnTo>
                  <a:lnTo>
                    <a:pt x="13858" y="458581"/>
                  </a:lnTo>
                  <a:lnTo>
                    <a:pt x="3720" y="443561"/>
                  </a:lnTo>
                  <a:lnTo>
                    <a:pt x="0" y="425196"/>
                  </a:lnTo>
                  <a:lnTo>
                    <a:pt x="0" y="472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20103" y="2483485"/>
              <a:ext cx="379095" cy="1089660"/>
            </a:xfrm>
            <a:custGeom>
              <a:avLst/>
              <a:gdLst/>
              <a:ahLst/>
              <a:cxnLst/>
              <a:rect l="l" t="t" r="r" b="b"/>
              <a:pathLst>
                <a:path w="379095" h="1089660">
                  <a:moveTo>
                    <a:pt x="0" y="0"/>
                  </a:moveTo>
                  <a:lnTo>
                    <a:pt x="378968" y="1089532"/>
                  </a:lnTo>
                </a:path>
              </a:pathLst>
            </a:custGeom>
            <a:ln w="12700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98436" y="3336036"/>
              <a:ext cx="3088005" cy="474345"/>
            </a:xfrm>
            <a:custGeom>
              <a:avLst/>
              <a:gdLst/>
              <a:ahLst/>
              <a:cxnLst/>
              <a:rect l="l" t="t" r="r" b="b"/>
              <a:pathLst>
                <a:path w="3088004" h="474345">
                  <a:moveTo>
                    <a:pt x="3040253" y="0"/>
                  </a:moveTo>
                  <a:lnTo>
                    <a:pt x="47371" y="0"/>
                  </a:lnTo>
                  <a:lnTo>
                    <a:pt x="28932" y="3722"/>
                  </a:lnTo>
                  <a:lnTo>
                    <a:pt x="13874" y="13874"/>
                  </a:lnTo>
                  <a:lnTo>
                    <a:pt x="3722" y="28932"/>
                  </a:lnTo>
                  <a:lnTo>
                    <a:pt x="0" y="47371"/>
                  </a:lnTo>
                  <a:lnTo>
                    <a:pt x="0" y="426593"/>
                  </a:lnTo>
                  <a:lnTo>
                    <a:pt x="3722" y="445031"/>
                  </a:lnTo>
                  <a:lnTo>
                    <a:pt x="13874" y="460089"/>
                  </a:lnTo>
                  <a:lnTo>
                    <a:pt x="28932" y="470241"/>
                  </a:lnTo>
                  <a:lnTo>
                    <a:pt x="47371" y="473963"/>
                  </a:lnTo>
                  <a:lnTo>
                    <a:pt x="3040253" y="473963"/>
                  </a:lnTo>
                  <a:lnTo>
                    <a:pt x="3058691" y="470241"/>
                  </a:lnTo>
                  <a:lnTo>
                    <a:pt x="3073749" y="460089"/>
                  </a:lnTo>
                  <a:lnTo>
                    <a:pt x="3083901" y="445031"/>
                  </a:lnTo>
                  <a:lnTo>
                    <a:pt x="3087624" y="426593"/>
                  </a:lnTo>
                  <a:lnTo>
                    <a:pt x="3087624" y="47371"/>
                  </a:lnTo>
                  <a:lnTo>
                    <a:pt x="3083901" y="28932"/>
                  </a:lnTo>
                  <a:lnTo>
                    <a:pt x="3073749" y="13874"/>
                  </a:lnTo>
                  <a:lnTo>
                    <a:pt x="3058691" y="3722"/>
                  </a:lnTo>
                  <a:lnTo>
                    <a:pt x="304025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98436" y="3336036"/>
              <a:ext cx="3088005" cy="474345"/>
            </a:xfrm>
            <a:custGeom>
              <a:avLst/>
              <a:gdLst/>
              <a:ahLst/>
              <a:cxnLst/>
              <a:rect l="l" t="t" r="r" b="b"/>
              <a:pathLst>
                <a:path w="3088004" h="474345">
                  <a:moveTo>
                    <a:pt x="0" y="47371"/>
                  </a:moveTo>
                  <a:lnTo>
                    <a:pt x="3722" y="28932"/>
                  </a:lnTo>
                  <a:lnTo>
                    <a:pt x="13874" y="13874"/>
                  </a:lnTo>
                  <a:lnTo>
                    <a:pt x="28932" y="3722"/>
                  </a:lnTo>
                  <a:lnTo>
                    <a:pt x="47371" y="0"/>
                  </a:lnTo>
                  <a:lnTo>
                    <a:pt x="3040253" y="0"/>
                  </a:lnTo>
                  <a:lnTo>
                    <a:pt x="3058691" y="3722"/>
                  </a:lnTo>
                  <a:lnTo>
                    <a:pt x="3073749" y="13874"/>
                  </a:lnTo>
                  <a:lnTo>
                    <a:pt x="3083901" y="28932"/>
                  </a:lnTo>
                  <a:lnTo>
                    <a:pt x="3087624" y="47371"/>
                  </a:lnTo>
                  <a:lnTo>
                    <a:pt x="3087624" y="426593"/>
                  </a:lnTo>
                  <a:lnTo>
                    <a:pt x="3083901" y="445031"/>
                  </a:lnTo>
                  <a:lnTo>
                    <a:pt x="3073749" y="460089"/>
                  </a:lnTo>
                  <a:lnTo>
                    <a:pt x="3058691" y="470241"/>
                  </a:lnTo>
                  <a:lnTo>
                    <a:pt x="3040253" y="473963"/>
                  </a:lnTo>
                  <a:lnTo>
                    <a:pt x="47371" y="473963"/>
                  </a:lnTo>
                  <a:lnTo>
                    <a:pt x="28932" y="470241"/>
                  </a:lnTo>
                  <a:lnTo>
                    <a:pt x="13874" y="460089"/>
                  </a:lnTo>
                  <a:lnTo>
                    <a:pt x="3722" y="445031"/>
                  </a:lnTo>
                  <a:lnTo>
                    <a:pt x="0" y="426593"/>
                  </a:lnTo>
                  <a:lnTo>
                    <a:pt x="0" y="4737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430006" y="2856738"/>
            <a:ext cx="828040" cy="84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Sp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ware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Rootkits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13753" y="2477135"/>
            <a:ext cx="3446779" cy="1883410"/>
            <a:chOff x="6913753" y="2477135"/>
            <a:chExt cx="3446779" cy="1883410"/>
          </a:xfrm>
        </p:grpSpPr>
        <p:sp>
          <p:nvSpPr>
            <p:cNvPr id="35" name="object 35"/>
            <p:cNvSpPr/>
            <p:nvPr/>
          </p:nvSpPr>
          <p:spPr>
            <a:xfrm>
              <a:off x="6920103" y="2483485"/>
              <a:ext cx="379095" cy="1634489"/>
            </a:xfrm>
            <a:custGeom>
              <a:avLst/>
              <a:gdLst/>
              <a:ahLst/>
              <a:cxnLst/>
              <a:rect l="l" t="t" r="r" b="b"/>
              <a:pathLst>
                <a:path w="379095" h="1634489">
                  <a:moveTo>
                    <a:pt x="0" y="0"/>
                  </a:moveTo>
                  <a:lnTo>
                    <a:pt x="378968" y="1634235"/>
                  </a:lnTo>
                </a:path>
              </a:pathLst>
            </a:custGeom>
            <a:ln w="12700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98436" y="3881627"/>
              <a:ext cx="3055620" cy="472440"/>
            </a:xfrm>
            <a:custGeom>
              <a:avLst/>
              <a:gdLst/>
              <a:ahLst/>
              <a:cxnLst/>
              <a:rect l="l" t="t" r="r" b="b"/>
              <a:pathLst>
                <a:path w="3055620" h="472439">
                  <a:moveTo>
                    <a:pt x="3008376" y="0"/>
                  </a:moveTo>
                  <a:lnTo>
                    <a:pt x="47244" y="0"/>
                  </a:lnTo>
                  <a:lnTo>
                    <a:pt x="28878" y="3720"/>
                  </a:lnTo>
                  <a:lnTo>
                    <a:pt x="13858" y="13858"/>
                  </a:lnTo>
                  <a:lnTo>
                    <a:pt x="3720" y="28878"/>
                  </a:lnTo>
                  <a:lnTo>
                    <a:pt x="0" y="47244"/>
                  </a:lnTo>
                  <a:lnTo>
                    <a:pt x="0" y="425196"/>
                  </a:lnTo>
                  <a:lnTo>
                    <a:pt x="3720" y="443561"/>
                  </a:lnTo>
                  <a:lnTo>
                    <a:pt x="13858" y="458581"/>
                  </a:lnTo>
                  <a:lnTo>
                    <a:pt x="28878" y="468719"/>
                  </a:lnTo>
                  <a:lnTo>
                    <a:pt x="47244" y="472440"/>
                  </a:lnTo>
                  <a:lnTo>
                    <a:pt x="3008376" y="472440"/>
                  </a:lnTo>
                  <a:lnTo>
                    <a:pt x="3026741" y="468719"/>
                  </a:lnTo>
                  <a:lnTo>
                    <a:pt x="3041761" y="458581"/>
                  </a:lnTo>
                  <a:lnTo>
                    <a:pt x="3051899" y="443561"/>
                  </a:lnTo>
                  <a:lnTo>
                    <a:pt x="3055620" y="425196"/>
                  </a:lnTo>
                  <a:lnTo>
                    <a:pt x="3055620" y="47244"/>
                  </a:lnTo>
                  <a:lnTo>
                    <a:pt x="3051899" y="28878"/>
                  </a:lnTo>
                  <a:lnTo>
                    <a:pt x="3041761" y="13858"/>
                  </a:lnTo>
                  <a:lnTo>
                    <a:pt x="3026741" y="3720"/>
                  </a:lnTo>
                  <a:lnTo>
                    <a:pt x="300837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98436" y="3881627"/>
              <a:ext cx="3055620" cy="472440"/>
            </a:xfrm>
            <a:custGeom>
              <a:avLst/>
              <a:gdLst/>
              <a:ahLst/>
              <a:cxnLst/>
              <a:rect l="l" t="t" r="r" b="b"/>
              <a:pathLst>
                <a:path w="3055620" h="472439">
                  <a:moveTo>
                    <a:pt x="0" y="47244"/>
                  </a:moveTo>
                  <a:lnTo>
                    <a:pt x="3720" y="28878"/>
                  </a:lnTo>
                  <a:lnTo>
                    <a:pt x="13858" y="13858"/>
                  </a:lnTo>
                  <a:lnTo>
                    <a:pt x="28878" y="3720"/>
                  </a:lnTo>
                  <a:lnTo>
                    <a:pt x="47244" y="0"/>
                  </a:lnTo>
                  <a:lnTo>
                    <a:pt x="3008376" y="0"/>
                  </a:lnTo>
                  <a:lnTo>
                    <a:pt x="3026741" y="3720"/>
                  </a:lnTo>
                  <a:lnTo>
                    <a:pt x="3041761" y="13858"/>
                  </a:lnTo>
                  <a:lnTo>
                    <a:pt x="3051899" y="28878"/>
                  </a:lnTo>
                  <a:lnTo>
                    <a:pt x="3055620" y="47244"/>
                  </a:lnTo>
                  <a:lnTo>
                    <a:pt x="3055620" y="425196"/>
                  </a:lnTo>
                  <a:lnTo>
                    <a:pt x="3051899" y="443561"/>
                  </a:lnTo>
                  <a:lnTo>
                    <a:pt x="3041761" y="458581"/>
                  </a:lnTo>
                  <a:lnTo>
                    <a:pt x="3026741" y="468719"/>
                  </a:lnTo>
                  <a:lnTo>
                    <a:pt x="3008376" y="472440"/>
                  </a:lnTo>
                  <a:lnTo>
                    <a:pt x="47244" y="472440"/>
                  </a:lnTo>
                  <a:lnTo>
                    <a:pt x="28878" y="468719"/>
                  </a:lnTo>
                  <a:lnTo>
                    <a:pt x="13858" y="458581"/>
                  </a:lnTo>
                  <a:lnTo>
                    <a:pt x="3720" y="443561"/>
                  </a:lnTo>
                  <a:lnTo>
                    <a:pt x="0" y="425196"/>
                  </a:lnTo>
                  <a:lnTo>
                    <a:pt x="0" y="472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465057" y="3946397"/>
            <a:ext cx="725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Fil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el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822065" y="4247641"/>
            <a:ext cx="6535420" cy="2292350"/>
            <a:chOff x="3822065" y="4247641"/>
            <a:chExt cx="6535420" cy="2292350"/>
          </a:xfrm>
        </p:grpSpPr>
        <p:sp>
          <p:nvSpPr>
            <p:cNvPr id="40" name="object 40"/>
            <p:cNvSpPr/>
            <p:nvPr/>
          </p:nvSpPr>
          <p:spPr>
            <a:xfrm>
              <a:off x="3828415" y="4253991"/>
              <a:ext cx="379095" cy="1226185"/>
            </a:xfrm>
            <a:custGeom>
              <a:avLst/>
              <a:gdLst/>
              <a:ahLst/>
              <a:cxnLst/>
              <a:rect l="l" t="t" r="r" b="b"/>
              <a:pathLst>
                <a:path w="379095" h="1226185">
                  <a:moveTo>
                    <a:pt x="0" y="0"/>
                  </a:moveTo>
                  <a:lnTo>
                    <a:pt x="378968" y="1225676"/>
                  </a:lnTo>
                </a:path>
              </a:pathLst>
            </a:custGeom>
            <a:ln w="12700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07764" y="5242559"/>
              <a:ext cx="2712720" cy="474345"/>
            </a:xfrm>
            <a:custGeom>
              <a:avLst/>
              <a:gdLst/>
              <a:ahLst/>
              <a:cxnLst/>
              <a:rect l="l" t="t" r="r" b="b"/>
              <a:pathLst>
                <a:path w="2712720" h="474345">
                  <a:moveTo>
                    <a:pt x="2665349" y="0"/>
                  </a:moveTo>
                  <a:lnTo>
                    <a:pt x="47371" y="0"/>
                  </a:lnTo>
                  <a:lnTo>
                    <a:pt x="28932" y="3722"/>
                  </a:lnTo>
                  <a:lnTo>
                    <a:pt x="13874" y="13874"/>
                  </a:lnTo>
                  <a:lnTo>
                    <a:pt x="3722" y="28932"/>
                  </a:lnTo>
                  <a:lnTo>
                    <a:pt x="0" y="47370"/>
                  </a:lnTo>
                  <a:lnTo>
                    <a:pt x="0" y="426567"/>
                  </a:lnTo>
                  <a:lnTo>
                    <a:pt x="3722" y="445015"/>
                  </a:lnTo>
                  <a:lnTo>
                    <a:pt x="13874" y="460081"/>
                  </a:lnTo>
                  <a:lnTo>
                    <a:pt x="28932" y="470239"/>
                  </a:lnTo>
                  <a:lnTo>
                    <a:pt x="47371" y="473963"/>
                  </a:lnTo>
                  <a:lnTo>
                    <a:pt x="2665349" y="473963"/>
                  </a:lnTo>
                  <a:lnTo>
                    <a:pt x="2683787" y="470239"/>
                  </a:lnTo>
                  <a:lnTo>
                    <a:pt x="2698845" y="460081"/>
                  </a:lnTo>
                  <a:lnTo>
                    <a:pt x="2708997" y="445015"/>
                  </a:lnTo>
                  <a:lnTo>
                    <a:pt x="2712719" y="426567"/>
                  </a:lnTo>
                  <a:lnTo>
                    <a:pt x="2712719" y="47370"/>
                  </a:lnTo>
                  <a:lnTo>
                    <a:pt x="2708997" y="28932"/>
                  </a:lnTo>
                  <a:lnTo>
                    <a:pt x="2698845" y="13874"/>
                  </a:lnTo>
                  <a:lnTo>
                    <a:pt x="2683787" y="3722"/>
                  </a:lnTo>
                  <a:lnTo>
                    <a:pt x="26653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07764" y="5242559"/>
              <a:ext cx="2712720" cy="474345"/>
            </a:xfrm>
            <a:custGeom>
              <a:avLst/>
              <a:gdLst/>
              <a:ahLst/>
              <a:cxnLst/>
              <a:rect l="l" t="t" r="r" b="b"/>
              <a:pathLst>
                <a:path w="2712720" h="474345">
                  <a:moveTo>
                    <a:pt x="0" y="47370"/>
                  </a:moveTo>
                  <a:lnTo>
                    <a:pt x="3722" y="28932"/>
                  </a:lnTo>
                  <a:lnTo>
                    <a:pt x="13874" y="13874"/>
                  </a:lnTo>
                  <a:lnTo>
                    <a:pt x="28932" y="3722"/>
                  </a:lnTo>
                  <a:lnTo>
                    <a:pt x="47371" y="0"/>
                  </a:lnTo>
                  <a:lnTo>
                    <a:pt x="2665349" y="0"/>
                  </a:lnTo>
                  <a:lnTo>
                    <a:pt x="2683787" y="3722"/>
                  </a:lnTo>
                  <a:lnTo>
                    <a:pt x="2698845" y="13874"/>
                  </a:lnTo>
                  <a:lnTo>
                    <a:pt x="2708997" y="28932"/>
                  </a:lnTo>
                  <a:lnTo>
                    <a:pt x="2712719" y="47370"/>
                  </a:lnTo>
                  <a:lnTo>
                    <a:pt x="2712719" y="426567"/>
                  </a:lnTo>
                  <a:lnTo>
                    <a:pt x="2708997" y="445015"/>
                  </a:lnTo>
                  <a:lnTo>
                    <a:pt x="2698845" y="460081"/>
                  </a:lnTo>
                  <a:lnTo>
                    <a:pt x="2683787" y="470239"/>
                  </a:lnTo>
                  <a:lnTo>
                    <a:pt x="2665349" y="473963"/>
                  </a:lnTo>
                  <a:lnTo>
                    <a:pt x="47371" y="473963"/>
                  </a:lnTo>
                  <a:lnTo>
                    <a:pt x="28932" y="470239"/>
                  </a:lnTo>
                  <a:lnTo>
                    <a:pt x="13874" y="460081"/>
                  </a:lnTo>
                  <a:lnTo>
                    <a:pt x="3722" y="445015"/>
                  </a:lnTo>
                  <a:lnTo>
                    <a:pt x="0" y="426567"/>
                  </a:lnTo>
                  <a:lnTo>
                    <a:pt x="0" y="4737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20103" y="4662550"/>
              <a:ext cx="379095" cy="817244"/>
            </a:xfrm>
            <a:custGeom>
              <a:avLst/>
              <a:gdLst/>
              <a:ahLst/>
              <a:cxnLst/>
              <a:rect l="l" t="t" r="r" b="b"/>
              <a:pathLst>
                <a:path w="379095" h="817245">
                  <a:moveTo>
                    <a:pt x="0" y="817118"/>
                  </a:moveTo>
                  <a:lnTo>
                    <a:pt x="378968" y="0"/>
                  </a:lnTo>
                </a:path>
              </a:pathLst>
            </a:custGeom>
            <a:ln w="12700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298436" y="4425695"/>
              <a:ext cx="3053080" cy="474345"/>
            </a:xfrm>
            <a:custGeom>
              <a:avLst/>
              <a:gdLst/>
              <a:ahLst/>
              <a:cxnLst/>
              <a:rect l="l" t="t" r="r" b="b"/>
              <a:pathLst>
                <a:path w="3053079" h="474345">
                  <a:moveTo>
                    <a:pt x="3005201" y="0"/>
                  </a:moveTo>
                  <a:lnTo>
                    <a:pt x="47371" y="0"/>
                  </a:lnTo>
                  <a:lnTo>
                    <a:pt x="28932" y="3722"/>
                  </a:lnTo>
                  <a:lnTo>
                    <a:pt x="13874" y="13874"/>
                  </a:lnTo>
                  <a:lnTo>
                    <a:pt x="3722" y="28932"/>
                  </a:lnTo>
                  <a:lnTo>
                    <a:pt x="0" y="47370"/>
                  </a:lnTo>
                  <a:lnTo>
                    <a:pt x="0" y="426592"/>
                  </a:lnTo>
                  <a:lnTo>
                    <a:pt x="3722" y="445031"/>
                  </a:lnTo>
                  <a:lnTo>
                    <a:pt x="13874" y="460089"/>
                  </a:lnTo>
                  <a:lnTo>
                    <a:pt x="28932" y="470241"/>
                  </a:lnTo>
                  <a:lnTo>
                    <a:pt x="47371" y="473963"/>
                  </a:lnTo>
                  <a:lnTo>
                    <a:pt x="3005201" y="473963"/>
                  </a:lnTo>
                  <a:lnTo>
                    <a:pt x="3023639" y="470241"/>
                  </a:lnTo>
                  <a:lnTo>
                    <a:pt x="3038697" y="460089"/>
                  </a:lnTo>
                  <a:lnTo>
                    <a:pt x="3048849" y="445031"/>
                  </a:lnTo>
                  <a:lnTo>
                    <a:pt x="3052572" y="426592"/>
                  </a:lnTo>
                  <a:lnTo>
                    <a:pt x="3052572" y="47370"/>
                  </a:lnTo>
                  <a:lnTo>
                    <a:pt x="3048849" y="28932"/>
                  </a:lnTo>
                  <a:lnTo>
                    <a:pt x="3038697" y="13874"/>
                  </a:lnTo>
                  <a:lnTo>
                    <a:pt x="3023639" y="3722"/>
                  </a:lnTo>
                  <a:lnTo>
                    <a:pt x="3005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98436" y="4425695"/>
              <a:ext cx="3053080" cy="474345"/>
            </a:xfrm>
            <a:custGeom>
              <a:avLst/>
              <a:gdLst/>
              <a:ahLst/>
              <a:cxnLst/>
              <a:rect l="l" t="t" r="r" b="b"/>
              <a:pathLst>
                <a:path w="3053079" h="474345">
                  <a:moveTo>
                    <a:pt x="0" y="47370"/>
                  </a:moveTo>
                  <a:lnTo>
                    <a:pt x="3722" y="28932"/>
                  </a:lnTo>
                  <a:lnTo>
                    <a:pt x="13874" y="13874"/>
                  </a:lnTo>
                  <a:lnTo>
                    <a:pt x="28932" y="3722"/>
                  </a:lnTo>
                  <a:lnTo>
                    <a:pt x="47371" y="0"/>
                  </a:lnTo>
                  <a:lnTo>
                    <a:pt x="3005201" y="0"/>
                  </a:lnTo>
                  <a:lnTo>
                    <a:pt x="3023639" y="3722"/>
                  </a:lnTo>
                  <a:lnTo>
                    <a:pt x="3038697" y="13874"/>
                  </a:lnTo>
                  <a:lnTo>
                    <a:pt x="3048849" y="28932"/>
                  </a:lnTo>
                  <a:lnTo>
                    <a:pt x="3052572" y="47370"/>
                  </a:lnTo>
                  <a:lnTo>
                    <a:pt x="3052572" y="426592"/>
                  </a:lnTo>
                  <a:lnTo>
                    <a:pt x="3048849" y="445031"/>
                  </a:lnTo>
                  <a:lnTo>
                    <a:pt x="3038697" y="460089"/>
                  </a:lnTo>
                  <a:lnTo>
                    <a:pt x="3023639" y="470241"/>
                  </a:lnTo>
                  <a:lnTo>
                    <a:pt x="3005201" y="473963"/>
                  </a:lnTo>
                  <a:lnTo>
                    <a:pt x="47371" y="473963"/>
                  </a:lnTo>
                  <a:lnTo>
                    <a:pt x="28932" y="470241"/>
                  </a:lnTo>
                  <a:lnTo>
                    <a:pt x="13874" y="460089"/>
                  </a:lnTo>
                  <a:lnTo>
                    <a:pt x="3722" y="445031"/>
                  </a:lnTo>
                  <a:lnTo>
                    <a:pt x="0" y="426592"/>
                  </a:lnTo>
                  <a:lnTo>
                    <a:pt x="0" y="47370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20103" y="5207380"/>
              <a:ext cx="379095" cy="272415"/>
            </a:xfrm>
            <a:custGeom>
              <a:avLst/>
              <a:gdLst/>
              <a:ahLst/>
              <a:cxnLst/>
              <a:rect l="l" t="t" r="r" b="b"/>
              <a:pathLst>
                <a:path w="379095" h="272414">
                  <a:moveTo>
                    <a:pt x="0" y="272288"/>
                  </a:moveTo>
                  <a:lnTo>
                    <a:pt x="378968" y="0"/>
                  </a:lnTo>
                </a:path>
              </a:pathLst>
            </a:custGeom>
            <a:ln w="12700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298436" y="4969763"/>
              <a:ext cx="3004185" cy="474345"/>
            </a:xfrm>
            <a:custGeom>
              <a:avLst/>
              <a:gdLst/>
              <a:ahLst/>
              <a:cxnLst/>
              <a:rect l="l" t="t" r="r" b="b"/>
              <a:pathLst>
                <a:path w="3004184" h="474345">
                  <a:moveTo>
                    <a:pt x="2956433" y="0"/>
                  </a:moveTo>
                  <a:lnTo>
                    <a:pt x="47371" y="0"/>
                  </a:lnTo>
                  <a:lnTo>
                    <a:pt x="28932" y="3722"/>
                  </a:lnTo>
                  <a:lnTo>
                    <a:pt x="13874" y="13874"/>
                  </a:lnTo>
                  <a:lnTo>
                    <a:pt x="3722" y="28932"/>
                  </a:lnTo>
                  <a:lnTo>
                    <a:pt x="0" y="47371"/>
                  </a:lnTo>
                  <a:lnTo>
                    <a:pt x="0" y="426593"/>
                  </a:lnTo>
                  <a:lnTo>
                    <a:pt x="3722" y="445031"/>
                  </a:lnTo>
                  <a:lnTo>
                    <a:pt x="13874" y="460089"/>
                  </a:lnTo>
                  <a:lnTo>
                    <a:pt x="28932" y="470241"/>
                  </a:lnTo>
                  <a:lnTo>
                    <a:pt x="47371" y="473964"/>
                  </a:lnTo>
                  <a:lnTo>
                    <a:pt x="2956433" y="473964"/>
                  </a:lnTo>
                  <a:lnTo>
                    <a:pt x="2974871" y="470241"/>
                  </a:lnTo>
                  <a:lnTo>
                    <a:pt x="2989929" y="460089"/>
                  </a:lnTo>
                  <a:lnTo>
                    <a:pt x="3000081" y="445031"/>
                  </a:lnTo>
                  <a:lnTo>
                    <a:pt x="3003804" y="426593"/>
                  </a:lnTo>
                  <a:lnTo>
                    <a:pt x="3003804" y="47371"/>
                  </a:lnTo>
                  <a:lnTo>
                    <a:pt x="3000081" y="28932"/>
                  </a:lnTo>
                  <a:lnTo>
                    <a:pt x="2989929" y="13874"/>
                  </a:lnTo>
                  <a:lnTo>
                    <a:pt x="2974871" y="3722"/>
                  </a:lnTo>
                  <a:lnTo>
                    <a:pt x="29564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98436" y="4969763"/>
              <a:ext cx="3004185" cy="474345"/>
            </a:xfrm>
            <a:custGeom>
              <a:avLst/>
              <a:gdLst/>
              <a:ahLst/>
              <a:cxnLst/>
              <a:rect l="l" t="t" r="r" b="b"/>
              <a:pathLst>
                <a:path w="3004184" h="474345">
                  <a:moveTo>
                    <a:pt x="0" y="47371"/>
                  </a:moveTo>
                  <a:lnTo>
                    <a:pt x="3722" y="28932"/>
                  </a:lnTo>
                  <a:lnTo>
                    <a:pt x="13874" y="13874"/>
                  </a:lnTo>
                  <a:lnTo>
                    <a:pt x="28932" y="3722"/>
                  </a:lnTo>
                  <a:lnTo>
                    <a:pt x="47371" y="0"/>
                  </a:lnTo>
                  <a:lnTo>
                    <a:pt x="2956433" y="0"/>
                  </a:lnTo>
                  <a:lnTo>
                    <a:pt x="2974871" y="3722"/>
                  </a:lnTo>
                  <a:lnTo>
                    <a:pt x="2989929" y="13874"/>
                  </a:lnTo>
                  <a:lnTo>
                    <a:pt x="3000081" y="28932"/>
                  </a:lnTo>
                  <a:lnTo>
                    <a:pt x="3003804" y="47371"/>
                  </a:lnTo>
                  <a:lnTo>
                    <a:pt x="3003804" y="426593"/>
                  </a:lnTo>
                  <a:lnTo>
                    <a:pt x="3000081" y="445031"/>
                  </a:lnTo>
                  <a:lnTo>
                    <a:pt x="2989929" y="460089"/>
                  </a:lnTo>
                  <a:lnTo>
                    <a:pt x="2974871" y="470241"/>
                  </a:lnTo>
                  <a:lnTo>
                    <a:pt x="2956433" y="473964"/>
                  </a:lnTo>
                  <a:lnTo>
                    <a:pt x="47371" y="473964"/>
                  </a:lnTo>
                  <a:lnTo>
                    <a:pt x="28932" y="470241"/>
                  </a:lnTo>
                  <a:lnTo>
                    <a:pt x="13874" y="460089"/>
                  </a:lnTo>
                  <a:lnTo>
                    <a:pt x="3722" y="445031"/>
                  </a:lnTo>
                  <a:lnTo>
                    <a:pt x="0" y="426593"/>
                  </a:lnTo>
                  <a:lnTo>
                    <a:pt x="0" y="4737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20103" y="5479668"/>
              <a:ext cx="379095" cy="273050"/>
            </a:xfrm>
            <a:custGeom>
              <a:avLst/>
              <a:gdLst/>
              <a:ahLst/>
              <a:cxnLst/>
              <a:rect l="l" t="t" r="r" b="b"/>
              <a:pathLst>
                <a:path w="379095" h="273050">
                  <a:moveTo>
                    <a:pt x="0" y="0"/>
                  </a:moveTo>
                  <a:lnTo>
                    <a:pt x="378968" y="272427"/>
                  </a:lnTo>
                </a:path>
              </a:pathLst>
            </a:custGeom>
            <a:ln w="12700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98436" y="5515355"/>
              <a:ext cx="3019425" cy="474345"/>
            </a:xfrm>
            <a:custGeom>
              <a:avLst/>
              <a:gdLst/>
              <a:ahLst/>
              <a:cxnLst/>
              <a:rect l="l" t="t" r="r" b="b"/>
              <a:pathLst>
                <a:path w="3019425" h="474345">
                  <a:moveTo>
                    <a:pt x="2971673" y="0"/>
                  </a:moveTo>
                  <a:lnTo>
                    <a:pt x="47371" y="0"/>
                  </a:lnTo>
                  <a:lnTo>
                    <a:pt x="28932" y="3722"/>
                  </a:lnTo>
                  <a:lnTo>
                    <a:pt x="13874" y="13874"/>
                  </a:lnTo>
                  <a:lnTo>
                    <a:pt x="3722" y="28932"/>
                  </a:lnTo>
                  <a:lnTo>
                    <a:pt x="0" y="47371"/>
                  </a:lnTo>
                  <a:lnTo>
                    <a:pt x="0" y="426567"/>
                  </a:lnTo>
                  <a:lnTo>
                    <a:pt x="3722" y="445015"/>
                  </a:lnTo>
                  <a:lnTo>
                    <a:pt x="13874" y="460081"/>
                  </a:lnTo>
                  <a:lnTo>
                    <a:pt x="28932" y="470239"/>
                  </a:lnTo>
                  <a:lnTo>
                    <a:pt x="47371" y="473964"/>
                  </a:lnTo>
                  <a:lnTo>
                    <a:pt x="2971673" y="473964"/>
                  </a:lnTo>
                  <a:lnTo>
                    <a:pt x="2990111" y="470239"/>
                  </a:lnTo>
                  <a:lnTo>
                    <a:pt x="3005169" y="460081"/>
                  </a:lnTo>
                  <a:lnTo>
                    <a:pt x="3015321" y="445015"/>
                  </a:lnTo>
                  <a:lnTo>
                    <a:pt x="3019044" y="426567"/>
                  </a:lnTo>
                  <a:lnTo>
                    <a:pt x="3019044" y="47371"/>
                  </a:lnTo>
                  <a:lnTo>
                    <a:pt x="3015321" y="28932"/>
                  </a:lnTo>
                  <a:lnTo>
                    <a:pt x="3005169" y="13874"/>
                  </a:lnTo>
                  <a:lnTo>
                    <a:pt x="2990111" y="3722"/>
                  </a:lnTo>
                  <a:lnTo>
                    <a:pt x="2971673" y="0"/>
                  </a:lnTo>
                  <a:close/>
                </a:path>
              </a:pathLst>
            </a:custGeom>
            <a:solidFill>
              <a:srgbClr val="843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98436" y="5515355"/>
              <a:ext cx="3019425" cy="474345"/>
            </a:xfrm>
            <a:custGeom>
              <a:avLst/>
              <a:gdLst/>
              <a:ahLst/>
              <a:cxnLst/>
              <a:rect l="l" t="t" r="r" b="b"/>
              <a:pathLst>
                <a:path w="3019425" h="474345">
                  <a:moveTo>
                    <a:pt x="0" y="47371"/>
                  </a:moveTo>
                  <a:lnTo>
                    <a:pt x="3722" y="28932"/>
                  </a:lnTo>
                  <a:lnTo>
                    <a:pt x="13874" y="13874"/>
                  </a:lnTo>
                  <a:lnTo>
                    <a:pt x="28932" y="3722"/>
                  </a:lnTo>
                  <a:lnTo>
                    <a:pt x="47371" y="0"/>
                  </a:lnTo>
                  <a:lnTo>
                    <a:pt x="2971673" y="0"/>
                  </a:lnTo>
                  <a:lnTo>
                    <a:pt x="2990111" y="3722"/>
                  </a:lnTo>
                  <a:lnTo>
                    <a:pt x="3005169" y="13874"/>
                  </a:lnTo>
                  <a:lnTo>
                    <a:pt x="3015321" y="28932"/>
                  </a:lnTo>
                  <a:lnTo>
                    <a:pt x="3019044" y="47371"/>
                  </a:lnTo>
                  <a:lnTo>
                    <a:pt x="3019044" y="426567"/>
                  </a:lnTo>
                  <a:lnTo>
                    <a:pt x="3015321" y="445015"/>
                  </a:lnTo>
                  <a:lnTo>
                    <a:pt x="3005169" y="460081"/>
                  </a:lnTo>
                  <a:lnTo>
                    <a:pt x="2990111" y="470239"/>
                  </a:lnTo>
                  <a:lnTo>
                    <a:pt x="2971673" y="473964"/>
                  </a:lnTo>
                  <a:lnTo>
                    <a:pt x="47371" y="473964"/>
                  </a:lnTo>
                  <a:lnTo>
                    <a:pt x="28932" y="470239"/>
                  </a:lnTo>
                  <a:lnTo>
                    <a:pt x="13874" y="460081"/>
                  </a:lnTo>
                  <a:lnTo>
                    <a:pt x="3722" y="445015"/>
                  </a:lnTo>
                  <a:lnTo>
                    <a:pt x="0" y="426567"/>
                  </a:lnTo>
                  <a:lnTo>
                    <a:pt x="0" y="4737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20103" y="5479668"/>
              <a:ext cx="379095" cy="817244"/>
            </a:xfrm>
            <a:custGeom>
              <a:avLst/>
              <a:gdLst/>
              <a:ahLst/>
              <a:cxnLst/>
              <a:rect l="l" t="t" r="r" b="b"/>
              <a:pathLst>
                <a:path w="379095" h="817245">
                  <a:moveTo>
                    <a:pt x="0" y="0"/>
                  </a:moveTo>
                  <a:lnTo>
                    <a:pt x="378968" y="817194"/>
                  </a:lnTo>
                </a:path>
              </a:pathLst>
            </a:custGeom>
            <a:ln w="12700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98436" y="6059423"/>
              <a:ext cx="3004185" cy="474345"/>
            </a:xfrm>
            <a:custGeom>
              <a:avLst/>
              <a:gdLst/>
              <a:ahLst/>
              <a:cxnLst/>
              <a:rect l="l" t="t" r="r" b="b"/>
              <a:pathLst>
                <a:path w="3004184" h="474345">
                  <a:moveTo>
                    <a:pt x="2956433" y="0"/>
                  </a:moveTo>
                  <a:lnTo>
                    <a:pt x="47371" y="0"/>
                  </a:lnTo>
                  <a:lnTo>
                    <a:pt x="28932" y="3724"/>
                  </a:lnTo>
                  <a:lnTo>
                    <a:pt x="13874" y="13882"/>
                  </a:lnTo>
                  <a:lnTo>
                    <a:pt x="3722" y="28948"/>
                  </a:lnTo>
                  <a:lnTo>
                    <a:pt x="0" y="47396"/>
                  </a:lnTo>
                  <a:lnTo>
                    <a:pt x="0" y="426567"/>
                  </a:lnTo>
                  <a:lnTo>
                    <a:pt x="3722" y="445015"/>
                  </a:lnTo>
                  <a:lnTo>
                    <a:pt x="13874" y="460081"/>
                  </a:lnTo>
                  <a:lnTo>
                    <a:pt x="28932" y="470239"/>
                  </a:lnTo>
                  <a:lnTo>
                    <a:pt x="47371" y="473963"/>
                  </a:lnTo>
                  <a:lnTo>
                    <a:pt x="2956433" y="473963"/>
                  </a:lnTo>
                  <a:lnTo>
                    <a:pt x="2974871" y="470239"/>
                  </a:lnTo>
                  <a:lnTo>
                    <a:pt x="2989929" y="460081"/>
                  </a:lnTo>
                  <a:lnTo>
                    <a:pt x="3000081" y="445015"/>
                  </a:lnTo>
                  <a:lnTo>
                    <a:pt x="3003804" y="426567"/>
                  </a:lnTo>
                  <a:lnTo>
                    <a:pt x="3003804" y="47396"/>
                  </a:lnTo>
                  <a:lnTo>
                    <a:pt x="3000081" y="28948"/>
                  </a:lnTo>
                  <a:lnTo>
                    <a:pt x="2989929" y="13882"/>
                  </a:lnTo>
                  <a:lnTo>
                    <a:pt x="2974871" y="3724"/>
                  </a:lnTo>
                  <a:lnTo>
                    <a:pt x="2956433" y="0"/>
                  </a:lnTo>
                  <a:close/>
                </a:path>
              </a:pathLst>
            </a:custGeom>
            <a:solidFill>
              <a:srgbClr val="843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298436" y="6059423"/>
              <a:ext cx="3004185" cy="474345"/>
            </a:xfrm>
            <a:custGeom>
              <a:avLst/>
              <a:gdLst/>
              <a:ahLst/>
              <a:cxnLst/>
              <a:rect l="l" t="t" r="r" b="b"/>
              <a:pathLst>
                <a:path w="3004184" h="474345">
                  <a:moveTo>
                    <a:pt x="0" y="47396"/>
                  </a:moveTo>
                  <a:lnTo>
                    <a:pt x="3722" y="28948"/>
                  </a:lnTo>
                  <a:lnTo>
                    <a:pt x="13874" y="13882"/>
                  </a:lnTo>
                  <a:lnTo>
                    <a:pt x="28932" y="3724"/>
                  </a:lnTo>
                  <a:lnTo>
                    <a:pt x="47371" y="0"/>
                  </a:lnTo>
                  <a:lnTo>
                    <a:pt x="2956433" y="0"/>
                  </a:lnTo>
                  <a:lnTo>
                    <a:pt x="2974871" y="3724"/>
                  </a:lnTo>
                  <a:lnTo>
                    <a:pt x="2989929" y="13882"/>
                  </a:lnTo>
                  <a:lnTo>
                    <a:pt x="3000081" y="28948"/>
                  </a:lnTo>
                  <a:lnTo>
                    <a:pt x="3003804" y="47396"/>
                  </a:lnTo>
                  <a:lnTo>
                    <a:pt x="3003804" y="426567"/>
                  </a:lnTo>
                  <a:lnTo>
                    <a:pt x="3000081" y="445015"/>
                  </a:lnTo>
                  <a:lnTo>
                    <a:pt x="2989929" y="460081"/>
                  </a:lnTo>
                  <a:lnTo>
                    <a:pt x="2974871" y="470239"/>
                  </a:lnTo>
                  <a:lnTo>
                    <a:pt x="2956433" y="473963"/>
                  </a:lnTo>
                  <a:lnTo>
                    <a:pt x="47371" y="473963"/>
                  </a:lnTo>
                  <a:lnTo>
                    <a:pt x="28932" y="470239"/>
                  </a:lnTo>
                  <a:lnTo>
                    <a:pt x="13874" y="460081"/>
                  </a:lnTo>
                  <a:lnTo>
                    <a:pt x="3722" y="445015"/>
                  </a:lnTo>
                  <a:lnTo>
                    <a:pt x="0" y="426567"/>
                  </a:lnTo>
                  <a:lnTo>
                    <a:pt x="0" y="4739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28415" y="4253991"/>
              <a:ext cx="379095" cy="1771014"/>
            </a:xfrm>
            <a:custGeom>
              <a:avLst/>
              <a:gdLst/>
              <a:ahLst/>
              <a:cxnLst/>
              <a:rect l="l" t="t" r="r" b="b"/>
              <a:pathLst>
                <a:path w="379095" h="1771014">
                  <a:moveTo>
                    <a:pt x="0" y="0"/>
                  </a:moveTo>
                  <a:lnTo>
                    <a:pt x="378968" y="1770494"/>
                  </a:lnTo>
                </a:path>
              </a:pathLst>
            </a:custGeom>
            <a:ln w="12700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07764" y="5788151"/>
              <a:ext cx="2712720" cy="472440"/>
            </a:xfrm>
            <a:custGeom>
              <a:avLst/>
              <a:gdLst/>
              <a:ahLst/>
              <a:cxnLst/>
              <a:rect l="l" t="t" r="r" b="b"/>
              <a:pathLst>
                <a:path w="2712720" h="472439">
                  <a:moveTo>
                    <a:pt x="2665476" y="0"/>
                  </a:moveTo>
                  <a:lnTo>
                    <a:pt x="47244" y="0"/>
                  </a:lnTo>
                  <a:lnTo>
                    <a:pt x="28878" y="3711"/>
                  </a:lnTo>
                  <a:lnTo>
                    <a:pt x="13858" y="13835"/>
                  </a:lnTo>
                  <a:lnTo>
                    <a:pt x="3720" y="28851"/>
                  </a:lnTo>
                  <a:lnTo>
                    <a:pt x="0" y="47244"/>
                  </a:lnTo>
                  <a:lnTo>
                    <a:pt x="0" y="425196"/>
                  </a:lnTo>
                  <a:lnTo>
                    <a:pt x="3720" y="443582"/>
                  </a:lnTo>
                  <a:lnTo>
                    <a:pt x="13858" y="458600"/>
                  </a:lnTo>
                  <a:lnTo>
                    <a:pt x="28878" y="468726"/>
                  </a:lnTo>
                  <a:lnTo>
                    <a:pt x="47244" y="472440"/>
                  </a:lnTo>
                  <a:lnTo>
                    <a:pt x="2665476" y="472440"/>
                  </a:lnTo>
                  <a:lnTo>
                    <a:pt x="2683841" y="468726"/>
                  </a:lnTo>
                  <a:lnTo>
                    <a:pt x="2698861" y="458600"/>
                  </a:lnTo>
                  <a:lnTo>
                    <a:pt x="2708999" y="443582"/>
                  </a:lnTo>
                  <a:lnTo>
                    <a:pt x="2712719" y="425196"/>
                  </a:lnTo>
                  <a:lnTo>
                    <a:pt x="2712719" y="47244"/>
                  </a:lnTo>
                  <a:lnTo>
                    <a:pt x="2708999" y="28851"/>
                  </a:lnTo>
                  <a:lnTo>
                    <a:pt x="2698861" y="13835"/>
                  </a:lnTo>
                  <a:lnTo>
                    <a:pt x="2683841" y="3711"/>
                  </a:lnTo>
                  <a:lnTo>
                    <a:pt x="266547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07764" y="5788151"/>
              <a:ext cx="2712720" cy="472440"/>
            </a:xfrm>
            <a:custGeom>
              <a:avLst/>
              <a:gdLst/>
              <a:ahLst/>
              <a:cxnLst/>
              <a:rect l="l" t="t" r="r" b="b"/>
              <a:pathLst>
                <a:path w="2712720" h="472439">
                  <a:moveTo>
                    <a:pt x="0" y="47244"/>
                  </a:moveTo>
                  <a:lnTo>
                    <a:pt x="3720" y="28851"/>
                  </a:lnTo>
                  <a:lnTo>
                    <a:pt x="13858" y="13835"/>
                  </a:lnTo>
                  <a:lnTo>
                    <a:pt x="28878" y="3711"/>
                  </a:lnTo>
                  <a:lnTo>
                    <a:pt x="47244" y="0"/>
                  </a:lnTo>
                  <a:lnTo>
                    <a:pt x="2665476" y="0"/>
                  </a:lnTo>
                  <a:lnTo>
                    <a:pt x="2683841" y="3711"/>
                  </a:lnTo>
                  <a:lnTo>
                    <a:pt x="2698861" y="13835"/>
                  </a:lnTo>
                  <a:lnTo>
                    <a:pt x="2708999" y="28851"/>
                  </a:lnTo>
                  <a:lnTo>
                    <a:pt x="2712719" y="47244"/>
                  </a:lnTo>
                  <a:lnTo>
                    <a:pt x="2712719" y="425196"/>
                  </a:lnTo>
                  <a:lnTo>
                    <a:pt x="2708999" y="443582"/>
                  </a:lnTo>
                  <a:lnTo>
                    <a:pt x="2698861" y="458600"/>
                  </a:lnTo>
                  <a:lnTo>
                    <a:pt x="2683841" y="468726"/>
                  </a:lnTo>
                  <a:lnTo>
                    <a:pt x="2665476" y="472440"/>
                  </a:lnTo>
                  <a:lnTo>
                    <a:pt x="47244" y="472440"/>
                  </a:lnTo>
                  <a:lnTo>
                    <a:pt x="28878" y="468726"/>
                  </a:lnTo>
                  <a:lnTo>
                    <a:pt x="13858" y="458600"/>
                  </a:lnTo>
                  <a:lnTo>
                    <a:pt x="3720" y="443582"/>
                  </a:lnTo>
                  <a:lnTo>
                    <a:pt x="0" y="425196"/>
                  </a:lnTo>
                  <a:lnTo>
                    <a:pt x="0" y="472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455414" y="4491354"/>
            <a:ext cx="5639435" cy="193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27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Device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or Hardware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 dirty="0">
              <a:latin typeface="Times New Roman"/>
              <a:cs typeface="Times New Roman"/>
            </a:endParaRPr>
          </a:p>
          <a:p>
            <a:pPr marL="3206115">
              <a:lnSpc>
                <a:spcPts val="2155"/>
              </a:lnSpc>
            </a:pP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Vendor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-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/ App</a:t>
            </a:r>
            <a:r>
              <a:rPr sz="18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ts val="2145"/>
              </a:lnSpc>
            </a:pP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Types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Vulnerabilities</a:t>
            </a:r>
            <a:endParaRPr sz="1800" dirty="0">
              <a:latin typeface="Times New Roman"/>
              <a:cs typeface="Times New Roman"/>
            </a:endParaRPr>
          </a:p>
          <a:p>
            <a:pPr marL="3079750">
              <a:lnSpc>
                <a:spcPts val="214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Device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hardware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profiling</a:t>
            </a:r>
            <a:endParaRPr sz="1800" dirty="0">
              <a:latin typeface="Times New Roman"/>
              <a:cs typeface="Times New Roman"/>
            </a:endParaRPr>
          </a:p>
          <a:p>
            <a:pPr marL="346075">
              <a:lnSpc>
                <a:spcPts val="2145"/>
              </a:lnSpc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Zero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Day</a:t>
            </a:r>
            <a:r>
              <a:rPr sz="18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Attack</a:t>
            </a:r>
            <a:endParaRPr sz="1800" dirty="0">
              <a:latin typeface="Times New Roman"/>
              <a:cs typeface="Times New Roman"/>
            </a:endParaRPr>
          </a:p>
          <a:p>
            <a:pPr marL="3326765">
              <a:lnSpc>
                <a:spcPts val="2155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based –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profiling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276" y="443865"/>
            <a:ext cx="109912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2.1 What </a:t>
            </a:r>
            <a:r>
              <a:rPr sz="1800" b="1" spc="-5" dirty="0">
                <a:latin typeface="Times New Roman"/>
                <a:cs typeface="Times New Roman"/>
              </a:rPr>
              <a:t>is an </a:t>
            </a:r>
            <a:r>
              <a:rPr sz="1800" b="1" dirty="0">
                <a:latin typeface="Times New Roman"/>
                <a:cs typeface="Times New Roman"/>
              </a:rPr>
              <a:t>Operating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dirty="0">
                <a:latin typeface="Times New Roman"/>
                <a:cs typeface="Times New Roman"/>
              </a:rPr>
              <a:t>: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Software that </a:t>
            </a:r>
            <a:r>
              <a:rPr sz="1800" spc="-5" dirty="0">
                <a:latin typeface="Times New Roman"/>
                <a:cs typeface="Times New Roman"/>
              </a:rPr>
              <a:t>manages </a:t>
            </a:r>
            <a:r>
              <a:rPr sz="1800" dirty="0">
                <a:latin typeface="Times New Roman"/>
                <a:cs typeface="Times New Roman"/>
              </a:rPr>
              <a:t>computer hardware </a:t>
            </a:r>
            <a:r>
              <a:rPr sz="1800" spc="-5" dirty="0">
                <a:latin typeface="Times New Roman"/>
                <a:cs typeface="Times New Roman"/>
              </a:rPr>
              <a:t>(Processing, </a:t>
            </a:r>
            <a:r>
              <a:rPr sz="1800" spc="-20" dirty="0">
                <a:latin typeface="Times New Roman"/>
                <a:cs typeface="Times New Roman"/>
              </a:rPr>
              <a:t>Memory, </a:t>
            </a:r>
            <a:r>
              <a:rPr sz="1800" dirty="0">
                <a:latin typeface="Times New Roman"/>
                <a:cs typeface="Times New Roman"/>
              </a:rPr>
              <a:t>Storage etc.) resources and</a:t>
            </a:r>
            <a:r>
              <a:rPr sz="1800" spc="-5" dirty="0">
                <a:latin typeface="Times New Roman"/>
                <a:cs typeface="Times New Roman"/>
              </a:rPr>
              <a:t> software.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Provides GUI </a:t>
            </a:r>
            <a:r>
              <a:rPr sz="1800" dirty="0">
                <a:latin typeface="Times New Roman"/>
                <a:cs typeface="Times New Roman"/>
              </a:rPr>
              <a:t>interface </a:t>
            </a:r>
            <a:r>
              <a:rPr sz="1800" spc="-5" dirty="0">
                <a:latin typeface="Times New Roman"/>
                <a:cs typeface="Times New Roman"/>
              </a:rPr>
              <a:t>between </a:t>
            </a:r>
            <a:r>
              <a:rPr sz="1800" dirty="0">
                <a:latin typeface="Times New Roman"/>
                <a:cs typeface="Times New Roman"/>
              </a:rPr>
              <a:t>the user and hardware </a:t>
            </a:r>
            <a:r>
              <a:rPr sz="1800" spc="-5" dirty="0">
                <a:latin typeface="Times New Roman"/>
                <a:cs typeface="Times New Roman"/>
              </a:rPr>
              <a:t>system without </a:t>
            </a:r>
            <a:r>
              <a:rPr sz="1800" dirty="0">
                <a:latin typeface="Times New Roman"/>
                <a:cs typeface="Times New Roman"/>
              </a:rPr>
              <a:t>the user </a:t>
            </a:r>
            <a:r>
              <a:rPr sz="1800" spc="-5" dirty="0">
                <a:latin typeface="Times New Roman"/>
                <a:cs typeface="Times New Roman"/>
              </a:rPr>
              <a:t>knowing </a:t>
            </a:r>
            <a:r>
              <a:rPr sz="1800" dirty="0">
                <a:latin typeface="Times New Roman"/>
                <a:cs typeface="Times New Roman"/>
              </a:rPr>
              <a:t>how to ‘speak’ 0s and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1s.</a:t>
            </a: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Provides </a:t>
            </a:r>
            <a:r>
              <a:rPr sz="1800" spc="-5" dirty="0">
                <a:latin typeface="Times New Roman"/>
                <a:cs typeface="Times New Roman"/>
              </a:rPr>
              <a:t>services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Computer </a:t>
            </a:r>
            <a:r>
              <a:rPr sz="1800" dirty="0">
                <a:latin typeface="Times New Roman"/>
                <a:cs typeface="Times New Roman"/>
              </a:rPr>
              <a:t>and its </a:t>
            </a:r>
            <a:r>
              <a:rPr sz="1800" spc="-5" dirty="0">
                <a:latin typeface="Times New Roman"/>
                <a:cs typeface="Times New Roman"/>
              </a:rPr>
              <a:t>Programs </a:t>
            </a:r>
            <a:r>
              <a:rPr sz="1800" dirty="0">
                <a:latin typeface="Times New Roman"/>
                <a:cs typeface="Times New Roman"/>
              </a:rPr>
              <a:t>to run – </a:t>
            </a:r>
            <a:r>
              <a:rPr sz="1800" spc="-5" dirty="0">
                <a:latin typeface="Times New Roman"/>
                <a:cs typeface="Times New Roman"/>
              </a:rPr>
              <a:t>AD </a:t>
            </a:r>
            <a:r>
              <a:rPr sz="1800" dirty="0">
                <a:latin typeface="Times New Roman"/>
                <a:cs typeface="Times New Roman"/>
              </a:rPr>
              <a:t>(authentication) File transfer (storage), </a:t>
            </a:r>
            <a:r>
              <a:rPr sz="1800" spc="-5" dirty="0">
                <a:latin typeface="Times New Roman"/>
                <a:cs typeface="Times New Roman"/>
              </a:rPr>
              <a:t>DNS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(hosting),  </a:t>
            </a:r>
            <a:r>
              <a:rPr sz="1800" spc="-5" dirty="0">
                <a:latin typeface="Times New Roman"/>
                <a:cs typeface="Times New Roman"/>
              </a:rPr>
              <a:t>Computing </a:t>
            </a:r>
            <a:r>
              <a:rPr sz="1800" spc="-15" dirty="0">
                <a:latin typeface="Times New Roman"/>
                <a:cs typeface="Times New Roman"/>
              </a:rPr>
              <a:t>(Memory, </a:t>
            </a:r>
            <a:r>
              <a:rPr sz="1800" spc="-5" dirty="0">
                <a:latin typeface="Times New Roman"/>
                <a:cs typeface="Times New Roman"/>
              </a:rPr>
              <a:t>Processing, </a:t>
            </a:r>
            <a:r>
              <a:rPr sz="1800" dirty="0">
                <a:latin typeface="Times New Roman"/>
                <a:cs typeface="Times New Roman"/>
              </a:rPr>
              <a:t>Storage).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276" y="2638805"/>
            <a:ext cx="358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Examples of </a:t>
            </a:r>
            <a:r>
              <a:rPr sz="1800" b="1" spc="-5" dirty="0">
                <a:latin typeface="Times New Roman"/>
                <a:cs typeface="Times New Roman"/>
              </a:rPr>
              <a:t>Desktop/Laptop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OS: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276" y="4284979"/>
            <a:ext cx="2694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Examples of Mobile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276" y="5931204"/>
            <a:ext cx="265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Examples of Server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OS: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82259" y="2143505"/>
            <a:ext cx="5029200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6179" y="3505200"/>
            <a:ext cx="8285988" cy="1266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9439" y="5507735"/>
            <a:ext cx="5405812" cy="1109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57321" y="632566"/>
            <a:ext cx="8140700" cy="6009005"/>
            <a:chOff x="3457321" y="632566"/>
            <a:chExt cx="8140700" cy="6009005"/>
          </a:xfrm>
        </p:grpSpPr>
        <p:sp>
          <p:nvSpPr>
            <p:cNvPr id="3" name="object 3"/>
            <p:cNvSpPr/>
            <p:nvPr/>
          </p:nvSpPr>
          <p:spPr>
            <a:xfrm>
              <a:off x="3604142" y="632566"/>
              <a:ext cx="6788996" cy="59152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63671" y="6012103"/>
              <a:ext cx="8128000" cy="610870"/>
            </a:xfrm>
            <a:custGeom>
              <a:avLst/>
              <a:gdLst/>
              <a:ahLst/>
              <a:cxnLst/>
              <a:rect l="l" t="t" r="r" b="b"/>
              <a:pathLst>
                <a:path w="8128000" h="610870">
                  <a:moveTo>
                    <a:pt x="8128000" y="0"/>
                  </a:moveTo>
                  <a:lnTo>
                    <a:pt x="0" y="0"/>
                  </a:lnTo>
                  <a:lnTo>
                    <a:pt x="0" y="610374"/>
                  </a:lnTo>
                  <a:lnTo>
                    <a:pt x="8128000" y="610374"/>
                  </a:lnTo>
                  <a:lnTo>
                    <a:pt x="812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63671" y="6005753"/>
              <a:ext cx="8128000" cy="636270"/>
            </a:xfrm>
            <a:custGeom>
              <a:avLst/>
              <a:gdLst/>
              <a:ahLst/>
              <a:cxnLst/>
              <a:rect l="l" t="t" r="r" b="b"/>
              <a:pathLst>
                <a:path w="8128000" h="636270">
                  <a:moveTo>
                    <a:pt x="0" y="0"/>
                  </a:moveTo>
                  <a:lnTo>
                    <a:pt x="0" y="635774"/>
                  </a:lnTo>
                </a:path>
                <a:path w="8128000" h="636270">
                  <a:moveTo>
                    <a:pt x="8128000" y="0"/>
                  </a:moveTo>
                  <a:lnTo>
                    <a:pt x="8128000" y="6357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57321" y="6005753"/>
              <a:ext cx="8140700" cy="12700"/>
            </a:xfrm>
            <a:custGeom>
              <a:avLst/>
              <a:gdLst/>
              <a:ahLst/>
              <a:cxnLst/>
              <a:rect l="l" t="t" r="r" b="b"/>
              <a:pathLst>
                <a:path w="8140700" h="12700">
                  <a:moveTo>
                    <a:pt x="0" y="12700"/>
                  </a:moveTo>
                  <a:lnTo>
                    <a:pt x="8140700" y="12700"/>
                  </a:lnTo>
                  <a:lnTo>
                    <a:pt x="81407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7321" y="6622478"/>
              <a:ext cx="8140700" cy="0"/>
            </a:xfrm>
            <a:custGeom>
              <a:avLst/>
              <a:gdLst/>
              <a:ahLst/>
              <a:cxnLst/>
              <a:rect l="l" t="t" r="r" b="b"/>
              <a:pathLst>
                <a:path w="8140700">
                  <a:moveTo>
                    <a:pt x="0" y="0"/>
                  </a:moveTo>
                  <a:lnTo>
                    <a:pt x="81407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0816" y="152527"/>
            <a:ext cx="321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2.2 Operating System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Functions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223" y="421894"/>
            <a:ext cx="11110595" cy="4752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2.3 Why </a:t>
            </a:r>
            <a:r>
              <a:rPr sz="1800" b="1" spc="-5" dirty="0">
                <a:latin typeface="Times New Roman"/>
                <a:cs typeface="Times New Roman"/>
              </a:rPr>
              <a:t>is </a:t>
            </a:r>
            <a:r>
              <a:rPr sz="1800" b="1" dirty="0">
                <a:latin typeface="Times New Roman"/>
                <a:cs typeface="Times New Roman"/>
              </a:rPr>
              <a:t>it </a:t>
            </a:r>
            <a:r>
              <a:rPr sz="1800" b="1" spc="-5" dirty="0">
                <a:latin typeface="Times New Roman"/>
                <a:cs typeface="Times New Roman"/>
              </a:rPr>
              <a:t>difficult </a:t>
            </a:r>
            <a:r>
              <a:rPr sz="1800" b="1" dirty="0">
                <a:latin typeface="Times New Roman"/>
                <a:cs typeface="Times New Roman"/>
              </a:rPr>
              <a:t>to </a:t>
            </a:r>
            <a:r>
              <a:rPr sz="1800" b="1" spc="-10" dirty="0">
                <a:latin typeface="Times New Roman"/>
                <a:cs typeface="Times New Roman"/>
              </a:rPr>
              <a:t>secure </a:t>
            </a:r>
            <a:r>
              <a:rPr sz="1800" b="1" spc="-5" dirty="0">
                <a:latin typeface="Times New Roman"/>
                <a:cs typeface="Times New Roman"/>
              </a:rPr>
              <a:t>an </a:t>
            </a:r>
            <a:r>
              <a:rPr sz="1800" b="1" dirty="0">
                <a:latin typeface="Times New Roman"/>
                <a:cs typeface="Times New Roman"/>
              </a:rPr>
              <a:t>Operating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dirty="0">
                <a:latin typeface="Times New Roman"/>
                <a:cs typeface="Times New Roman"/>
              </a:rPr>
              <a:t>: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OS </a:t>
            </a:r>
            <a:r>
              <a:rPr sz="1800" dirty="0">
                <a:latin typeface="Times New Roman"/>
                <a:cs typeface="Times New Roman"/>
              </a:rPr>
              <a:t>cannot defend themselves against IT or Cyber attacks. They have to be patched /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updated.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Hardware </a:t>
            </a:r>
            <a:r>
              <a:rPr sz="1800" dirty="0">
                <a:latin typeface="Times New Roman"/>
                <a:cs typeface="Times New Roman"/>
              </a:rPr>
              <a:t>(Physical) / </a:t>
            </a:r>
            <a:r>
              <a:rPr sz="1800" spc="-5" dirty="0">
                <a:latin typeface="Times New Roman"/>
                <a:cs typeface="Times New Roman"/>
              </a:rPr>
              <a:t>Software </a:t>
            </a:r>
            <a:r>
              <a:rPr sz="1800" dirty="0">
                <a:latin typeface="Times New Roman"/>
                <a:cs typeface="Times New Roman"/>
              </a:rPr>
              <a:t>(Logical) </a:t>
            </a:r>
            <a:r>
              <a:rPr sz="1800" spc="-5" dirty="0">
                <a:latin typeface="Times New Roman"/>
                <a:cs typeface="Times New Roman"/>
              </a:rPr>
              <a:t>Ports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difficult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secure </a:t>
            </a:r>
            <a:r>
              <a:rPr sz="1800" dirty="0">
                <a:latin typeface="Times New Roman"/>
                <a:cs typeface="Times New Roman"/>
              </a:rPr>
              <a:t>– these are end point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external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communication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Physical ports – attach hardware devices like </a:t>
            </a:r>
            <a:r>
              <a:rPr sz="1800" spc="-5" dirty="0">
                <a:latin typeface="Times New Roman"/>
                <a:cs typeface="Times New Roman"/>
              </a:rPr>
              <a:t>USB, </a:t>
            </a:r>
            <a:r>
              <a:rPr sz="1800" dirty="0">
                <a:latin typeface="Times New Roman"/>
                <a:cs typeface="Times New Roman"/>
              </a:rPr>
              <a:t>Serial, Network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cables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Logical </a:t>
            </a:r>
            <a:r>
              <a:rPr sz="1800" spc="-5" dirty="0">
                <a:latin typeface="Times New Roman"/>
                <a:cs typeface="Times New Roman"/>
              </a:rPr>
              <a:t>Ports </a:t>
            </a:r>
            <a:r>
              <a:rPr sz="1800" dirty="0">
                <a:latin typeface="Times New Roman"/>
                <a:cs typeface="Times New Roman"/>
              </a:rPr>
              <a:t>– connect to external </a:t>
            </a:r>
            <a:r>
              <a:rPr sz="1800" spc="-5" dirty="0">
                <a:latin typeface="Times New Roman"/>
                <a:cs typeface="Times New Roman"/>
              </a:rPr>
              <a:t>communication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sessions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Logical Port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Ranges: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System </a:t>
            </a:r>
            <a:r>
              <a:rPr sz="1800" spc="-5" dirty="0">
                <a:latin typeface="Times New Roman"/>
                <a:cs typeface="Times New Roman"/>
              </a:rPr>
              <a:t>Ports: </a:t>
            </a:r>
            <a:r>
              <a:rPr sz="1800" dirty="0">
                <a:latin typeface="Times New Roman"/>
                <a:cs typeface="Times New Roman"/>
              </a:rPr>
              <a:t>0 -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1,023</a:t>
            </a: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0 – 63: Network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related</a:t>
            </a: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64 – 127: </a:t>
            </a:r>
            <a:r>
              <a:rPr sz="1800" spc="-5" dirty="0">
                <a:latin typeface="Times New Roman"/>
                <a:cs typeface="Times New Roman"/>
              </a:rPr>
              <a:t>Host </a:t>
            </a:r>
            <a:r>
              <a:rPr sz="1800" dirty="0">
                <a:latin typeface="Times New Roman"/>
                <a:cs typeface="Times New Roman"/>
              </a:rPr>
              <a:t>specific</a:t>
            </a: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128 – 239: </a:t>
            </a:r>
            <a:r>
              <a:rPr sz="1800" spc="-5" dirty="0">
                <a:latin typeface="Times New Roman"/>
                <a:cs typeface="Times New Roman"/>
              </a:rPr>
              <a:t>Future Use</a:t>
            </a:r>
            <a:r>
              <a:rPr sz="1800" dirty="0">
                <a:latin typeface="Times New Roman"/>
                <a:cs typeface="Times New Roman"/>
              </a:rPr>
              <a:t> (reserved)</a:t>
            </a: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240 – 255: Experimental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(reserved)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Registered </a:t>
            </a:r>
            <a:r>
              <a:rPr sz="1800" spc="-5" dirty="0">
                <a:latin typeface="Times New Roman"/>
                <a:cs typeface="Times New Roman"/>
              </a:rPr>
              <a:t>Ports: </a:t>
            </a:r>
            <a:r>
              <a:rPr sz="1800" dirty="0">
                <a:latin typeface="Times New Roman"/>
                <a:cs typeface="Times New Roman"/>
              </a:rPr>
              <a:t>1,024 -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49,151</a:t>
            </a:r>
            <a:endParaRPr lang="en-US"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dirty="0">
                <a:latin typeface="Times New Roman"/>
                <a:cs typeface="Times New Roman"/>
              </a:rPr>
              <a:t>Dynamic Ports: 49,152 – 65,535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641600">
              <a:lnSpc>
                <a:spcPct val="100000"/>
              </a:lnSpc>
            </a:pPr>
            <a:r>
              <a:rPr lang="en-US" sz="1800" spc="-5" dirty="0">
                <a:latin typeface="Times New Roman"/>
                <a:cs typeface="Times New Roman"/>
              </a:rPr>
              <a:t>Well </a:t>
            </a:r>
            <a:r>
              <a:rPr sz="1800" spc="-5" dirty="0">
                <a:latin typeface="Times New Roman"/>
                <a:cs typeface="Times New Roman"/>
              </a:rPr>
              <a:t>Known Ports: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6361" y="2275167"/>
            <a:ext cx="6394354" cy="4335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482084" y="4526279"/>
            <a:ext cx="1051560" cy="414655"/>
            <a:chOff x="4482084" y="4526279"/>
            <a:chExt cx="1051560" cy="414655"/>
          </a:xfrm>
        </p:grpSpPr>
        <p:sp>
          <p:nvSpPr>
            <p:cNvPr id="5" name="object 5"/>
            <p:cNvSpPr/>
            <p:nvPr/>
          </p:nvSpPr>
          <p:spPr>
            <a:xfrm>
              <a:off x="4488180" y="4532375"/>
              <a:ext cx="1039494" cy="402590"/>
            </a:xfrm>
            <a:custGeom>
              <a:avLst/>
              <a:gdLst/>
              <a:ahLst/>
              <a:cxnLst/>
              <a:rect l="l" t="t" r="r" b="b"/>
              <a:pathLst>
                <a:path w="1039495" h="402589">
                  <a:moveTo>
                    <a:pt x="838200" y="0"/>
                  </a:moveTo>
                  <a:lnTo>
                    <a:pt x="838200" y="100584"/>
                  </a:lnTo>
                  <a:lnTo>
                    <a:pt x="0" y="100584"/>
                  </a:lnTo>
                  <a:lnTo>
                    <a:pt x="0" y="301751"/>
                  </a:lnTo>
                  <a:lnTo>
                    <a:pt x="838200" y="301751"/>
                  </a:lnTo>
                  <a:lnTo>
                    <a:pt x="838200" y="402336"/>
                  </a:lnTo>
                  <a:lnTo>
                    <a:pt x="1039368" y="20116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8180" y="4532375"/>
              <a:ext cx="1039494" cy="402590"/>
            </a:xfrm>
            <a:custGeom>
              <a:avLst/>
              <a:gdLst/>
              <a:ahLst/>
              <a:cxnLst/>
              <a:rect l="l" t="t" r="r" b="b"/>
              <a:pathLst>
                <a:path w="1039495" h="402589">
                  <a:moveTo>
                    <a:pt x="0" y="100584"/>
                  </a:moveTo>
                  <a:lnTo>
                    <a:pt x="838200" y="100584"/>
                  </a:lnTo>
                  <a:lnTo>
                    <a:pt x="838200" y="0"/>
                  </a:lnTo>
                  <a:lnTo>
                    <a:pt x="1039368" y="201168"/>
                  </a:lnTo>
                  <a:lnTo>
                    <a:pt x="838200" y="402336"/>
                  </a:lnTo>
                  <a:lnTo>
                    <a:pt x="838200" y="301751"/>
                  </a:lnTo>
                  <a:lnTo>
                    <a:pt x="0" y="301751"/>
                  </a:lnTo>
                  <a:lnTo>
                    <a:pt x="0" y="10058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750" y="277495"/>
            <a:ext cx="1146175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2.4 </a:t>
            </a:r>
            <a:r>
              <a:rPr sz="1800" b="1" spc="-5" dirty="0">
                <a:latin typeface="Times New Roman"/>
                <a:cs typeface="Times New Roman"/>
              </a:rPr>
              <a:t>OS </a:t>
            </a:r>
            <a:r>
              <a:rPr sz="1800" b="1" dirty="0">
                <a:latin typeface="Times New Roman"/>
                <a:cs typeface="Times New Roman"/>
              </a:rPr>
              <a:t>Operations involves </a:t>
            </a:r>
            <a:r>
              <a:rPr sz="1800" b="1" spc="-10" dirty="0">
                <a:latin typeface="Times New Roman"/>
                <a:cs typeface="Times New Roman"/>
              </a:rPr>
              <a:t>three </a:t>
            </a:r>
            <a:r>
              <a:rPr sz="1800" b="1" dirty="0">
                <a:latin typeface="Times New Roman"/>
                <a:cs typeface="Times New Roman"/>
              </a:rPr>
              <a:t>major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tasks: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#1 Operating systems </a:t>
            </a:r>
            <a:r>
              <a:rPr sz="1800" spc="-5" dirty="0">
                <a:latin typeface="Times New Roman"/>
                <a:cs typeface="Times New Roman"/>
              </a:rPr>
              <a:t>must </a:t>
            </a:r>
            <a:r>
              <a:rPr sz="1800" dirty="0">
                <a:latin typeface="Times New Roman"/>
                <a:cs typeface="Times New Roman"/>
              </a:rPr>
              <a:t>provide </a:t>
            </a:r>
            <a:r>
              <a:rPr sz="1800" spc="-5" dirty="0">
                <a:latin typeface="Times New Roman"/>
                <a:cs typeface="Times New Roman"/>
              </a:rPr>
              <a:t>efficient </a:t>
            </a:r>
            <a:r>
              <a:rPr sz="1800" dirty="0">
                <a:latin typeface="Times New Roman"/>
                <a:cs typeface="Times New Roman"/>
              </a:rPr>
              <a:t>resource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mechanisms,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#2 Operating </a:t>
            </a:r>
            <a:r>
              <a:rPr sz="1800" spc="-15" dirty="0">
                <a:latin typeface="Times New Roman"/>
                <a:cs typeface="Times New Roman"/>
              </a:rPr>
              <a:t>system’s </a:t>
            </a:r>
            <a:r>
              <a:rPr sz="1800" dirty="0">
                <a:latin typeface="Times New Roman"/>
                <a:cs typeface="Times New Roman"/>
              </a:rPr>
              <a:t>responsibility to </a:t>
            </a:r>
            <a:r>
              <a:rPr sz="1800" spc="-5" dirty="0">
                <a:latin typeface="Times New Roman"/>
                <a:cs typeface="Times New Roman"/>
              </a:rPr>
              <a:t>switch </a:t>
            </a:r>
            <a:r>
              <a:rPr sz="1800" dirty="0">
                <a:latin typeface="Times New Roman"/>
                <a:cs typeface="Times New Roman"/>
              </a:rPr>
              <a:t>among the processes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fairly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#3 Control access of system resources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 </a:t>
            </a:r>
            <a:r>
              <a:rPr sz="1800" dirty="0">
                <a:latin typeface="Times New Roman"/>
                <a:cs typeface="Times New Roman"/>
              </a:rPr>
              <a:t>that one process cannot inadvertently or maliciously impact execution of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others.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35" dirty="0">
                <a:latin typeface="Times New Roman"/>
                <a:cs typeface="Times New Roman"/>
              </a:rPr>
              <a:t>Task </a:t>
            </a:r>
            <a:r>
              <a:rPr sz="1800" dirty="0">
                <a:latin typeface="Times New Roman"/>
                <a:cs typeface="Times New Roman"/>
              </a:rPr>
              <a:t>#3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 problem of ensuring the security of all </a:t>
            </a:r>
            <a:r>
              <a:rPr sz="1800" spc="-5" dirty="0">
                <a:latin typeface="Times New Roman"/>
                <a:cs typeface="Times New Roman"/>
              </a:rPr>
              <a:t>processes </a:t>
            </a:r>
            <a:r>
              <a:rPr sz="1800" dirty="0">
                <a:latin typeface="Times New Roman"/>
                <a:cs typeface="Times New Roman"/>
              </a:rPr>
              <a:t>run on 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system.</a:t>
            </a:r>
          </a:p>
          <a:p>
            <a:pPr marL="756285" lvl="1" indent="-28765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Problem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how to ensure the </a:t>
            </a:r>
            <a:r>
              <a:rPr sz="1800" spc="-5" dirty="0">
                <a:latin typeface="Times New Roman"/>
                <a:cs typeface="Times New Roman"/>
              </a:rPr>
              <a:t>secure </a:t>
            </a:r>
            <a:r>
              <a:rPr sz="1800" dirty="0">
                <a:latin typeface="Times New Roman"/>
                <a:cs typeface="Times New Roman"/>
              </a:rPr>
              <a:t>execution of all </a:t>
            </a:r>
            <a:r>
              <a:rPr sz="1800" spc="-5" dirty="0">
                <a:latin typeface="Times New Roman"/>
                <a:cs typeface="Times New Roman"/>
              </a:rPr>
              <a:t>processes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correct?</a:t>
            </a:r>
          </a:p>
          <a:p>
            <a:pPr marL="756285" lvl="1" indent="-28765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How </a:t>
            </a:r>
            <a:r>
              <a:rPr sz="1800" dirty="0">
                <a:latin typeface="Times New Roman"/>
                <a:cs typeface="Times New Roman"/>
              </a:rPr>
              <a:t>to ensure </a:t>
            </a:r>
            <a:r>
              <a:rPr sz="1800" spc="-5" dirty="0">
                <a:latin typeface="Times New Roman"/>
                <a:cs typeface="Times New Roman"/>
              </a:rPr>
              <a:t>implementation </a:t>
            </a:r>
            <a:r>
              <a:rPr sz="1800" dirty="0">
                <a:latin typeface="Times New Roman"/>
                <a:cs typeface="Times New Roman"/>
              </a:rPr>
              <a:t>of resource and scheduling </a:t>
            </a:r>
            <a:r>
              <a:rPr sz="1800" spc="-5" dirty="0">
                <a:latin typeface="Times New Roman"/>
                <a:cs typeface="Times New Roman"/>
              </a:rPr>
              <a:t>mechanisms 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fair?</a:t>
            </a:r>
          </a:p>
          <a:p>
            <a:pPr marL="756285" lvl="1" indent="-287655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Sharing of data among processes and </a:t>
            </a:r>
            <a:r>
              <a:rPr sz="1800" spc="-5" dirty="0">
                <a:latin typeface="Times New Roman"/>
                <a:cs typeface="Times New Roman"/>
              </a:rPr>
              <a:t>users </a:t>
            </a:r>
            <a:r>
              <a:rPr sz="1800" dirty="0">
                <a:latin typeface="Times New Roman"/>
                <a:cs typeface="Times New Roman"/>
              </a:rPr>
              <a:t>needs to be controlled /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secured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655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Times New Roman"/>
                <a:cs typeface="Times New Roman"/>
              </a:rPr>
              <a:t>The output of one </a:t>
            </a:r>
            <a:r>
              <a:rPr sz="1800" spc="-5" dirty="0">
                <a:latin typeface="Times New Roman"/>
                <a:cs typeface="Times New Roman"/>
              </a:rPr>
              <a:t>process </a:t>
            </a:r>
            <a:r>
              <a:rPr sz="1800" dirty="0">
                <a:latin typeface="Times New Roman"/>
                <a:cs typeface="Times New Roman"/>
              </a:rPr>
              <a:t>may be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by other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processes.</a:t>
            </a:r>
            <a:endParaRPr sz="1800" dirty="0">
              <a:latin typeface="Times New Roman"/>
              <a:cs typeface="Times New Roman"/>
            </a:endParaRPr>
          </a:p>
          <a:p>
            <a:pPr marL="1213485" marR="5080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2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of Internet </a:t>
            </a:r>
            <a:r>
              <a:rPr sz="1800" spc="-5" dirty="0">
                <a:latin typeface="Times New Roman"/>
                <a:cs typeface="Times New Roman"/>
              </a:rPr>
              <a:t>sharing </a:t>
            </a:r>
            <a:r>
              <a:rPr sz="1800" dirty="0">
                <a:latin typeface="Times New Roman"/>
                <a:cs typeface="Times New Roman"/>
              </a:rPr>
              <a:t>applications like email, web or </a:t>
            </a:r>
            <a:r>
              <a:rPr sz="1800" spc="-5" dirty="0">
                <a:latin typeface="Times New Roman"/>
                <a:cs typeface="Times New Roman"/>
              </a:rPr>
              <a:t>instant messaging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users </a:t>
            </a:r>
            <a:r>
              <a:rPr sz="1800" dirty="0">
                <a:latin typeface="Times New Roman"/>
                <a:cs typeface="Times New Roman"/>
              </a:rPr>
              <a:t>may share anything with  anyone in 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57098"/>
            <a:ext cx="1143825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2.5 Security Goal: </a:t>
            </a:r>
            <a:r>
              <a:rPr sz="1800" b="1" spc="-5" dirty="0">
                <a:latin typeface="Times New Roman"/>
                <a:cs typeface="Times New Roman"/>
              </a:rPr>
              <a:t>Design </a:t>
            </a:r>
            <a:r>
              <a:rPr sz="1800" b="1" dirty="0">
                <a:latin typeface="Times New Roman"/>
                <a:cs typeface="Times New Roman"/>
              </a:rPr>
              <a:t>a </a:t>
            </a:r>
            <a:r>
              <a:rPr sz="1800" b="1" spc="-10" dirty="0">
                <a:latin typeface="Times New Roman"/>
                <a:cs typeface="Times New Roman"/>
              </a:rPr>
              <a:t>Secure </a:t>
            </a:r>
            <a:r>
              <a:rPr sz="1800" b="1" dirty="0">
                <a:latin typeface="Times New Roman"/>
                <a:cs typeface="Times New Roman"/>
              </a:rPr>
              <a:t>Operating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Provides security </a:t>
            </a:r>
            <a:r>
              <a:rPr sz="1800" spc="-5" dirty="0">
                <a:latin typeface="Times New Roman"/>
                <a:cs typeface="Times New Roman"/>
              </a:rPr>
              <a:t>mechanisms </a:t>
            </a:r>
            <a:r>
              <a:rPr sz="1800" dirty="0">
                <a:latin typeface="Times New Roman"/>
                <a:cs typeface="Times New Roman"/>
              </a:rPr>
              <a:t>that ensure the system's security goals are enforced despite the threats faced by the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system.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Security goal describe </a:t>
            </a:r>
            <a:r>
              <a:rPr sz="1800" spc="-5" dirty="0">
                <a:latin typeface="Times New Roman"/>
                <a:cs typeface="Times New Roman"/>
              </a:rPr>
              <a:t>show </a:t>
            </a:r>
            <a:r>
              <a:rPr sz="1800" dirty="0">
                <a:latin typeface="Times New Roman"/>
                <a:cs typeface="Times New Roman"/>
              </a:rPr>
              <a:t>the operating system </a:t>
            </a:r>
            <a:r>
              <a:rPr sz="1800" spc="-5" dirty="0">
                <a:latin typeface="Times New Roman"/>
                <a:cs typeface="Times New Roman"/>
              </a:rPr>
              <a:t>implements </a:t>
            </a:r>
            <a:r>
              <a:rPr sz="1800" dirty="0">
                <a:latin typeface="Times New Roman"/>
                <a:cs typeface="Times New Roman"/>
              </a:rPr>
              <a:t>accesses to system resources that </a:t>
            </a:r>
            <a:r>
              <a:rPr sz="1800" spc="-5" dirty="0">
                <a:latin typeface="Times New Roman"/>
                <a:cs typeface="Times New Roman"/>
              </a:rPr>
              <a:t>satisfy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Secrecy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Integrity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Times New Roman"/>
                <a:cs typeface="Times New Roman"/>
              </a:rPr>
              <a:t>Availability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Times New Roman"/>
                <a:cs typeface="Times New Roman"/>
              </a:rPr>
              <a:t>Security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Goals: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Principle of Least Privilege </a:t>
            </a:r>
            <a:r>
              <a:rPr lang="en-US" sz="1800" dirty="0">
                <a:latin typeface="Times New Roman"/>
                <a:cs typeface="Times New Roman"/>
              </a:rPr>
              <a:t>(</a:t>
            </a:r>
            <a:r>
              <a:rPr lang="en-US" sz="1800" dirty="0" err="1">
                <a:latin typeface="Times New Roman"/>
                <a:cs typeface="Times New Roman"/>
              </a:rPr>
              <a:t>PoLP</a:t>
            </a:r>
            <a:r>
              <a:rPr lang="en-US" sz="1800" dirty="0">
                <a:latin typeface="Times New Roman"/>
                <a:cs typeface="Times New Roman"/>
              </a:rPr>
              <a:t>)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Limits a process to only the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operations necessary for its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execution.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Separation 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Duties</a:t>
            </a:r>
            <a:r>
              <a:rPr lang="en-US" sz="1800" dirty="0">
                <a:latin typeface="Times New Roman"/>
                <a:cs typeface="Times New Roman"/>
              </a:rPr>
              <a:t> (</a:t>
            </a:r>
            <a:r>
              <a:rPr lang="en-US" sz="1800" dirty="0" err="1">
                <a:latin typeface="Times New Roman"/>
                <a:cs typeface="Times New Roman"/>
              </a:rPr>
              <a:t>SoD</a:t>
            </a:r>
            <a:r>
              <a:rPr lang="en-US" sz="1800" dirty="0">
                <a:latin typeface="Times New Roman"/>
                <a:cs typeface="Times New Roman"/>
              </a:rPr>
              <a:t>) </a:t>
            </a:r>
            <a:r>
              <a:rPr lang="en-US" dirty="0">
                <a:latin typeface="Wingdings"/>
                <a:cs typeface="Wingdings"/>
              </a:rPr>
              <a:t></a:t>
            </a:r>
            <a:r>
              <a:rPr lang="en-US" dirty="0">
                <a:latin typeface="Times New Roman"/>
                <a:cs typeface="Times New Roman"/>
              </a:rPr>
              <a:t> Prevents fraud, sabotage, theft, security compromises.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Need to know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Basis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960" y="305561"/>
            <a:ext cx="11111230" cy="540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2.6 How to </a:t>
            </a:r>
            <a:r>
              <a:rPr sz="1800" b="1" spc="-10" dirty="0">
                <a:latin typeface="Times New Roman"/>
                <a:cs typeface="Times New Roman"/>
              </a:rPr>
              <a:t>secure </a:t>
            </a:r>
            <a:r>
              <a:rPr sz="1800" b="1" spc="-5" dirty="0">
                <a:latin typeface="Times New Roman"/>
                <a:cs typeface="Times New Roman"/>
              </a:rPr>
              <a:t>an </a:t>
            </a:r>
            <a:r>
              <a:rPr sz="1800" b="1" dirty="0">
                <a:latin typeface="Times New Roman"/>
                <a:cs typeface="Times New Roman"/>
              </a:rPr>
              <a:t>Operating System: two </a:t>
            </a:r>
            <a:r>
              <a:rPr sz="1800" b="1" spc="-5" dirty="0">
                <a:latin typeface="Times New Roman"/>
                <a:cs typeface="Times New Roman"/>
              </a:rPr>
              <a:t>models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Times New Roman"/>
                <a:cs typeface="Times New Roman"/>
              </a:rPr>
              <a:t>Trust </a:t>
            </a:r>
            <a:r>
              <a:rPr sz="1800" dirty="0">
                <a:latin typeface="Times New Roman"/>
                <a:cs typeface="Times New Roman"/>
              </a:rPr>
              <a:t>Model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Threat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30" dirty="0">
                <a:latin typeface="Times New Roman"/>
                <a:cs typeface="Times New Roman"/>
              </a:rPr>
              <a:t>Trust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Model</a:t>
            </a:r>
            <a:endParaRPr sz="18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5" dirty="0">
                <a:latin typeface="Times New Roman"/>
                <a:cs typeface="Times New Roman"/>
              </a:rPr>
              <a:t>system’s </a:t>
            </a:r>
            <a:r>
              <a:rPr sz="1800" i="1" spc="-5" dirty="0">
                <a:latin typeface="Times New Roman"/>
                <a:cs typeface="Times New Roman"/>
              </a:rPr>
              <a:t>trust </a:t>
            </a:r>
            <a:r>
              <a:rPr sz="1800" i="1" dirty="0">
                <a:latin typeface="Times New Roman"/>
                <a:cs typeface="Times New Roman"/>
              </a:rPr>
              <a:t>model </a:t>
            </a:r>
            <a:r>
              <a:rPr sz="1800" dirty="0">
                <a:latin typeface="Times New Roman"/>
                <a:cs typeface="Times New Roman"/>
              </a:rPr>
              <a:t>defines the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software </a:t>
            </a:r>
            <a:r>
              <a:rPr sz="1800" dirty="0">
                <a:latin typeface="Times New Roman"/>
                <a:cs typeface="Times New Roman"/>
              </a:rPr>
              <a:t>and data upon which the system depends for correct enforcement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 system security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goals.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Given a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software, including the security </a:t>
            </a:r>
            <a:r>
              <a:rPr sz="1800" spc="-5" dirty="0">
                <a:latin typeface="Times New Roman"/>
                <a:cs typeface="Times New Roman"/>
              </a:rPr>
              <a:t>mechanisms </a:t>
            </a:r>
            <a:r>
              <a:rPr sz="1800" dirty="0">
                <a:latin typeface="Times New Roman"/>
                <a:cs typeface="Times New Roman"/>
              </a:rPr>
              <a:t>- these </a:t>
            </a:r>
            <a:r>
              <a:rPr sz="1800" spc="-5" dirty="0">
                <a:latin typeface="Times New Roman"/>
                <a:cs typeface="Times New Roman"/>
              </a:rPr>
              <a:t>must </a:t>
            </a:r>
            <a:r>
              <a:rPr sz="1800" dirty="0">
                <a:latin typeface="Times New Roman"/>
                <a:cs typeface="Times New Roman"/>
              </a:rPr>
              <a:t>be (have to be) trusted and allowed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E.g. Operating System depends on a variety of </a:t>
            </a:r>
            <a:r>
              <a:rPr sz="1800" spc="-5" dirty="0">
                <a:latin typeface="Times New Roman"/>
                <a:cs typeface="Times New Roman"/>
              </a:rPr>
              <a:t>programs </a:t>
            </a:r>
            <a:r>
              <a:rPr sz="1800" dirty="0">
                <a:latin typeface="Times New Roman"/>
                <a:cs typeface="Times New Roman"/>
              </a:rPr>
              <a:t>to authenticate the identity of </a:t>
            </a:r>
            <a:r>
              <a:rPr sz="1800" spc="-5" dirty="0">
                <a:latin typeface="Times New Roman"/>
                <a:cs typeface="Times New Roman"/>
              </a:rPr>
              <a:t>users </a:t>
            </a:r>
            <a:r>
              <a:rPr sz="1800" dirty="0">
                <a:latin typeface="Times New Roman"/>
                <a:cs typeface="Times New Roman"/>
              </a:rPr>
              <a:t>(e.g., login and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SSH).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Threat </a:t>
            </a:r>
            <a:r>
              <a:rPr sz="1800" b="1" dirty="0">
                <a:latin typeface="Times New Roman"/>
                <a:cs typeface="Times New Roman"/>
              </a:rPr>
              <a:t>Model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Defines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operations that an </a:t>
            </a:r>
            <a:r>
              <a:rPr sz="1800" i="1" dirty="0">
                <a:latin typeface="Times New Roman"/>
                <a:cs typeface="Times New Roman"/>
              </a:rPr>
              <a:t>attacker </a:t>
            </a:r>
            <a:r>
              <a:rPr sz="1800" spc="-5" dirty="0">
                <a:latin typeface="Times New Roman"/>
                <a:cs typeface="Times New Roman"/>
              </a:rPr>
              <a:t>may use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i="1" spc="-10" dirty="0">
                <a:latin typeface="Times New Roman"/>
                <a:cs typeface="Times New Roman"/>
              </a:rPr>
              <a:t>compromise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system.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An </a:t>
            </a:r>
            <a:r>
              <a:rPr sz="1800" dirty="0">
                <a:latin typeface="Times New Roman"/>
                <a:cs typeface="Times New Roman"/>
              </a:rPr>
              <a:t>attacker </a:t>
            </a:r>
            <a:r>
              <a:rPr sz="1800" spc="-5" dirty="0">
                <a:latin typeface="Times New Roman"/>
                <a:cs typeface="Times New Roman"/>
              </a:rPr>
              <a:t>is said </a:t>
            </a:r>
            <a:r>
              <a:rPr sz="1800" dirty="0">
                <a:latin typeface="Times New Roman"/>
                <a:cs typeface="Times New Roman"/>
              </a:rPr>
              <a:t>to have </a:t>
            </a:r>
            <a:r>
              <a:rPr sz="1800" spc="-5" dirty="0">
                <a:latin typeface="Times New Roman"/>
                <a:cs typeface="Times New Roman"/>
              </a:rPr>
              <a:t>compromised </a:t>
            </a:r>
            <a:r>
              <a:rPr sz="1800" dirty="0">
                <a:latin typeface="Times New Roman"/>
                <a:cs typeface="Times New Roman"/>
              </a:rPr>
              <a:t>an system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if he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able to find a vulnerability in the system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provides access to </a:t>
            </a:r>
            <a:r>
              <a:rPr sz="1800" spc="-5" dirty="0">
                <a:latin typeface="Times New Roman"/>
                <a:cs typeface="Times New Roman"/>
              </a:rPr>
              <a:t>secret </a:t>
            </a:r>
            <a:r>
              <a:rPr sz="1800" dirty="0">
                <a:latin typeface="Times New Roman"/>
                <a:cs typeface="Times New Roman"/>
              </a:rPr>
              <a:t>information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violates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secrecy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permits </a:t>
            </a:r>
            <a:r>
              <a:rPr sz="1800" dirty="0">
                <a:latin typeface="Times New Roman"/>
                <a:cs typeface="Times New Roman"/>
              </a:rPr>
              <a:t>the modification of </a:t>
            </a:r>
            <a:r>
              <a:rPr sz="1800" spc="-5" dirty="0">
                <a:latin typeface="Times New Roman"/>
                <a:cs typeface="Times New Roman"/>
              </a:rPr>
              <a:t>information </a:t>
            </a:r>
            <a:r>
              <a:rPr sz="1800" dirty="0">
                <a:latin typeface="Times New Roman"/>
                <a:cs typeface="Times New Roman"/>
              </a:rPr>
              <a:t>that subjects depend on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violates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integrity</a:t>
            </a:r>
          </a:p>
          <a:p>
            <a:pPr marL="299085" indent="-287020">
              <a:lnSpc>
                <a:spcPts val="2050"/>
              </a:lnSpc>
              <a:spcBef>
                <a:spcPts val="17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This threat </a:t>
            </a:r>
            <a:r>
              <a:rPr sz="1800" spc="-5" dirty="0">
                <a:latin typeface="Times New Roman"/>
                <a:cs typeface="Times New Roman"/>
              </a:rPr>
              <a:t>model </a:t>
            </a:r>
            <a:r>
              <a:rPr sz="1800" dirty="0">
                <a:latin typeface="Times New Roman"/>
                <a:cs typeface="Times New Roman"/>
              </a:rPr>
              <a:t>exposes a </a:t>
            </a:r>
            <a:r>
              <a:rPr sz="1800" spc="-5" dirty="0">
                <a:latin typeface="Times New Roman"/>
                <a:cs typeface="Times New Roman"/>
              </a:rPr>
              <a:t>fundamental weakness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commercial </a:t>
            </a:r>
            <a:r>
              <a:rPr sz="1800" dirty="0">
                <a:latin typeface="Times New Roman"/>
                <a:cs typeface="Times New Roman"/>
              </a:rPr>
              <a:t>operating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</a:p>
          <a:p>
            <a:pPr marL="299085" indent="-287020">
              <a:lnSpc>
                <a:spcPts val="194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 assumed </a:t>
            </a:r>
            <a:r>
              <a:rPr sz="1800" dirty="0">
                <a:latin typeface="Times New Roman"/>
                <a:cs typeface="Times New Roman"/>
              </a:rPr>
              <a:t>that all </a:t>
            </a:r>
            <a:r>
              <a:rPr sz="1800" spc="-5" dirty="0">
                <a:latin typeface="Times New Roman"/>
                <a:cs typeface="Times New Roman"/>
              </a:rPr>
              <a:t>software running on </a:t>
            </a:r>
            <a:r>
              <a:rPr sz="1800" dirty="0">
                <a:latin typeface="Times New Roman"/>
                <a:cs typeface="Times New Roman"/>
              </a:rPr>
              <a:t>behalf </a:t>
            </a:r>
            <a:r>
              <a:rPr sz="1800" spc="-5" dirty="0">
                <a:latin typeface="Times New Roman"/>
                <a:cs typeface="Times New Roman"/>
              </a:rPr>
              <a:t>of a subject is </a:t>
            </a:r>
            <a:r>
              <a:rPr sz="1800" dirty="0">
                <a:latin typeface="Times New Roman"/>
                <a:cs typeface="Times New Roman"/>
              </a:rPr>
              <a:t>trusted by that </a:t>
            </a:r>
            <a:r>
              <a:rPr sz="1800" spc="-5" dirty="0">
                <a:latin typeface="Times New Roman"/>
                <a:cs typeface="Times New Roman"/>
              </a:rPr>
              <a:t>subject </a:t>
            </a:r>
            <a:r>
              <a:rPr lang="en-US" spc="-5" dirty="0">
                <a:latin typeface="Times New Roman"/>
                <a:cs typeface="Times New Roman"/>
              </a:rPr>
              <a:t>.</a:t>
            </a:r>
          </a:p>
          <a:p>
            <a:pPr marL="299085" indent="-287020">
              <a:lnSpc>
                <a:spcPts val="194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This can result in the leakage of that </a:t>
            </a:r>
            <a:r>
              <a:rPr sz="1800" spc="-5" dirty="0">
                <a:latin typeface="Times New Roman"/>
                <a:cs typeface="Times New Roman"/>
              </a:rPr>
              <a:t>user’s secrets </a:t>
            </a:r>
            <a:r>
              <a:rPr sz="1800" dirty="0">
                <a:latin typeface="Times New Roman"/>
                <a:cs typeface="Times New Roman"/>
              </a:rPr>
              <a:t>and the modification of data that the user depends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on.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3031</Words>
  <Application>Microsoft Office PowerPoint</Application>
  <PresentationFormat>Widescreen</PresentationFormat>
  <Paragraphs>419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Carlito</vt:lpstr>
      <vt:lpstr>Times New Roman</vt:lpstr>
      <vt:lpstr>Wingdings</vt:lpstr>
      <vt:lpstr>Office Theme</vt:lpstr>
      <vt:lpstr>PowerPoint Presentation</vt:lpstr>
      <vt:lpstr>PowerPoint Presentation</vt:lpstr>
      <vt:lpstr>Unit #2: Operating System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2.9.3 Unix / Linux OS Hardening Checklist</vt:lpstr>
      <vt:lpstr>PowerPoint Presentation</vt:lpstr>
      <vt:lpstr>PowerPoint Presentation</vt:lpstr>
      <vt:lpstr>2.10.3 Access Control List </vt:lpstr>
      <vt:lpstr>PowerPoint Presentation</vt:lpstr>
      <vt:lpstr>PowerPoint Presentation</vt:lpstr>
      <vt:lpstr>PowerPoint Presentation</vt:lpstr>
      <vt:lpstr>PowerPoint Presentation</vt:lpstr>
      <vt:lpstr>2.12 Mobile and Operating System Threats &amp; Vulnerabilities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Gopal Singh Rawat</cp:lastModifiedBy>
  <cp:revision>72</cp:revision>
  <dcterms:created xsi:type="dcterms:W3CDTF">2023-09-14T16:47:22Z</dcterms:created>
  <dcterms:modified xsi:type="dcterms:W3CDTF">2023-10-27T06:23:08Z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2023-09-14T00:00:00Z</vt:filetime>
  </property>
</Properties>
</file>