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43236-8E81-4DE1-915E-BE300B4444BC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3EFD1-DC46-4B87-8F06-C418D1573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B6D7E"/>
                </a:solidFill>
                <a:effectLst/>
                <a:latin typeface="Poppins" panose="00000500000000000000" pitchFamily="2" charset="0"/>
              </a:rPr>
              <a:t>An endpoint agent is a lightweight background app installed on a device’s operating system to constantly assess it for vulnerabilities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EFD1-DC46-4B87-8F06-C418D15739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Consumer vs Corporate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EFD1-DC46-4B87-8F06-C418D15739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1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Differentiated services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DiffServ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 or DS) is a class of service (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CoS</a:t>
            </a:r>
            <a:r>
              <a:rPr lang="en-US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EFD1-DC46-4B87-8F06-C418D15739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90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endpoint-protection-platform (</a:t>
            </a:r>
            <a:r>
              <a:rPr lang="en-US" dirty="0" err="1"/>
              <a:t>epp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3EFD1-DC46-4B87-8F06-C418D15739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3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99821"/>
            <a:ext cx="1142491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21212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ymantec.com/content/symantec/english/en/security-center/writeup.html/2018-080314-2229-99" TargetMode="External"/><Relationship Id="rId3" Type="http://schemas.openxmlformats.org/officeDocument/2006/relationships/hyperlink" Target="https://www.symantec.com/content/symantec/english/en/security-center/vulnerabilities/writeup.html/106437" TargetMode="External"/><Relationship Id="rId7" Type="http://schemas.openxmlformats.org/officeDocument/2006/relationships/hyperlink" Target="https://www.symantec.com/content/symantec/english/en/security-center/writeup.html/2019-010717-2903-99" TargetMode="External"/><Relationship Id="rId12" Type="http://schemas.openxmlformats.org/officeDocument/2006/relationships/hyperlink" Target="https://www.symantec.com/content/symantec/english/en/security-center/writeup.html/2019-011408-0831-99" TargetMode="External"/><Relationship Id="rId2" Type="http://schemas.openxmlformats.org/officeDocument/2006/relationships/hyperlink" Target="https://www.symantec.com/content/symantec/english/en/security-center/vulnerabilities/writeup.html/10646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ymantec.com/content/symantec/english/en/security-center/writeup.html/2019-011516-3454-99" TargetMode="External"/><Relationship Id="rId11" Type="http://schemas.openxmlformats.org/officeDocument/2006/relationships/hyperlink" Target="https://www.symantec.com/content/symantec/english/en/security-center/writeup.html/2019-011506-3336-99" TargetMode="External"/><Relationship Id="rId5" Type="http://schemas.openxmlformats.org/officeDocument/2006/relationships/hyperlink" Target="https://www.symantec.com/content/symantec/english/en/security-center/vulnerabilities/writeup.html/106421" TargetMode="External"/><Relationship Id="rId10" Type="http://schemas.openxmlformats.org/officeDocument/2006/relationships/hyperlink" Target="https://www.symantec.com/content/symantec/english/en/security-center/writeup.html/2019-011505-0035-99" TargetMode="External"/><Relationship Id="rId4" Type="http://schemas.openxmlformats.org/officeDocument/2006/relationships/hyperlink" Target="https://www.symantec.com/content/symantec/english/en/security-center/vulnerabilities/writeup.html/106400" TargetMode="External"/><Relationship Id="rId9" Type="http://schemas.openxmlformats.org/officeDocument/2006/relationships/hyperlink" Target="https://www.symantec.com/content/symantec/english/en/security-center/writeup.html/2019-011617-0832-99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9910EAD3-7F4A-1648-7816-4C5319421B02}"/>
              </a:ext>
            </a:extLst>
          </p:cNvPr>
          <p:cNvSpPr txBox="1">
            <a:spLocks/>
          </p:cNvSpPr>
          <p:nvPr/>
        </p:nvSpPr>
        <p:spPr>
          <a:xfrm>
            <a:off x="3215767" y="1891665"/>
            <a:ext cx="5655945" cy="299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-5"/>
              <a:t>UNIVERSITY </a:t>
            </a:r>
            <a:r>
              <a:rPr lang="en-US" kern="0"/>
              <a:t>OF PETROLEUM &amp; </a:t>
            </a:r>
            <a:r>
              <a:rPr lang="en-US" kern="0" spc="-5"/>
              <a:t>ENERGY</a:t>
            </a:r>
            <a:r>
              <a:rPr lang="en-US" kern="0" spc="-225"/>
              <a:t> </a:t>
            </a:r>
            <a:r>
              <a:rPr lang="en-US" kern="0" spc="-5"/>
              <a:t>STUDIES</a:t>
            </a:r>
            <a:endParaRPr lang="en-US" kern="0" spc="-5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B16F56F1-65B8-9566-1989-32ADF4911FB8}"/>
              </a:ext>
            </a:extLst>
          </p:cNvPr>
          <p:cNvSpPr txBox="1"/>
          <p:nvPr/>
        </p:nvSpPr>
        <p:spPr>
          <a:xfrm>
            <a:off x="4663821" y="2164936"/>
            <a:ext cx="2758440" cy="82994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1800" b="1" spc="-5" dirty="0">
                <a:latin typeface="Times New Roman"/>
                <a:cs typeface="Times New Roman"/>
              </a:rPr>
              <a:t>School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1005"/>
              </a:spcBef>
            </a:pPr>
            <a:r>
              <a:rPr sz="1800" b="1" spc="-5" dirty="0">
                <a:latin typeface="Times New Roman"/>
                <a:cs typeface="Times New Roman"/>
              </a:rPr>
              <a:t>Dehradun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78A1BC3-0D9D-1EC0-997E-A61F42AD3124}"/>
              </a:ext>
            </a:extLst>
          </p:cNvPr>
          <p:cNvSpPr txBox="1"/>
          <p:nvPr/>
        </p:nvSpPr>
        <p:spPr>
          <a:xfrm>
            <a:off x="4645533" y="3772408"/>
            <a:ext cx="2793365" cy="2458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COURSE: </a:t>
            </a:r>
            <a:r>
              <a:rPr lang="en-US" sz="1800" b="1" dirty="0">
                <a:latin typeface="Times New Roman"/>
                <a:cs typeface="Times New Roman"/>
              </a:rPr>
              <a:t>IT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  </a:t>
            </a:r>
            <a:endParaRPr lang="en-US" sz="1800" b="1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462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July – December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202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 dirty="0">
              <a:latin typeface="Times New Roman"/>
              <a:cs typeface="Times New Roman"/>
            </a:endParaRPr>
          </a:p>
          <a:p>
            <a:pPr marL="929640" marR="918210" algn="ctr">
              <a:lnSpc>
                <a:spcPct val="146200"/>
              </a:lnSpc>
            </a:pPr>
            <a:r>
              <a:rPr sz="1800" b="1" spc="-5" dirty="0">
                <a:latin typeface="Times New Roman"/>
                <a:cs typeface="Times New Roman"/>
              </a:rPr>
              <a:t>Del</a:t>
            </a:r>
            <a:r>
              <a:rPr sz="1800" b="1" dirty="0">
                <a:latin typeface="Times New Roman"/>
                <a:cs typeface="Times New Roman"/>
              </a:rPr>
              <a:t>ive</a:t>
            </a:r>
            <a:r>
              <a:rPr sz="1800" b="1" spc="-30" dirty="0">
                <a:latin typeface="Times New Roman"/>
                <a:cs typeface="Times New Roman"/>
              </a:rPr>
              <a:t>r</a:t>
            </a:r>
            <a:r>
              <a:rPr sz="1800" b="1" spc="-5" dirty="0">
                <a:latin typeface="Times New Roman"/>
                <a:cs typeface="Times New Roman"/>
              </a:rPr>
              <a:t>ed  by</a:t>
            </a:r>
            <a:endParaRPr sz="1800" dirty="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  <a:spcBef>
                <a:spcPts val="1000"/>
              </a:spcBef>
            </a:pPr>
            <a:r>
              <a:rPr sz="1800" b="1" spc="-60" dirty="0">
                <a:latin typeface="Times New Roman"/>
                <a:cs typeface="Times New Roman"/>
              </a:rPr>
              <a:t>Dr. </a:t>
            </a:r>
            <a:r>
              <a:rPr lang="en-US" sz="1800" b="1" spc="-5" dirty="0">
                <a:latin typeface="Times New Roman"/>
                <a:cs typeface="Times New Roman"/>
              </a:rPr>
              <a:t>Gopal Singh Rawat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CE3524A-E61F-D17D-7E46-ECE48D9D9CA1}"/>
              </a:ext>
            </a:extLst>
          </p:cNvPr>
          <p:cNvSpPr txBox="1"/>
          <p:nvPr/>
        </p:nvSpPr>
        <p:spPr>
          <a:xfrm>
            <a:off x="11171681" y="6426809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pic>
        <p:nvPicPr>
          <p:cNvPr id="14" name="Picture 13" descr="UPES - Wikipedia">
            <a:extLst>
              <a:ext uri="{FF2B5EF4-FFF2-40B4-BE49-F238E27FC236}">
                <a16:creationId xmlns:a16="http://schemas.microsoft.com/office/drawing/2014/main" id="{EEC8424A-7D28-9B14-31DB-9DCCB5C9E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705" y="294644"/>
            <a:ext cx="3581020" cy="146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013" y="195834"/>
            <a:ext cx="4807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3.</a:t>
            </a:r>
            <a:r>
              <a:rPr lang="en-US"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6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 Examples of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Endpoint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and</a:t>
            </a:r>
            <a:r>
              <a:rPr sz="1800" b="1" spc="-1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Antivirus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8361" y="802894"/>
            <a:ext cx="102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Antivirus: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8361" y="1351534"/>
            <a:ext cx="14973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185420" algn="l"/>
              </a:tabLst>
            </a:pP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Malwarebytes</a:t>
            </a:r>
            <a:endParaRPr sz="1800">
              <a:latin typeface="Times New Roman"/>
              <a:cs typeface="Times New Roman"/>
            </a:endParaRPr>
          </a:p>
          <a:p>
            <a:pPr marL="184785" indent="-172720">
              <a:lnSpc>
                <a:spcPct val="100000"/>
              </a:lnSpc>
              <a:buSzPct val="94444"/>
              <a:buAutoNum type="arabicPeriod"/>
              <a:tabLst>
                <a:tab pos="185420" algn="l"/>
              </a:tabLst>
            </a:pPr>
            <a:r>
              <a:rPr sz="1800" spc="-80" dirty="0">
                <a:solidFill>
                  <a:srgbClr val="212121"/>
                </a:solidFill>
                <a:latin typeface="Times New Roman"/>
                <a:cs typeface="Times New Roman"/>
              </a:rPr>
              <a:t>AVG</a:t>
            </a:r>
            <a:endParaRPr sz="1800">
              <a:latin typeface="Times New Roman"/>
              <a:cs typeface="Times New Roman"/>
            </a:endParaRPr>
          </a:p>
          <a:p>
            <a:pPr marL="12700" marR="18415">
              <a:lnSpc>
                <a:spcPct val="100000"/>
              </a:lnSpc>
              <a:buSzPct val="94444"/>
              <a:buAutoNum type="arabicPeriod"/>
              <a:tabLst>
                <a:tab pos="185420" algn="l"/>
              </a:tabLst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Sophos</a:t>
            </a:r>
            <a:r>
              <a:rPr sz="1800" spc="-7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Home  </a:t>
            </a:r>
            <a:r>
              <a:rPr sz="1800" spc="-20" dirty="0">
                <a:solidFill>
                  <a:srgbClr val="212121"/>
                </a:solidFill>
                <a:latin typeface="Times New Roman"/>
                <a:cs typeface="Times New Roman"/>
              </a:rPr>
              <a:t>4.Avira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855979"/>
            <a:ext cx="1887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Endpoint</a:t>
            </a:r>
            <a:r>
              <a:rPr sz="1800" b="1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1404620"/>
            <a:ext cx="14617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1.CrowdStrike  </a:t>
            </a:r>
            <a:r>
              <a:rPr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2.Trend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Micro  3.Carbon</a:t>
            </a:r>
            <a:r>
              <a:rPr sz="1800" spc="-9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12121"/>
                </a:solidFill>
                <a:latin typeface="Times New Roman"/>
                <a:cs typeface="Times New Roman"/>
              </a:rPr>
              <a:t>Black  </a:t>
            </a:r>
            <a:r>
              <a:rPr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4.Comodo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013" y="2887726"/>
            <a:ext cx="820293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</a:t>
            </a:r>
            <a:r>
              <a:rPr lang="en-US" b="1" dirty="0">
                <a:latin typeface="Times New Roman"/>
                <a:cs typeface="Times New Roman"/>
              </a:rPr>
              <a:t>7</a:t>
            </a:r>
            <a:r>
              <a:rPr sz="1800" b="1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Business </a:t>
            </a:r>
            <a:r>
              <a:rPr sz="1800" b="1" dirty="0">
                <a:latin typeface="Times New Roman"/>
                <a:cs typeface="Times New Roman"/>
              </a:rPr>
              <a:t>Need for </a:t>
            </a:r>
            <a:r>
              <a:rPr sz="1800" b="1" spc="-5" dirty="0">
                <a:latin typeface="Times New Roman"/>
                <a:cs typeface="Times New Roman"/>
              </a:rPr>
              <a:t>Endpoint </a:t>
            </a: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dirty="0">
                <a:latin typeface="Times New Roman"/>
                <a:cs typeface="Times New Roman"/>
              </a:rPr>
              <a:t>(Drivers that influence the Endpoint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Correct and reliable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Service Level Agreements </a:t>
            </a:r>
            <a:r>
              <a:rPr sz="1800" spc="-5" dirty="0">
                <a:latin typeface="Times New Roman"/>
                <a:cs typeface="Times New Roman"/>
              </a:rPr>
              <a:t>(SLA), </a:t>
            </a:r>
            <a:r>
              <a:rPr sz="1800" dirty="0">
                <a:latin typeface="Times New Roman"/>
                <a:cs typeface="Times New Roman"/>
              </a:rPr>
              <a:t>Contractual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Obligation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Asset</a:t>
            </a:r>
            <a:r>
              <a:rPr sz="1800" spc="-17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Value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Protect </a:t>
            </a:r>
            <a:r>
              <a:rPr sz="1800" spc="-5" dirty="0">
                <a:latin typeface="Times New Roman"/>
                <a:cs typeface="Times New Roman"/>
              </a:rPr>
              <a:t>Business Asset </a:t>
            </a:r>
            <a:r>
              <a:rPr sz="1800" spc="-45" dirty="0">
                <a:latin typeface="Times New Roman"/>
                <a:cs typeface="Times New Roman"/>
              </a:rPr>
              <a:t>Value </a:t>
            </a:r>
            <a:r>
              <a:rPr sz="1800" dirty="0">
                <a:latin typeface="Times New Roman"/>
                <a:cs typeface="Times New Roman"/>
              </a:rPr>
              <a:t>/ Brand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Image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Legal and Regulatory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Compliance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Financial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Liability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Critical Infrastructure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Protection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Safety and </a:t>
            </a:r>
            <a:r>
              <a:rPr sz="1800" spc="-5" dirty="0">
                <a:latin typeface="Times New Roman"/>
                <a:cs typeface="Times New Roman"/>
              </a:rPr>
              <a:t>Survival </a:t>
            </a:r>
            <a:r>
              <a:rPr sz="1800" dirty="0">
                <a:latin typeface="Times New Roman"/>
                <a:cs typeface="Times New Roman"/>
              </a:rPr>
              <a:t>in dynamic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9013" y="305180"/>
            <a:ext cx="1138745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3.8 </a:t>
            </a:r>
            <a:r>
              <a:rPr sz="1800" b="1" spc="-5" dirty="0">
                <a:latin typeface="Times New Roman"/>
                <a:cs typeface="Times New Roman"/>
              </a:rPr>
              <a:t>IT </a:t>
            </a:r>
            <a:r>
              <a:rPr sz="1800" b="1" dirty="0">
                <a:latin typeface="Times New Roman"/>
                <a:cs typeface="Times New Roman"/>
              </a:rPr>
              <a:t>Drivers that </a:t>
            </a:r>
            <a:r>
              <a:rPr sz="1800" b="1" spc="-5" dirty="0">
                <a:latin typeface="Times New Roman"/>
                <a:cs typeface="Times New Roman"/>
              </a:rPr>
              <a:t>influence the Endpoint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Internal Threats and Threat</a:t>
            </a:r>
            <a:r>
              <a:rPr sz="1800" spc="-2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External Threats and Threat</a:t>
            </a:r>
            <a:r>
              <a:rPr sz="1800" spc="-2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Agents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Service </a:t>
            </a:r>
            <a:r>
              <a:rPr sz="1800" spc="-5" dirty="0">
                <a:latin typeface="Times New Roman"/>
                <a:cs typeface="Times New Roman"/>
              </a:rPr>
              <a:t>Management Commitments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SLAs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5" dirty="0">
                <a:latin typeface="Times New Roman"/>
                <a:cs typeface="Times New Roman"/>
              </a:rPr>
              <a:t>Environment </a:t>
            </a:r>
            <a:r>
              <a:rPr sz="1800" dirty="0">
                <a:latin typeface="Times New Roman"/>
                <a:cs typeface="Times New Roman"/>
              </a:rPr>
              <a:t>Complexity – multiple </a:t>
            </a:r>
            <a:r>
              <a:rPr sz="1800" spc="-5" dirty="0">
                <a:latin typeface="Times New Roman"/>
                <a:cs typeface="Times New Roman"/>
              </a:rPr>
              <a:t>small </a:t>
            </a:r>
            <a:r>
              <a:rPr sz="1800" dirty="0">
                <a:latin typeface="Times New Roman"/>
                <a:cs typeface="Times New Roman"/>
              </a:rPr>
              <a:t>locations, remote </a:t>
            </a:r>
            <a:r>
              <a:rPr sz="1800" spc="-5" dirty="0">
                <a:latin typeface="Times New Roman"/>
                <a:cs typeface="Times New Roman"/>
              </a:rPr>
              <a:t>access, </a:t>
            </a:r>
            <a:r>
              <a:rPr sz="1800" dirty="0">
                <a:latin typeface="Times New Roman"/>
                <a:cs typeface="Times New Roman"/>
              </a:rPr>
              <a:t>working from </a:t>
            </a:r>
            <a:r>
              <a:rPr sz="1800" spc="-5" dirty="0">
                <a:latin typeface="Times New Roman"/>
                <a:cs typeface="Times New Roman"/>
              </a:rPr>
              <a:t>home, temp offices, </a:t>
            </a:r>
            <a:r>
              <a:rPr sz="1800" dirty="0">
                <a:latin typeface="Times New Roman"/>
                <a:cs typeface="Times New Roman"/>
              </a:rPr>
              <a:t>airports,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hotels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Environment </a:t>
            </a:r>
            <a:r>
              <a:rPr sz="1800" spc="-5" dirty="0">
                <a:latin typeface="Times New Roman"/>
                <a:cs typeface="Times New Roman"/>
              </a:rPr>
              <a:t>Complexity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Audit 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Traceability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10" dirty="0">
                <a:latin typeface="Times New Roman"/>
                <a:cs typeface="Times New Roman"/>
              </a:rPr>
              <a:t>Vulnerabilities </a:t>
            </a:r>
            <a:r>
              <a:rPr sz="1800" dirty="0">
                <a:latin typeface="Times New Roman"/>
                <a:cs typeface="Times New Roman"/>
              </a:rPr>
              <a:t>– Configuration, </a:t>
            </a:r>
            <a:r>
              <a:rPr sz="1800" spc="-5" dirty="0">
                <a:latin typeface="Times New Roman"/>
                <a:cs typeface="Times New Roman"/>
              </a:rPr>
              <a:t>Flaws,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Exploits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End </a:t>
            </a:r>
            <a:r>
              <a:rPr sz="1800" spc="-5" dirty="0">
                <a:latin typeface="Times New Roman"/>
                <a:cs typeface="Times New Roman"/>
              </a:rPr>
              <a:t>User</a:t>
            </a:r>
            <a:r>
              <a:rPr sz="1800" dirty="0">
                <a:latin typeface="Times New Roman"/>
                <a:cs typeface="Times New Roman"/>
              </a:rPr>
              <a:t> Complexity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Fast Growing </a:t>
            </a:r>
            <a:r>
              <a:rPr sz="1800" spc="-55" dirty="0">
                <a:latin typeface="Times New Roman"/>
                <a:cs typeface="Times New Roman"/>
              </a:rPr>
              <a:t>Web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Threats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VPN </a:t>
            </a:r>
            <a:r>
              <a:rPr sz="1800" dirty="0">
                <a:latin typeface="Times New Roman"/>
                <a:cs typeface="Times New Roman"/>
              </a:rPr>
              <a:t>Security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013" y="4323715"/>
            <a:ext cx="557784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3.9 Major challenges while delivering </a:t>
            </a:r>
            <a:r>
              <a:rPr sz="1800" b="1" spc="-5" dirty="0">
                <a:latin typeface="Times New Roman"/>
                <a:cs typeface="Times New Roman"/>
              </a:rPr>
              <a:t>Endpoint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Protecting Mobile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Users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Client-side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Performance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IT </a:t>
            </a:r>
            <a:r>
              <a:rPr sz="1800" spc="-10" dirty="0">
                <a:latin typeface="Times New Roman"/>
                <a:cs typeface="Times New Roman"/>
              </a:rPr>
              <a:t>Staff Training </a:t>
            </a:r>
            <a:r>
              <a:rPr sz="1800" dirty="0">
                <a:latin typeface="Times New Roman"/>
                <a:cs typeface="Times New Roman"/>
              </a:rPr>
              <a:t>/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Capability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Cloud &amp; Internet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dependency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316" y="167385"/>
            <a:ext cx="11431905" cy="6714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3.10 </a:t>
            </a:r>
            <a:r>
              <a:rPr sz="1800" b="1" spc="-5" dirty="0">
                <a:latin typeface="Times New Roman"/>
                <a:cs typeface="Times New Roman"/>
              </a:rPr>
              <a:t>Gartner’s </a:t>
            </a:r>
            <a:r>
              <a:rPr sz="1800" b="1" dirty="0">
                <a:latin typeface="Times New Roman"/>
                <a:cs typeface="Times New Roman"/>
              </a:rPr>
              <a:t>Magic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Quadrant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Gartner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the world's leading research and advisory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company.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Equip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leaders with insights, advice and </a:t>
            </a:r>
            <a:r>
              <a:rPr sz="1800" spc="-5" dirty="0">
                <a:latin typeface="Times New Roman"/>
                <a:cs typeface="Times New Roman"/>
              </a:rPr>
              <a:t>tools </a:t>
            </a:r>
            <a:r>
              <a:rPr sz="1800" dirty="0">
                <a:latin typeface="Times New Roman"/>
                <a:cs typeface="Times New Roman"/>
              </a:rPr>
              <a:t>to achieve their </a:t>
            </a: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goals by releasing yearly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reports.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Gartner evaluates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Strengths and </a:t>
            </a:r>
            <a:r>
              <a:rPr sz="1800" spc="-15" dirty="0">
                <a:latin typeface="Times New Roman"/>
                <a:cs typeface="Times New Roman"/>
              </a:rPr>
              <a:t>Weaknesses </a:t>
            </a:r>
            <a:r>
              <a:rPr sz="1800" dirty="0">
                <a:latin typeface="Times New Roman"/>
                <a:cs typeface="Times New Roman"/>
              </a:rPr>
              <a:t>of Endpoint Protection Platform</a:t>
            </a:r>
            <a:r>
              <a:rPr sz="1800" spc="-1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Vendors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These vendors are considered the </a:t>
            </a:r>
            <a:r>
              <a:rPr sz="1800" spc="-5" dirty="0">
                <a:latin typeface="Times New Roman"/>
                <a:cs typeface="Times New Roman"/>
              </a:rPr>
              <a:t>most </a:t>
            </a:r>
            <a:r>
              <a:rPr sz="1800" dirty="0">
                <a:latin typeface="Times New Roman"/>
                <a:cs typeface="Times New Roman"/>
              </a:rPr>
              <a:t>significant in the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dirty="0">
                <a:latin typeface="Times New Roman"/>
                <a:cs typeface="Times New Roman"/>
              </a:rPr>
              <a:t>based on distinct service and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dirty="0">
                <a:latin typeface="Times New Roman"/>
                <a:cs typeface="Times New Roman"/>
              </a:rPr>
              <a:t>share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criteria.</a:t>
            </a: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report then provides readers with a graph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Magic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Quadrant</a:t>
            </a: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This graph plots the vendors based on the features, capability and completeness of ability to execute and vendor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strengths 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weakness.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 four categories of the Quadrant are labeled Leaders, </a:t>
            </a:r>
            <a:r>
              <a:rPr sz="1800" spc="-10" dirty="0">
                <a:latin typeface="Times New Roman"/>
                <a:cs typeface="Times New Roman"/>
              </a:rPr>
              <a:t>Visionaries, </a:t>
            </a:r>
            <a:r>
              <a:rPr sz="1800" dirty="0">
                <a:latin typeface="Times New Roman"/>
                <a:cs typeface="Times New Roman"/>
              </a:rPr>
              <a:t>Challengers, or Niche</a:t>
            </a:r>
            <a:r>
              <a:rPr sz="1800" spc="-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Players.</a:t>
            </a: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Gartner readjusts its evaluation criteria, often in </a:t>
            </a:r>
            <a:r>
              <a:rPr sz="1800" spc="-5" dirty="0">
                <a:latin typeface="Times New Roman"/>
                <a:cs typeface="Times New Roman"/>
              </a:rPr>
              <a:t>response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market </a:t>
            </a:r>
            <a:r>
              <a:rPr sz="1800" dirty="0">
                <a:latin typeface="Times New Roman"/>
                <a:cs typeface="Times New Roman"/>
              </a:rPr>
              <a:t>changes, each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5" dirty="0">
                <a:latin typeface="Times New Roman"/>
                <a:cs typeface="Times New Roman"/>
              </a:rPr>
              <a:t>year.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Therefore, </a:t>
            </a:r>
            <a:r>
              <a:rPr sz="1800" spc="-5" dirty="0">
                <a:latin typeface="Times New Roman"/>
                <a:cs typeface="Times New Roman"/>
              </a:rPr>
              <a:t>sometimes </a:t>
            </a:r>
            <a:r>
              <a:rPr sz="1800" dirty="0">
                <a:latin typeface="Times New Roman"/>
                <a:cs typeface="Times New Roman"/>
              </a:rPr>
              <a:t>vendors who appeared in the Magic Quadrant one </a:t>
            </a:r>
            <a:r>
              <a:rPr sz="1800" spc="5" dirty="0">
                <a:latin typeface="Times New Roman"/>
                <a:cs typeface="Times New Roman"/>
              </a:rPr>
              <a:t>year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not return for the next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one.</a:t>
            </a: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lang="en-US" sz="1800" b="1" dirty="0">
              <a:solidFill>
                <a:srgbClr val="424242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800" b="1" dirty="0">
                <a:solidFill>
                  <a:srgbClr val="424242"/>
                </a:solidFill>
                <a:latin typeface="Times New Roman"/>
                <a:cs typeface="Times New Roman"/>
              </a:rPr>
              <a:t>Gartner </a:t>
            </a:r>
            <a:r>
              <a:rPr sz="1800" b="1" spc="-5" dirty="0">
                <a:solidFill>
                  <a:srgbClr val="424242"/>
                </a:solidFill>
                <a:latin typeface="Times New Roman"/>
                <a:cs typeface="Times New Roman"/>
              </a:rPr>
              <a:t>define</a:t>
            </a:r>
            <a:r>
              <a:rPr lang="en-US" sz="1800" b="1" spc="-5" dirty="0">
                <a:solidFill>
                  <a:srgbClr val="424242"/>
                </a:solidFill>
                <a:latin typeface="Times New Roman"/>
                <a:cs typeface="Times New Roman"/>
              </a:rPr>
              <a:t>d</a:t>
            </a:r>
            <a:r>
              <a:rPr sz="1800" b="1" spc="-5" dirty="0">
                <a:solidFill>
                  <a:srgbClr val="424242"/>
                </a:solidFill>
                <a:latin typeface="Times New Roman"/>
                <a:cs typeface="Times New Roman"/>
              </a:rPr>
              <a:t> an </a:t>
            </a:r>
            <a:r>
              <a:rPr sz="1800" b="1" dirty="0">
                <a:solidFill>
                  <a:srgbClr val="424242"/>
                </a:solidFill>
                <a:latin typeface="Times New Roman"/>
                <a:cs typeface="Times New Roman"/>
              </a:rPr>
              <a:t>EPP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as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“Solution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deployed on Endpoint devices</a:t>
            </a:r>
            <a:r>
              <a:rPr sz="1800" spc="-11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to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Prevent file-based</a:t>
            </a:r>
            <a:r>
              <a:rPr sz="1800" spc="-2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malware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Detect and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block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malicious activity from trusted and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untrusted</a:t>
            </a:r>
            <a:r>
              <a:rPr sz="1800" spc="-85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applications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Provide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investigation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and remediation capabilities needed to dynamically respond to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security </a:t>
            </a:r>
            <a:r>
              <a:rPr sz="1800" dirty="0">
                <a:solidFill>
                  <a:srgbClr val="424242"/>
                </a:solidFill>
                <a:latin typeface="Times New Roman"/>
                <a:cs typeface="Times New Roman"/>
              </a:rPr>
              <a:t>incidents and</a:t>
            </a:r>
            <a:r>
              <a:rPr sz="1800" spc="-70" dirty="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Times New Roman"/>
                <a:cs typeface="Times New Roman"/>
              </a:rPr>
              <a:t>alerts.”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3540" y="138810"/>
            <a:ext cx="3131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3.10 </a:t>
            </a:r>
            <a:r>
              <a:rPr sz="1800" b="1" spc="-5" dirty="0">
                <a:latin typeface="Times New Roman"/>
                <a:cs typeface="Times New Roman"/>
              </a:rPr>
              <a:t>Gartner’s </a:t>
            </a:r>
            <a:r>
              <a:rPr sz="1800" b="1" dirty="0">
                <a:latin typeface="Times New Roman"/>
                <a:cs typeface="Times New Roman"/>
              </a:rPr>
              <a:t>Magic</a:t>
            </a:r>
            <a:r>
              <a:rPr sz="1800" b="1" spc="-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Quadrant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26" name="Picture 2" descr="Gartner Magic Quadrant chart">
            <a:extLst>
              <a:ext uri="{FF2B5EF4-FFF2-40B4-BE49-F238E27FC236}">
                <a16:creationId xmlns:a16="http://schemas.microsoft.com/office/drawing/2014/main" id="{88C6036B-52B1-7B0D-26B5-DC51618BB3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1" t="4233" r="11216" b="4233"/>
          <a:stretch/>
        </p:blipFill>
        <p:spPr bwMode="auto">
          <a:xfrm>
            <a:off x="3515359" y="63860"/>
            <a:ext cx="6598237" cy="679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810"/>
            <a:ext cx="4745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3.11 </a:t>
            </a:r>
            <a:r>
              <a:rPr sz="1800" b="1" dirty="0">
                <a:latin typeface="Times New Roman"/>
                <a:cs typeface="Times New Roman"/>
              </a:rPr>
              <a:t>Latest </a:t>
            </a:r>
            <a:r>
              <a:rPr sz="1800" b="1" spc="-5" dirty="0">
                <a:latin typeface="Times New Roman"/>
                <a:cs typeface="Times New Roman"/>
              </a:rPr>
              <a:t>Endpoint </a:t>
            </a:r>
            <a:r>
              <a:rPr sz="1800" b="1" dirty="0">
                <a:latin typeface="Times New Roman"/>
                <a:cs typeface="Times New Roman"/>
              </a:rPr>
              <a:t>Security </a:t>
            </a:r>
            <a:r>
              <a:rPr sz="1800" b="1" spc="-10" dirty="0">
                <a:latin typeface="Times New Roman"/>
                <a:cs typeface="Times New Roman"/>
              </a:rPr>
              <a:t>Threats </a:t>
            </a:r>
            <a:r>
              <a:rPr sz="1800" b="1" spc="-5" dirty="0">
                <a:latin typeface="Times New Roman"/>
                <a:cs typeface="Times New Roman"/>
              </a:rPr>
              <a:t>and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Risks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32371" y="602487"/>
          <a:ext cx="11614149" cy="1854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5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Latest Security</a:t>
                      </a: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 Vulnerabilities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Discovered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Microsoft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Skype </a:t>
                      </a: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for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Android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CVE-2019-0622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Local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Privilege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Escalation</a:t>
                      </a:r>
                      <a:r>
                        <a:rPr sz="1800" u="heavy" spc="9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Vulnerability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Microsoft Exchange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Server CVE-2019-0588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Information Disclosure</a:t>
                      </a:r>
                      <a:r>
                        <a:rPr sz="1800" u="heavy" spc="6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Vulnerability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Microsoft </a:t>
                      </a: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SharePoint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Server CVE-2019-0562 </a:t>
                      </a: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Remote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Privilege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Escalation</a:t>
                      </a:r>
                      <a:r>
                        <a:rPr sz="1800" u="heavy" spc="114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Vulnerability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Microsoft Exchange </a:t>
                      </a:r>
                      <a:r>
                        <a:rPr sz="1800" u="heavy" spc="-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CVE-2019-0586 </a:t>
                      </a: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Remote </a:t>
                      </a:r>
                      <a:r>
                        <a:rPr sz="1800" u="heavy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Memory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Corruption</a:t>
                      </a:r>
                      <a:r>
                        <a:rPr sz="1800" u="heavy" spc="9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Vulnerability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2371" y="2708401"/>
          <a:ext cx="812800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Latest Security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Risks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Discovered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u="heavy" spc="-2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6"/>
                        </a:rPr>
                        <a:t>Miner.Softminer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Potentially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Unwanted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Program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Dec</a:t>
                      </a:r>
                      <a:r>
                        <a:rPr sz="1800" spc="-1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7"/>
                        </a:rPr>
                        <a:t>Hacktool.ProcHack!g1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Trojan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800" spc="-7" baseline="25462" dirty="0">
                          <a:latin typeface="Times New Roman"/>
                          <a:cs typeface="Times New Roman"/>
                        </a:rPr>
                        <a:t>rd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8"/>
                        </a:rPr>
                        <a:t>Android.Clickads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Trojan</a:t>
                      </a:r>
                      <a:r>
                        <a:rPr sz="18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Adware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26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July</a:t>
                      </a:r>
                      <a:r>
                        <a:rPr sz="180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32371" y="4471161"/>
          <a:ext cx="8128634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Latest Security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Threats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Discovered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9"/>
                        </a:rPr>
                        <a:t>Linux.Ekcorminer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Trojan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10"/>
                        </a:rPr>
                        <a:t>SONAR.Tldr!g1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Virus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Worm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15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11"/>
                        </a:rPr>
                        <a:t>Bloodhound.RTF.13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Trojan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u="heavy" spc="-30" dirty="0">
                          <a:solidFill>
                            <a:srgbClr val="0462C1"/>
                          </a:solidFill>
                          <a:uFill>
                            <a:solidFill>
                              <a:srgbClr val="0462C1"/>
                            </a:solidFill>
                          </a:uFill>
                          <a:latin typeface="Carlito"/>
                          <a:cs typeface="Carlito"/>
                          <a:hlinkClick r:id="rId12"/>
                        </a:rPr>
                        <a:t>Infostealer.Vidar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Spyware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sz="1800" baseline="25462" dirty="0">
                          <a:latin typeface="Times New Roman"/>
                          <a:cs typeface="Times New Roman"/>
                        </a:rPr>
                        <a:t>th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Jan</a:t>
                      </a:r>
                      <a:r>
                        <a:rPr sz="1800" spc="-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38810"/>
            <a:ext cx="5636895" cy="574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Define </a:t>
            </a:r>
            <a:r>
              <a:rPr sz="1800" dirty="0">
                <a:latin typeface="Times New Roman"/>
                <a:cs typeface="Times New Roman"/>
              </a:rPr>
              <a:t>Endpoint </a:t>
            </a:r>
            <a:r>
              <a:rPr sz="1800" spc="-5" dirty="0">
                <a:latin typeface="Times New Roman"/>
                <a:cs typeface="Times New Roman"/>
              </a:rPr>
              <a:t>Security </a:t>
            </a:r>
            <a:r>
              <a:rPr sz="1800" spc="-30" dirty="0">
                <a:latin typeface="Times New Roman"/>
                <a:cs typeface="Times New Roman"/>
              </a:rPr>
              <a:t>Vendor’s </a:t>
            </a:r>
            <a:r>
              <a:rPr sz="1800" spc="-5" dirty="0">
                <a:latin typeface="Times New Roman"/>
                <a:cs typeface="Times New Roman"/>
              </a:rPr>
              <a:t>strength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weakness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544789"/>
              </p:ext>
            </p:extLst>
          </p:nvPr>
        </p:nvGraphicFramePr>
        <p:xfrm>
          <a:off x="404672" y="1088136"/>
          <a:ext cx="11143615" cy="5053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762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Vendor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Strength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5" dirty="0">
                          <a:latin typeface="Times New Roman"/>
                          <a:cs typeface="Times New Roman"/>
                        </a:rPr>
                        <a:t>Weakness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Bit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Defender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Strong hands-on &amp; lab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Thorough support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Ransomware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Included password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manager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browser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Inexpensive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PC only on inexpensive plans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firewall on base</a:t>
                      </a:r>
                      <a:r>
                        <a:rPr sz="16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Limited number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devices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phone or live chat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support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No Linux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protection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Checkpoint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Cylance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Eset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Fsecure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4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Heat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Software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spc="-5" dirty="0">
                          <a:latin typeface="Times New Roman"/>
                          <a:cs typeface="Times New Roman"/>
                        </a:rPr>
                        <a:t>Kaspersky…..</a:t>
                      </a:r>
                      <a:endParaRPr lang="en-US"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Sophos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52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600" dirty="0">
                          <a:latin typeface="Times New Roman"/>
                          <a:cs typeface="Times New Roman"/>
                        </a:rPr>
                        <a:t>Cisco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5859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54373" y="1204340"/>
            <a:ext cx="3437890" cy="2955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Course</a:t>
            </a:r>
            <a:r>
              <a:rPr sz="1800" b="1" dirty="0">
                <a:latin typeface="Times New Roman"/>
                <a:cs typeface="Times New Roman"/>
              </a:rPr>
              <a:t> Plan</a:t>
            </a:r>
            <a:endParaRPr sz="1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3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Introduction to IT System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0665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Operating System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b="1" dirty="0">
                <a:latin typeface="Times New Roman"/>
                <a:cs typeface="Times New Roman"/>
              </a:rPr>
              <a:t>Endpoint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</a:p>
          <a:p>
            <a:pPr marL="228600" indent="-21653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229235" algn="l"/>
              </a:tabLst>
            </a:pPr>
            <a:r>
              <a:rPr sz="1800" dirty="0">
                <a:latin typeface="Times New Roman"/>
                <a:cs typeface="Times New Roman"/>
              </a:rPr>
              <a:t>Application </a:t>
            </a:r>
            <a:r>
              <a:rPr sz="1800" spc="-5" dirty="0">
                <a:latin typeface="Times New Roman"/>
                <a:cs typeface="Times New Roman"/>
              </a:rPr>
              <a:t>Server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Database Server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41300" indent="-228600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241300" algn="l"/>
              </a:tabLst>
            </a:pPr>
            <a:r>
              <a:rPr sz="1800" dirty="0">
                <a:latin typeface="Times New Roman"/>
                <a:cs typeface="Times New Roman"/>
              </a:rPr>
              <a:t>IT System Security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Processes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2777439"/>
            <a:ext cx="4128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Unit </a:t>
            </a:r>
            <a:r>
              <a:rPr sz="2800" dirty="0">
                <a:solidFill>
                  <a:srgbClr val="000000"/>
                </a:solidFill>
              </a:rPr>
              <a:t>#3: </a:t>
            </a:r>
            <a:r>
              <a:rPr sz="2800" spc="-5" dirty="0">
                <a:solidFill>
                  <a:srgbClr val="000000"/>
                </a:solidFill>
              </a:rPr>
              <a:t>Endpoint</a:t>
            </a:r>
            <a:r>
              <a:rPr sz="2800" spc="1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Security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675" y="212852"/>
            <a:ext cx="233553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3.1 </a:t>
            </a:r>
            <a:r>
              <a:rPr sz="1800" b="1" spc="-5" dirty="0">
                <a:latin typeface="Times New Roman"/>
                <a:cs typeface="Times New Roman"/>
              </a:rPr>
              <a:t>Endpoint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dirty="0">
                <a:latin typeface="Times New Roman"/>
                <a:cs typeface="Times New Roman"/>
              </a:rPr>
              <a:t>What </a:t>
            </a:r>
            <a:r>
              <a:rPr sz="1800" b="1" spc="-5" dirty="0">
                <a:latin typeface="Times New Roman"/>
                <a:cs typeface="Times New Roman"/>
              </a:rPr>
              <a:t>is an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Endpoint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1875" y="1098550"/>
            <a:ext cx="9707880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User </a:t>
            </a:r>
            <a:r>
              <a:rPr sz="1800" dirty="0">
                <a:latin typeface="Times New Roman"/>
                <a:cs typeface="Times New Roman"/>
              </a:rPr>
              <a:t>and System devices </a:t>
            </a:r>
            <a:r>
              <a:rPr sz="1800" spc="-5" dirty="0">
                <a:latin typeface="Times New Roman"/>
                <a:cs typeface="Times New Roman"/>
              </a:rPr>
              <a:t>offering </a:t>
            </a:r>
            <a:r>
              <a:rPr sz="1800" dirty="0">
                <a:latin typeface="Times New Roman"/>
                <a:cs typeface="Times New Roman"/>
              </a:rPr>
              <a:t>ways to connect to a network </a:t>
            </a:r>
            <a:r>
              <a:rPr sz="1800" spc="-10" dirty="0">
                <a:latin typeface="Times New Roman"/>
                <a:cs typeface="Times New Roman"/>
              </a:rPr>
              <a:t>(Office, </a:t>
            </a:r>
            <a:r>
              <a:rPr sz="1800" dirty="0">
                <a:latin typeface="Times New Roman"/>
                <a:cs typeface="Times New Roman"/>
              </a:rPr>
              <a:t>University) via </a:t>
            </a:r>
            <a:r>
              <a:rPr sz="1800" spc="-5" dirty="0">
                <a:latin typeface="Times New Roman"/>
                <a:cs typeface="Times New Roman"/>
              </a:rPr>
              <a:t>LAN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Wifi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Removable devices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USB Flash </a:t>
            </a:r>
            <a:r>
              <a:rPr sz="1800" dirty="0">
                <a:latin typeface="Times New Roman"/>
                <a:cs typeface="Times New Roman"/>
              </a:rPr>
              <a:t>drives, </a:t>
            </a:r>
            <a:r>
              <a:rPr sz="1800" spc="-10" dirty="0">
                <a:latin typeface="Times New Roman"/>
                <a:cs typeface="Times New Roman"/>
              </a:rPr>
              <a:t>Wireless </a:t>
            </a:r>
            <a:r>
              <a:rPr sz="1800" dirty="0">
                <a:latin typeface="Times New Roman"/>
                <a:cs typeface="Times New Roman"/>
              </a:rPr>
              <a:t>cards,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cards, Card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Reader</a:t>
            </a:r>
          </a:p>
          <a:p>
            <a:pPr marL="299085" indent="-28702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Older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CD, </a:t>
            </a:r>
            <a:r>
              <a:rPr sz="1800" spc="-10" dirty="0">
                <a:latin typeface="Times New Roman"/>
                <a:cs typeface="Times New Roman"/>
              </a:rPr>
              <a:t>DVD, </a:t>
            </a:r>
            <a:r>
              <a:rPr sz="1800" spc="-5" dirty="0">
                <a:latin typeface="Times New Roman"/>
                <a:cs typeface="Times New Roman"/>
              </a:rPr>
              <a:t>PDA, MP3 </a:t>
            </a:r>
            <a:r>
              <a:rPr sz="1800" dirty="0">
                <a:latin typeface="Times New Roman"/>
                <a:cs typeface="Times New Roman"/>
              </a:rPr>
              <a:t>Players, External Storage, Zip Drives,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Biometrics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83664" y="2361668"/>
            <a:ext cx="10191750" cy="2586355"/>
            <a:chOff x="1883664" y="2361668"/>
            <a:chExt cx="10191750" cy="2586355"/>
          </a:xfrm>
        </p:grpSpPr>
        <p:sp>
          <p:nvSpPr>
            <p:cNvPr id="5" name="object 5"/>
            <p:cNvSpPr/>
            <p:nvPr/>
          </p:nvSpPr>
          <p:spPr>
            <a:xfrm>
              <a:off x="4506119" y="3650691"/>
              <a:ext cx="1754820" cy="1297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3664" y="3749040"/>
              <a:ext cx="2985516" cy="1110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66849" y="2361668"/>
              <a:ext cx="3408173" cy="247594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00216" y="3352800"/>
              <a:ext cx="2375916" cy="15316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194686" y="4849748"/>
            <a:ext cx="2381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Hand held Smart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91678" y="4849748"/>
            <a:ext cx="763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5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ptops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13268" y="4849748"/>
            <a:ext cx="2610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Desktops (home/office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PCs)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6708" y="4849748"/>
            <a:ext cx="2110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Hosted </a:t>
            </a:r>
            <a:r>
              <a:rPr sz="1800" dirty="0">
                <a:latin typeface="Times New Roman"/>
                <a:cs typeface="Times New Roman"/>
              </a:rPr>
              <a:t>Server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224771" y="1569719"/>
            <a:ext cx="840105" cy="417830"/>
            <a:chOff x="9224771" y="1569719"/>
            <a:chExt cx="840105" cy="417830"/>
          </a:xfrm>
        </p:grpSpPr>
        <p:sp>
          <p:nvSpPr>
            <p:cNvPr id="14" name="object 14"/>
            <p:cNvSpPr/>
            <p:nvPr/>
          </p:nvSpPr>
          <p:spPr>
            <a:xfrm>
              <a:off x="9230867" y="1575815"/>
              <a:ext cx="828040" cy="405765"/>
            </a:xfrm>
            <a:custGeom>
              <a:avLst/>
              <a:gdLst/>
              <a:ahLst/>
              <a:cxnLst/>
              <a:rect l="l" t="t" r="r" b="b"/>
              <a:pathLst>
                <a:path w="828040" h="405764">
                  <a:moveTo>
                    <a:pt x="624839" y="0"/>
                  </a:moveTo>
                  <a:lnTo>
                    <a:pt x="624839" y="101346"/>
                  </a:lnTo>
                  <a:lnTo>
                    <a:pt x="202691" y="101346"/>
                  </a:lnTo>
                  <a:lnTo>
                    <a:pt x="202691" y="0"/>
                  </a:lnTo>
                  <a:lnTo>
                    <a:pt x="0" y="202692"/>
                  </a:lnTo>
                  <a:lnTo>
                    <a:pt x="202691" y="405384"/>
                  </a:lnTo>
                  <a:lnTo>
                    <a:pt x="202691" y="304038"/>
                  </a:lnTo>
                  <a:lnTo>
                    <a:pt x="624839" y="304038"/>
                  </a:lnTo>
                  <a:lnTo>
                    <a:pt x="624839" y="405384"/>
                  </a:lnTo>
                  <a:lnTo>
                    <a:pt x="827531" y="202692"/>
                  </a:lnTo>
                  <a:lnTo>
                    <a:pt x="62483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0867" y="1575815"/>
              <a:ext cx="828040" cy="405765"/>
            </a:xfrm>
            <a:custGeom>
              <a:avLst/>
              <a:gdLst/>
              <a:ahLst/>
              <a:cxnLst/>
              <a:rect l="l" t="t" r="r" b="b"/>
              <a:pathLst>
                <a:path w="828040" h="405764">
                  <a:moveTo>
                    <a:pt x="0" y="202692"/>
                  </a:moveTo>
                  <a:lnTo>
                    <a:pt x="202691" y="0"/>
                  </a:lnTo>
                  <a:lnTo>
                    <a:pt x="202691" y="101346"/>
                  </a:lnTo>
                  <a:lnTo>
                    <a:pt x="624839" y="101346"/>
                  </a:lnTo>
                  <a:lnTo>
                    <a:pt x="624839" y="0"/>
                  </a:lnTo>
                  <a:lnTo>
                    <a:pt x="827531" y="202692"/>
                  </a:lnTo>
                  <a:lnTo>
                    <a:pt x="624839" y="405384"/>
                  </a:lnTo>
                  <a:lnTo>
                    <a:pt x="624839" y="304038"/>
                  </a:lnTo>
                  <a:lnTo>
                    <a:pt x="202691" y="304038"/>
                  </a:lnTo>
                  <a:lnTo>
                    <a:pt x="202691" y="405384"/>
                  </a:lnTo>
                  <a:lnTo>
                    <a:pt x="0" y="202692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86009" y="1387221"/>
            <a:ext cx="2026920" cy="827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461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Transfer </a:t>
            </a: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to/from  Endpoint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</a:p>
        </p:txBody>
      </p:sp>
      <p:pic>
        <p:nvPicPr>
          <p:cNvPr id="2050" name="Picture 2" descr="How Endpoint Security Works">
            <a:extLst>
              <a:ext uri="{FF2B5EF4-FFF2-40B4-BE49-F238E27FC236}">
                <a16:creationId xmlns:a16="http://schemas.microsoft.com/office/drawing/2014/main" id="{01836E7D-EB70-1CE7-0B21-171FC5D4E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20"/>
          <a:stretch/>
        </p:blipFill>
        <p:spPr bwMode="auto">
          <a:xfrm>
            <a:off x="2895600" y="2667000"/>
            <a:ext cx="5910400" cy="270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58916" y="2705373"/>
            <a:ext cx="6439535" cy="4195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78702" y="6046419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End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sz="1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361" y="2819372"/>
            <a:ext cx="4893564" cy="3240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85" y="5968085"/>
            <a:ext cx="419862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End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Console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3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(Management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Monitoring over</a:t>
            </a:r>
            <a:r>
              <a:rPr sz="18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Cloud)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68570" y="2829569"/>
            <a:ext cx="494030" cy="2825750"/>
            <a:chOff x="4831079" y="2799588"/>
            <a:chExt cx="494030" cy="2825750"/>
          </a:xfrm>
        </p:grpSpPr>
        <p:sp>
          <p:nvSpPr>
            <p:cNvPr id="7" name="object 7"/>
            <p:cNvSpPr/>
            <p:nvPr/>
          </p:nvSpPr>
          <p:spPr>
            <a:xfrm>
              <a:off x="4934711" y="5140452"/>
              <a:ext cx="384175" cy="478790"/>
            </a:xfrm>
            <a:custGeom>
              <a:avLst/>
              <a:gdLst/>
              <a:ahLst/>
              <a:cxnLst/>
              <a:rect l="l" t="t" r="r" b="b"/>
              <a:pathLst>
                <a:path w="384175" h="478789">
                  <a:moveTo>
                    <a:pt x="192024" y="0"/>
                  </a:moveTo>
                  <a:lnTo>
                    <a:pt x="192024" y="119634"/>
                  </a:lnTo>
                  <a:lnTo>
                    <a:pt x="0" y="119634"/>
                  </a:lnTo>
                  <a:lnTo>
                    <a:pt x="0" y="358902"/>
                  </a:lnTo>
                  <a:lnTo>
                    <a:pt x="192024" y="358902"/>
                  </a:lnTo>
                  <a:lnTo>
                    <a:pt x="192024" y="478536"/>
                  </a:lnTo>
                  <a:lnTo>
                    <a:pt x="384048" y="239268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34711" y="5140452"/>
              <a:ext cx="384175" cy="478790"/>
            </a:xfrm>
            <a:custGeom>
              <a:avLst/>
              <a:gdLst/>
              <a:ahLst/>
              <a:cxnLst/>
              <a:rect l="l" t="t" r="r" b="b"/>
              <a:pathLst>
                <a:path w="384175" h="478789">
                  <a:moveTo>
                    <a:pt x="0" y="119634"/>
                  </a:moveTo>
                  <a:lnTo>
                    <a:pt x="192024" y="119634"/>
                  </a:lnTo>
                  <a:lnTo>
                    <a:pt x="192024" y="0"/>
                  </a:lnTo>
                  <a:lnTo>
                    <a:pt x="384048" y="239268"/>
                  </a:lnTo>
                  <a:lnTo>
                    <a:pt x="192024" y="478536"/>
                  </a:lnTo>
                  <a:lnTo>
                    <a:pt x="192024" y="358902"/>
                  </a:lnTo>
                  <a:lnTo>
                    <a:pt x="0" y="358902"/>
                  </a:lnTo>
                  <a:lnTo>
                    <a:pt x="0" y="11963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7175" y="2805684"/>
              <a:ext cx="384175" cy="478790"/>
            </a:xfrm>
            <a:custGeom>
              <a:avLst/>
              <a:gdLst/>
              <a:ahLst/>
              <a:cxnLst/>
              <a:rect l="l" t="t" r="r" b="b"/>
              <a:pathLst>
                <a:path w="384175" h="478789">
                  <a:moveTo>
                    <a:pt x="192024" y="0"/>
                  </a:moveTo>
                  <a:lnTo>
                    <a:pt x="0" y="239267"/>
                  </a:lnTo>
                  <a:lnTo>
                    <a:pt x="192024" y="478536"/>
                  </a:lnTo>
                  <a:lnTo>
                    <a:pt x="192024" y="358901"/>
                  </a:lnTo>
                  <a:lnTo>
                    <a:pt x="384048" y="358901"/>
                  </a:lnTo>
                  <a:lnTo>
                    <a:pt x="384048" y="119633"/>
                  </a:lnTo>
                  <a:lnTo>
                    <a:pt x="192024" y="119633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175" y="2805684"/>
              <a:ext cx="384175" cy="478790"/>
            </a:xfrm>
            <a:custGeom>
              <a:avLst/>
              <a:gdLst/>
              <a:ahLst/>
              <a:cxnLst/>
              <a:rect l="l" t="t" r="r" b="b"/>
              <a:pathLst>
                <a:path w="384175" h="478789">
                  <a:moveTo>
                    <a:pt x="384048" y="358901"/>
                  </a:moveTo>
                  <a:lnTo>
                    <a:pt x="192024" y="358901"/>
                  </a:lnTo>
                  <a:lnTo>
                    <a:pt x="192024" y="478536"/>
                  </a:lnTo>
                  <a:lnTo>
                    <a:pt x="0" y="239267"/>
                  </a:lnTo>
                  <a:lnTo>
                    <a:pt x="192024" y="0"/>
                  </a:lnTo>
                  <a:lnTo>
                    <a:pt x="192024" y="119633"/>
                  </a:lnTo>
                  <a:lnTo>
                    <a:pt x="384048" y="119633"/>
                  </a:lnTo>
                  <a:lnTo>
                    <a:pt x="384048" y="3589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11395" y="5570931"/>
            <a:ext cx="624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8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7936" y="70866"/>
            <a:ext cx="10793730" cy="3570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3.2 Aim of </a:t>
            </a:r>
            <a:r>
              <a:rPr sz="1800" b="1" spc="-5" dirty="0">
                <a:latin typeface="Times New Roman"/>
                <a:cs typeface="Times New Roman"/>
              </a:rPr>
              <a:t>Endpoint</a:t>
            </a:r>
            <a:r>
              <a:rPr sz="1800" b="1" spc="-11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3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Prevent data from being hacked, stolen, copied, transferred (unauthorized /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unsecure)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Systems being </a:t>
            </a:r>
            <a:r>
              <a:rPr sz="1800" spc="-5" dirty="0">
                <a:latin typeface="Times New Roman"/>
                <a:cs typeface="Times New Roman"/>
              </a:rPr>
              <a:t>compromised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Virus, </a:t>
            </a:r>
            <a:r>
              <a:rPr sz="1800" spc="-5" dirty="0">
                <a:latin typeface="Times New Roman"/>
                <a:cs typeface="Times New Roman"/>
              </a:rPr>
              <a:t>Malware, </a:t>
            </a:r>
            <a:r>
              <a:rPr sz="1800" dirty="0">
                <a:latin typeface="Times New Roman"/>
                <a:cs typeface="Times New Roman"/>
              </a:rPr>
              <a:t>Spyware infections via removable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devices</a:t>
            </a: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“At least 80% of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Loss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occurs due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Company Insiders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(not External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Hackers)”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– 2018 Gartner</a:t>
            </a:r>
            <a:r>
              <a:rPr sz="1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Research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3.2 </a:t>
            </a:r>
            <a:r>
              <a:rPr sz="1800" b="1" spc="-5" dirty="0">
                <a:latin typeface="Times New Roman"/>
                <a:cs typeface="Times New Roman"/>
              </a:rPr>
              <a:t>Components </a:t>
            </a:r>
            <a:r>
              <a:rPr sz="1800" b="1" dirty="0">
                <a:latin typeface="Times New Roman"/>
                <a:cs typeface="Times New Roman"/>
              </a:rPr>
              <a:t>of </a:t>
            </a:r>
            <a:r>
              <a:rPr sz="1800" b="1" spc="-5" dirty="0">
                <a:latin typeface="Times New Roman"/>
                <a:cs typeface="Times New Roman"/>
              </a:rPr>
              <a:t>Endpoint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5626735">
              <a:lnSpc>
                <a:spcPct val="100000"/>
              </a:lnSpc>
            </a:pPr>
            <a:r>
              <a:rPr lang="en-US"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       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End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Point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endParaRPr sz="1800" dirty="0">
              <a:latin typeface="Times New Roman"/>
              <a:cs typeface="Times New Roman"/>
            </a:endParaRPr>
          </a:p>
          <a:p>
            <a:pPr marR="858519" algn="ctr">
              <a:lnSpc>
                <a:spcPct val="100000"/>
              </a:lnSpc>
              <a:spcBef>
                <a:spcPts val="1085"/>
              </a:spcBef>
            </a:pP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EP</a:t>
            </a:r>
            <a:r>
              <a:rPr sz="18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Logs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99821"/>
            <a:ext cx="351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3.3 </a:t>
            </a:r>
            <a:r>
              <a:rPr spc="-5" dirty="0"/>
              <a:t>Endpoint </a:t>
            </a:r>
            <a:r>
              <a:rPr dirty="0"/>
              <a:t>Security</a:t>
            </a:r>
            <a:r>
              <a:rPr spc="-35" dirty="0"/>
              <a:t> </a:t>
            </a:r>
            <a:r>
              <a:rPr spc="-5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49986"/>
            <a:ext cx="5382260" cy="252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Data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loss</a:t>
            </a:r>
            <a:r>
              <a:rPr sz="1600" spc="2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prevention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Insider threat</a:t>
            </a:r>
            <a:r>
              <a:rPr sz="1600" spc="5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protection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Disk, endpoint, and </a:t>
            </a: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email</a:t>
            </a:r>
            <a:r>
              <a:rPr sz="16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encryption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Application whitelisting or</a:t>
            </a:r>
            <a:r>
              <a:rPr sz="1600" spc="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control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Network access</a:t>
            </a:r>
            <a:r>
              <a:rPr sz="1600" spc="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control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212121"/>
                </a:solidFill>
                <a:latin typeface="Times New Roman"/>
                <a:cs typeface="Times New Roman"/>
              </a:rPr>
              <a:t>Data</a:t>
            </a:r>
            <a:r>
              <a:rPr sz="160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classification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Endpoint detection and</a:t>
            </a:r>
            <a:r>
              <a:rPr sz="1600" spc="4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response</a:t>
            </a:r>
            <a:endParaRPr sz="16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Privileged user</a:t>
            </a:r>
            <a:r>
              <a:rPr sz="1600" spc="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Times New Roman"/>
                <a:cs typeface="Times New Roman"/>
              </a:rPr>
              <a:t>control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3.4 How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is Endpoint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Security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different </a:t>
            </a:r>
            <a:r>
              <a:rPr sz="18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from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Anti</a:t>
            </a:r>
            <a:r>
              <a:rPr sz="1800" b="1" spc="-13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212121"/>
                </a:solidFill>
                <a:latin typeface="Times New Roman"/>
                <a:cs typeface="Times New Roman"/>
              </a:rPr>
              <a:t>Virus</a:t>
            </a:r>
            <a:endParaRPr sz="18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2333" y="3330194"/>
          <a:ext cx="11887200" cy="3261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1398">
                <a:tc>
                  <a:txBody>
                    <a:bodyPr/>
                    <a:lstStyle/>
                    <a:p>
                      <a:pPr marL="377825" indent="-287655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Installed in </a:t>
                      </a:r>
                      <a:r>
                        <a:rPr sz="1600" spc="-1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Home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spc="-1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Small</a:t>
                      </a:r>
                      <a:r>
                        <a:rPr sz="1600" spc="14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environments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Clr>
                          <a:srgbClr val="212121"/>
                        </a:buClr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7825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Signature based program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receives updates </a:t>
                      </a:r>
                      <a:r>
                        <a:rPr sz="160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from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16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vendor’s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control severs via</a:t>
                      </a:r>
                      <a:r>
                        <a:rPr sz="1600" spc="3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Internet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7825" marR="46926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Threat Alerts or Logs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viewed </a:t>
                      </a:r>
                      <a:r>
                        <a:rPr sz="160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individual </a:t>
                      </a:r>
                      <a:r>
                        <a:rPr sz="1600" spc="-1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machines,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not a  centralized</a:t>
                      </a:r>
                      <a:r>
                        <a:rPr sz="1600" spc="3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console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Clr>
                          <a:srgbClr val="212121"/>
                        </a:buClr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7825" indent="-28765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Can be stopped/modified on </a:t>
                      </a:r>
                      <a:r>
                        <a:rPr sz="160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individual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600" spc="9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locally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Clr>
                          <a:srgbClr val="212121"/>
                        </a:buClr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7825" indent="-28765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Passive Security – update and scan on</a:t>
                      </a:r>
                      <a:r>
                        <a:rPr sz="1600" spc="90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solidFill>
                            <a:srgbClr val="212121"/>
                          </a:solidFill>
                          <a:latin typeface="Times New Roman"/>
                          <a:cs typeface="Times New Roman"/>
                        </a:rPr>
                        <a:t>desktop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310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Centrally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managed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interface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configuring</a:t>
                      </a:r>
                      <a:r>
                        <a:rPr sz="16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endpoints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Access every log entry and alerts of various endpoints from</a:t>
                      </a:r>
                      <a:r>
                        <a:rPr sz="16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one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location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entire</a:t>
                      </a:r>
                      <a:r>
                        <a:rPr sz="16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organization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8460" marR="34353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Automatic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downloading of Agent or App updates when released  by the central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6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system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Policies and standardization of network usage and</a:t>
                      </a:r>
                      <a:r>
                        <a:rPr sz="16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access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Enforcement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of Network-wide standard policies, Encryption,</a:t>
                      </a:r>
                      <a:r>
                        <a:rPr sz="16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USB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Font typeface="Arial"/>
                        <a:buChar char="•"/>
                      </a:pPr>
                      <a:endParaRPr sz="1650" dirty="0">
                        <a:latin typeface="Times New Roman"/>
                        <a:cs typeface="Times New Roman"/>
                      </a:endParaRPr>
                    </a:p>
                    <a:p>
                      <a:pPr marL="378460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78460" algn="l"/>
                          <a:tab pos="379095" algn="l"/>
                        </a:tabLst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Proactive Security – internal and external security</a:t>
                      </a:r>
                      <a:r>
                        <a:rPr sz="16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threats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99821"/>
            <a:ext cx="3517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3.3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Endpoint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Security</a:t>
            </a:r>
            <a:r>
              <a:rPr sz="1800" b="1" spc="-3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Functionality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7280" y="568451"/>
            <a:ext cx="9445752" cy="6010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5232FD-066B-82BA-034F-520C027070E6}"/>
              </a:ext>
            </a:extLst>
          </p:cNvPr>
          <p:cNvSpPr txBox="1"/>
          <p:nvPr/>
        </p:nvSpPr>
        <p:spPr>
          <a:xfrm>
            <a:off x="1219200" y="609600"/>
            <a:ext cx="6400800" cy="4614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z="1800" spc="-10" dirty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Four Pillars of </a:t>
            </a:r>
            <a:r>
              <a:rPr lang="en-US" sz="1800" b="1" spc="-5" dirty="0">
                <a:solidFill>
                  <a:srgbClr val="212121"/>
                </a:solidFill>
                <a:latin typeface="Times New Roman"/>
                <a:cs typeface="Times New Roman"/>
              </a:rPr>
              <a:t>Endpoint </a:t>
            </a:r>
            <a:r>
              <a:rPr lang="en-US"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Security </a:t>
            </a:r>
            <a:endParaRPr lang="en-US" sz="18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pc="-10" dirty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299085" indent="-287020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10" dirty="0">
                <a:solidFill>
                  <a:srgbClr val="212121"/>
                </a:solidFill>
                <a:latin typeface="Times New Roman"/>
                <a:cs typeface="Times New Roman"/>
              </a:rPr>
              <a:t>Endpoint hardening – protect the endpoint from attack</a:t>
            </a:r>
          </a:p>
          <a:p>
            <a:pPr marL="756285" lvl="1" indent="-287020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10" dirty="0">
                <a:solidFill>
                  <a:srgbClr val="212121"/>
                </a:solidFill>
                <a:latin typeface="Times New Roman"/>
                <a:cs typeface="Times New Roman"/>
              </a:rPr>
              <a:t>Antivirus, Antimalware software</a:t>
            </a:r>
          </a:p>
          <a:p>
            <a:pPr marL="756285" lvl="1" indent="-287020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10" dirty="0">
                <a:solidFill>
                  <a:srgbClr val="212121"/>
                </a:solidFill>
                <a:latin typeface="Times New Roman"/>
                <a:cs typeface="Times New Roman"/>
              </a:rPr>
              <a:t>Maintain integrity levels</a:t>
            </a:r>
          </a:p>
          <a:p>
            <a:pPr marL="756285" lvl="1" indent="-287020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10" dirty="0">
                <a:solidFill>
                  <a:srgbClr val="212121"/>
                </a:solidFill>
                <a:latin typeface="Times New Roman"/>
                <a:cs typeface="Times New Roman"/>
              </a:rPr>
              <a:t>Auditing of network resource access</a:t>
            </a:r>
          </a:p>
          <a:p>
            <a:pPr marL="299085" indent="-287020"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pc="-5" dirty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Endpoint resiliency – make the endpoint auto-healing</a:t>
            </a:r>
          </a:p>
          <a:p>
            <a:pPr marL="756285" lvl="1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srgbClr val="212121"/>
                </a:solidFill>
                <a:latin typeface="Times New Roman"/>
                <a:cs typeface="Times New Roman"/>
              </a:rPr>
              <a:t>Monitoring, Patching , Network Access Protection</a:t>
            </a:r>
          </a:p>
          <a:p>
            <a:pPr marL="756285" lvl="1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pc="-5" dirty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srgbClr val="212121"/>
                </a:solidFill>
                <a:latin typeface="Times New Roman"/>
                <a:cs typeface="Times New Roman"/>
              </a:rPr>
              <a:t>Network prioritization – guard network bandwidth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 err="1">
                <a:solidFill>
                  <a:srgbClr val="212121"/>
                </a:solidFill>
                <a:latin typeface="Times New Roman"/>
                <a:cs typeface="Times New Roman"/>
              </a:rPr>
              <a:t>DiffServ</a:t>
            </a:r>
            <a:r>
              <a:rPr lang="en-US" spc="-5" dirty="0">
                <a:solidFill>
                  <a:srgbClr val="212121"/>
                </a:solidFill>
                <a:latin typeface="Times New Roman"/>
                <a:cs typeface="Times New Roman"/>
              </a:rPr>
              <a:t> and QoS</a:t>
            </a:r>
          </a:p>
          <a:p>
            <a:pPr marL="75628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US" spc="-5" dirty="0">
              <a:solidFill>
                <a:srgbClr val="212121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800" spc="-5" dirty="0">
                <a:solidFill>
                  <a:srgbClr val="212121"/>
                </a:solidFill>
                <a:latin typeface="Times New Roman"/>
                <a:cs typeface="Times New Roman"/>
              </a:rPr>
              <a:t>Network resiliency – make the network auto healing</a:t>
            </a:r>
          </a:p>
          <a:p>
            <a:pPr marL="756285" lvl="1" indent="-287020"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solidFill>
                  <a:srgbClr val="212121"/>
                </a:solidFill>
                <a:latin typeface="Times New Roman"/>
                <a:cs typeface="Times New Roman"/>
              </a:rPr>
              <a:t>Clustering, replication and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3400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36591" y="1806714"/>
            <a:ext cx="7400544" cy="4981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243" y="185145"/>
            <a:ext cx="6948805" cy="3067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3.5 Security </a:t>
            </a:r>
            <a:r>
              <a:rPr sz="1800" b="1" spc="-10" dirty="0">
                <a:latin typeface="Times New Roman"/>
                <a:cs typeface="Times New Roman"/>
              </a:rPr>
              <a:t>Areas </a:t>
            </a:r>
            <a:r>
              <a:rPr sz="1800" b="1" spc="-5" dirty="0">
                <a:latin typeface="Times New Roman"/>
                <a:cs typeface="Times New Roman"/>
              </a:rPr>
              <a:t>(Aspects) covered by an Endpoint </a:t>
            </a:r>
            <a:r>
              <a:rPr sz="1800" b="1" dirty="0">
                <a:latin typeface="Times New Roman"/>
                <a:cs typeface="Times New Roman"/>
              </a:rPr>
              <a:t>Security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Solution: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Personal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Firewall</a:t>
            </a:r>
            <a:endParaRPr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Times New Roman"/>
                <a:cs typeface="Times New Roman"/>
              </a:rPr>
              <a:t>Wireless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Port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Data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Encryption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USB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Storage </a:t>
            </a:r>
            <a:r>
              <a:rPr sz="1800" dirty="0">
                <a:latin typeface="Times New Roman"/>
                <a:cs typeface="Times New Roman"/>
              </a:rPr>
              <a:t>Device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Security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Application Control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dirty="0">
                <a:latin typeface="Times New Roman"/>
                <a:cs typeface="Times New Roman"/>
              </a:rPr>
              <a:t> Whitelist </a:t>
            </a:r>
            <a:endParaRPr lang="en-US" sz="18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Integrity 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Remediation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Client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Self-Defense</a:t>
            </a: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Alerts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Monitoring</a:t>
            </a:r>
          </a:p>
        </p:txBody>
      </p:sp>
      <p:sp>
        <p:nvSpPr>
          <p:cNvPr id="4" name="object 4"/>
          <p:cNvSpPr/>
          <p:nvPr/>
        </p:nvSpPr>
        <p:spPr>
          <a:xfrm>
            <a:off x="4695444" y="2348483"/>
            <a:ext cx="142951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4364</TotalTime>
  <Words>1080</Words>
  <Application>Microsoft Office PowerPoint</Application>
  <PresentationFormat>Widescreen</PresentationFormat>
  <Paragraphs>232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Carlito</vt:lpstr>
      <vt:lpstr>Poppins</vt:lpstr>
      <vt:lpstr>Times New Roman</vt:lpstr>
      <vt:lpstr>Wingdings</vt:lpstr>
      <vt:lpstr>Office Theme</vt:lpstr>
      <vt:lpstr>PowerPoint Presentation</vt:lpstr>
      <vt:lpstr>PowerPoint Presentation</vt:lpstr>
      <vt:lpstr>Unit #3: Endpoint Security</vt:lpstr>
      <vt:lpstr>PowerPoint Presentation</vt:lpstr>
      <vt:lpstr>PowerPoint Presentation</vt:lpstr>
      <vt:lpstr>3.3 Endpoint Security 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Gopal Singh Rawat</cp:lastModifiedBy>
  <cp:revision>46</cp:revision>
  <dcterms:created xsi:type="dcterms:W3CDTF">2023-10-04T16:35:38Z</dcterms:created>
  <dcterms:modified xsi:type="dcterms:W3CDTF">2023-10-30T05:39:43Z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2023-10-04T00:00:00Z</vt:filetime>
  </property>
</Properties>
</file>