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6" r:id="rId28"/>
    <p:sldId id="287" r:id="rId29"/>
    <p:sldId id="288" r:id="rId30"/>
    <p:sldId id="289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1D1DC-2A0C-4125-BE21-0A472279715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6E18A-4B2D-4E51-A5AC-9E71E177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https://www.cloudflare.com/learning/cdn/glossary/reverse-proxy/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6E18A-4B2D-4E51-A5AC-9E71E17730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https://www.geeksforgeeks.org/difference-between-symmetric-and-asymmetric-key-encryption/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6E18A-4B2D-4E51-A5AC-9E71E1773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https://docs.oracle.com/cd/B14098_01/web.1012/b14013/jaashints.htm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6E18A-4B2D-4E51-A5AC-9E71E17730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753" y="328040"/>
            <a:ext cx="10902492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6532" y="1261999"/>
            <a:ext cx="6218935" cy="193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E739B466-E4E5-3F3B-19D7-E7BD77053B6C}"/>
              </a:ext>
            </a:extLst>
          </p:cNvPr>
          <p:cNvSpPr txBox="1">
            <a:spLocks/>
          </p:cNvSpPr>
          <p:nvPr/>
        </p:nvSpPr>
        <p:spPr>
          <a:xfrm>
            <a:off x="3215767" y="1891665"/>
            <a:ext cx="5655945" cy="29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5"/>
              <a:t>UNIVERSITY </a:t>
            </a:r>
            <a:r>
              <a:rPr lang="en-US" kern="0"/>
              <a:t>OF PETROLEUM &amp; </a:t>
            </a:r>
            <a:r>
              <a:rPr lang="en-US" kern="0" spc="-5"/>
              <a:t>ENERGY</a:t>
            </a:r>
            <a:r>
              <a:rPr lang="en-US" kern="0" spc="-225"/>
              <a:t> </a:t>
            </a:r>
            <a:r>
              <a:rPr lang="en-US" kern="0" spc="-5"/>
              <a:t>STUDIES</a:t>
            </a:r>
            <a:endParaRPr lang="en-US" kern="0" spc="-5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DD59C0C-1FED-3F6C-F3A8-FB56F3E7DEA1}"/>
              </a:ext>
            </a:extLst>
          </p:cNvPr>
          <p:cNvSpPr txBox="1"/>
          <p:nvPr/>
        </p:nvSpPr>
        <p:spPr>
          <a:xfrm>
            <a:off x="4663821" y="2164936"/>
            <a:ext cx="275844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latin typeface="Times New Roman"/>
                <a:cs typeface="Times New Roman"/>
              </a:rPr>
              <a:t>School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Times New Roman"/>
                <a:cs typeface="Times New Roman"/>
              </a:rPr>
              <a:t>Dehradun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8751DF5-22EC-A60D-519A-C2E05C5B80FB}"/>
              </a:ext>
            </a:extLst>
          </p:cNvPr>
          <p:cNvSpPr txBox="1"/>
          <p:nvPr/>
        </p:nvSpPr>
        <p:spPr>
          <a:xfrm>
            <a:off x="4645533" y="3772408"/>
            <a:ext cx="2793365" cy="2458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lang="en-US" sz="1800" b="1" dirty="0">
                <a:latin typeface="Times New Roman"/>
                <a:cs typeface="Times New Roman"/>
              </a:rPr>
              <a:t>IT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</a:t>
            </a:r>
            <a:endParaRPr lang="en-US" sz="1800" b="1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July – December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929640" marR="918210" algn="ctr">
              <a:lnSpc>
                <a:spcPct val="146200"/>
              </a:lnSpc>
            </a:pPr>
            <a:r>
              <a:rPr sz="1800" b="1" spc="-5" dirty="0">
                <a:latin typeface="Times New Roman"/>
                <a:cs typeface="Times New Roman"/>
              </a:rPr>
              <a:t>Del</a:t>
            </a:r>
            <a:r>
              <a:rPr sz="1800" b="1" dirty="0">
                <a:latin typeface="Times New Roman"/>
                <a:cs typeface="Times New Roman"/>
              </a:rPr>
              <a:t>ive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 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000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17D7458-B8E9-8B85-5CC0-AC0427639AD1}"/>
              </a:ext>
            </a:extLst>
          </p:cNvPr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14" name="Picture 13" descr="UPES - Wikipedia">
            <a:extLst>
              <a:ext uri="{FF2B5EF4-FFF2-40B4-BE49-F238E27FC236}">
                <a16:creationId xmlns:a16="http://schemas.microsoft.com/office/drawing/2014/main" id="{6D8923A8-6974-83E3-44F6-E41A0B3B8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5" y="294644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14" y="239648"/>
            <a:ext cx="11345545" cy="643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4.5 </a:t>
            </a:r>
            <a:r>
              <a:rPr sz="1800" b="1" spc="-5" dirty="0">
                <a:latin typeface="Times New Roman"/>
                <a:cs typeface="Times New Roman"/>
              </a:rPr>
              <a:t>Which </a:t>
            </a:r>
            <a:r>
              <a:rPr sz="1800" b="1" dirty="0">
                <a:latin typeface="Times New Roman"/>
                <a:cs typeface="Times New Roman"/>
              </a:rPr>
              <a:t>Encryption </a:t>
            </a:r>
            <a:r>
              <a:rPr sz="1800" b="1" spc="-5" dirty="0">
                <a:latin typeface="Times New Roman"/>
                <a:cs typeface="Times New Roman"/>
              </a:rPr>
              <a:t>Is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Stronger?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Asymmetric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keys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Bigger than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Symmetric</a:t>
            </a:r>
            <a:r>
              <a:rPr sz="18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keys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Data that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encrypted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Asymmetrically 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tougher to crack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compared to data that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encrypted</a:t>
            </a:r>
            <a:r>
              <a:rPr sz="1800" spc="-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Symmetrically.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However,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this does not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mean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that asymmetric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keys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8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better.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Rather than being compared by their size, encryption value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validated</a:t>
            </a:r>
            <a:r>
              <a:rPr sz="18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Computational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burden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Ease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key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distribution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Symmetric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keys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smaller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than </a:t>
            </a:r>
            <a:r>
              <a:rPr lang="en-US" spc="-5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ymmetric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so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require less computational</a:t>
            </a:r>
            <a:r>
              <a:rPr sz="18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burden.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However,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Symmetric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keys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also have a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major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disadvantage for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securing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8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transfers.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33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Same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used for symmetric encryption and decryption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both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sender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and receiver need the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18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key.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If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can walk/talk to the recipient about the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– then its fine. Else sending the key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halfway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around the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world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(a</a:t>
            </a:r>
            <a:r>
              <a:rPr sz="18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endParaRPr sz="18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likely scenario)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need to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worry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about data</a:t>
            </a:r>
            <a:r>
              <a:rPr sz="18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security.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Asymmetric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encryption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doesn’t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have this</a:t>
            </a:r>
            <a:r>
              <a:rPr sz="18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problem.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Two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keys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are used here –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long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keep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your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private key secret, no one can decrypt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your</a:t>
            </a:r>
            <a:r>
              <a:rPr sz="1800" spc="-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messages.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65" dirty="0">
                <a:solidFill>
                  <a:srgbClr val="333333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can distribute the corresponding public key without worrying who gets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Anyone who has the public key can encrypt data, but only the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person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with the private key can decrypt</a:t>
            </a:r>
            <a:r>
              <a:rPr sz="1800" spc="-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878" y="84201"/>
            <a:ext cx="11248390" cy="671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4.6 How </a:t>
            </a:r>
            <a:r>
              <a:rPr sz="1800" b="1" spc="-35" dirty="0">
                <a:latin typeface="Times New Roman"/>
                <a:cs typeface="Times New Roman"/>
              </a:rPr>
              <a:t>Web </a:t>
            </a:r>
            <a:r>
              <a:rPr sz="1800" b="1" dirty="0">
                <a:latin typeface="Times New Roman"/>
                <a:cs typeface="Times New Roman"/>
              </a:rPr>
              <a:t>Server </a:t>
            </a:r>
            <a:r>
              <a:rPr sz="1800" b="1" spc="-5" dirty="0">
                <a:latin typeface="Times New Roman"/>
                <a:cs typeface="Times New Roman"/>
              </a:rPr>
              <a:t>uses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Encryption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Public 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Infrastructure</a:t>
            </a:r>
            <a:r>
              <a:rPr sz="18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(PKI)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 Hardware, Software, People, Policies and</a:t>
            </a:r>
            <a:r>
              <a:rPr sz="18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Procedures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Create,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manage,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distribute,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use,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store and revoke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keys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and Digital</a:t>
            </a: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Certificates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PKI 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what binds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keys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identities by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means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 a Certificate Authority</a:t>
            </a:r>
            <a:r>
              <a:rPr sz="1800" spc="-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(CA)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PKI uses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 hybrid cryptosystem to get benefits of both types of</a:t>
            </a:r>
            <a:r>
              <a:rPr sz="18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encryptions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Digital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Certificates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Allows </a:t>
            </a:r>
            <a:r>
              <a:rPr sz="1800" dirty="0">
                <a:latin typeface="Times New Roman"/>
                <a:cs typeface="Times New Roman"/>
              </a:rPr>
              <a:t>validation of a </a:t>
            </a:r>
            <a:r>
              <a:rPr sz="1800" spc="-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server and the encryption of all </a:t>
            </a:r>
            <a:r>
              <a:rPr sz="1800" spc="-5" dirty="0">
                <a:latin typeface="Times New Roman"/>
                <a:cs typeface="Times New Roman"/>
              </a:rPr>
              <a:t>communication </a:t>
            </a:r>
            <a:r>
              <a:rPr sz="1800" dirty="0">
                <a:latin typeface="Times New Roman"/>
                <a:cs typeface="Times New Roman"/>
              </a:rPr>
              <a:t>between that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visitors.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Times New Roman"/>
                <a:cs typeface="Times New Roman"/>
              </a:rPr>
              <a:t>Or, </a:t>
            </a:r>
            <a:r>
              <a:rPr sz="1800" dirty="0">
                <a:latin typeface="Times New Roman"/>
                <a:cs typeface="Times New Roman"/>
              </a:rPr>
              <a:t>put another </a:t>
            </a:r>
            <a:r>
              <a:rPr sz="1800" spc="-30" dirty="0">
                <a:latin typeface="Times New Roman"/>
                <a:cs typeface="Times New Roman"/>
              </a:rPr>
              <a:t>way,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SSL </a:t>
            </a:r>
            <a:r>
              <a:rPr sz="1800" dirty="0">
                <a:latin typeface="Times New Roman"/>
                <a:cs typeface="Times New Roman"/>
              </a:rPr>
              <a:t>certificate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what facilitates encrypted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connections.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Types: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Validation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level –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Domain </a:t>
            </a:r>
            <a:r>
              <a:rPr lang="en-US" sz="1800" dirty="0">
                <a:solidFill>
                  <a:srgbClr val="333333"/>
                </a:solidFill>
                <a:latin typeface="Times New Roman"/>
                <a:cs typeface="Times New Roman"/>
              </a:rPr>
              <a:t>validated certificates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lang="en-US" b="1" dirty="0"/>
              <a:t>X.509 digital certificate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), Extended </a:t>
            </a:r>
            <a:r>
              <a:rPr lang="en-US" sz="1800" dirty="0">
                <a:solidFill>
                  <a:srgbClr val="333333"/>
                </a:solidFill>
                <a:latin typeface="Times New Roman"/>
                <a:cs typeface="Times New Roman"/>
              </a:rPr>
              <a:t>validation certificates</a:t>
            </a:r>
            <a:r>
              <a:rPr sz="1800" spc="-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lang="en-US" spc="-5" dirty="0">
                <a:solidFill>
                  <a:srgbClr val="333333"/>
                </a:solidFill>
                <a:latin typeface="Times New Roman"/>
                <a:cs typeface="Times New Roman"/>
              </a:rPr>
              <a:t>more detailed CA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Functionality level – Encrypt</a:t>
            </a:r>
            <a:r>
              <a:rPr sz="18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Single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upes.ac.in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Multiple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Upes.ac.in, upes.in, upes.com,</a:t>
            </a:r>
            <a:r>
              <a:rPr sz="18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upes.co.in)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All Subdomains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Upes*.*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Multiple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Domain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wildcards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U*.*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33" y="134492"/>
            <a:ext cx="474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</a:rPr>
              <a:t>4.7 </a:t>
            </a:r>
            <a:r>
              <a:rPr spc="-10" dirty="0">
                <a:solidFill>
                  <a:srgbClr val="333333"/>
                </a:solidFill>
              </a:rPr>
              <a:t>Secure </a:t>
            </a:r>
            <a:r>
              <a:rPr spc="-5" dirty="0">
                <a:solidFill>
                  <a:srgbClr val="333333"/>
                </a:solidFill>
              </a:rPr>
              <a:t>Socket </a:t>
            </a:r>
            <a:r>
              <a:rPr dirty="0">
                <a:solidFill>
                  <a:srgbClr val="333333"/>
                </a:solidFill>
              </a:rPr>
              <a:t>Layer </a:t>
            </a:r>
            <a:r>
              <a:rPr spc="-5" dirty="0">
                <a:solidFill>
                  <a:srgbClr val="333333"/>
                </a:solidFill>
              </a:rPr>
              <a:t>(SSL) </a:t>
            </a:r>
            <a:r>
              <a:rPr dirty="0">
                <a:solidFill>
                  <a:srgbClr val="333333"/>
                </a:solidFill>
              </a:rPr>
              <a:t>negotiation</a:t>
            </a:r>
            <a:r>
              <a:rPr spc="-50" dirty="0">
                <a:solidFill>
                  <a:srgbClr val="333333"/>
                </a:solidFill>
              </a:rPr>
              <a:t> </a:t>
            </a:r>
            <a:r>
              <a:rPr spc="-5" dirty="0">
                <a:solidFill>
                  <a:srgbClr val="333333"/>
                </a:solidFill>
              </a:rPr>
              <a:t>steps: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432" y="5073141"/>
            <a:ext cx="6411367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4.6 Examples of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Encryption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Asymmetric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Encryption: Public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RSA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800" spc="-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ECC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Symmetric Encryption: Single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AES,</a:t>
            </a:r>
            <a:r>
              <a:rPr sz="1800" spc="-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1800" spc="-160" dirty="0">
                <a:solidFill>
                  <a:srgbClr val="333333"/>
                </a:solidFill>
                <a:latin typeface="Times New Roman"/>
                <a:cs typeface="Times New Roman"/>
              </a:rPr>
              <a:t>DES , </a:t>
            </a:r>
            <a:r>
              <a:rPr sz="1800" spc="-5" dirty="0" err="1">
                <a:solidFill>
                  <a:srgbClr val="333333"/>
                </a:solidFill>
                <a:latin typeface="Times New Roman"/>
                <a:cs typeface="Times New Roman"/>
              </a:rPr>
              <a:t>BlowFish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5" y="1830323"/>
            <a:ext cx="2630424" cy="141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64535" y="1106424"/>
            <a:ext cx="5800725" cy="2360930"/>
            <a:chOff x="2764535" y="1106424"/>
            <a:chExt cx="5800725" cy="2360930"/>
          </a:xfrm>
        </p:grpSpPr>
        <p:sp>
          <p:nvSpPr>
            <p:cNvPr id="6" name="object 6"/>
            <p:cNvSpPr/>
            <p:nvPr/>
          </p:nvSpPr>
          <p:spPr>
            <a:xfrm>
              <a:off x="2770631" y="1112520"/>
              <a:ext cx="5634355" cy="548640"/>
            </a:xfrm>
            <a:custGeom>
              <a:avLst/>
              <a:gdLst/>
              <a:ahLst/>
              <a:cxnLst/>
              <a:rect l="l" t="t" r="r" b="b"/>
              <a:pathLst>
                <a:path w="5634355" h="548639">
                  <a:moveTo>
                    <a:pt x="274319" y="0"/>
                  </a:moveTo>
                  <a:lnTo>
                    <a:pt x="0" y="274319"/>
                  </a:lnTo>
                  <a:lnTo>
                    <a:pt x="274319" y="548639"/>
                  </a:lnTo>
                  <a:lnTo>
                    <a:pt x="274319" y="411479"/>
                  </a:lnTo>
                  <a:lnTo>
                    <a:pt x="5634228" y="411479"/>
                  </a:lnTo>
                  <a:lnTo>
                    <a:pt x="5634228" y="137159"/>
                  </a:lnTo>
                  <a:lnTo>
                    <a:pt x="274319" y="13715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0631" y="1112520"/>
              <a:ext cx="5634355" cy="548640"/>
            </a:xfrm>
            <a:custGeom>
              <a:avLst/>
              <a:gdLst/>
              <a:ahLst/>
              <a:cxnLst/>
              <a:rect l="l" t="t" r="r" b="b"/>
              <a:pathLst>
                <a:path w="5634355" h="548639">
                  <a:moveTo>
                    <a:pt x="5634228" y="137159"/>
                  </a:moveTo>
                  <a:lnTo>
                    <a:pt x="274319" y="137159"/>
                  </a:lnTo>
                  <a:lnTo>
                    <a:pt x="274319" y="0"/>
                  </a:lnTo>
                  <a:lnTo>
                    <a:pt x="0" y="274319"/>
                  </a:lnTo>
                  <a:lnTo>
                    <a:pt x="274319" y="548639"/>
                  </a:lnTo>
                  <a:lnTo>
                    <a:pt x="274319" y="411479"/>
                  </a:lnTo>
                  <a:lnTo>
                    <a:pt x="5634228" y="411479"/>
                  </a:lnTo>
                  <a:lnTo>
                    <a:pt x="5634228" y="1371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5431" y="1627632"/>
              <a:ext cx="5483860" cy="890269"/>
            </a:xfrm>
            <a:custGeom>
              <a:avLst/>
              <a:gdLst/>
              <a:ahLst/>
              <a:cxnLst/>
              <a:rect l="l" t="t" r="r" b="b"/>
              <a:pathLst>
                <a:path w="5483859" h="890269">
                  <a:moveTo>
                    <a:pt x="5038344" y="0"/>
                  </a:moveTo>
                  <a:lnTo>
                    <a:pt x="5038344" y="222503"/>
                  </a:lnTo>
                  <a:lnTo>
                    <a:pt x="0" y="222503"/>
                  </a:lnTo>
                  <a:lnTo>
                    <a:pt x="0" y="667512"/>
                  </a:lnTo>
                  <a:lnTo>
                    <a:pt x="5038344" y="667512"/>
                  </a:lnTo>
                  <a:lnTo>
                    <a:pt x="5038344" y="890015"/>
                  </a:lnTo>
                  <a:lnTo>
                    <a:pt x="5483352" y="445007"/>
                  </a:lnTo>
                  <a:lnTo>
                    <a:pt x="50383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5431" y="1627632"/>
              <a:ext cx="5483860" cy="890269"/>
            </a:xfrm>
            <a:custGeom>
              <a:avLst/>
              <a:gdLst/>
              <a:ahLst/>
              <a:cxnLst/>
              <a:rect l="l" t="t" r="r" b="b"/>
              <a:pathLst>
                <a:path w="5483859" h="890269">
                  <a:moveTo>
                    <a:pt x="5483352" y="445007"/>
                  </a:moveTo>
                  <a:lnTo>
                    <a:pt x="5038344" y="0"/>
                  </a:lnTo>
                  <a:lnTo>
                    <a:pt x="5038344" y="222503"/>
                  </a:lnTo>
                  <a:lnTo>
                    <a:pt x="0" y="222503"/>
                  </a:lnTo>
                  <a:lnTo>
                    <a:pt x="0" y="667512"/>
                  </a:lnTo>
                  <a:lnTo>
                    <a:pt x="5038344" y="667512"/>
                  </a:lnTo>
                  <a:lnTo>
                    <a:pt x="5038344" y="890015"/>
                  </a:lnTo>
                  <a:lnTo>
                    <a:pt x="5483352" y="44500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37687" y="2482596"/>
              <a:ext cx="5378450" cy="978535"/>
            </a:xfrm>
            <a:custGeom>
              <a:avLst/>
              <a:gdLst/>
              <a:ahLst/>
              <a:cxnLst/>
              <a:rect l="l" t="t" r="r" b="b"/>
              <a:pathLst>
                <a:path w="5378450" h="978535">
                  <a:moveTo>
                    <a:pt x="489203" y="0"/>
                  </a:moveTo>
                  <a:lnTo>
                    <a:pt x="0" y="489203"/>
                  </a:lnTo>
                  <a:lnTo>
                    <a:pt x="489203" y="978407"/>
                  </a:lnTo>
                  <a:lnTo>
                    <a:pt x="489203" y="733805"/>
                  </a:lnTo>
                  <a:lnTo>
                    <a:pt x="5378195" y="733805"/>
                  </a:lnTo>
                  <a:lnTo>
                    <a:pt x="5378195" y="244601"/>
                  </a:lnTo>
                  <a:lnTo>
                    <a:pt x="489203" y="244601"/>
                  </a:lnTo>
                  <a:lnTo>
                    <a:pt x="4892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37687" y="2482596"/>
              <a:ext cx="5378450" cy="978535"/>
            </a:xfrm>
            <a:custGeom>
              <a:avLst/>
              <a:gdLst/>
              <a:ahLst/>
              <a:cxnLst/>
              <a:rect l="l" t="t" r="r" b="b"/>
              <a:pathLst>
                <a:path w="5378450" h="978535">
                  <a:moveTo>
                    <a:pt x="5378195" y="244601"/>
                  </a:moveTo>
                  <a:lnTo>
                    <a:pt x="489203" y="244601"/>
                  </a:lnTo>
                  <a:lnTo>
                    <a:pt x="489203" y="0"/>
                  </a:lnTo>
                  <a:lnTo>
                    <a:pt x="0" y="489203"/>
                  </a:lnTo>
                  <a:lnTo>
                    <a:pt x="489203" y="978407"/>
                  </a:lnTo>
                  <a:lnTo>
                    <a:pt x="489203" y="733805"/>
                  </a:lnTo>
                  <a:lnTo>
                    <a:pt x="5378195" y="733805"/>
                  </a:lnTo>
                  <a:lnTo>
                    <a:pt x="5378195" y="2446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86532" y="1261999"/>
            <a:ext cx="517461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#1 </a:t>
            </a:r>
            <a:r>
              <a:rPr sz="14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Web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Server send copy of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Asymmetric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public 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400" b="1" spc="-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user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80975" marR="5080">
              <a:lnSpc>
                <a:spcPct val="100000"/>
              </a:lnSpc>
              <a:spcBef>
                <a:spcPts val="1150"/>
              </a:spcBef>
            </a:pP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#2 </a:t>
            </a:r>
            <a:r>
              <a:rPr sz="14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Web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Browser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creates secure Symmetric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session </a:t>
            </a:r>
            <a:r>
              <a:rPr sz="14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key,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encrypts  it </a:t>
            </a:r>
            <a:r>
              <a:rPr sz="1400" b="1" spc="5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the server's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asymmetric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public 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and sends to the</a:t>
            </a:r>
            <a:r>
              <a:rPr sz="1400" b="1" spc="-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Server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87325" marR="72707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#3 Server decrypts the encrypted session 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using its 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asymmetric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private 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to get the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symmetric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session</a:t>
            </a:r>
            <a:r>
              <a:rPr sz="140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key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48939" y="3529584"/>
            <a:ext cx="5615940" cy="759460"/>
            <a:chOff x="2948939" y="3529584"/>
            <a:chExt cx="5615940" cy="759460"/>
          </a:xfrm>
        </p:grpSpPr>
        <p:sp>
          <p:nvSpPr>
            <p:cNvPr id="14" name="object 14"/>
            <p:cNvSpPr/>
            <p:nvPr/>
          </p:nvSpPr>
          <p:spPr>
            <a:xfrm>
              <a:off x="2955035" y="3535680"/>
              <a:ext cx="5603875" cy="746760"/>
            </a:xfrm>
            <a:custGeom>
              <a:avLst/>
              <a:gdLst/>
              <a:ahLst/>
              <a:cxnLst/>
              <a:rect l="l" t="t" r="r" b="b"/>
              <a:pathLst>
                <a:path w="5603875" h="746760">
                  <a:moveTo>
                    <a:pt x="5230368" y="0"/>
                  </a:moveTo>
                  <a:lnTo>
                    <a:pt x="5230368" y="186690"/>
                  </a:lnTo>
                  <a:lnTo>
                    <a:pt x="373379" y="186690"/>
                  </a:lnTo>
                  <a:lnTo>
                    <a:pt x="373379" y="0"/>
                  </a:lnTo>
                  <a:lnTo>
                    <a:pt x="0" y="373380"/>
                  </a:lnTo>
                  <a:lnTo>
                    <a:pt x="373379" y="746760"/>
                  </a:lnTo>
                  <a:lnTo>
                    <a:pt x="373379" y="560070"/>
                  </a:lnTo>
                  <a:lnTo>
                    <a:pt x="5230368" y="560070"/>
                  </a:lnTo>
                  <a:lnTo>
                    <a:pt x="5230368" y="746760"/>
                  </a:lnTo>
                  <a:lnTo>
                    <a:pt x="5603747" y="373380"/>
                  </a:lnTo>
                  <a:lnTo>
                    <a:pt x="523036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5035" y="3535680"/>
              <a:ext cx="5603875" cy="746760"/>
            </a:xfrm>
            <a:custGeom>
              <a:avLst/>
              <a:gdLst/>
              <a:ahLst/>
              <a:cxnLst/>
              <a:rect l="l" t="t" r="r" b="b"/>
              <a:pathLst>
                <a:path w="5603875" h="746760">
                  <a:moveTo>
                    <a:pt x="0" y="373380"/>
                  </a:moveTo>
                  <a:lnTo>
                    <a:pt x="373379" y="0"/>
                  </a:lnTo>
                  <a:lnTo>
                    <a:pt x="373379" y="186690"/>
                  </a:lnTo>
                  <a:lnTo>
                    <a:pt x="5230368" y="186690"/>
                  </a:lnTo>
                  <a:lnTo>
                    <a:pt x="5230368" y="0"/>
                  </a:lnTo>
                  <a:lnTo>
                    <a:pt x="5603747" y="373380"/>
                  </a:lnTo>
                  <a:lnTo>
                    <a:pt x="5230368" y="746760"/>
                  </a:lnTo>
                  <a:lnTo>
                    <a:pt x="5230368" y="560070"/>
                  </a:lnTo>
                  <a:lnTo>
                    <a:pt x="373379" y="560070"/>
                  </a:lnTo>
                  <a:lnTo>
                    <a:pt x="373379" y="746760"/>
                  </a:lnTo>
                  <a:lnTo>
                    <a:pt x="0" y="3733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20592" y="3677539"/>
            <a:ext cx="4874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#4 Server and Browser now encrypt and decrypt all</a:t>
            </a:r>
            <a:r>
              <a:rPr sz="1400" b="1" spc="-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transmitted  data </a:t>
            </a:r>
            <a:r>
              <a:rPr sz="1400" b="1" spc="5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symmetric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session</a:t>
            </a:r>
            <a:r>
              <a:rPr sz="1400" b="1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key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59111" y="1316736"/>
            <a:ext cx="2333244" cy="2333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3715" y="3264153"/>
            <a:ext cx="2392680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5"/>
              </a:spcBef>
            </a:pP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User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–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Browser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Requests to open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web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site</a:t>
            </a:r>
            <a:r>
              <a:rPr sz="14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(URL)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8741" y="3554729"/>
            <a:ext cx="2032000" cy="4483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190"/>
              </a:spcBef>
            </a:pP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Web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 Application</a:t>
            </a:r>
            <a:r>
              <a:rPr sz="1400" spc="-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Server  Responds to user</a:t>
            </a:r>
            <a:r>
              <a:rPr sz="14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requests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828" y="244221"/>
            <a:ext cx="3507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4.8 </a:t>
            </a:r>
            <a:r>
              <a:rPr sz="18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Web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Application 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Server</a:t>
            </a:r>
            <a:r>
              <a:rPr sz="1800" b="1" spc="-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Threats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9638" y="1305404"/>
            <a:ext cx="8205261" cy="4070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251917"/>
            <a:ext cx="10024110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4.9 Oracle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Application</a:t>
            </a:r>
            <a:r>
              <a:rPr sz="1800" b="1" spc="-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Server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Oracle Application Server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part of the </a:t>
            </a:r>
            <a:r>
              <a:rPr sz="1800" spc="-5" dirty="0">
                <a:latin typeface="Times New Roman"/>
                <a:cs typeface="Times New Roman"/>
              </a:rPr>
              <a:t>Oracle </a:t>
            </a:r>
            <a:r>
              <a:rPr sz="1800" dirty="0">
                <a:latin typeface="Times New Roman"/>
                <a:cs typeface="Times New Roman"/>
              </a:rPr>
              <a:t>platform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complete and integrated e-business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platform.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Oracle platform consists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of: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Times New Roman"/>
                <a:cs typeface="Times New Roman"/>
              </a:rPr>
              <a:t>Oracle Developer </a:t>
            </a:r>
            <a:r>
              <a:rPr sz="1800" b="1" spc="-5" dirty="0">
                <a:latin typeface="Times New Roman"/>
                <a:cs typeface="Times New Roman"/>
              </a:rPr>
              <a:t>Suite </a:t>
            </a:r>
            <a:r>
              <a:rPr sz="1800" dirty="0">
                <a:latin typeface="Times New Roman"/>
                <a:cs typeface="Times New Roman"/>
              </a:rPr>
              <a:t>for developing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Times New Roman"/>
                <a:cs typeface="Times New Roman"/>
              </a:rPr>
              <a:t>Oracle </a:t>
            </a:r>
            <a:r>
              <a:rPr sz="1800" b="1" spc="-5" dirty="0">
                <a:latin typeface="Times New Roman"/>
                <a:cs typeface="Times New Roman"/>
              </a:rPr>
              <a:t>Application </a:t>
            </a:r>
            <a:r>
              <a:rPr sz="1800" b="1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for deploying Internet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Times New Roman"/>
                <a:cs typeface="Times New Roman"/>
              </a:rPr>
              <a:t>Oracle </a:t>
            </a:r>
            <a:r>
              <a:rPr sz="1800" b="1" spc="-5" dirty="0">
                <a:latin typeface="Times New Roman"/>
                <a:cs typeface="Times New Roman"/>
              </a:rPr>
              <a:t>Database </a:t>
            </a:r>
            <a:r>
              <a:rPr sz="1800" b="1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storing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runs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sites, </a:t>
            </a:r>
            <a:r>
              <a:rPr sz="1800" spc="-5" dirty="0">
                <a:latin typeface="Times New Roman"/>
                <a:cs typeface="Times New Roman"/>
              </a:rPr>
              <a:t>J2EE </a:t>
            </a:r>
            <a:r>
              <a:rPr sz="1800" dirty="0">
                <a:latin typeface="Times New Roman"/>
                <a:cs typeface="Times New Roman"/>
              </a:rPr>
              <a:t>applications and </a:t>
            </a:r>
            <a:r>
              <a:rPr sz="1800" spc="-55" dirty="0">
                <a:latin typeface="Times New Roman"/>
                <a:cs typeface="Times New Roman"/>
              </a:rPr>
              <a:t>Web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Current version: 10G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1055" y="2449066"/>
            <a:ext cx="6612635" cy="4311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5820" y="624840"/>
            <a:ext cx="6187439" cy="402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11" y="200025"/>
            <a:ext cx="5180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4.10 Oracle </a:t>
            </a:r>
            <a:r>
              <a:rPr spc="-5" dirty="0"/>
              <a:t>Application </a:t>
            </a:r>
            <a:r>
              <a:rPr dirty="0"/>
              <a:t>Server Security</a:t>
            </a:r>
            <a:r>
              <a:rPr spc="-27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844" y="4545584"/>
            <a:ext cx="1170940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Security Services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provided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by Oracle</a:t>
            </a:r>
            <a:r>
              <a:rPr sz="1600" b="1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Server: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Authentication </a:t>
            </a: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verify identity of a 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user,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program or system seeking to access data or other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systems </a:t>
            </a: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6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Who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is trying to access?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Authorization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determines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privileges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users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systems</a:t>
            </a:r>
            <a:r>
              <a:rPr sz="16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accessing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resources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Seek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services?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grants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resources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ways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consistent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policies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defined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those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resources</a:t>
            </a:r>
            <a:r>
              <a:rPr sz="16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access?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33"/>
              </a:buClr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Protection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secures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sensitive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against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those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who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authorized</a:t>
            </a:r>
            <a:r>
              <a:rPr sz="16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users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Encryption,</a:t>
            </a:r>
            <a:r>
              <a:rPr sz="16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Policy,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Physical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5883" y="3076955"/>
            <a:ext cx="3909437" cy="328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42781" y="6389014"/>
            <a:ext cx="3219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u="heavy" spc="-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URL Requests in Oracle </a:t>
            </a:r>
            <a:r>
              <a:rPr sz="1600" b="1" i="1" u="heavy" spc="-1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HTTP</a:t>
            </a:r>
            <a:r>
              <a:rPr sz="1600" b="1" i="1" u="heavy" spc="-8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i="1" u="heavy" spc="-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Server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311" y="200025"/>
            <a:ext cx="464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4.11 </a:t>
            </a:r>
            <a:r>
              <a:rPr dirty="0"/>
              <a:t>Oracle HTTP Server Security</a:t>
            </a:r>
            <a:r>
              <a:rPr spc="-30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9311" y="748360"/>
            <a:ext cx="968565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Provides </a:t>
            </a:r>
            <a:r>
              <a:rPr sz="1800" dirty="0">
                <a:latin typeface="Times New Roman"/>
                <a:cs typeface="Times New Roman"/>
              </a:rPr>
              <a:t>framework for hosting static/dynamic pages and apps over 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Security infrastructure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primarily provided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Apache </a:t>
            </a:r>
            <a:r>
              <a:rPr sz="1800" spc="-5" dirty="0">
                <a:latin typeface="Times New Roman"/>
                <a:cs typeface="Times New Roman"/>
              </a:rPr>
              <a:t>modules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mod_auth_basic, mod_authn_file, </a:t>
            </a:r>
            <a:r>
              <a:rPr sz="1800" spc="-10" dirty="0">
                <a:latin typeface="Times New Roman"/>
                <a:cs typeface="Times New Roman"/>
              </a:rPr>
              <a:t>mod_auth_user,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mod_authz_groupfile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Oracle </a:t>
            </a:r>
            <a:r>
              <a:rPr sz="1800" spc="-5" dirty="0">
                <a:latin typeface="Times New Roman"/>
                <a:cs typeface="Times New Roman"/>
              </a:rPr>
              <a:t>modules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mod_ossl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mod_osso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Authentication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pass the authenticated </a:t>
            </a:r>
            <a:r>
              <a:rPr sz="1800" spc="-5" dirty="0">
                <a:latin typeface="Times New Roman"/>
                <a:cs typeface="Times New Roman"/>
              </a:rPr>
              <a:t>user-id </a:t>
            </a:r>
            <a:r>
              <a:rPr sz="1800" dirty="0">
                <a:latin typeface="Times New Roman"/>
                <a:cs typeface="Times New Roman"/>
              </a:rPr>
              <a:t>to an application in a standard </a:t>
            </a:r>
            <a:r>
              <a:rPr sz="1800" spc="-5" dirty="0">
                <a:latin typeface="Times New Roman"/>
                <a:cs typeface="Times New Roman"/>
              </a:rPr>
              <a:t>manner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(SSO)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Uses mod_auth_basic, mod_authn_file, </a:t>
            </a:r>
            <a:r>
              <a:rPr sz="1800" b="1" spc="-15" dirty="0">
                <a:latin typeface="Times New Roman"/>
                <a:cs typeface="Times New Roman"/>
              </a:rPr>
              <a:t>mod_auth_user,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mod_authz_groupfile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Authorization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Allow </a:t>
            </a:r>
            <a:r>
              <a:rPr sz="1800" dirty="0">
                <a:latin typeface="Times New Roman"/>
                <a:cs typeface="Times New Roman"/>
              </a:rPr>
              <a:t>server requester access to application for authenticated end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Uses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mod_authz_host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Encryption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transparent </a:t>
            </a:r>
            <a:r>
              <a:rPr sz="1800" spc="-10" dirty="0">
                <a:latin typeface="Times New Roman"/>
                <a:cs typeface="Times New Roman"/>
              </a:rPr>
              <a:t>SSL </a:t>
            </a:r>
            <a:r>
              <a:rPr sz="1800" spc="-5" dirty="0">
                <a:latin typeface="Times New Roman"/>
                <a:cs typeface="Times New Roman"/>
              </a:rPr>
              <a:t>communication </a:t>
            </a:r>
            <a:r>
              <a:rPr sz="1800" dirty="0">
                <a:latin typeface="Times New Roman"/>
                <a:cs typeface="Times New Roman"/>
              </a:rPr>
              <a:t>to end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customers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X.509 Client certificates over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SSL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Uses mod_osso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single sign-on </a:t>
            </a:r>
            <a:r>
              <a:rPr sz="1800" dirty="0">
                <a:latin typeface="Times New Roman"/>
                <a:cs typeface="Times New Roman"/>
              </a:rPr>
              <a:t>to access </a:t>
            </a:r>
            <a:r>
              <a:rPr sz="1800" spc="-55" dirty="0">
                <a:latin typeface="Times New Roman"/>
                <a:cs typeface="Times New Roman"/>
              </a:rPr>
              <a:t>Web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Confidentiality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Uses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mod_ossl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646" y="197358"/>
            <a:ext cx="11109960" cy="3629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4.12 Oracle </a:t>
            </a:r>
            <a:r>
              <a:rPr sz="1800" b="1" spc="-5" dirty="0">
                <a:latin typeface="Times New Roman"/>
                <a:cs typeface="Times New Roman"/>
              </a:rPr>
              <a:t>Application </a:t>
            </a:r>
            <a:r>
              <a:rPr sz="1800" b="1" dirty="0">
                <a:latin typeface="Times New Roman"/>
                <a:cs typeface="Times New Roman"/>
              </a:rPr>
              <a:t>Server Security Best</a:t>
            </a:r>
            <a:r>
              <a:rPr sz="1800" b="1" spc="-1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Practices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Best practices for HTTPS </a:t>
            </a:r>
            <a:r>
              <a:rPr sz="1800" b="1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HTTP </a:t>
            </a:r>
            <a:r>
              <a:rPr sz="1800" dirty="0">
                <a:latin typeface="Times New Roman"/>
                <a:cs typeface="Times New Roman"/>
              </a:rPr>
              <a:t>over </a:t>
            </a:r>
            <a:r>
              <a:rPr sz="1800" spc="-10" dirty="0">
                <a:latin typeface="Times New Roman"/>
                <a:cs typeface="Times New Roman"/>
              </a:rPr>
              <a:t>Transport </a:t>
            </a:r>
            <a:r>
              <a:rPr sz="1800" spc="5" dirty="0">
                <a:latin typeface="Times New Roman"/>
                <a:cs typeface="Times New Roman"/>
              </a:rPr>
              <a:t>Layer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(TLS)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Configure Oracle Application Server to fail </a:t>
            </a:r>
            <a:r>
              <a:rPr sz="1800" spc="-5" dirty="0">
                <a:latin typeface="Times New Roman"/>
                <a:cs typeface="Times New Roman"/>
              </a:rPr>
              <a:t>attempts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use weak </a:t>
            </a:r>
            <a:r>
              <a:rPr sz="1800" dirty="0">
                <a:latin typeface="Times New Roman"/>
                <a:cs typeface="Times New Roman"/>
              </a:rPr>
              <a:t>encryption,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only specific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ciphers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HTTPS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HTTP </a:t>
            </a:r>
            <a:r>
              <a:rPr sz="1800" dirty="0">
                <a:latin typeface="Times New Roman"/>
                <a:cs typeface="Times New Roman"/>
              </a:rPr>
              <a:t>appliances for accelerating </a:t>
            </a:r>
            <a:r>
              <a:rPr sz="1800" spc="-5" dirty="0">
                <a:latin typeface="Times New Roman"/>
                <a:cs typeface="Times New Roman"/>
              </a:rPr>
              <a:t>HTTP </a:t>
            </a:r>
            <a:r>
              <a:rPr sz="1800" dirty="0">
                <a:latin typeface="Times New Roman"/>
                <a:cs typeface="Times New Roman"/>
              </a:rPr>
              <a:t>over </a:t>
            </a:r>
            <a:r>
              <a:rPr sz="1800" spc="-5" dirty="0">
                <a:latin typeface="Times New Roman"/>
                <a:cs typeface="Times New Roman"/>
              </a:rPr>
              <a:t>SSL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throughput </a:t>
            </a:r>
            <a:r>
              <a:rPr lang="en-US" sz="1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Times New Roman"/>
                <a:cs typeface="Times New Roman"/>
              </a:rPr>
              <a:t>transactions per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second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Ensure that sequential </a:t>
            </a:r>
            <a:r>
              <a:rPr sz="1800" spc="-5" dirty="0">
                <a:latin typeface="Times New Roman"/>
                <a:cs typeface="Times New Roman"/>
              </a:rPr>
              <a:t>HTTPS </a:t>
            </a:r>
            <a:r>
              <a:rPr sz="1800" dirty="0">
                <a:latin typeface="Times New Roman"/>
                <a:cs typeface="Times New Roman"/>
              </a:rPr>
              <a:t>transfers are requested through 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spc="-55" dirty="0">
                <a:latin typeface="Times New Roman"/>
                <a:cs typeface="Times New Roman"/>
              </a:rPr>
              <a:t>Web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Keep secure </a:t>
            </a:r>
            <a:r>
              <a:rPr sz="1800" dirty="0">
                <a:latin typeface="Times New Roman"/>
                <a:cs typeface="Times New Roman"/>
              </a:rPr>
              <a:t>pages and pages not requiring security on separate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servers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Assign </a:t>
            </a:r>
            <a:r>
              <a:rPr sz="1800" dirty="0">
                <a:latin typeface="Times New Roman"/>
                <a:cs typeface="Times New Roman"/>
              </a:rPr>
              <a:t>Lowest-Level Privileges Adequate for the </a:t>
            </a:r>
            <a:r>
              <a:rPr sz="1800" spc="-35" dirty="0">
                <a:latin typeface="Times New Roman"/>
                <a:cs typeface="Times New Roman"/>
              </a:rPr>
              <a:t>Task </a:t>
            </a:r>
            <a:r>
              <a:rPr sz="1800" dirty="0">
                <a:latin typeface="Times New Roman"/>
                <a:cs typeface="Times New Roman"/>
              </a:rPr>
              <a:t>to Contain Security Leaks – Principle of Least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Privilege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972800" y="1803677"/>
            <a:ext cx="268605" cy="416559"/>
            <a:chOff x="11504676" y="1633727"/>
            <a:chExt cx="268605" cy="416559"/>
          </a:xfrm>
        </p:grpSpPr>
        <p:sp>
          <p:nvSpPr>
            <p:cNvPr id="4" name="object 4"/>
            <p:cNvSpPr/>
            <p:nvPr/>
          </p:nvSpPr>
          <p:spPr>
            <a:xfrm>
              <a:off x="11510772" y="1639823"/>
              <a:ext cx="256540" cy="403860"/>
            </a:xfrm>
            <a:custGeom>
              <a:avLst/>
              <a:gdLst/>
              <a:ahLst/>
              <a:cxnLst/>
              <a:rect l="l" t="t" r="r" b="b"/>
              <a:pathLst>
                <a:path w="256540" h="403860">
                  <a:moveTo>
                    <a:pt x="128016" y="0"/>
                  </a:moveTo>
                  <a:lnTo>
                    <a:pt x="0" y="128015"/>
                  </a:lnTo>
                  <a:lnTo>
                    <a:pt x="64007" y="128015"/>
                  </a:lnTo>
                  <a:lnTo>
                    <a:pt x="64007" y="403860"/>
                  </a:lnTo>
                  <a:lnTo>
                    <a:pt x="192024" y="403860"/>
                  </a:lnTo>
                  <a:lnTo>
                    <a:pt x="192024" y="128015"/>
                  </a:lnTo>
                  <a:lnTo>
                    <a:pt x="256031" y="128015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10772" y="1639823"/>
              <a:ext cx="256540" cy="403860"/>
            </a:xfrm>
            <a:custGeom>
              <a:avLst/>
              <a:gdLst/>
              <a:ahLst/>
              <a:cxnLst/>
              <a:rect l="l" t="t" r="r" b="b"/>
              <a:pathLst>
                <a:path w="256540" h="403860">
                  <a:moveTo>
                    <a:pt x="0" y="128015"/>
                  </a:moveTo>
                  <a:lnTo>
                    <a:pt x="128016" y="0"/>
                  </a:lnTo>
                  <a:lnTo>
                    <a:pt x="256031" y="128015"/>
                  </a:lnTo>
                  <a:lnTo>
                    <a:pt x="192024" y="128015"/>
                  </a:lnTo>
                  <a:lnTo>
                    <a:pt x="192024" y="403860"/>
                  </a:lnTo>
                  <a:lnTo>
                    <a:pt x="64007" y="403860"/>
                  </a:lnTo>
                  <a:lnTo>
                    <a:pt x="64007" y="128015"/>
                  </a:lnTo>
                  <a:lnTo>
                    <a:pt x="0" y="1280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525" y="275285"/>
            <a:ext cx="11146790" cy="617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4.13 Oracle </a:t>
            </a:r>
            <a:r>
              <a:rPr sz="1800" b="1" spc="-5" dirty="0">
                <a:latin typeface="Times New Roman"/>
                <a:cs typeface="Times New Roman"/>
              </a:rPr>
              <a:t>Application </a:t>
            </a:r>
            <a:r>
              <a:rPr sz="1800" b="1" dirty="0">
                <a:latin typeface="Times New Roman"/>
                <a:cs typeface="Times New Roman"/>
              </a:rPr>
              <a:t>Server </a:t>
            </a:r>
            <a:r>
              <a:rPr sz="1800" b="1" spc="-5" dirty="0">
                <a:latin typeface="Times New Roman"/>
                <a:cs typeface="Times New Roman"/>
              </a:rPr>
              <a:t>Security </a:t>
            </a:r>
            <a:r>
              <a:rPr sz="1800" b="1" dirty="0">
                <a:latin typeface="Times New Roman"/>
                <a:cs typeface="Times New Roman"/>
              </a:rPr>
              <a:t>Best</a:t>
            </a:r>
            <a:r>
              <a:rPr sz="1800" b="1" spc="-1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Practices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Best Practices for </a:t>
            </a:r>
            <a:r>
              <a:rPr sz="1800" b="1" spc="-5" dirty="0">
                <a:latin typeface="Times New Roman"/>
                <a:cs typeface="Times New Roman"/>
              </a:rPr>
              <a:t>Cookie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Cookies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small </a:t>
            </a:r>
            <a:r>
              <a:rPr sz="1800" dirty="0">
                <a:latin typeface="Times New Roman"/>
                <a:cs typeface="Times New Roman"/>
              </a:rPr>
              <a:t>packets of data sent by Servers to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(your)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browser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Read by JavaScipt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hackers like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a lot.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2355" dirty="0">
                <a:latin typeface="Wingdings"/>
                <a:cs typeface="Wingdings"/>
              </a:rPr>
              <a:t></a:t>
            </a:r>
            <a:endParaRPr sz="1800" dirty="0">
              <a:latin typeface="Wingdings"/>
              <a:cs typeface="Wingding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000" dirty="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Store </a:t>
            </a:r>
            <a:r>
              <a:rPr sz="1800" dirty="0">
                <a:latin typeface="Times New Roman"/>
                <a:cs typeface="Times New Roman"/>
              </a:rPr>
              <a:t>configuration or personal data </a:t>
            </a:r>
            <a:r>
              <a:rPr sz="1800" spc="-5" dirty="0">
                <a:latin typeface="Times New Roman"/>
                <a:cs typeface="Times New Roman"/>
              </a:rPr>
              <a:t>(Browsing </a:t>
            </a:r>
            <a:r>
              <a:rPr sz="1800" dirty="0">
                <a:latin typeface="Times New Roman"/>
                <a:cs typeface="Times New Roman"/>
              </a:rPr>
              <a:t>habits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Dynamic web content), Reduce </a:t>
            </a:r>
            <a:r>
              <a:rPr sz="1800" spc="-5" dirty="0">
                <a:latin typeface="Times New Roman"/>
                <a:cs typeface="Times New Roman"/>
              </a:rPr>
              <a:t>multiple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requests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Session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Persistent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cookie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Secure </a:t>
            </a:r>
            <a:r>
              <a:rPr sz="1800" spc="-5" dirty="0">
                <a:latin typeface="Times New Roman"/>
                <a:cs typeface="Times New Roman"/>
              </a:rPr>
              <a:t>Flag </a:t>
            </a:r>
            <a:r>
              <a:rPr sz="1800" dirty="0">
                <a:latin typeface="Times New Roman"/>
                <a:cs typeface="Times New Roman"/>
              </a:rPr>
              <a:t>– cookie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encrypted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Set HTTPOnly </a:t>
            </a:r>
            <a:r>
              <a:rPr sz="1800" dirty="0">
                <a:latin typeface="Times New Roman"/>
                <a:cs typeface="Times New Roman"/>
              </a:rPr>
              <a:t>Flag – prevents cookie from being read by </a:t>
            </a:r>
            <a:r>
              <a:rPr sz="1800" spc="-5" dirty="0">
                <a:latin typeface="Times New Roman"/>
                <a:cs typeface="Times New Roman"/>
              </a:rPr>
              <a:t>JS </a:t>
            </a:r>
            <a:r>
              <a:rPr sz="1800" dirty="0">
                <a:latin typeface="Times New Roman"/>
                <a:cs typeface="Times New Roman"/>
              </a:rPr>
              <a:t>&amp; </a:t>
            </a:r>
            <a:r>
              <a:rPr sz="1800" spc="-5" dirty="0">
                <a:latin typeface="Times New Roman"/>
                <a:cs typeface="Times New Roman"/>
              </a:rPr>
              <a:t>Disable </a:t>
            </a:r>
            <a:r>
              <a:rPr sz="1800" spc="-15" dirty="0">
                <a:latin typeface="Times New Roman"/>
                <a:cs typeface="Times New Roman"/>
              </a:rPr>
              <a:t>Trace </a:t>
            </a:r>
            <a:r>
              <a:rPr sz="1800" spc="-5" dirty="0">
                <a:latin typeface="Times New Roman"/>
                <a:cs typeface="Times New Roman"/>
              </a:rPr>
              <a:t>– </a:t>
            </a:r>
            <a:r>
              <a:rPr sz="1800" dirty="0">
                <a:latin typeface="Times New Roman"/>
                <a:cs typeface="Times New Roman"/>
              </a:rPr>
              <a:t>developers during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coding</a:t>
            </a:r>
          </a:p>
          <a:p>
            <a:pPr marL="1213485" lvl="2" indent="-287020">
              <a:lnSpc>
                <a:spcPts val="2135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Set SameSite </a:t>
            </a:r>
            <a:r>
              <a:rPr sz="1800" dirty="0">
                <a:latin typeface="Times New Roman"/>
                <a:cs typeface="Times New Roman"/>
              </a:rPr>
              <a:t>Flag to </a:t>
            </a:r>
            <a:r>
              <a:rPr sz="1800" spc="-5" dirty="0">
                <a:latin typeface="Times New Roman"/>
                <a:cs typeface="Times New Roman"/>
              </a:rPr>
              <a:t>Strict </a:t>
            </a:r>
            <a:r>
              <a:rPr sz="1800" dirty="0">
                <a:latin typeface="Times New Roman"/>
                <a:cs typeface="Times New Roman"/>
              </a:rPr>
              <a:t>– added by Google for </a:t>
            </a:r>
            <a:r>
              <a:rPr sz="1800" spc="-5" dirty="0">
                <a:latin typeface="Times New Roman"/>
                <a:cs typeface="Times New Roman"/>
              </a:rPr>
              <a:t>Chrome </a:t>
            </a:r>
            <a:r>
              <a:rPr sz="1800" dirty="0">
                <a:latin typeface="Times New Roman"/>
                <a:cs typeface="Times New Roman"/>
              </a:rPr>
              <a:t>51, no </a:t>
            </a:r>
            <a:r>
              <a:rPr sz="1800" spc="-5" dirty="0">
                <a:latin typeface="Times New Roman"/>
                <a:cs typeface="Times New Roman"/>
              </a:rPr>
              <a:t>different </a:t>
            </a:r>
            <a:r>
              <a:rPr sz="1800" dirty="0">
                <a:latin typeface="Times New Roman"/>
                <a:cs typeface="Times New Roman"/>
              </a:rPr>
              <a:t>links apart from the initial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site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ts val="2135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Leave </a:t>
            </a:r>
            <a:r>
              <a:rPr sz="1800" spc="-5" dirty="0">
                <a:latin typeface="Times New Roman"/>
                <a:cs typeface="Times New Roman"/>
              </a:rPr>
              <a:t>HostOnly Flag Empty – </a:t>
            </a:r>
            <a:r>
              <a:rPr sz="1800" dirty="0">
                <a:latin typeface="Times New Roman"/>
                <a:cs typeface="Times New Roman"/>
              </a:rPr>
              <a:t>specifies if the cookie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accessible by sub-domains 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Ensure cookies have proper expiration dates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Session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cookies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Method Authentication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ensure that cookie data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not been changed </a:t>
            </a:r>
            <a:r>
              <a:rPr sz="1800" spc="-5" dirty="0">
                <a:latin typeface="Times New Roman"/>
                <a:cs typeface="Times New Roman"/>
              </a:rPr>
              <a:t>since </a:t>
            </a:r>
            <a:r>
              <a:rPr sz="1800" dirty="0">
                <a:latin typeface="Times New Roman"/>
                <a:cs typeface="Times New Roman"/>
              </a:rPr>
              <a:t>the application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Ensure size and varieties of cookies is </a:t>
            </a:r>
            <a:r>
              <a:rPr lang="en-US" sz="1800" dirty="0">
                <a:latin typeface="Times New Roman"/>
                <a:cs typeface="Times New Roman"/>
              </a:rPr>
              <a:t>low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browser limit </a:t>
            </a:r>
            <a:r>
              <a:rPr sz="1800" dirty="0">
                <a:latin typeface="Times New Roman"/>
                <a:cs typeface="Times New Roman"/>
              </a:rPr>
              <a:t>to send info, performance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degradation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Carefully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cookie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dirty="0">
                <a:latin typeface="Times New Roman"/>
                <a:cs typeface="Times New Roman"/>
              </a:rPr>
              <a:t>name using </a:t>
            </a:r>
            <a:r>
              <a:rPr sz="1800" spc="-5" dirty="0">
                <a:latin typeface="Times New Roman"/>
                <a:cs typeface="Times New Roman"/>
              </a:rPr>
              <a:t>SameSite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flag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Leave the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spc="-20" dirty="0">
                <a:latin typeface="Times New Roman"/>
                <a:cs typeface="Times New Roman"/>
              </a:rPr>
              <a:t>empty, </a:t>
            </a:r>
            <a:r>
              <a:rPr sz="1800" dirty="0">
                <a:latin typeface="Times New Roman"/>
                <a:cs typeface="Times New Roman"/>
              </a:rPr>
              <a:t>to avoid </a:t>
            </a:r>
            <a:r>
              <a:rPr sz="1800" spc="-5" dirty="0">
                <a:latin typeface="Times New Roman"/>
                <a:cs typeface="Times New Roman"/>
              </a:rPr>
              <a:t>subdomains </a:t>
            </a:r>
            <a:r>
              <a:rPr sz="1800" dirty="0">
                <a:latin typeface="Times New Roman"/>
                <a:cs typeface="Times New Roman"/>
              </a:rPr>
              <a:t>from using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cookie.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358" y="140044"/>
            <a:ext cx="715708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4.14 Oracle </a:t>
            </a:r>
            <a:r>
              <a:rPr sz="1800" b="1" spc="-5" dirty="0">
                <a:latin typeface="Times New Roman"/>
                <a:cs typeface="Times New Roman"/>
              </a:rPr>
              <a:t>Application </a:t>
            </a:r>
            <a:r>
              <a:rPr sz="1800" b="1" dirty="0">
                <a:latin typeface="Times New Roman"/>
                <a:cs typeface="Times New Roman"/>
              </a:rPr>
              <a:t>Server Security Best</a:t>
            </a:r>
            <a:r>
              <a:rPr sz="1800" b="1" spc="-1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Practices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Best Practices for Certificates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site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correctly set </a:t>
            </a:r>
            <a:r>
              <a:rPr sz="1800" spc="-5" dirty="0">
                <a:latin typeface="Times New Roman"/>
                <a:cs typeface="Times New Roman"/>
              </a:rPr>
              <a:t>up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10" dirty="0">
                <a:latin typeface="Times New Roman"/>
                <a:cs typeface="Times New Roman"/>
              </a:rPr>
              <a:t>SSL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falls into two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categories: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Hosted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Site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its own dedicated, not-shared </a:t>
            </a:r>
            <a:r>
              <a:rPr sz="1800" spc="-5" dirty="0">
                <a:latin typeface="Times New Roman"/>
                <a:cs typeface="Times New Roman"/>
              </a:rPr>
              <a:t>IP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Hosted </a:t>
            </a:r>
            <a:r>
              <a:rPr sz="1800" dirty="0">
                <a:latin typeface="Times New Roman"/>
                <a:cs typeface="Times New Roman"/>
              </a:rPr>
              <a:t>Site shares an </a:t>
            </a:r>
            <a:r>
              <a:rPr sz="1800" spc="-5" dirty="0">
                <a:latin typeface="Times New Roman"/>
                <a:cs typeface="Times New Roman"/>
              </a:rPr>
              <a:t>IP address with </a:t>
            </a:r>
            <a:r>
              <a:rPr sz="1800" dirty="0">
                <a:latin typeface="Times New Roman"/>
                <a:cs typeface="Times New Roman"/>
              </a:rPr>
              <a:t>other </a:t>
            </a:r>
            <a:r>
              <a:rPr sz="1800" spc="-5" dirty="0">
                <a:latin typeface="Times New Roman"/>
                <a:cs typeface="Times New Roman"/>
              </a:rPr>
              <a:t>sites </a:t>
            </a:r>
            <a:r>
              <a:rPr sz="1800" dirty="0">
                <a:latin typeface="Times New Roman"/>
                <a:cs typeface="Times New Roman"/>
              </a:rPr>
              <a:t>that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SSL-enabled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192" y="4260291"/>
            <a:ext cx="1041527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Ensure that certificate </a:t>
            </a:r>
            <a:r>
              <a:rPr sz="1800" spc="-5" dirty="0">
                <a:latin typeface="Times New Roman"/>
                <a:cs typeface="Times New Roman"/>
              </a:rPr>
              <a:t>organization </a:t>
            </a:r>
            <a:r>
              <a:rPr sz="1800" dirty="0">
                <a:latin typeface="Times New Roman"/>
                <a:cs typeface="Times New Roman"/>
              </a:rPr>
              <a:t>unit plus </a:t>
            </a:r>
            <a:r>
              <a:rPr sz="1800" spc="-5" dirty="0">
                <a:latin typeface="Times New Roman"/>
                <a:cs typeface="Times New Roman"/>
              </a:rPr>
              <a:t>issuer </a:t>
            </a:r>
            <a:r>
              <a:rPr sz="1800" dirty="0">
                <a:latin typeface="Times New Roman"/>
                <a:cs typeface="Times New Roman"/>
              </a:rPr>
              <a:t>fields uniquely identify the </a:t>
            </a:r>
            <a:r>
              <a:rPr sz="1800" spc="-5" dirty="0">
                <a:latin typeface="Times New Roman"/>
                <a:cs typeface="Times New Roman"/>
              </a:rPr>
              <a:t>organization </a:t>
            </a:r>
            <a:r>
              <a:rPr sz="1800" dirty="0">
                <a:latin typeface="Times New Roman"/>
                <a:cs typeface="Times New Roman"/>
              </a:rPr>
              <a:t>across 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Ensure that certificate </a:t>
            </a:r>
            <a:r>
              <a:rPr sz="1800" spc="-5" dirty="0">
                <a:latin typeface="Times New Roman"/>
                <a:cs typeface="Times New Roman"/>
              </a:rPr>
              <a:t>issuer </a:t>
            </a:r>
            <a:r>
              <a:rPr sz="1800" dirty="0">
                <a:latin typeface="Times New Roman"/>
                <a:cs typeface="Times New Roman"/>
              </a:rPr>
              <a:t>plus distinguished </a:t>
            </a:r>
            <a:r>
              <a:rPr sz="1800" spc="-5" dirty="0">
                <a:latin typeface="Times New Roman"/>
                <a:cs typeface="Times New Roman"/>
              </a:rPr>
              <a:t>name </a:t>
            </a:r>
            <a:r>
              <a:rPr sz="1800" dirty="0">
                <a:latin typeface="Times New Roman"/>
                <a:cs typeface="Times New Roman"/>
              </a:rPr>
              <a:t>uniquely identify 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Include expiring certificates in </a:t>
            </a:r>
            <a:r>
              <a:rPr sz="1800" spc="-5" dirty="0">
                <a:latin typeface="Times New Roman"/>
                <a:cs typeface="Times New Roman"/>
              </a:rPr>
              <a:t>tests </a:t>
            </a:r>
            <a:r>
              <a:rPr sz="1800" dirty="0">
                <a:latin typeface="Times New Roman"/>
                <a:cs typeface="Times New Roman"/>
              </a:rPr>
              <a:t>of applications using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certificates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certificate re-issues to update certificate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Audit certificate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revocations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769" y="2200545"/>
            <a:ext cx="3653830" cy="194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6114" y="2233050"/>
            <a:ext cx="4467683" cy="1754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4373" y="1204340"/>
            <a:ext cx="3437890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</a:t>
            </a:r>
            <a:r>
              <a:rPr sz="1800" b="1" dirty="0">
                <a:latin typeface="Times New Roman"/>
                <a:cs typeface="Times New Roman"/>
              </a:rPr>
              <a:t> Plan</a:t>
            </a: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Introduction to IT System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066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Operating 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Endpoint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28600" indent="-21653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229235" algn="l"/>
              </a:tabLst>
            </a:pPr>
            <a:r>
              <a:rPr sz="1800" b="1" dirty="0">
                <a:latin typeface="Times New Roman"/>
                <a:cs typeface="Times New Roman"/>
              </a:rPr>
              <a:t>Application </a:t>
            </a:r>
            <a:r>
              <a:rPr sz="1800" b="1" spc="-5" dirty="0">
                <a:latin typeface="Times New Roman"/>
                <a:cs typeface="Times New Roman"/>
              </a:rPr>
              <a:t>Server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Database Server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IT System Security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233934"/>
            <a:ext cx="984885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4.15 Oracle </a:t>
            </a:r>
            <a:r>
              <a:rPr sz="1800" b="1" spc="-5" dirty="0">
                <a:latin typeface="Times New Roman"/>
                <a:cs typeface="Times New Roman"/>
              </a:rPr>
              <a:t>Application </a:t>
            </a:r>
            <a:r>
              <a:rPr sz="1800" b="1" dirty="0">
                <a:latin typeface="Times New Roman"/>
                <a:cs typeface="Times New Roman"/>
              </a:rPr>
              <a:t>Server Security Best</a:t>
            </a:r>
            <a:r>
              <a:rPr sz="1800" b="1" spc="-1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Practices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Vulnerability </a:t>
            </a:r>
            <a:r>
              <a:rPr sz="1800" spc="-5" dirty="0">
                <a:latin typeface="Times New Roman"/>
                <a:cs typeface="Times New Roman"/>
              </a:rPr>
              <a:t>Assessment </a:t>
            </a:r>
            <a:r>
              <a:rPr sz="1800" dirty="0">
                <a:latin typeface="Times New Roman"/>
                <a:cs typeface="Times New Roman"/>
              </a:rPr>
              <a:t>and Penetration </a:t>
            </a:r>
            <a:r>
              <a:rPr sz="1800" spc="-20" dirty="0">
                <a:latin typeface="Times New Roman"/>
                <a:cs typeface="Times New Roman"/>
              </a:rPr>
              <a:t>Testing </a:t>
            </a:r>
            <a:r>
              <a:rPr sz="1800" spc="-35" dirty="0">
                <a:latin typeface="Times New Roman"/>
                <a:cs typeface="Times New Roman"/>
              </a:rPr>
              <a:t>(VA/PT)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Times New Roman"/>
                <a:cs typeface="Times New Roman"/>
              </a:rPr>
              <a:t>Review </a:t>
            </a:r>
            <a:r>
              <a:rPr sz="1800" spc="-5" dirty="0">
                <a:latin typeface="Times New Roman"/>
                <a:cs typeface="Times New Roman"/>
              </a:rPr>
              <a:t>Source </a:t>
            </a:r>
            <a:r>
              <a:rPr sz="1800" dirty="0">
                <a:latin typeface="Times New Roman"/>
                <a:cs typeface="Times New Roman"/>
              </a:rPr>
              <a:t>Code and Content </a:t>
            </a:r>
            <a:r>
              <a:rPr sz="1800" spc="-5" dirty="0">
                <a:latin typeface="Times New Roman"/>
                <a:cs typeface="Times New Roman"/>
              </a:rPr>
              <a:t>Against Known </a:t>
            </a:r>
            <a:r>
              <a:rPr sz="1800" dirty="0">
                <a:latin typeface="Times New Roman"/>
                <a:cs typeface="Times New Roman"/>
              </a:rPr>
              <a:t>Attacks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Tools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Follow Common Sense </a:t>
            </a:r>
            <a:r>
              <a:rPr sz="1800" dirty="0">
                <a:latin typeface="Times New Roman"/>
                <a:cs typeface="Times New Roman"/>
              </a:rPr>
              <a:t>Security Practices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Default Deny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block all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spc="-10" dirty="0">
                <a:latin typeface="Times New Roman"/>
                <a:cs typeface="Times New Roman"/>
              </a:rPr>
              <a:t>initially, </a:t>
            </a:r>
            <a:r>
              <a:rPr sz="1800" dirty="0">
                <a:latin typeface="Times New Roman"/>
                <a:cs typeface="Times New Roman"/>
              </a:rPr>
              <a:t>then allow only specific </a:t>
            </a:r>
            <a:r>
              <a:rPr sz="1800" spc="-5" dirty="0">
                <a:latin typeface="Times New Roman"/>
                <a:cs typeface="Times New Roman"/>
              </a:rPr>
              <a:t>ports/IP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addresses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Keep </a:t>
            </a:r>
            <a:r>
              <a:rPr sz="1800" dirty="0">
                <a:latin typeface="Times New Roman"/>
                <a:cs typeface="Times New Roman"/>
              </a:rPr>
              <a:t>Configuration clear /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short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Review Rules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regularly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Document </a:t>
            </a:r>
            <a:r>
              <a:rPr sz="1800" dirty="0">
                <a:latin typeface="Times New Roman"/>
                <a:cs typeface="Times New Roman"/>
              </a:rPr>
              <a:t>each Configuration Change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Made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Log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but reducing Log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Noise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Leverage Declarative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Oracle </a:t>
            </a:r>
            <a:r>
              <a:rPr sz="1800" spc="-5" dirty="0">
                <a:latin typeface="Times New Roman"/>
                <a:cs typeface="Times New Roman"/>
              </a:rPr>
              <a:t>HTTP </a:t>
            </a:r>
            <a:r>
              <a:rPr sz="1800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Application security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latin typeface="Times New Roman"/>
                <a:cs typeface="Times New Roman"/>
              </a:rPr>
              <a:t>Don’t </a:t>
            </a:r>
            <a:r>
              <a:rPr sz="1800" dirty="0">
                <a:latin typeface="Times New Roman"/>
                <a:cs typeface="Times New Roman"/>
              </a:rPr>
              <a:t>require application to be </a:t>
            </a:r>
            <a:r>
              <a:rPr sz="1800" spc="-5" dirty="0">
                <a:latin typeface="Times New Roman"/>
                <a:cs typeface="Times New Roman"/>
              </a:rPr>
              <a:t>modified </a:t>
            </a:r>
            <a:r>
              <a:rPr sz="1800" dirty="0">
                <a:latin typeface="Times New Roman"/>
                <a:cs typeface="Times New Roman"/>
              </a:rPr>
              <a:t>for Authentication, Authorization, Encryption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Slide#16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495" y="314325"/>
            <a:ext cx="107753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4.16 </a:t>
            </a:r>
            <a:r>
              <a:rPr sz="1800" b="1" spc="-5" dirty="0">
                <a:latin typeface="Times New Roman"/>
                <a:cs typeface="Times New Roman"/>
              </a:rPr>
              <a:t>Demilitarized </a:t>
            </a:r>
            <a:r>
              <a:rPr sz="1800" b="1" spc="-10" dirty="0">
                <a:latin typeface="Times New Roman"/>
                <a:cs typeface="Times New Roman"/>
              </a:rPr>
              <a:t>Zone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(DMZ)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External-facing servers, resources and </a:t>
            </a:r>
            <a:r>
              <a:rPr sz="1800" spc="-5" dirty="0">
                <a:latin typeface="Times New Roman"/>
                <a:cs typeface="Times New Roman"/>
              </a:rPr>
              <a:t>services </a:t>
            </a:r>
            <a:r>
              <a:rPr sz="1800" dirty="0">
                <a:latin typeface="Times New Roman"/>
                <a:cs typeface="Times New Roman"/>
              </a:rPr>
              <a:t>are located in 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DMZ.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Accessible </a:t>
            </a:r>
            <a:r>
              <a:rPr sz="1800" dirty="0">
                <a:latin typeface="Times New Roman"/>
                <a:cs typeface="Times New Roman"/>
              </a:rPr>
              <a:t>from the internet, but the </a:t>
            </a:r>
            <a:r>
              <a:rPr sz="1800" spc="-5" dirty="0">
                <a:latin typeface="Times New Roman"/>
                <a:cs typeface="Times New Roman"/>
              </a:rPr>
              <a:t>rest </a:t>
            </a:r>
            <a:r>
              <a:rPr sz="1800" dirty="0">
                <a:latin typeface="Times New Roman"/>
                <a:cs typeface="Times New Roman"/>
              </a:rPr>
              <a:t>of the internal </a:t>
            </a:r>
            <a:r>
              <a:rPr sz="1800" spc="-5" dirty="0">
                <a:latin typeface="Times New Roman"/>
                <a:cs typeface="Times New Roman"/>
              </a:rPr>
              <a:t>LAN </a:t>
            </a:r>
            <a:r>
              <a:rPr sz="1800" dirty="0">
                <a:latin typeface="Times New Roman"/>
                <a:cs typeface="Times New Roman"/>
              </a:rPr>
              <a:t>remains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unreachable.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Perimeter Network or Screened subnetwork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physical or logical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subnet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Separate an internal local area network </a:t>
            </a:r>
            <a:r>
              <a:rPr sz="1800" spc="-5" dirty="0">
                <a:latin typeface="Times New Roman"/>
                <a:cs typeface="Times New Roman"/>
              </a:rPr>
              <a:t>(LAN) </a:t>
            </a:r>
            <a:r>
              <a:rPr sz="1800" dirty="0">
                <a:latin typeface="Times New Roman"/>
                <a:cs typeface="Times New Roman"/>
              </a:rPr>
              <a:t>from other </a:t>
            </a:r>
            <a:r>
              <a:rPr sz="1800" spc="-5" dirty="0">
                <a:latin typeface="Times New Roman"/>
                <a:cs typeface="Times New Roman"/>
              </a:rPr>
              <a:t>untrusted networks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(Internet).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Additional </a:t>
            </a:r>
            <a:r>
              <a:rPr sz="1800" spc="5" dirty="0">
                <a:latin typeface="Times New Roman"/>
                <a:cs typeface="Times New Roman"/>
              </a:rPr>
              <a:t>layer </a:t>
            </a:r>
            <a:r>
              <a:rPr sz="1800" dirty="0">
                <a:latin typeface="Times New Roman"/>
                <a:cs typeface="Times New Roman"/>
              </a:rPr>
              <a:t>of security to the </a:t>
            </a:r>
            <a:r>
              <a:rPr sz="1800" spc="-5" dirty="0">
                <a:latin typeface="Times New Roman"/>
                <a:cs typeface="Times New Roman"/>
              </a:rPr>
              <a:t>LAN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restricts hackers to directly access internal servers/data via the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internet.</a:t>
            </a:r>
          </a:p>
        </p:txBody>
      </p:sp>
      <p:sp>
        <p:nvSpPr>
          <p:cNvPr id="3" name="object 3"/>
          <p:cNvSpPr/>
          <p:nvPr/>
        </p:nvSpPr>
        <p:spPr>
          <a:xfrm>
            <a:off x="6745223" y="2342388"/>
            <a:ext cx="4966255" cy="436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00" y="2514600"/>
            <a:ext cx="6085332" cy="3863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178" y="6310071"/>
            <a:ext cx="165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Unsecure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9885" y="6310071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Secure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58430" y="82383"/>
            <a:ext cx="1488675" cy="1883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46" y="317753"/>
            <a:ext cx="1047496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4.16 </a:t>
            </a:r>
            <a:r>
              <a:rPr sz="1800" b="1" spc="-35" dirty="0">
                <a:latin typeface="Times New Roman"/>
                <a:cs typeface="Times New Roman"/>
              </a:rPr>
              <a:t>Web </a:t>
            </a:r>
            <a:r>
              <a:rPr sz="1800" b="1" spc="-5" dirty="0">
                <a:latin typeface="Times New Roman"/>
                <a:cs typeface="Times New Roman"/>
              </a:rPr>
              <a:t>Application </a:t>
            </a:r>
            <a:r>
              <a:rPr sz="1800" b="1" dirty="0">
                <a:latin typeface="Times New Roman"/>
                <a:cs typeface="Times New Roman"/>
              </a:rPr>
              <a:t>Server Security Best</a:t>
            </a:r>
            <a:r>
              <a:rPr sz="1800" b="1" spc="-1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Practices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separate servers for internal and external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Separate Development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20" dirty="0">
                <a:latin typeface="Times New Roman"/>
                <a:cs typeface="Times New Roman"/>
              </a:rPr>
              <a:t>Testing </a:t>
            </a:r>
            <a:r>
              <a:rPr sz="1800" dirty="0">
                <a:latin typeface="Times New Roman"/>
                <a:cs typeface="Times New Roman"/>
              </a:rPr>
              <a:t>and Debugging </a:t>
            </a:r>
            <a:r>
              <a:rPr sz="1800" spc="-5" dirty="0">
                <a:latin typeface="Times New Roman"/>
                <a:cs typeface="Times New Roman"/>
              </a:rPr>
              <a:t>Apps </a:t>
            </a:r>
            <a:r>
              <a:rPr sz="1800" dirty="0">
                <a:latin typeface="Times New Roman"/>
                <a:cs typeface="Times New Roman"/>
              </a:rPr>
              <a:t>– hosting zones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Alpha, Beta, </a:t>
            </a:r>
            <a:r>
              <a:rPr sz="1800" spc="-90" dirty="0">
                <a:latin typeface="Times New Roman"/>
                <a:cs typeface="Times New Roman"/>
              </a:rPr>
              <a:t>UAT,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Audit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spc="-5" dirty="0">
                <a:latin typeface="Times New Roman"/>
                <a:cs typeface="Times New Roman"/>
              </a:rPr>
              <a:t>site </a:t>
            </a:r>
            <a:r>
              <a:rPr sz="1800" dirty="0">
                <a:latin typeface="Times New Roman"/>
                <a:cs typeface="Times New Roman"/>
              </a:rPr>
              <a:t>activity and </a:t>
            </a:r>
            <a:r>
              <a:rPr sz="1800" spc="-5" dirty="0">
                <a:latin typeface="Times New Roman"/>
                <a:cs typeface="Times New Roman"/>
              </a:rPr>
              <a:t>Store </a:t>
            </a:r>
            <a:r>
              <a:rPr sz="1800" dirty="0">
                <a:latin typeface="Times New Roman"/>
                <a:cs typeface="Times New Roman"/>
              </a:rPr>
              <a:t>logs in a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Education of developers on sound security coding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Patching Operating System and </a:t>
            </a:r>
            <a:r>
              <a:rPr sz="1800" spc="-55" dirty="0">
                <a:latin typeface="Times New Roman"/>
                <a:cs typeface="Times New Roman"/>
              </a:rPr>
              <a:t>Web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Application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Scanners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4.17 </a:t>
            </a:r>
            <a:r>
              <a:rPr sz="1800" b="1" spc="-5" dirty="0">
                <a:latin typeface="Times New Roman"/>
                <a:cs typeface="Times New Roman"/>
              </a:rPr>
              <a:t>Mobile Application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52544" y="2859023"/>
            <a:ext cx="6515100" cy="306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7358" y="5915659"/>
            <a:ext cx="6817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Client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HTTP/HTTPS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Web/Proxy </a:t>
            </a:r>
            <a:r>
              <a:rPr sz="1800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App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2741930" algn="l"/>
                <a:tab pos="534479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Front </a:t>
            </a:r>
            <a:r>
              <a:rPr sz="1800" b="1" spc="-5" dirty="0">
                <a:latin typeface="Times New Roman"/>
                <a:cs typeface="Times New Roman"/>
              </a:rPr>
              <a:t>End	Middleware	Backend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6990"/>
            <a:ext cx="604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4.18 </a:t>
            </a:r>
            <a:r>
              <a:rPr spc="-30" dirty="0"/>
              <a:t>Types </a:t>
            </a:r>
            <a:r>
              <a:rPr dirty="0"/>
              <a:t>of </a:t>
            </a:r>
            <a:r>
              <a:rPr spc="-5" dirty="0"/>
              <a:t>Applications </a:t>
            </a:r>
            <a:r>
              <a:rPr spc="-10" dirty="0"/>
              <a:t>(from </a:t>
            </a:r>
            <a:r>
              <a:rPr dirty="0"/>
              <a:t>Security </a:t>
            </a:r>
            <a:r>
              <a:rPr spc="-25" dirty="0"/>
              <a:t>Testing</a:t>
            </a:r>
            <a:r>
              <a:rPr spc="-160" dirty="0"/>
              <a:t> </a:t>
            </a:r>
            <a:r>
              <a:rPr dirty="0"/>
              <a:t>perspective)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95629"/>
            <a:ext cx="9117965" cy="6229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5" dirty="0">
                <a:latin typeface="Times New Roman"/>
                <a:cs typeface="Times New Roman"/>
              </a:rPr>
              <a:t>Web</a:t>
            </a:r>
            <a:r>
              <a:rPr sz="1800" dirty="0">
                <a:latin typeface="Times New Roman"/>
                <a:cs typeface="Times New Roman"/>
              </a:rPr>
              <a:t> Servers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Program that uses </a:t>
            </a:r>
            <a:r>
              <a:rPr sz="1600" spc="-10" dirty="0">
                <a:latin typeface="Times New Roman"/>
                <a:cs typeface="Times New Roman"/>
              </a:rPr>
              <a:t>HTTP </a:t>
            </a:r>
            <a:r>
              <a:rPr sz="1600" spc="-5" dirty="0">
                <a:latin typeface="Times New Roman"/>
                <a:cs typeface="Times New Roman"/>
              </a:rPr>
              <a:t>(Hypertext </a:t>
            </a:r>
            <a:r>
              <a:rPr sz="1600" spc="-10" dirty="0">
                <a:latin typeface="Times New Roman"/>
                <a:cs typeface="Times New Roman"/>
              </a:rPr>
              <a:t>Transfer </a:t>
            </a:r>
            <a:r>
              <a:rPr sz="1600" spc="-5" dirty="0">
                <a:latin typeface="Times New Roman"/>
                <a:cs typeface="Times New Roman"/>
              </a:rPr>
              <a:t>Protocol) or HTTPS to serve user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requests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Its generally designed in form of static files that form </a:t>
            </a:r>
            <a:r>
              <a:rPr sz="1600" b="1" spc="-35" dirty="0">
                <a:latin typeface="Times New Roman"/>
                <a:cs typeface="Times New Roman"/>
              </a:rPr>
              <a:t>Web</a:t>
            </a:r>
            <a:r>
              <a:rPr sz="1600" b="1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pages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Requests are forwarded to other </a:t>
            </a:r>
            <a:r>
              <a:rPr sz="1600" spc="-10" dirty="0">
                <a:latin typeface="Times New Roman"/>
                <a:cs typeface="Times New Roman"/>
              </a:rPr>
              <a:t>systems </a:t>
            </a:r>
            <a:r>
              <a:rPr sz="1600" spc="-5" dirty="0">
                <a:latin typeface="Times New Roman"/>
                <a:cs typeface="Times New Roman"/>
              </a:rPr>
              <a:t>by web servers – </a:t>
            </a:r>
            <a:r>
              <a:rPr sz="1600" spc="-25" dirty="0">
                <a:latin typeface="Times New Roman"/>
                <a:cs typeface="Times New Roman"/>
              </a:rPr>
              <a:t>proxy, </a:t>
            </a:r>
            <a:r>
              <a:rPr sz="1600" dirty="0">
                <a:latin typeface="Times New Roman"/>
                <a:cs typeface="Times New Roman"/>
              </a:rPr>
              <a:t>apps,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Times New Roman"/>
                <a:cs typeface="Times New Roman"/>
              </a:rPr>
              <a:t>Examples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Apache </a:t>
            </a:r>
            <a:r>
              <a:rPr sz="1600" spc="-45" dirty="0">
                <a:latin typeface="Times New Roman"/>
                <a:cs typeface="Times New Roman"/>
              </a:rPr>
              <a:t>HTTP, </a:t>
            </a:r>
            <a:r>
              <a:rPr sz="1600" spc="-15" dirty="0">
                <a:latin typeface="Times New Roman"/>
                <a:cs typeface="Times New Roman"/>
              </a:rPr>
              <a:t>Microsoft’s </a:t>
            </a:r>
            <a:r>
              <a:rPr sz="1600" spc="-10" dirty="0">
                <a:latin typeface="Times New Roman"/>
                <a:cs typeface="Times New Roman"/>
              </a:rPr>
              <a:t>IIS, </a:t>
            </a:r>
            <a:r>
              <a:rPr sz="1600" spc="-5" dirty="0">
                <a:latin typeface="Times New Roman"/>
                <a:cs typeface="Times New Roman"/>
              </a:rPr>
              <a:t>Apache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Tomcat</a:t>
            </a: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5" dirty="0">
                <a:latin typeface="Times New Roman"/>
                <a:cs typeface="Times New Roman"/>
              </a:rPr>
              <a:t>Web</a:t>
            </a:r>
            <a:r>
              <a:rPr sz="1800" dirty="0">
                <a:latin typeface="Times New Roman"/>
                <a:cs typeface="Times New Roman"/>
              </a:rPr>
              <a:t> Services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Apps built using different programming language for serving client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requests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Standard platform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interoperability between disparate applications inside Server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OS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latin typeface="Times New Roman"/>
                <a:cs typeface="Times New Roman"/>
              </a:rPr>
              <a:t>Apps </a:t>
            </a:r>
            <a:r>
              <a:rPr sz="1600" spc="-5" dirty="0">
                <a:latin typeface="Times New Roman"/>
                <a:cs typeface="Times New Roman"/>
              </a:rPr>
              <a:t>can be built using Java, Python,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C++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30" dirty="0">
                <a:latin typeface="Times New Roman"/>
                <a:cs typeface="Times New Roman"/>
              </a:rPr>
              <a:t>Types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50" dirty="0">
                <a:latin typeface="Times New Roman"/>
                <a:cs typeface="Times New Roman"/>
              </a:rPr>
              <a:t>Web </a:t>
            </a:r>
            <a:r>
              <a:rPr sz="1600" spc="-5" dirty="0">
                <a:latin typeface="Times New Roman"/>
                <a:cs typeface="Times New Roman"/>
              </a:rPr>
              <a:t>Services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API- </a:t>
            </a:r>
            <a:r>
              <a:rPr sz="1600" spc="-5" dirty="0">
                <a:latin typeface="Times New Roman"/>
                <a:cs typeface="Times New Roman"/>
              </a:rPr>
              <a:t>SOAP and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REST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Data is sent over apps by having </a:t>
            </a:r>
            <a:r>
              <a:rPr sz="1600" spc="-10" dirty="0">
                <a:latin typeface="Times New Roman"/>
                <a:cs typeface="Times New Roman"/>
              </a:rPr>
              <a:t>HTTP </a:t>
            </a:r>
            <a:r>
              <a:rPr sz="1600" spc="-5" dirty="0">
                <a:latin typeface="Times New Roman"/>
                <a:cs typeface="Times New Roman"/>
              </a:rPr>
              <a:t>using technologies such as </a:t>
            </a:r>
            <a:r>
              <a:rPr sz="1600" spc="-10" dirty="0">
                <a:latin typeface="Times New Roman"/>
                <a:cs typeface="Times New Roman"/>
              </a:rPr>
              <a:t>XML, </a:t>
            </a:r>
            <a:r>
              <a:rPr sz="1600" spc="-40" dirty="0">
                <a:latin typeface="Times New Roman"/>
                <a:cs typeface="Times New Roman"/>
              </a:rPr>
              <a:t>SOAP, </a:t>
            </a:r>
            <a:r>
              <a:rPr sz="1600" spc="-5" dirty="0">
                <a:latin typeface="Times New Roman"/>
                <a:cs typeface="Times New Roman"/>
              </a:rPr>
              <a:t>WSDL, and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UDDI</a:t>
            </a: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Thin Client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Lightweight apps optimized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establishing a </a:t>
            </a:r>
            <a:r>
              <a:rPr sz="1600" spc="-10" dirty="0">
                <a:latin typeface="Times New Roman"/>
                <a:cs typeface="Times New Roman"/>
              </a:rPr>
              <a:t>remote </a:t>
            </a:r>
            <a:r>
              <a:rPr sz="1600" spc="-5" dirty="0">
                <a:latin typeface="Times New Roman"/>
                <a:cs typeface="Times New Roman"/>
              </a:rPr>
              <a:t>connection between server and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client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Server infrastructure uses </a:t>
            </a:r>
            <a:r>
              <a:rPr sz="1600" dirty="0">
                <a:latin typeface="Times New Roman"/>
                <a:cs typeface="Times New Roman"/>
              </a:rPr>
              <a:t>Cloud </a:t>
            </a:r>
            <a:r>
              <a:rPr sz="1600" spc="-5" dirty="0">
                <a:latin typeface="Times New Roman"/>
                <a:cs typeface="Times New Roman"/>
              </a:rPr>
              <a:t>Computing - Application virtualization, hosted shared desktop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(HSD)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Client connects using their browsers – </a:t>
            </a:r>
            <a:r>
              <a:rPr sz="1600" spc="-20" dirty="0">
                <a:latin typeface="Times New Roman"/>
                <a:cs typeface="Times New Roman"/>
              </a:rPr>
              <a:t>Web-based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25" dirty="0">
                <a:latin typeface="Times New Roman"/>
                <a:cs typeface="Times New Roman"/>
              </a:rPr>
              <a:t>Terminal </a:t>
            </a:r>
            <a:r>
              <a:rPr sz="1600" spc="-5" dirty="0">
                <a:latin typeface="Times New Roman"/>
                <a:cs typeface="Times New Roman"/>
              </a:rPr>
              <a:t>Server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Thick Client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25" dirty="0">
                <a:latin typeface="Times New Roman"/>
                <a:cs typeface="Times New Roman"/>
              </a:rPr>
              <a:t>Heavy, </a:t>
            </a:r>
            <a:r>
              <a:rPr sz="1600" spc="-5" dirty="0">
                <a:latin typeface="Times New Roman"/>
                <a:cs typeface="Times New Roman"/>
              </a:rPr>
              <a:t>Robust,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Connection/Security/Authentication/Encryption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Client Server architecture (SQL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DB-Client)</a:t>
            </a: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Mobile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Apps installed on </a:t>
            </a:r>
            <a:r>
              <a:rPr sz="1600" spc="-10" dirty="0">
                <a:latin typeface="Times New Roman"/>
                <a:cs typeface="Times New Roman"/>
              </a:rPr>
              <a:t>mobile </a:t>
            </a:r>
            <a:r>
              <a:rPr sz="1600" spc="-5" dirty="0">
                <a:latin typeface="Times New Roman"/>
                <a:cs typeface="Times New Roman"/>
              </a:rPr>
              <a:t>/ handheld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devices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86" y="393319"/>
            <a:ext cx="283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4.19 </a:t>
            </a:r>
            <a:r>
              <a:rPr spc="-5" dirty="0"/>
              <a:t>Introduction </a:t>
            </a:r>
            <a:r>
              <a:rPr dirty="0"/>
              <a:t>to</a:t>
            </a:r>
            <a:r>
              <a:rPr spc="-75" dirty="0"/>
              <a:t> </a:t>
            </a:r>
            <a:r>
              <a:rPr spc="-45" dirty="0"/>
              <a:t>OWASP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086" y="942213"/>
            <a:ext cx="10391775" cy="53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P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Open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Web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Application</a:t>
            </a:r>
            <a:r>
              <a:rPr sz="1800" b="1" dirty="0">
                <a:latin typeface="Times New Roman"/>
                <a:cs typeface="Times New Roman"/>
              </a:rPr>
              <a:t> Security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Project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List of top 10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critical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Application Security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Risks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Provides </a:t>
            </a:r>
            <a:r>
              <a:rPr sz="1800" dirty="0">
                <a:latin typeface="Times New Roman"/>
                <a:cs typeface="Times New Roman"/>
              </a:rPr>
              <a:t>a description of each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risk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Example of </a:t>
            </a:r>
            <a:r>
              <a:rPr sz="1800" spc="-10" dirty="0">
                <a:latin typeface="Times New Roman"/>
                <a:cs typeface="Times New Roman"/>
              </a:rPr>
              <a:t>Vulnerabilities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Attacks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Mitigation strategies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Guidance </a:t>
            </a:r>
            <a:r>
              <a:rPr sz="1800" dirty="0">
                <a:latin typeface="Times New Roman"/>
                <a:cs typeface="Times New Roman"/>
              </a:rPr>
              <a:t>to avoid these application security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risks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Open </a:t>
            </a:r>
            <a:r>
              <a:rPr sz="1800" spc="-15" dirty="0">
                <a:latin typeface="Times New Roman"/>
                <a:cs typeface="Times New Roman"/>
              </a:rPr>
              <a:t>Community, </a:t>
            </a:r>
            <a:r>
              <a:rPr sz="1800" dirty="0">
                <a:latin typeface="Times New Roman"/>
                <a:cs typeface="Times New Roman"/>
              </a:rPr>
              <a:t>Free Project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checklist for fixing vulnerabilities for </a:t>
            </a:r>
            <a:r>
              <a:rPr sz="1800" spc="-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portals and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Security Researches, </a:t>
            </a:r>
            <a:r>
              <a:rPr sz="1800" spc="-30" dirty="0">
                <a:latin typeface="Times New Roman"/>
                <a:cs typeface="Times New Roman"/>
              </a:rPr>
              <a:t>Teams </a:t>
            </a:r>
            <a:r>
              <a:rPr sz="1800" dirty="0">
                <a:latin typeface="Times New Roman"/>
                <a:cs typeface="Times New Roman"/>
              </a:rPr>
              <a:t>or Ethical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Hackers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Dave </a:t>
            </a:r>
            <a:r>
              <a:rPr sz="1800" spc="-15" dirty="0">
                <a:latin typeface="Times New Roman"/>
                <a:cs typeface="Times New Roman"/>
              </a:rPr>
              <a:t>Wichers </a:t>
            </a:r>
            <a:r>
              <a:rPr sz="1800" dirty="0">
                <a:latin typeface="Times New Roman"/>
                <a:cs typeface="Times New Roman"/>
              </a:rPr>
              <a:t>created </a:t>
            </a:r>
            <a:r>
              <a:rPr sz="1800" spc="-50" dirty="0">
                <a:latin typeface="Times New Roman"/>
                <a:cs typeface="Times New Roman"/>
              </a:rPr>
              <a:t>OWASP </a:t>
            </a:r>
            <a:r>
              <a:rPr sz="1800" dirty="0">
                <a:latin typeface="Times New Roman"/>
                <a:cs typeface="Times New Roman"/>
              </a:rPr>
              <a:t>Foundation in 2004, </a:t>
            </a:r>
            <a:r>
              <a:rPr sz="1800" spc="-5" dirty="0">
                <a:latin typeface="Times New Roman"/>
                <a:cs typeface="Times New Roman"/>
              </a:rPr>
              <a:t>Aspect </a:t>
            </a:r>
            <a:r>
              <a:rPr sz="1800" dirty="0">
                <a:latin typeface="Times New Roman"/>
                <a:cs typeface="Times New Roman"/>
              </a:rPr>
              <a:t>Security Co-founder &amp; </a:t>
            </a:r>
            <a:r>
              <a:rPr sz="1800" spc="-5" dirty="0">
                <a:latin typeface="Times New Roman"/>
                <a:cs typeface="Times New Roman"/>
              </a:rPr>
              <a:t>ED </a:t>
            </a:r>
            <a:r>
              <a:rPr sz="1800" dirty="0">
                <a:latin typeface="Times New Roman"/>
                <a:cs typeface="Times New Roman"/>
              </a:rPr>
              <a:t>@ Ernest &amp;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Young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Link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https://www.owasp.org/index.php/Category:OWASP_Top_Ten_Project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What </a:t>
            </a:r>
            <a:r>
              <a:rPr sz="1800" b="1" spc="-5" dirty="0">
                <a:latin typeface="Times New Roman"/>
                <a:cs typeface="Times New Roman"/>
              </a:rPr>
              <a:t>makes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15" dirty="0">
                <a:latin typeface="Times New Roman"/>
                <a:cs typeface="Times New Roman"/>
              </a:rPr>
              <a:t>Website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Vulnerable?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Front </a:t>
            </a:r>
            <a:r>
              <a:rPr sz="1800" b="1" spc="-5" dirty="0">
                <a:latin typeface="Times New Roman"/>
                <a:cs typeface="Times New Roman"/>
              </a:rPr>
              <a:t>End Scripting </a:t>
            </a:r>
            <a:r>
              <a:rPr sz="1800" b="1" dirty="0">
                <a:latin typeface="Times New Roman"/>
                <a:cs typeface="Times New Roman"/>
              </a:rPr>
              <a:t>/ </a:t>
            </a:r>
            <a:r>
              <a:rPr sz="1800" b="1" spc="-5" dirty="0">
                <a:latin typeface="Times New Roman"/>
                <a:cs typeface="Times New Roman"/>
              </a:rPr>
              <a:t>Coding: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JavaScript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Un-validated </a:t>
            </a:r>
            <a:r>
              <a:rPr sz="1800" dirty="0">
                <a:latin typeface="Times New Roman"/>
                <a:cs typeface="Times New Roman"/>
              </a:rPr>
              <a:t>Client side redirects, Authentication, </a:t>
            </a:r>
            <a:r>
              <a:rPr sz="1800" spc="-5" dirty="0">
                <a:latin typeface="Times New Roman"/>
                <a:cs typeface="Times New Roman"/>
              </a:rPr>
              <a:t>XSS </a:t>
            </a:r>
            <a:r>
              <a:rPr sz="1800" dirty="0">
                <a:latin typeface="Times New Roman"/>
                <a:cs typeface="Times New Roman"/>
              </a:rPr>
              <a:t>Reflection, Cookies, Local </a:t>
            </a:r>
            <a:r>
              <a:rPr sz="1800" spc="-5" dirty="0">
                <a:latin typeface="Times New Roman"/>
                <a:cs typeface="Times New Roman"/>
              </a:rPr>
              <a:t>Browser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Storage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Backend Scripting Languages: </a:t>
            </a:r>
            <a:r>
              <a:rPr sz="1800" b="1" spc="-25" dirty="0">
                <a:latin typeface="Times New Roman"/>
                <a:cs typeface="Times New Roman"/>
              </a:rPr>
              <a:t>Ruby,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PHP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SQLi, Command </a:t>
            </a:r>
            <a:r>
              <a:rPr sz="1800" dirty="0">
                <a:latin typeface="Times New Roman"/>
                <a:cs typeface="Times New Roman"/>
              </a:rPr>
              <a:t>Injection</a:t>
            </a:r>
            <a:r>
              <a:rPr sz="1800">
                <a:latin typeface="Times New Roman"/>
                <a:cs typeface="Times New Roman"/>
              </a:rPr>
              <a:t>, Director</a:t>
            </a:r>
            <a:r>
              <a:rPr lang="en-US" sz="1800">
                <a:latin typeface="Times New Roman"/>
                <a:cs typeface="Times New Roman"/>
              </a:rPr>
              <a:t>y</a:t>
            </a:r>
            <a:r>
              <a:rPr sz="180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Traversal, </a:t>
            </a:r>
            <a:r>
              <a:rPr sz="1800" dirty="0">
                <a:latin typeface="Times New Roman"/>
                <a:cs typeface="Times New Roman"/>
              </a:rPr>
              <a:t>File Uploads, Direct Object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086" y="393319"/>
            <a:ext cx="283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4.19 </a:t>
            </a:r>
            <a:r>
              <a:rPr sz="1800" b="1" spc="-5" dirty="0">
                <a:latin typeface="Times New Roman"/>
                <a:cs typeface="Times New Roman"/>
              </a:rPr>
              <a:t>Introduction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OWASP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Picture 8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9BDBD622-33EF-93C6-0241-EFF094801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5625"/>
          <a:stretch/>
        </p:blipFill>
        <p:spPr>
          <a:xfrm>
            <a:off x="488086" y="1295400"/>
            <a:ext cx="11277600" cy="4894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646" y="270205"/>
            <a:ext cx="11274425" cy="3636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4.20 Identifying </a:t>
            </a:r>
            <a:r>
              <a:rPr sz="1800" b="1" spc="-5" dirty="0">
                <a:latin typeface="Times New Roman"/>
                <a:cs typeface="Times New Roman"/>
              </a:rPr>
              <a:t>and Protecting data </a:t>
            </a:r>
            <a:r>
              <a:rPr sz="1800" b="1" dirty="0">
                <a:latin typeface="Times New Roman"/>
                <a:cs typeface="Times New Roman"/>
              </a:rPr>
              <a:t>in mobile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devices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Identify Sensitive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Data Sensitivity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Context-sensitive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depends </a:t>
            </a:r>
            <a:r>
              <a:rPr sz="1800" spc="-5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Regulation - which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often </a:t>
            </a:r>
            <a:r>
              <a:rPr sz="1800" spc="-5" dirty="0">
                <a:latin typeface="Times New Roman"/>
                <a:cs typeface="Times New Roman"/>
              </a:rPr>
              <a:t>mandatory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Prioritization</a:t>
            </a: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Company</a:t>
            </a:r>
            <a:r>
              <a:rPr sz="1800" dirty="0">
                <a:latin typeface="Times New Roman"/>
                <a:cs typeface="Times New Roman"/>
              </a:rPr>
              <a:t> Policy</a:t>
            </a: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Contractual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Obligations</a:t>
            </a:r>
          </a:p>
          <a:p>
            <a:pPr marL="1213485" lvl="2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</a:t>
            </a:r>
            <a:r>
              <a:rPr sz="1800" dirty="0">
                <a:latin typeface="Times New Roman"/>
                <a:cs typeface="Times New Roman"/>
              </a:rPr>
              <a:t> Expectation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Note: </a:t>
            </a:r>
            <a:r>
              <a:rPr sz="1800" dirty="0">
                <a:latin typeface="Times New Roman"/>
                <a:cs typeface="Times New Roman"/>
              </a:rPr>
              <a:t>Sensitive </a:t>
            </a:r>
            <a:r>
              <a:rPr sz="1800" spc="-5" dirty="0">
                <a:latin typeface="Times New Roman"/>
                <a:cs typeface="Times New Roman"/>
              </a:rPr>
              <a:t>Data is </a:t>
            </a:r>
            <a:r>
              <a:rPr sz="1800" dirty="0">
                <a:latin typeface="Times New Roman"/>
                <a:cs typeface="Times New Roman"/>
              </a:rPr>
              <a:t>not always </a:t>
            </a:r>
            <a:r>
              <a:rPr sz="1800" spc="-5" dirty="0">
                <a:latin typeface="Times New Roman"/>
                <a:cs typeface="Times New Roman"/>
              </a:rPr>
              <a:t>user-generated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Can include data computed from scratch, data coming from external </a:t>
            </a:r>
            <a:r>
              <a:rPr sz="1800" spc="-5" dirty="0">
                <a:latin typeface="Times New Roman"/>
                <a:cs typeface="Times New Roman"/>
              </a:rPr>
              <a:t>sensors </a:t>
            </a:r>
            <a:r>
              <a:rPr sz="1800" dirty="0">
                <a:latin typeface="Times New Roman"/>
                <a:cs typeface="Times New Roman"/>
              </a:rPr>
              <a:t>(e.g., geolocation, data on </a:t>
            </a:r>
            <a:r>
              <a:rPr sz="1800" spc="-5" dirty="0">
                <a:latin typeface="Times New Roman"/>
                <a:cs typeface="Times New Roman"/>
              </a:rPr>
              <a:t>mobile </a:t>
            </a:r>
            <a:r>
              <a:rPr sz="1800" dirty="0">
                <a:latin typeface="Times New Roman"/>
                <a:cs typeface="Times New Roman"/>
              </a:rPr>
              <a:t>devices),  cryptographic material and Personally Identifiable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(PII).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646" y="270205"/>
            <a:ext cx="11141710" cy="590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4.21 Identifying </a:t>
            </a:r>
            <a:r>
              <a:rPr sz="1800" b="1" spc="-5" dirty="0">
                <a:latin typeface="Times New Roman"/>
                <a:cs typeface="Times New Roman"/>
              </a:rPr>
              <a:t>and Protecting data </a:t>
            </a:r>
            <a:r>
              <a:rPr sz="1800" b="1" dirty="0">
                <a:latin typeface="Times New Roman"/>
                <a:cs typeface="Times New Roman"/>
              </a:rPr>
              <a:t>in mobile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devices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Protecting Sensitive Data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Policy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Secure </a:t>
            </a:r>
            <a:r>
              <a:rPr sz="1800" spc="-5" dirty="0">
                <a:latin typeface="Times New Roman"/>
                <a:cs typeface="Times New Roman"/>
              </a:rPr>
              <a:t>Mobile </a:t>
            </a:r>
            <a:r>
              <a:rPr sz="1800" dirty="0">
                <a:latin typeface="Times New Roman"/>
                <a:cs typeface="Times New Roman"/>
              </a:rPr>
              <a:t>Device Physically – never out of sight, Control, Accidental damage/loss/theft, </a:t>
            </a:r>
            <a:r>
              <a:rPr sz="1800" spc="-5" dirty="0">
                <a:latin typeface="Times New Roman"/>
                <a:cs typeface="Times New Roman"/>
              </a:rPr>
              <a:t>Keep </a:t>
            </a:r>
            <a:r>
              <a:rPr sz="1800" dirty="0">
                <a:latin typeface="Times New Roman"/>
                <a:cs typeface="Times New Roman"/>
              </a:rPr>
              <a:t>record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Control access to </a:t>
            </a:r>
            <a:r>
              <a:rPr sz="1800" spc="-5" dirty="0">
                <a:latin typeface="Times New Roman"/>
                <a:cs typeface="Times New Roman"/>
              </a:rPr>
              <a:t>screen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PIN, Passwords, </a:t>
            </a:r>
            <a:r>
              <a:rPr sz="1800" dirty="0">
                <a:latin typeface="Times New Roman"/>
                <a:cs typeface="Times New Roman"/>
              </a:rPr>
              <a:t>Lock Screen codes,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Biometrics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Mobile Antivirus or Antimalware apps, </a:t>
            </a:r>
            <a:r>
              <a:rPr sz="1800" spc="-5" dirty="0">
                <a:latin typeface="Times New Roman"/>
                <a:cs typeface="Times New Roman"/>
              </a:rPr>
              <a:t>Filters </a:t>
            </a:r>
            <a:r>
              <a:rPr sz="1800" dirty="0">
                <a:latin typeface="Times New Roman"/>
                <a:cs typeface="Times New Roman"/>
              </a:rPr>
              <a:t>for Spam Calls/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SMS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Block / </a:t>
            </a:r>
            <a:r>
              <a:rPr sz="1800" spc="-5" dirty="0">
                <a:latin typeface="Times New Roman"/>
                <a:cs typeface="Times New Roman"/>
              </a:rPr>
              <a:t>Deny </a:t>
            </a:r>
            <a:r>
              <a:rPr sz="1800" dirty="0">
                <a:latin typeface="Times New Roman"/>
                <a:cs typeface="Times New Roman"/>
              </a:rPr>
              <a:t>access to Data/Contacts/Photographs to specified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Make Data Unreadable to others –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Encryption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Limit </a:t>
            </a:r>
            <a:r>
              <a:rPr sz="1800" dirty="0">
                <a:latin typeface="Times New Roman"/>
                <a:cs typeface="Times New Roman"/>
              </a:rPr>
              <a:t>Broadcasting </a:t>
            </a:r>
            <a:r>
              <a:rPr sz="1800" spc="-50" dirty="0">
                <a:latin typeface="Times New Roman"/>
                <a:cs typeface="Times New Roman"/>
              </a:rPr>
              <a:t>Your </a:t>
            </a:r>
            <a:r>
              <a:rPr sz="1800" dirty="0">
                <a:latin typeface="Times New Roman"/>
                <a:cs typeface="Times New Roman"/>
              </a:rPr>
              <a:t>Presence / Capabilities – Bluetooth, Hotspot, </a:t>
            </a:r>
            <a:r>
              <a:rPr sz="1800" spc="-5" dirty="0">
                <a:latin typeface="Times New Roman"/>
                <a:cs typeface="Times New Roman"/>
              </a:rPr>
              <a:t>GPS,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Sharing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Beware of Free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Wi-Fi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Phishing Emails, SMS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Calls </a:t>
            </a:r>
            <a:r>
              <a:rPr sz="1800" dirty="0">
                <a:latin typeface="Times New Roman"/>
                <a:cs typeface="Times New Roman"/>
              </a:rPr>
              <a:t>– information disclosure, download malwares by </a:t>
            </a:r>
            <a:r>
              <a:rPr sz="1800" spc="-5" dirty="0">
                <a:latin typeface="Times New Roman"/>
                <a:cs typeface="Times New Roman"/>
              </a:rPr>
              <a:t>offering </a:t>
            </a:r>
            <a:r>
              <a:rPr sz="1800" dirty="0">
                <a:latin typeface="Times New Roman"/>
                <a:cs typeface="Times New Roman"/>
              </a:rPr>
              <a:t>free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apps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latin typeface="Times New Roman"/>
                <a:cs typeface="Times New Roman"/>
              </a:rPr>
              <a:t>Don’t </a:t>
            </a:r>
            <a:r>
              <a:rPr sz="1800" spc="-5" dirty="0">
                <a:latin typeface="Times New Roman"/>
                <a:cs typeface="Times New Roman"/>
              </a:rPr>
              <a:t>Jailbreak </a:t>
            </a:r>
            <a:r>
              <a:rPr sz="1800" spc="5" dirty="0">
                <a:latin typeface="Times New Roman"/>
                <a:cs typeface="Times New Roman"/>
              </a:rPr>
              <a:t>your </a:t>
            </a:r>
            <a:r>
              <a:rPr sz="1800" dirty="0">
                <a:latin typeface="Times New Roman"/>
                <a:cs typeface="Times New Roman"/>
              </a:rPr>
              <a:t>devices – Root the Hardware / </a:t>
            </a:r>
            <a:r>
              <a:rPr sz="1800" spc="-5" dirty="0">
                <a:latin typeface="Times New Roman"/>
                <a:cs typeface="Times New Roman"/>
              </a:rPr>
              <a:t>Factory </a:t>
            </a:r>
            <a:r>
              <a:rPr sz="1800" dirty="0">
                <a:latin typeface="Times New Roman"/>
                <a:cs typeface="Times New Roman"/>
              </a:rPr>
              <a:t>Default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 recommended OS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Apps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53" y="328040"/>
            <a:ext cx="446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4.22 </a:t>
            </a:r>
            <a:r>
              <a:rPr spc="-5" dirty="0"/>
              <a:t>Formidable</a:t>
            </a:r>
            <a:r>
              <a:rPr spc="-40" dirty="0"/>
              <a:t> </a:t>
            </a:r>
            <a:r>
              <a:rPr spc="-5" dirty="0"/>
              <a:t>apps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753" y="1150696"/>
            <a:ext cx="5626735" cy="529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Harden the </a:t>
            </a:r>
            <a:r>
              <a:rPr sz="1800" spc="-5" dirty="0">
                <a:latin typeface="Times New Roman"/>
                <a:cs typeface="Times New Roman"/>
              </a:rPr>
              <a:t>Mobile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Mobile Device Management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(MDM)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Enterprise </a:t>
            </a:r>
            <a:r>
              <a:rPr lang="en-US" sz="1800" dirty="0">
                <a:latin typeface="Times New Roman"/>
                <a:cs typeface="Times New Roman"/>
              </a:rPr>
              <a:t>Mobility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(E</a:t>
            </a:r>
            <a:r>
              <a:rPr lang="en-US" sz="1800" spc="-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M)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35" dirty="0">
                <a:latin typeface="Times New Roman"/>
                <a:cs typeface="Times New Roman"/>
              </a:rPr>
              <a:t>Vendors </a:t>
            </a:r>
            <a:r>
              <a:rPr sz="1800" dirty="0">
                <a:latin typeface="Times New Roman"/>
                <a:cs typeface="Times New Roman"/>
              </a:rPr>
              <a:t>- MobileIron, Airwatch, MaaS360,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A4W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Application </a:t>
            </a:r>
            <a:r>
              <a:rPr sz="1800" spc="-10" dirty="0">
                <a:latin typeface="Times New Roman"/>
                <a:cs typeface="Times New Roman"/>
              </a:rPr>
              <a:t>Wrapping </a:t>
            </a:r>
            <a:r>
              <a:rPr sz="1800" dirty="0">
                <a:latin typeface="Times New Roman"/>
                <a:cs typeface="Times New Roman"/>
              </a:rPr>
              <a:t>– securely deploying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from only </a:t>
            </a:r>
            <a:r>
              <a:rPr sz="1800" spc="-5" dirty="0">
                <a:latin typeface="Times New Roman"/>
                <a:cs typeface="Times New Roman"/>
              </a:rPr>
              <a:t>recommended </a:t>
            </a:r>
            <a:r>
              <a:rPr sz="1800" dirty="0">
                <a:latin typeface="Times New Roman"/>
                <a:cs typeface="Times New Roman"/>
              </a:rPr>
              <a:t>/ secure trusted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sources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Apply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 level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Authentication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Data at </a:t>
            </a:r>
            <a:r>
              <a:rPr sz="1800" spc="-5" dirty="0">
                <a:latin typeface="Times New Roman"/>
                <a:cs typeface="Times New Roman"/>
              </a:rPr>
              <a:t>rest </a:t>
            </a:r>
            <a:r>
              <a:rPr sz="1800" dirty="0">
                <a:latin typeface="Times New Roman"/>
                <a:cs typeface="Times New Roman"/>
              </a:rPr>
              <a:t>and 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transit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VPN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encryption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Safe </a:t>
            </a:r>
            <a:r>
              <a:rPr sz="1800" spc="-5" dirty="0">
                <a:latin typeface="Times New Roman"/>
                <a:cs typeface="Times New Roman"/>
              </a:rPr>
              <a:t>Browsing</a:t>
            </a:r>
            <a:r>
              <a:rPr sz="1800" dirty="0">
                <a:latin typeface="Times New Roman"/>
                <a:cs typeface="Times New Roman"/>
              </a:rPr>
              <a:t> –</a:t>
            </a: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Anonymous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Browsing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APIs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Secure Encryption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Prevent Cyber Attacks on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Man-in-the-middle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attacks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Malware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attacks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Infected with Bot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Scripts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257683"/>
            <a:ext cx="1084326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4.23 Overview of Security </a:t>
            </a:r>
            <a:r>
              <a:rPr sz="1800" b="1" spc="-25" dirty="0">
                <a:latin typeface="Times New Roman"/>
                <a:cs typeface="Times New Roman"/>
              </a:rPr>
              <a:t>Testing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Tools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Application Security involves three </a:t>
            </a:r>
            <a:r>
              <a:rPr sz="1800" spc="-5" dirty="0">
                <a:latin typeface="Times New Roman"/>
                <a:cs typeface="Times New Roman"/>
              </a:rPr>
              <a:t>major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steps: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Threat </a:t>
            </a:r>
            <a:r>
              <a:rPr sz="1800" b="1" dirty="0">
                <a:latin typeface="Times New Roman"/>
                <a:cs typeface="Times New Roman"/>
              </a:rPr>
              <a:t>Modeling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Understand the threats to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the apps are exposed – understand the environment, </a:t>
            </a:r>
            <a:r>
              <a:rPr sz="1800" spc="-5" dirty="0">
                <a:latin typeface="Times New Roman"/>
                <a:cs typeface="Times New Roman"/>
              </a:rPr>
              <a:t>business, </a:t>
            </a:r>
            <a:r>
              <a:rPr sz="1800" dirty="0">
                <a:latin typeface="Times New Roman"/>
                <a:cs typeface="Times New Roman"/>
              </a:rPr>
              <a:t>app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Makes </a:t>
            </a:r>
            <a:r>
              <a:rPr sz="1800" dirty="0">
                <a:latin typeface="Times New Roman"/>
                <a:cs typeface="Times New Roman"/>
              </a:rPr>
              <a:t>it easier for </a:t>
            </a:r>
            <a:r>
              <a:rPr sz="1800" spc="-5" dirty="0">
                <a:latin typeface="Times New Roman"/>
                <a:cs typeface="Times New Roman"/>
              </a:rPr>
              <a:t>businesses </a:t>
            </a:r>
            <a:r>
              <a:rPr sz="1800" dirty="0">
                <a:latin typeface="Times New Roman"/>
                <a:cs typeface="Times New Roman"/>
              </a:rPr>
              <a:t>to comprehend the lurking danger and adopt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countermeasures.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Penetration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Testing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Approach the application </a:t>
            </a:r>
            <a:r>
              <a:rPr sz="1800" spc="-5" dirty="0">
                <a:latin typeface="Times New Roman"/>
                <a:cs typeface="Times New Roman"/>
              </a:rPr>
              <a:t>just as </a:t>
            </a:r>
            <a:r>
              <a:rPr sz="1800" dirty="0">
                <a:latin typeface="Times New Roman"/>
                <a:cs typeface="Times New Roman"/>
              </a:rPr>
              <a:t>any real-world hacker would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White </a:t>
            </a:r>
            <a:r>
              <a:rPr sz="1800" spc="-5" dirty="0">
                <a:latin typeface="Times New Roman"/>
                <a:cs typeface="Times New Roman"/>
              </a:rPr>
              <a:t>Hats </a:t>
            </a:r>
            <a:r>
              <a:rPr sz="1800" dirty="0">
                <a:latin typeface="Times New Roman"/>
                <a:cs typeface="Times New Roman"/>
              </a:rPr>
              <a:t>(Ethical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Hackers).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spc="-25" dirty="0">
                <a:latin typeface="Times New Roman"/>
                <a:cs typeface="Times New Roman"/>
              </a:rPr>
              <a:t>Tools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5" dirty="0">
                <a:latin typeface="Times New Roman"/>
                <a:cs typeface="Times New Roman"/>
              </a:rPr>
              <a:t>Manual methods </a:t>
            </a:r>
            <a:r>
              <a:rPr sz="1800" dirty="0">
                <a:latin typeface="Times New Roman"/>
                <a:cs typeface="Times New Roman"/>
              </a:rPr>
              <a:t>to hack apps, find vulnerabilities and get developers to patch them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Blue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Team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External penetration testing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be performed by trustworthy individuals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Red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Team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Source </a:t>
            </a:r>
            <a:r>
              <a:rPr sz="1800" b="1" spc="-5" dirty="0">
                <a:latin typeface="Times New Roman"/>
                <a:cs typeface="Times New Roman"/>
              </a:rPr>
              <a:t>Code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Review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static code analysis tools - </a:t>
            </a:r>
            <a:r>
              <a:rPr sz="1800" spc="-5" dirty="0">
                <a:latin typeface="Times New Roman"/>
                <a:cs typeface="Times New Roman"/>
              </a:rPr>
              <a:t>FindBugs, </a:t>
            </a:r>
            <a:r>
              <a:rPr sz="1800" spc="-15" dirty="0">
                <a:latin typeface="Times New Roman"/>
                <a:cs typeface="Times New Roman"/>
              </a:rPr>
              <a:t>Sonar, </a:t>
            </a:r>
            <a:r>
              <a:rPr sz="1800" spc="-50" dirty="0">
                <a:latin typeface="Times New Roman"/>
                <a:cs typeface="Times New Roman"/>
              </a:rPr>
              <a:t>OWASP </a:t>
            </a:r>
            <a:r>
              <a:rPr sz="1800" dirty="0">
                <a:latin typeface="Times New Roman"/>
                <a:cs typeface="Times New Roman"/>
              </a:rPr>
              <a:t>Orizon, </a:t>
            </a:r>
            <a:r>
              <a:rPr sz="1800" spc="-35" dirty="0">
                <a:latin typeface="Times New Roman"/>
                <a:cs typeface="Times New Roman"/>
              </a:rPr>
              <a:t>Yasca,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Spike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Manual </a:t>
            </a:r>
            <a:r>
              <a:rPr sz="1800" spc="-5" dirty="0">
                <a:latin typeface="Times New Roman"/>
                <a:cs typeface="Times New Roman"/>
              </a:rPr>
              <a:t>source </a:t>
            </a:r>
            <a:r>
              <a:rPr sz="1800" dirty="0">
                <a:latin typeface="Times New Roman"/>
                <a:cs typeface="Times New Roman"/>
              </a:rPr>
              <a:t>code review - </a:t>
            </a:r>
            <a:r>
              <a:rPr sz="1800" spc="-5" dirty="0">
                <a:latin typeface="Times New Roman"/>
                <a:cs typeface="Times New Roman"/>
              </a:rPr>
              <a:t>manual</a:t>
            </a:r>
            <a:r>
              <a:rPr sz="1800" dirty="0">
                <a:latin typeface="Times New Roman"/>
                <a:cs typeface="Times New Roman"/>
              </a:rPr>
              <a:t> hacking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2777439"/>
            <a:ext cx="5548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Unit </a:t>
            </a:r>
            <a:r>
              <a:rPr sz="2800" dirty="0"/>
              <a:t>#4: </a:t>
            </a:r>
            <a:r>
              <a:rPr sz="2800" spc="-5" dirty="0"/>
              <a:t>Application Server</a:t>
            </a:r>
            <a:r>
              <a:rPr sz="2800" spc="-190" dirty="0"/>
              <a:t> </a:t>
            </a:r>
            <a:r>
              <a:rPr sz="2800" spc="-5" dirty="0"/>
              <a:t>Security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251586"/>
            <a:ext cx="11237595" cy="3659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4.23 Overview of Security </a:t>
            </a:r>
            <a:r>
              <a:rPr sz="1800" b="1" spc="-25" dirty="0">
                <a:latin typeface="Times New Roman"/>
                <a:cs typeface="Times New Roman"/>
              </a:rPr>
              <a:t>Testing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Tools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40" dirty="0">
                <a:latin typeface="Times New Roman"/>
                <a:cs typeface="Times New Roman"/>
              </a:rPr>
              <a:t>Top </a:t>
            </a:r>
            <a:r>
              <a:rPr sz="1800" dirty="0">
                <a:latin typeface="Times New Roman"/>
                <a:cs typeface="Times New Roman"/>
              </a:rPr>
              <a:t>Application Security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Tools: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ZAP </a:t>
            </a:r>
            <a:r>
              <a:rPr sz="1800" dirty="0">
                <a:latin typeface="Times New Roman"/>
                <a:cs typeface="Times New Roman"/>
              </a:rPr>
              <a:t>– Zed Attack </a:t>
            </a:r>
            <a:r>
              <a:rPr sz="1800" spc="-5" dirty="0">
                <a:latin typeface="Times New Roman"/>
                <a:cs typeface="Times New Roman"/>
              </a:rPr>
              <a:t>Proxy </a:t>
            </a:r>
            <a:r>
              <a:rPr sz="1800" dirty="0">
                <a:latin typeface="Times New Roman"/>
                <a:cs typeface="Times New Roman"/>
              </a:rPr>
              <a:t>– web, apps, </a:t>
            </a:r>
            <a:r>
              <a:rPr sz="1800" spc="-5" dirty="0">
                <a:latin typeface="Times New Roman"/>
                <a:cs typeface="Times New Roman"/>
              </a:rPr>
              <a:t>mobile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vulnerabilities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MicroFocus – </a:t>
            </a:r>
            <a:r>
              <a:rPr sz="1800" spc="-5" dirty="0">
                <a:latin typeface="Times New Roman"/>
                <a:cs typeface="Times New Roman"/>
              </a:rPr>
              <a:t>mobile </a:t>
            </a:r>
            <a:r>
              <a:rPr sz="1800" dirty="0">
                <a:latin typeface="Times New Roman"/>
                <a:cs typeface="Times New Roman"/>
              </a:rPr>
              <a:t>security testing – static code analysis &amp; vulnerability </a:t>
            </a:r>
            <a:r>
              <a:rPr sz="1800" spc="-5" dirty="0">
                <a:latin typeface="Times New Roman"/>
                <a:cs typeface="Times New Roman"/>
              </a:rPr>
              <a:t>scans </a:t>
            </a:r>
            <a:r>
              <a:rPr sz="1800" dirty="0">
                <a:latin typeface="Times New Roman"/>
                <a:cs typeface="Times New Roman"/>
              </a:rPr>
              <a:t>across Client, Server &amp;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Andriod </a:t>
            </a:r>
            <a:r>
              <a:rPr sz="1800" dirty="0">
                <a:latin typeface="Times New Roman"/>
                <a:cs typeface="Times New Roman"/>
              </a:rPr>
              <a:t>Debug Bridge – CLI tool for </a:t>
            </a:r>
            <a:r>
              <a:rPr sz="1800" spc="-5" dirty="0">
                <a:latin typeface="Times New Roman"/>
                <a:cs typeface="Times New Roman"/>
              </a:rPr>
              <a:t>Android </a:t>
            </a:r>
            <a:r>
              <a:rPr sz="1800" dirty="0">
                <a:latin typeface="Times New Roman"/>
                <a:cs typeface="Times New Roman"/>
              </a:rPr>
              <a:t>Emulation and </a:t>
            </a:r>
            <a:r>
              <a:rPr sz="1800" spc="-5" dirty="0">
                <a:latin typeface="Times New Roman"/>
                <a:cs typeface="Times New Roman"/>
              </a:rPr>
              <a:t>assess </a:t>
            </a:r>
            <a:r>
              <a:rPr sz="1800" dirty="0">
                <a:latin typeface="Times New Roman"/>
                <a:cs typeface="Times New Roman"/>
              </a:rPr>
              <a:t>Security vulnerabilities across </a:t>
            </a:r>
            <a:r>
              <a:rPr sz="1800" spc="-5" dirty="0">
                <a:latin typeface="Times New Roman"/>
                <a:cs typeface="Times New Roman"/>
              </a:rPr>
              <a:t>mobile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apps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IBM App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Scan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 err="1">
                <a:latin typeface="Times New Roman"/>
                <a:cs typeface="Times New Roman"/>
              </a:rPr>
              <a:t>BurpSuite</a:t>
            </a:r>
            <a:endParaRPr lang="en-US"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latin typeface="Times New Roman"/>
                <a:cs typeface="Times New Roman"/>
              </a:rPr>
              <a:t>Metasploit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r>
              <a:rPr lang="en-US" sz="1850" dirty="0">
                <a:latin typeface="Times New Roman"/>
                <a:cs typeface="Times New Roman"/>
              </a:rPr>
              <a:t>    </a:t>
            </a:r>
            <a:r>
              <a:rPr lang="en-US" sz="1850" dirty="0" err="1">
                <a:latin typeface="Times New Roman"/>
                <a:cs typeface="Times New Roman"/>
              </a:rPr>
              <a:t>Acunetix</a:t>
            </a:r>
            <a:endParaRPr lang="en-US" sz="18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r>
              <a:rPr lang="en-US" sz="1850" dirty="0">
                <a:latin typeface="Times New Roman"/>
                <a:cs typeface="Times New Roman"/>
              </a:rPr>
              <a:t>    Nessus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r>
              <a:rPr lang="en-US" sz="1850" dirty="0">
                <a:latin typeface="Times New Roman"/>
                <a:cs typeface="Times New Roman"/>
              </a:rPr>
              <a:t>    </a:t>
            </a:r>
            <a:r>
              <a:rPr lang="en-US" sz="1850" dirty="0" err="1">
                <a:latin typeface="Times New Roman"/>
                <a:cs typeface="Times New Roman"/>
              </a:rPr>
              <a:t>Nikto</a:t>
            </a:r>
            <a:endParaRPr lang="en-US" sz="18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03" y="171450"/>
            <a:ext cx="11595100" cy="226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4.1 </a:t>
            </a:r>
            <a:r>
              <a:rPr sz="1800" b="1" spc="-5" dirty="0">
                <a:latin typeface="Times New Roman"/>
                <a:cs typeface="Times New Roman"/>
              </a:rPr>
              <a:t>Application </a:t>
            </a:r>
            <a:r>
              <a:rPr sz="1800" b="1" dirty="0">
                <a:latin typeface="Times New Roman"/>
                <a:cs typeface="Times New Roman"/>
              </a:rPr>
              <a:t>Server</a:t>
            </a:r>
            <a:r>
              <a:rPr sz="1800" b="1" spc="-1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marL="311785" indent="-28702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sz="1800" b="1" dirty="0">
                <a:latin typeface="Times New Roman"/>
                <a:cs typeface="Times New Roman"/>
              </a:rPr>
              <a:t>What </a:t>
            </a:r>
            <a:r>
              <a:rPr sz="1800" b="1" spc="-5" dirty="0">
                <a:latin typeface="Times New Roman"/>
                <a:cs typeface="Times New Roman"/>
              </a:rPr>
              <a:t>is an Application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Server</a:t>
            </a:r>
            <a:endParaRPr sz="1800" dirty="0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68985" algn="l"/>
                <a:tab pos="769620" algn="l"/>
              </a:tabLst>
            </a:pPr>
            <a:r>
              <a:rPr sz="1800" dirty="0">
                <a:latin typeface="Times New Roman"/>
                <a:cs typeface="Times New Roman"/>
              </a:rPr>
              <a:t>Program running in a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(computer) that provides the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logic for 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</a:p>
          <a:p>
            <a:pPr marL="768985" lvl="1" indent="-287020">
              <a:lnSpc>
                <a:spcPct val="100000"/>
              </a:lnSpc>
              <a:buFont typeface="Arial"/>
              <a:buChar char="•"/>
              <a:tabLst>
                <a:tab pos="768985" algn="l"/>
                <a:tab pos="769620" algn="l"/>
              </a:tabLst>
            </a:pPr>
            <a:r>
              <a:rPr sz="1800" dirty="0">
                <a:latin typeface="Times New Roman"/>
                <a:cs typeface="Times New Roman"/>
              </a:rPr>
              <a:t>This can be viewed as part of a three-tier structure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 marL="1226185" lvl="2" indent="-287020">
              <a:lnSpc>
                <a:spcPct val="100000"/>
              </a:lnSpc>
              <a:buFont typeface="Arial"/>
              <a:buChar char="•"/>
              <a:tabLst>
                <a:tab pos="1226185" algn="l"/>
                <a:tab pos="1226820" algn="l"/>
              </a:tabLst>
            </a:pPr>
            <a:r>
              <a:rPr sz="1800" spc="-5" dirty="0">
                <a:latin typeface="Times New Roman"/>
                <a:cs typeface="Times New Roman"/>
              </a:rPr>
              <a:t>1</a:t>
            </a:r>
            <a:r>
              <a:rPr sz="1800" spc="-7" baseline="25462" dirty="0">
                <a:latin typeface="Times New Roman"/>
                <a:cs typeface="Times New Roman"/>
              </a:rPr>
              <a:t>st </a:t>
            </a:r>
            <a:r>
              <a:rPr sz="1800" spc="-15" dirty="0">
                <a:latin typeface="Times New Roman"/>
                <a:cs typeface="Times New Roman"/>
              </a:rPr>
              <a:t>Tier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consisting of a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spc="-5" dirty="0">
                <a:latin typeface="Times New Roman"/>
                <a:cs typeface="Times New Roman"/>
              </a:rPr>
              <a:t>browser </a:t>
            </a:r>
            <a:r>
              <a:rPr sz="1800" dirty="0">
                <a:latin typeface="Times New Roman"/>
                <a:cs typeface="Times New Roman"/>
              </a:rPr>
              <a:t>based graphical user interface </a:t>
            </a:r>
            <a:r>
              <a:rPr sz="1800" spc="-5" dirty="0">
                <a:latin typeface="Times New Roman"/>
                <a:cs typeface="Times New Roman"/>
              </a:rPr>
              <a:t>(GUI) </a:t>
            </a:r>
            <a:r>
              <a:rPr sz="1800" dirty="0">
                <a:latin typeface="Times New Roman"/>
                <a:cs typeface="Times New Roman"/>
              </a:rPr>
              <a:t>for clients to connect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Front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</a:p>
          <a:p>
            <a:pPr marL="1226185" lvl="2" indent="-287020">
              <a:lnSpc>
                <a:spcPct val="100000"/>
              </a:lnSpc>
              <a:buFont typeface="Arial"/>
              <a:buChar char="•"/>
              <a:tabLst>
                <a:tab pos="1226185" algn="l"/>
                <a:tab pos="1226820" algn="l"/>
              </a:tabLst>
            </a:pPr>
            <a:r>
              <a:rPr sz="1800" dirty="0">
                <a:latin typeface="Times New Roman"/>
                <a:cs typeface="Times New Roman"/>
              </a:rPr>
              <a:t>Middle </a:t>
            </a:r>
            <a:r>
              <a:rPr sz="1800" spc="-15" dirty="0">
                <a:latin typeface="Times New Roman"/>
                <a:cs typeface="Times New Roman"/>
              </a:rPr>
              <a:t>Tier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platform for application or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logic – can be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modules/programs/APIs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Middleware</a:t>
            </a:r>
          </a:p>
          <a:p>
            <a:pPr marL="12261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26185" algn="l"/>
                <a:tab pos="1226820" algn="l"/>
              </a:tabLst>
            </a:pPr>
            <a:r>
              <a:rPr sz="1800" spc="-5" dirty="0">
                <a:latin typeface="Times New Roman"/>
                <a:cs typeface="Times New Roman"/>
              </a:rPr>
              <a:t>3</a:t>
            </a:r>
            <a:r>
              <a:rPr sz="1800" spc="-7" baseline="25462" dirty="0">
                <a:latin typeface="Times New Roman"/>
                <a:cs typeface="Times New Roman"/>
              </a:rPr>
              <a:t>rd </a:t>
            </a:r>
            <a:r>
              <a:rPr sz="1800" spc="-15" dirty="0">
                <a:latin typeface="Times New Roman"/>
                <a:cs typeface="Times New Roman"/>
              </a:rPr>
              <a:t>Tier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Database and </a:t>
            </a:r>
            <a:r>
              <a:rPr sz="1800" spc="-5" dirty="0">
                <a:latin typeface="Times New Roman"/>
                <a:cs typeface="Times New Roman"/>
              </a:rPr>
              <a:t>Transaction </a:t>
            </a:r>
            <a:r>
              <a:rPr sz="1800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Back</a:t>
            </a:r>
            <a:r>
              <a:rPr sz="1800" spc="-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</a:p>
        </p:txBody>
      </p:sp>
      <p:sp>
        <p:nvSpPr>
          <p:cNvPr id="3" name="object 3"/>
          <p:cNvSpPr/>
          <p:nvPr/>
        </p:nvSpPr>
        <p:spPr>
          <a:xfrm>
            <a:off x="2945892" y="2520694"/>
            <a:ext cx="5910072" cy="4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6550" y="6043980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kend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91343" y="4677917"/>
            <a:ext cx="113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Middl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ware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3768" y="3396742"/>
            <a:ext cx="156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Client Front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945" y="575669"/>
            <a:ext cx="5444490" cy="3514090"/>
            <a:chOff x="205945" y="650620"/>
            <a:chExt cx="5444490" cy="3514090"/>
          </a:xfrm>
        </p:grpSpPr>
        <p:sp>
          <p:nvSpPr>
            <p:cNvPr id="6" name="object 6"/>
            <p:cNvSpPr/>
            <p:nvPr/>
          </p:nvSpPr>
          <p:spPr>
            <a:xfrm>
              <a:off x="205945" y="695557"/>
              <a:ext cx="5444430" cy="30747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7588" y="653795"/>
              <a:ext cx="0" cy="3507740"/>
            </a:xfrm>
            <a:custGeom>
              <a:avLst/>
              <a:gdLst/>
              <a:ahLst/>
              <a:cxnLst/>
              <a:rect l="l" t="t" r="r" b="b"/>
              <a:pathLst>
                <a:path h="3507740">
                  <a:moveTo>
                    <a:pt x="0" y="0"/>
                  </a:moveTo>
                  <a:lnTo>
                    <a:pt x="0" y="350748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8993" y="140970"/>
            <a:ext cx="347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 </a:t>
            </a:r>
            <a:r>
              <a:rPr spc="-5" dirty="0"/>
              <a:t>Application </a:t>
            </a:r>
            <a:r>
              <a:rPr dirty="0"/>
              <a:t>Server</a:t>
            </a:r>
            <a:r>
              <a:rPr spc="-24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20274" y="3295023"/>
            <a:ext cx="4378325" cy="3318510"/>
            <a:chOff x="6020274" y="3295023"/>
            <a:chExt cx="4378325" cy="3318510"/>
          </a:xfrm>
        </p:grpSpPr>
        <p:sp>
          <p:nvSpPr>
            <p:cNvPr id="10" name="object 10"/>
            <p:cNvSpPr/>
            <p:nvPr/>
          </p:nvSpPr>
          <p:spPr>
            <a:xfrm>
              <a:off x="6020274" y="3295023"/>
              <a:ext cx="4015789" cy="33179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31323" y="3410711"/>
              <a:ext cx="480059" cy="300355"/>
            </a:xfrm>
            <a:custGeom>
              <a:avLst/>
              <a:gdLst/>
              <a:ahLst/>
              <a:cxnLst/>
              <a:rect l="l" t="t" r="r" b="b"/>
              <a:pathLst>
                <a:path w="480059" h="300354">
                  <a:moveTo>
                    <a:pt x="329946" y="0"/>
                  </a:moveTo>
                  <a:lnTo>
                    <a:pt x="329946" y="75057"/>
                  </a:lnTo>
                  <a:lnTo>
                    <a:pt x="0" y="75057"/>
                  </a:lnTo>
                  <a:lnTo>
                    <a:pt x="0" y="225170"/>
                  </a:lnTo>
                  <a:lnTo>
                    <a:pt x="329946" y="225170"/>
                  </a:lnTo>
                  <a:lnTo>
                    <a:pt x="329946" y="300227"/>
                  </a:lnTo>
                  <a:lnTo>
                    <a:pt x="480059" y="150113"/>
                  </a:lnTo>
                  <a:lnTo>
                    <a:pt x="32994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31323" y="3410711"/>
              <a:ext cx="480059" cy="300355"/>
            </a:xfrm>
            <a:custGeom>
              <a:avLst/>
              <a:gdLst/>
              <a:ahLst/>
              <a:cxnLst/>
              <a:rect l="l" t="t" r="r" b="b"/>
              <a:pathLst>
                <a:path w="480059" h="300354">
                  <a:moveTo>
                    <a:pt x="0" y="75057"/>
                  </a:moveTo>
                  <a:lnTo>
                    <a:pt x="329946" y="75057"/>
                  </a:lnTo>
                  <a:lnTo>
                    <a:pt x="329946" y="0"/>
                  </a:lnTo>
                  <a:lnTo>
                    <a:pt x="480059" y="150113"/>
                  </a:lnTo>
                  <a:lnTo>
                    <a:pt x="329946" y="300227"/>
                  </a:lnTo>
                  <a:lnTo>
                    <a:pt x="329946" y="225170"/>
                  </a:lnTo>
                  <a:lnTo>
                    <a:pt x="0" y="225170"/>
                  </a:lnTo>
                  <a:lnTo>
                    <a:pt x="0" y="7505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93808" y="4671059"/>
              <a:ext cx="480059" cy="302260"/>
            </a:xfrm>
            <a:custGeom>
              <a:avLst/>
              <a:gdLst/>
              <a:ahLst/>
              <a:cxnLst/>
              <a:rect l="l" t="t" r="r" b="b"/>
              <a:pathLst>
                <a:path w="480059" h="302260">
                  <a:moveTo>
                    <a:pt x="329184" y="0"/>
                  </a:moveTo>
                  <a:lnTo>
                    <a:pt x="329184" y="75437"/>
                  </a:lnTo>
                  <a:lnTo>
                    <a:pt x="0" y="75437"/>
                  </a:lnTo>
                  <a:lnTo>
                    <a:pt x="0" y="226313"/>
                  </a:lnTo>
                  <a:lnTo>
                    <a:pt x="329184" y="226313"/>
                  </a:lnTo>
                  <a:lnTo>
                    <a:pt x="329184" y="301751"/>
                  </a:lnTo>
                  <a:lnTo>
                    <a:pt x="480060" y="150875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93808" y="4671059"/>
              <a:ext cx="480059" cy="302260"/>
            </a:xfrm>
            <a:custGeom>
              <a:avLst/>
              <a:gdLst/>
              <a:ahLst/>
              <a:cxnLst/>
              <a:rect l="l" t="t" r="r" b="b"/>
              <a:pathLst>
                <a:path w="480059" h="302260">
                  <a:moveTo>
                    <a:pt x="0" y="75437"/>
                  </a:moveTo>
                  <a:lnTo>
                    <a:pt x="329184" y="75437"/>
                  </a:lnTo>
                  <a:lnTo>
                    <a:pt x="329184" y="0"/>
                  </a:lnTo>
                  <a:lnTo>
                    <a:pt x="480060" y="150875"/>
                  </a:lnTo>
                  <a:lnTo>
                    <a:pt x="329184" y="301751"/>
                  </a:lnTo>
                  <a:lnTo>
                    <a:pt x="329184" y="226313"/>
                  </a:lnTo>
                  <a:lnTo>
                    <a:pt x="0" y="226313"/>
                  </a:lnTo>
                  <a:lnTo>
                    <a:pt x="0" y="7543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12096" y="6041135"/>
              <a:ext cx="480059" cy="300355"/>
            </a:xfrm>
            <a:custGeom>
              <a:avLst/>
              <a:gdLst/>
              <a:ahLst/>
              <a:cxnLst/>
              <a:rect l="l" t="t" r="r" b="b"/>
              <a:pathLst>
                <a:path w="480059" h="300354">
                  <a:moveTo>
                    <a:pt x="329946" y="0"/>
                  </a:moveTo>
                  <a:lnTo>
                    <a:pt x="329946" y="75056"/>
                  </a:lnTo>
                  <a:lnTo>
                    <a:pt x="0" y="75056"/>
                  </a:lnTo>
                  <a:lnTo>
                    <a:pt x="0" y="225170"/>
                  </a:lnTo>
                  <a:lnTo>
                    <a:pt x="329946" y="225170"/>
                  </a:lnTo>
                  <a:lnTo>
                    <a:pt x="329946" y="300227"/>
                  </a:lnTo>
                  <a:lnTo>
                    <a:pt x="480059" y="150113"/>
                  </a:lnTo>
                  <a:lnTo>
                    <a:pt x="32994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6" y="6041135"/>
              <a:ext cx="480059" cy="300355"/>
            </a:xfrm>
            <a:custGeom>
              <a:avLst/>
              <a:gdLst/>
              <a:ahLst/>
              <a:cxnLst/>
              <a:rect l="l" t="t" r="r" b="b"/>
              <a:pathLst>
                <a:path w="480059" h="300354">
                  <a:moveTo>
                    <a:pt x="0" y="75056"/>
                  </a:moveTo>
                  <a:lnTo>
                    <a:pt x="329946" y="75056"/>
                  </a:lnTo>
                  <a:lnTo>
                    <a:pt x="329946" y="0"/>
                  </a:lnTo>
                  <a:lnTo>
                    <a:pt x="480059" y="150113"/>
                  </a:lnTo>
                  <a:lnTo>
                    <a:pt x="329946" y="300227"/>
                  </a:lnTo>
                  <a:lnTo>
                    <a:pt x="329946" y="225170"/>
                  </a:lnTo>
                  <a:lnTo>
                    <a:pt x="0" y="225170"/>
                  </a:lnTo>
                  <a:lnTo>
                    <a:pt x="0" y="750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9940" y="3706495"/>
            <a:ext cx="156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Client Front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7638" y="3504692"/>
            <a:ext cx="113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Middl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ware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9826" y="3233165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ck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14444" y="658368"/>
            <a:ext cx="0" cy="3507740"/>
          </a:xfrm>
          <a:custGeom>
            <a:avLst/>
            <a:gdLst/>
            <a:ahLst/>
            <a:cxnLst/>
            <a:rect l="l" t="t" r="r" b="b"/>
            <a:pathLst>
              <a:path h="3507740">
                <a:moveTo>
                  <a:pt x="0" y="0"/>
                </a:moveTo>
                <a:lnTo>
                  <a:pt x="0" y="3507486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9040" y="929560"/>
            <a:ext cx="9020526" cy="5381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8993" y="140970"/>
            <a:ext cx="347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4.2 </a:t>
            </a:r>
            <a:r>
              <a:rPr sz="1800" b="1" spc="-5" dirty="0">
                <a:latin typeface="Times New Roman"/>
                <a:cs typeface="Times New Roman"/>
              </a:rPr>
              <a:t>Application </a:t>
            </a:r>
            <a:r>
              <a:rPr sz="1800" b="1" dirty="0">
                <a:latin typeface="Times New Roman"/>
                <a:cs typeface="Times New Roman"/>
              </a:rPr>
              <a:t>Server</a:t>
            </a:r>
            <a:r>
              <a:rPr sz="1800" b="1" spc="-2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945" y="224739"/>
            <a:ext cx="1168273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2729"/>
                </a:solidFill>
                <a:latin typeface="Times New Roman"/>
                <a:cs typeface="Times New Roman"/>
              </a:rPr>
              <a:t>4.3 </a:t>
            </a:r>
            <a:r>
              <a:rPr sz="1800" b="1" spc="-5" dirty="0">
                <a:solidFill>
                  <a:srgbClr val="232729"/>
                </a:solidFill>
                <a:latin typeface="Times New Roman"/>
                <a:cs typeface="Times New Roman"/>
              </a:rPr>
              <a:t>Difference </a:t>
            </a:r>
            <a:r>
              <a:rPr sz="1800" b="1" dirty="0">
                <a:solidFill>
                  <a:srgbClr val="232729"/>
                </a:solidFill>
                <a:latin typeface="Times New Roman"/>
                <a:cs typeface="Times New Roman"/>
              </a:rPr>
              <a:t>between </a:t>
            </a:r>
            <a:r>
              <a:rPr sz="1800" b="1" spc="-35" dirty="0">
                <a:solidFill>
                  <a:srgbClr val="232729"/>
                </a:solidFill>
                <a:latin typeface="Times New Roman"/>
                <a:cs typeface="Times New Roman"/>
              </a:rPr>
              <a:t>Web </a:t>
            </a:r>
            <a:r>
              <a:rPr sz="1800" b="1" dirty="0">
                <a:solidFill>
                  <a:srgbClr val="232729"/>
                </a:solidFill>
                <a:latin typeface="Times New Roman"/>
                <a:cs typeface="Times New Roman"/>
              </a:rPr>
              <a:t>Server </a:t>
            </a:r>
            <a:r>
              <a:rPr sz="1800" b="1" spc="-5" dirty="0">
                <a:solidFill>
                  <a:srgbClr val="232729"/>
                </a:solidFill>
                <a:latin typeface="Times New Roman"/>
                <a:cs typeface="Times New Roman"/>
              </a:rPr>
              <a:t>and Application</a:t>
            </a:r>
            <a:r>
              <a:rPr sz="1800" b="1" spc="-17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32729"/>
                </a:solidFill>
                <a:latin typeface="Times New Roman"/>
                <a:cs typeface="Times New Roman"/>
              </a:rPr>
              <a:t>Server: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1800" b="1" spc="-35" dirty="0">
                <a:solidFill>
                  <a:srgbClr val="232729"/>
                </a:solidFill>
                <a:latin typeface="Times New Roman"/>
                <a:cs typeface="Times New Roman"/>
              </a:rPr>
              <a:t>Web</a:t>
            </a:r>
            <a:r>
              <a:rPr sz="1800" b="1" spc="-1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32729"/>
                </a:solidFill>
                <a:latin typeface="Times New Roman"/>
                <a:cs typeface="Times New Roman"/>
              </a:rPr>
              <a:t>Servers</a:t>
            </a:r>
            <a:endParaRPr sz="1800" dirty="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buFont typeface="Arial"/>
              <a:buChar char="•"/>
              <a:tabLst>
                <a:tab pos="794385" algn="l"/>
                <a:tab pos="795020" algn="l"/>
              </a:tabLst>
            </a:pP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Designed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serve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static HTTP/HTTPS content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1</a:t>
            </a:r>
            <a:r>
              <a:rPr sz="1800" spc="-7" baseline="25462" dirty="0">
                <a:solidFill>
                  <a:srgbClr val="232729"/>
                </a:solidFill>
                <a:latin typeface="Times New Roman"/>
                <a:cs typeface="Times New Roman"/>
              </a:rPr>
              <a:t>st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page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landing page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Login,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Information,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Contact,</a:t>
            </a:r>
            <a:r>
              <a:rPr sz="1800" spc="-15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Careers…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3272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94385" algn="l"/>
                <a:tab pos="795020" algn="l"/>
              </a:tabLst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Have plugins to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support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scripting languages like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Perl, </a:t>
            </a:r>
            <a:r>
              <a:rPr sz="1800" spc="-60" dirty="0">
                <a:solidFill>
                  <a:srgbClr val="232729"/>
                </a:solidFill>
                <a:latin typeface="Times New Roman"/>
                <a:cs typeface="Times New Roman"/>
              </a:rPr>
              <a:t>PHP, ASP,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JSP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through which these servers can</a:t>
            </a:r>
            <a:r>
              <a:rPr sz="1800" spc="-8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generate</a:t>
            </a:r>
            <a:endParaRPr sz="1800" dirty="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dynamic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HTTP</a:t>
            </a:r>
            <a:r>
              <a:rPr sz="1800" spc="-10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content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163" y="2223516"/>
            <a:ext cx="6448044" cy="3683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3804" y="2677666"/>
            <a:ext cx="5224272" cy="407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79" y="219836"/>
            <a:ext cx="11017885" cy="617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2729"/>
                </a:solidFill>
                <a:latin typeface="Times New Roman"/>
                <a:cs typeface="Times New Roman"/>
              </a:rPr>
              <a:t>4.3 </a:t>
            </a:r>
            <a:r>
              <a:rPr sz="1800" b="1" spc="-5" dirty="0">
                <a:solidFill>
                  <a:srgbClr val="232729"/>
                </a:solidFill>
                <a:latin typeface="Times New Roman"/>
                <a:cs typeface="Times New Roman"/>
              </a:rPr>
              <a:t>Difference </a:t>
            </a:r>
            <a:r>
              <a:rPr sz="1800" b="1" dirty="0">
                <a:solidFill>
                  <a:srgbClr val="232729"/>
                </a:solidFill>
                <a:latin typeface="Times New Roman"/>
                <a:cs typeface="Times New Roman"/>
              </a:rPr>
              <a:t>between </a:t>
            </a:r>
            <a:r>
              <a:rPr sz="1800" b="1" spc="-35" dirty="0">
                <a:solidFill>
                  <a:srgbClr val="232729"/>
                </a:solidFill>
                <a:latin typeface="Times New Roman"/>
                <a:cs typeface="Times New Roman"/>
              </a:rPr>
              <a:t>Web </a:t>
            </a:r>
            <a:r>
              <a:rPr sz="1800" b="1" dirty="0">
                <a:solidFill>
                  <a:srgbClr val="232729"/>
                </a:solidFill>
                <a:latin typeface="Times New Roman"/>
                <a:cs typeface="Times New Roman"/>
              </a:rPr>
              <a:t>Server </a:t>
            </a:r>
            <a:r>
              <a:rPr sz="1800" b="1" spc="-5" dirty="0">
                <a:solidFill>
                  <a:srgbClr val="232729"/>
                </a:solidFill>
                <a:latin typeface="Times New Roman"/>
                <a:cs typeface="Times New Roman"/>
              </a:rPr>
              <a:t>and Application</a:t>
            </a:r>
            <a:r>
              <a:rPr sz="1800" b="1" spc="-19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32729"/>
                </a:solidFill>
                <a:latin typeface="Times New Roman"/>
                <a:cs typeface="Times New Roman"/>
              </a:rPr>
              <a:t>Server: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1800" b="1" spc="-5" dirty="0">
                <a:solidFill>
                  <a:srgbClr val="232729"/>
                </a:solidFill>
                <a:latin typeface="Times New Roman"/>
                <a:cs typeface="Times New Roman"/>
              </a:rPr>
              <a:t>Application </a:t>
            </a:r>
            <a:r>
              <a:rPr sz="1800" b="1" dirty="0">
                <a:solidFill>
                  <a:srgbClr val="232729"/>
                </a:solidFill>
                <a:latin typeface="Times New Roman"/>
                <a:cs typeface="Times New Roman"/>
              </a:rPr>
              <a:t>Server</a:t>
            </a:r>
            <a:r>
              <a:rPr sz="1800" b="1" spc="-4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32729"/>
              </a:buClr>
              <a:buFont typeface="Arial"/>
              <a:buChar char="•"/>
            </a:pPr>
            <a:endParaRPr sz="2000" dirty="0">
              <a:latin typeface="Wingdings"/>
              <a:cs typeface="Wingdings"/>
            </a:endParaRPr>
          </a:p>
          <a:p>
            <a:pPr marL="781685" lvl="1" indent="-287020">
              <a:lnSpc>
                <a:spcPct val="100000"/>
              </a:lnSpc>
              <a:buFont typeface="Arial"/>
              <a:buChar char="•"/>
              <a:tabLst>
                <a:tab pos="781685" algn="l"/>
                <a:tab pos="782320" algn="l"/>
              </a:tabLst>
            </a:pP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Can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also serve HTTP Content but they are not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limited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to just</a:t>
            </a:r>
            <a:r>
              <a:rPr sz="1800" spc="-14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232729"/>
                </a:solidFill>
                <a:latin typeface="Times New Roman"/>
                <a:cs typeface="Times New Roman"/>
              </a:rPr>
              <a:t>HTTP.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3272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81685" lvl="1" indent="-287020">
              <a:lnSpc>
                <a:spcPct val="100000"/>
              </a:lnSpc>
              <a:buFont typeface="Arial"/>
              <a:buChar char="•"/>
              <a:tabLst>
                <a:tab pos="781685" algn="l"/>
                <a:tab pos="782320" algn="l"/>
              </a:tabLst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App servers have a </a:t>
            </a:r>
            <a:r>
              <a:rPr sz="1800" spc="-55" dirty="0">
                <a:solidFill>
                  <a:srgbClr val="232729"/>
                </a:solidFill>
                <a:latin typeface="Times New Roman"/>
                <a:cs typeface="Times New Roman"/>
              </a:rPr>
              <a:t>Web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Server as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an integral part of their portal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3272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81685" lvl="1" indent="-287020">
              <a:lnSpc>
                <a:spcPct val="100000"/>
              </a:lnSpc>
              <a:buFont typeface="Arial"/>
              <a:buChar char="•"/>
              <a:tabLst>
                <a:tab pos="781685" algn="l"/>
                <a:tab pos="782320" algn="l"/>
              </a:tabLst>
            </a:pP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App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Server can do whatever </a:t>
            </a:r>
            <a:r>
              <a:rPr sz="1800" spc="-50" dirty="0">
                <a:solidFill>
                  <a:srgbClr val="232729"/>
                </a:solidFill>
                <a:latin typeface="Times New Roman"/>
                <a:cs typeface="Times New Roman"/>
              </a:rPr>
              <a:t>Web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Server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capable of </a:t>
            </a:r>
            <a:r>
              <a:rPr lang="en-US" sz="1800" dirty="0">
                <a:solidFill>
                  <a:srgbClr val="232729"/>
                </a:solidFill>
                <a:latin typeface="Times New Roman"/>
                <a:cs typeface="Times New Roman"/>
              </a:rPr>
              <a:t>+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integrate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database</a:t>
            </a:r>
            <a:r>
              <a:rPr sz="1800" spc="-6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servers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3272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81685" lvl="1" indent="-287020">
              <a:lnSpc>
                <a:spcPct val="100000"/>
              </a:lnSpc>
              <a:buFont typeface="Arial"/>
              <a:buChar char="•"/>
              <a:tabLst>
                <a:tab pos="781685" algn="l"/>
                <a:tab pos="782320" algn="l"/>
              </a:tabLst>
            </a:pP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App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Server have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components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and features to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support </a:t>
            </a:r>
            <a:r>
              <a:rPr lang="en-US" sz="1800" dirty="0">
                <a:solidFill>
                  <a:srgbClr val="232729"/>
                </a:solidFill>
                <a:latin typeface="Times New Roman"/>
                <a:cs typeface="Times New Roman"/>
              </a:rPr>
              <a:t>Application-level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services or business logic</a:t>
            </a:r>
            <a:r>
              <a:rPr sz="1800" spc="-14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1238885" lvl="2" indent="-287020">
              <a:lnSpc>
                <a:spcPct val="100000"/>
              </a:lnSpc>
              <a:buFont typeface="Arial"/>
              <a:buChar char="•"/>
              <a:tabLst>
                <a:tab pos="1238885" algn="l"/>
                <a:tab pos="1239520" algn="l"/>
              </a:tabLst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Reverse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Proxy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– search, separate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module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for specific</a:t>
            </a:r>
            <a:r>
              <a:rPr sz="1800" spc="-3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use</a:t>
            </a:r>
            <a:endParaRPr sz="1800" dirty="0">
              <a:latin typeface="Times New Roman"/>
              <a:cs typeface="Times New Roman"/>
            </a:endParaRPr>
          </a:p>
          <a:p>
            <a:pPr marL="1238885" lvl="2" indent="-287020">
              <a:lnSpc>
                <a:spcPct val="100000"/>
              </a:lnSpc>
              <a:buFont typeface="Arial"/>
              <a:buChar char="•"/>
              <a:tabLst>
                <a:tab pos="1238885" algn="l"/>
                <a:tab pos="1239520" algn="l"/>
              </a:tabLst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Filtering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profiling user access /</a:t>
            </a:r>
            <a:r>
              <a:rPr sz="1800" spc="-5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data</a:t>
            </a:r>
            <a:endParaRPr sz="1800" dirty="0">
              <a:latin typeface="Times New Roman"/>
              <a:cs typeface="Times New Roman"/>
            </a:endParaRPr>
          </a:p>
          <a:p>
            <a:pPr marL="1238885" lvl="2" indent="-287020">
              <a:lnSpc>
                <a:spcPct val="100000"/>
              </a:lnSpc>
              <a:buFont typeface="Arial"/>
              <a:buChar char="•"/>
              <a:tabLst>
                <a:tab pos="1238885" algn="l"/>
                <a:tab pos="1239520" algn="l"/>
              </a:tabLst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Connection Pooling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get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requests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/ connections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Store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same </a:t>
            </a:r>
            <a:r>
              <a:rPr sz="1800" spc="5" dirty="0">
                <a:solidFill>
                  <a:srgbClr val="232729"/>
                </a:solidFill>
                <a:latin typeface="Times New Roman"/>
                <a:cs typeface="Times New Roman"/>
              </a:rPr>
              <a:t>type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requests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in an</a:t>
            </a:r>
            <a:r>
              <a:rPr sz="1800" spc="-6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array</a:t>
            </a:r>
            <a:endParaRPr sz="1800" dirty="0">
              <a:latin typeface="Times New Roman"/>
              <a:cs typeface="Times New Roman"/>
            </a:endParaRPr>
          </a:p>
          <a:p>
            <a:pPr marL="1238885" lvl="2" indent="-287020">
              <a:lnSpc>
                <a:spcPct val="100000"/>
              </a:lnSpc>
              <a:buFont typeface="Arial"/>
              <a:buChar char="•"/>
              <a:tabLst>
                <a:tab pos="1238885" algn="l"/>
                <a:tab pos="1239520" algn="l"/>
              </a:tabLst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Object Pooling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grouping instance of</a:t>
            </a:r>
            <a:r>
              <a:rPr sz="1800" spc="-3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resources</a:t>
            </a:r>
            <a:endParaRPr sz="1800" dirty="0">
              <a:latin typeface="Times New Roman"/>
              <a:cs typeface="Times New Roman"/>
            </a:endParaRPr>
          </a:p>
          <a:p>
            <a:pPr marL="1238885" lvl="2" indent="-287020">
              <a:lnSpc>
                <a:spcPct val="100000"/>
              </a:lnSpc>
              <a:buFont typeface="Arial"/>
              <a:buChar char="•"/>
              <a:tabLst>
                <a:tab pos="1238885" algn="l"/>
                <a:tab pos="1239520" algn="l"/>
              </a:tabLst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Data Ca</a:t>
            </a:r>
            <a:r>
              <a:rPr lang="en-US" sz="1800" dirty="0">
                <a:solidFill>
                  <a:srgbClr val="232729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hing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storing frequently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accessed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data for quick</a:t>
            </a:r>
            <a:r>
              <a:rPr sz="1800" spc="-6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retrieval</a:t>
            </a:r>
            <a:endParaRPr sz="1800" dirty="0">
              <a:latin typeface="Times New Roman"/>
              <a:cs typeface="Times New Roman"/>
            </a:endParaRPr>
          </a:p>
          <a:p>
            <a:pPr marL="12388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38885" algn="l"/>
                <a:tab pos="1239520" algn="l"/>
              </a:tabLst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Clustering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schema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objects from one or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more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tables which are</a:t>
            </a:r>
            <a:r>
              <a:rPr sz="1800" spc="-4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similar</a:t>
            </a:r>
            <a:endParaRPr sz="1800" dirty="0">
              <a:latin typeface="Times New Roman"/>
              <a:cs typeface="Times New Roman"/>
            </a:endParaRPr>
          </a:p>
          <a:p>
            <a:pPr marL="1238885" lvl="2" indent="-287020">
              <a:lnSpc>
                <a:spcPct val="100000"/>
              </a:lnSpc>
              <a:buFont typeface="Arial"/>
              <a:buChar char="•"/>
              <a:tabLst>
                <a:tab pos="1238885" algn="l"/>
                <a:tab pos="1239520" algn="l"/>
              </a:tabLst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Load Balancing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manage user requests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– round robin, least connection, source </a:t>
            </a:r>
            <a:r>
              <a:rPr sz="1800" spc="-75" dirty="0">
                <a:solidFill>
                  <a:srgbClr val="232729"/>
                </a:solidFill>
                <a:latin typeface="Times New Roman"/>
                <a:cs typeface="Times New Roman"/>
              </a:rPr>
              <a:t>IP,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Chained</a:t>
            </a:r>
            <a:r>
              <a:rPr sz="1800" spc="3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Failover</a:t>
            </a:r>
            <a:endParaRPr sz="1800" dirty="0">
              <a:latin typeface="Times New Roman"/>
              <a:cs typeface="Times New Roman"/>
            </a:endParaRPr>
          </a:p>
          <a:p>
            <a:pPr marL="1238885" lvl="2" indent="-287020">
              <a:lnSpc>
                <a:spcPct val="100000"/>
              </a:lnSpc>
              <a:buFont typeface="Arial"/>
              <a:buChar char="•"/>
              <a:tabLst>
                <a:tab pos="1238885" algn="l"/>
                <a:tab pos="1239520" algn="l"/>
              </a:tabLst>
            </a:pP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Transaction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Support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interface with 3</a:t>
            </a:r>
            <a:r>
              <a:rPr sz="1800" baseline="25462" dirty="0">
                <a:solidFill>
                  <a:srgbClr val="232729"/>
                </a:solidFill>
                <a:latin typeface="Times New Roman"/>
                <a:cs typeface="Times New Roman"/>
              </a:rPr>
              <a:t>rd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party</a:t>
            </a:r>
            <a:r>
              <a:rPr sz="1800" spc="-21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applications</a:t>
            </a:r>
            <a:endParaRPr sz="1800" dirty="0">
              <a:latin typeface="Times New Roman"/>
              <a:cs typeface="Times New Roman"/>
            </a:endParaRPr>
          </a:p>
          <a:p>
            <a:pPr marL="1238885" lvl="2" indent="-287020">
              <a:lnSpc>
                <a:spcPct val="100000"/>
              </a:lnSpc>
              <a:buFont typeface="Arial"/>
              <a:buChar char="•"/>
              <a:tabLst>
                <a:tab pos="1238885" algn="l"/>
                <a:tab pos="1239520" algn="l"/>
              </a:tabLst>
            </a:pP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Messaging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services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communication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/ alerting</a:t>
            </a:r>
            <a:r>
              <a:rPr sz="1800" spc="-20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module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23272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81685" lvl="1" indent="-287020">
              <a:lnSpc>
                <a:spcPct val="100000"/>
              </a:lnSpc>
              <a:buFont typeface="Arial"/>
              <a:buChar char="•"/>
              <a:tabLst>
                <a:tab pos="781685" algn="l"/>
                <a:tab pos="782320" algn="l"/>
              </a:tabLst>
            </a:pP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Application </a:t>
            </a:r>
            <a:r>
              <a:rPr sz="1800" spc="-5" dirty="0">
                <a:solidFill>
                  <a:srgbClr val="232729"/>
                </a:solidFill>
                <a:latin typeface="Times New Roman"/>
                <a:cs typeface="Times New Roman"/>
              </a:rPr>
              <a:t>Server </a:t>
            </a:r>
            <a:r>
              <a:rPr sz="1800" dirty="0">
                <a:solidFill>
                  <a:srgbClr val="23272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 acts as an additional </a:t>
            </a:r>
            <a:r>
              <a:rPr sz="1800" spc="5" dirty="0">
                <a:solidFill>
                  <a:srgbClr val="232729"/>
                </a:solidFill>
                <a:latin typeface="Times New Roman"/>
                <a:cs typeface="Times New Roman"/>
              </a:rPr>
              <a:t>layer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of</a:t>
            </a:r>
            <a:r>
              <a:rPr sz="1800" spc="-125" dirty="0">
                <a:solidFill>
                  <a:srgbClr val="232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729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9369"/>
            <a:ext cx="10978515" cy="365997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dirty="0">
                <a:latin typeface="Times New Roman"/>
                <a:cs typeface="Times New Roman"/>
              </a:rPr>
              <a:t>4.4 </a:t>
            </a:r>
            <a:r>
              <a:rPr sz="1800" b="1" spc="-5" dirty="0">
                <a:latin typeface="Times New Roman"/>
                <a:cs typeface="Times New Roman"/>
              </a:rPr>
              <a:t>SSL </a:t>
            </a:r>
            <a:r>
              <a:rPr sz="1800" b="1" dirty="0">
                <a:latin typeface="Times New Roman"/>
                <a:cs typeface="Times New Roman"/>
              </a:rPr>
              <a:t>Keys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1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Certificates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Online </a:t>
            </a:r>
            <a:r>
              <a:rPr sz="1800" spc="-5" dirty="0">
                <a:latin typeface="Times New Roman"/>
                <a:cs typeface="Times New Roman"/>
              </a:rPr>
              <a:t>ecommerce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Portals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Flip</a:t>
            </a:r>
            <a:r>
              <a:rPr lang="en-US" sz="1800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art, </a:t>
            </a:r>
            <a:r>
              <a:rPr sz="1800" spc="-5" dirty="0">
                <a:latin typeface="Times New Roman"/>
                <a:cs typeface="Times New Roman"/>
              </a:rPr>
              <a:t>Amazon, Firstcry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Create a trusted </a:t>
            </a:r>
            <a:r>
              <a:rPr sz="1800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where potential customers feel confident in </a:t>
            </a:r>
            <a:r>
              <a:rPr sz="1800" spc="-5" dirty="0">
                <a:latin typeface="Times New Roman"/>
                <a:cs typeface="Times New Roman"/>
              </a:rPr>
              <a:t>making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purchases.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SSL </a:t>
            </a:r>
            <a:r>
              <a:rPr sz="1800" dirty="0">
                <a:latin typeface="Times New Roman"/>
                <a:cs typeface="Times New Roman"/>
              </a:rPr>
              <a:t>certificates create a foundation of trust by establishing a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encrypted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connection.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Times New Roman"/>
                <a:cs typeface="Times New Roman"/>
              </a:rPr>
              <a:t>SSL </a:t>
            </a:r>
            <a:r>
              <a:rPr sz="1800" dirty="0">
                <a:latin typeface="Times New Roman"/>
                <a:cs typeface="Times New Roman"/>
              </a:rPr>
              <a:t>allows </a:t>
            </a:r>
            <a:r>
              <a:rPr sz="1800" spc="-5" dirty="0">
                <a:latin typeface="Times New Roman"/>
                <a:cs typeface="Times New Roman"/>
              </a:rPr>
              <a:t>sensitive </a:t>
            </a:r>
            <a:r>
              <a:rPr sz="1800" dirty="0">
                <a:latin typeface="Times New Roman"/>
                <a:cs typeface="Times New Roman"/>
              </a:rPr>
              <a:t>information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dirty="0">
                <a:latin typeface="Times New Roman"/>
                <a:cs typeface="Times New Roman"/>
              </a:rPr>
              <a:t>as Credit card </a:t>
            </a:r>
            <a:r>
              <a:rPr sz="1800" spc="-5" dirty="0">
                <a:latin typeface="Times New Roman"/>
                <a:cs typeface="Times New Roman"/>
              </a:rPr>
              <a:t>numbers, Social </a:t>
            </a:r>
            <a:r>
              <a:rPr sz="1800" dirty="0">
                <a:latin typeface="Times New Roman"/>
                <a:cs typeface="Times New Roman"/>
              </a:rPr>
              <a:t>security </a:t>
            </a:r>
            <a:r>
              <a:rPr sz="1800" spc="-5" dirty="0">
                <a:latin typeface="Times New Roman"/>
                <a:cs typeface="Times New Roman"/>
              </a:rPr>
              <a:t>numbers, </a:t>
            </a:r>
            <a:r>
              <a:rPr sz="1800" dirty="0">
                <a:latin typeface="Times New Roman"/>
                <a:cs typeface="Times New Roman"/>
              </a:rPr>
              <a:t>Login credentials 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</a:t>
            </a:r>
            <a:endParaRPr sz="18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transmitted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securely.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Normally </a:t>
            </a:r>
            <a:r>
              <a:rPr sz="1800" dirty="0">
                <a:latin typeface="Times New Roman"/>
                <a:cs typeface="Times New Roman"/>
              </a:rPr>
              <a:t>data sent between </a:t>
            </a:r>
            <a:r>
              <a:rPr sz="1800" spc="-5" dirty="0">
                <a:latin typeface="Times New Roman"/>
                <a:cs typeface="Times New Roman"/>
              </a:rPr>
              <a:t>browsers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servers </a:t>
            </a:r>
            <a:r>
              <a:rPr sz="1800" spc="-5" dirty="0">
                <a:latin typeface="Times New Roman"/>
                <a:cs typeface="Times New Roman"/>
              </a:rPr>
              <a:t>is sent </a:t>
            </a:r>
            <a:r>
              <a:rPr sz="1800" dirty="0">
                <a:latin typeface="Times New Roman"/>
                <a:cs typeface="Times New Roman"/>
              </a:rPr>
              <a:t>in plain text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vulnerable to eavesdropping.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27114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If an attacker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able to intercept all data being sent between a </a:t>
            </a:r>
            <a:r>
              <a:rPr sz="1800" spc="-5" dirty="0">
                <a:latin typeface="Times New Roman"/>
                <a:cs typeface="Times New Roman"/>
              </a:rPr>
              <a:t>browser </a:t>
            </a:r>
            <a:r>
              <a:rPr sz="1800" dirty="0">
                <a:latin typeface="Times New Roman"/>
                <a:cs typeface="Times New Roman"/>
              </a:rPr>
              <a:t>and a web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they can </a:t>
            </a:r>
            <a:r>
              <a:rPr sz="1800" spc="-5" dirty="0">
                <a:latin typeface="Times New Roman"/>
                <a:cs typeface="Times New Roman"/>
              </a:rPr>
              <a:t>see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that  information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Solution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encrypt and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session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7270750" algn="l"/>
              </a:tabLst>
            </a:pPr>
            <a:r>
              <a:rPr sz="1800" b="1" dirty="0">
                <a:latin typeface="Times New Roman"/>
                <a:cs typeface="Times New Roman"/>
              </a:rPr>
              <a:t>Asymmetric / </a:t>
            </a:r>
            <a:r>
              <a:rPr sz="1800" b="1" spc="-5" dirty="0">
                <a:latin typeface="Times New Roman"/>
                <a:cs typeface="Times New Roman"/>
              </a:rPr>
              <a:t>Public</a:t>
            </a:r>
            <a:r>
              <a:rPr sz="1800" b="1" dirty="0">
                <a:latin typeface="Times New Roman"/>
                <a:cs typeface="Times New Roman"/>
              </a:rPr>
              <a:t> Key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Encryption	Symmetric / </a:t>
            </a:r>
            <a:r>
              <a:rPr sz="1800" b="1" spc="-10" dirty="0">
                <a:latin typeface="Times New Roman"/>
                <a:cs typeface="Times New Roman"/>
              </a:rPr>
              <a:t>Secret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Encryption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277" y="4036406"/>
            <a:ext cx="5067300" cy="1523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5504789"/>
            <a:ext cx="4383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Separate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keys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for encryption and</a:t>
            </a:r>
            <a:r>
              <a:rPr sz="1800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decryption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1024 or 2048 BITS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14 Billion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years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800" spc="-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crack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6424" y="4245864"/>
            <a:ext cx="5142403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7342" y="5504789"/>
            <a:ext cx="5161915" cy="114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Same single key for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encryption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decryption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128/256 BITS </a:t>
            </a:r>
            <a:r>
              <a:rPr sz="1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128 bit</a:t>
            </a:r>
            <a:r>
              <a:rPr sz="18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800" spc="-5" dirty="0">
                <a:latin typeface="Times New Roman"/>
                <a:cs typeface="Times New Roman"/>
              </a:rPr>
              <a:t>340,282,366,920,938,463,463,374,607,431,768,211,456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combination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8790</TotalTime>
  <Words>2935</Words>
  <Application>Microsoft Office PowerPoint</Application>
  <PresentationFormat>Widescreen</PresentationFormat>
  <Paragraphs>399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Carlito</vt:lpstr>
      <vt:lpstr>Times New Roman</vt:lpstr>
      <vt:lpstr>Wingdings</vt:lpstr>
      <vt:lpstr>Office Theme</vt:lpstr>
      <vt:lpstr>PowerPoint Presentation</vt:lpstr>
      <vt:lpstr>PowerPoint Presentation</vt:lpstr>
      <vt:lpstr>Unit #4: Application Server Security</vt:lpstr>
      <vt:lpstr>PowerPoint Presentation</vt:lpstr>
      <vt:lpstr>4.2 Application Server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4.7 Secure Socket Layer (SSL) negotiation steps:</vt:lpstr>
      <vt:lpstr>PowerPoint Presentation</vt:lpstr>
      <vt:lpstr>PowerPoint Presentation</vt:lpstr>
      <vt:lpstr>4.10 Oracle Application Server Security Architecture</vt:lpstr>
      <vt:lpstr>4.11 Oracle HTTP Server Security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4.18 Types of Applications (from Security Testing perspective)</vt:lpstr>
      <vt:lpstr>4.19 Introduction to OWASP</vt:lpstr>
      <vt:lpstr>PowerPoint Presentation</vt:lpstr>
      <vt:lpstr>PowerPoint Presentation</vt:lpstr>
      <vt:lpstr>PowerPoint Presentation</vt:lpstr>
      <vt:lpstr>4.22 Formidable apps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Gopal Singh Rawat</cp:lastModifiedBy>
  <cp:revision>44</cp:revision>
  <dcterms:created xsi:type="dcterms:W3CDTF">2023-10-04T16:36:15Z</dcterms:created>
  <dcterms:modified xsi:type="dcterms:W3CDTF">2023-11-07T06:25:39Z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2023-10-04T00:00:00Z</vt:filetime>
  </property>
</Properties>
</file>