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A47F1-DDFC-442E-A9B9-C71CA061FF1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32686-C408-49AF-9400-36FF9E14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port: 65535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32686-C408-49AF-9400-36FF9E14FE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5794" y="215646"/>
            <a:ext cx="582041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tore.com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store.com/items/items.asp?itemid=999UNIONSELECTuser-name%2CpasswordFROMUSERS" TargetMode="External"/><Relationship Id="rId5" Type="http://schemas.openxmlformats.org/officeDocument/2006/relationships/hyperlink" Target="http://www.estore.com/items/iteams.asp?itemid=999%3BDROPTABLEUsers" TargetMode="External"/><Relationship Id="rId4" Type="http://schemas.openxmlformats.org/officeDocument/2006/relationships/hyperlink" Target="http://www.estore.com/items/items.asp?itemid=999or1%3D1t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2796" y="446531"/>
            <a:ext cx="3361948" cy="1295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767" y="1764252"/>
            <a:ext cx="5656580" cy="1230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pc="-5" dirty="0">
                <a:solidFill>
                  <a:srgbClr val="000000"/>
                </a:solidFill>
              </a:rPr>
              <a:t>UNIVERSITY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PETROLEUM </a:t>
            </a:r>
            <a:r>
              <a:rPr dirty="0">
                <a:solidFill>
                  <a:srgbClr val="000000"/>
                </a:solidFill>
              </a:rPr>
              <a:t>&amp; </a:t>
            </a:r>
            <a:r>
              <a:rPr spc="-5" dirty="0">
                <a:solidFill>
                  <a:srgbClr val="000000"/>
                </a:solidFill>
              </a:rPr>
              <a:t>ENERGY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STUDIES</a:t>
            </a:r>
          </a:p>
          <a:p>
            <a:pPr marL="1460500" marR="1454785" algn="ctr">
              <a:lnSpc>
                <a:spcPts val="3170"/>
              </a:lnSpc>
              <a:spcBef>
                <a:spcPts val="260"/>
              </a:spcBef>
            </a:pPr>
            <a:r>
              <a:rPr spc="-5" dirty="0">
                <a:solidFill>
                  <a:srgbClr val="000000"/>
                </a:solidFill>
              </a:rPr>
              <a:t>School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Computer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Science  </a:t>
            </a:r>
            <a:r>
              <a:rPr spc="-5" dirty="0">
                <a:solidFill>
                  <a:srgbClr val="000000"/>
                </a:solidFill>
              </a:rPr>
              <a:t>Dehradun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2695" y="3772661"/>
            <a:ext cx="4518660" cy="24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1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Introduction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spc="-10" dirty="0">
                <a:latin typeface="Times New Roman"/>
                <a:cs typeface="Times New Roman"/>
              </a:rPr>
              <a:t>IT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July – December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Delivered</a:t>
            </a:r>
            <a:endParaRPr sz="1800" dirty="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994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</a:t>
            </a:r>
            <a:r>
              <a:rPr lang="en-US" sz="1800" b="1" spc="-5">
                <a:latin typeface="Times New Roman"/>
                <a:cs typeface="Times New Roman"/>
              </a:rPr>
              <a:t>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24" y="245745"/>
            <a:ext cx="255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5.4 </a:t>
            </a:r>
            <a:r>
              <a:rPr spc="-5" dirty="0">
                <a:solidFill>
                  <a:srgbClr val="000000"/>
                </a:solidFill>
              </a:rPr>
              <a:t>Database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824" y="794384"/>
            <a:ext cx="39992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b.) </a:t>
            </a:r>
            <a:r>
              <a:rPr sz="1800" b="1" spc="-10" dirty="0">
                <a:latin typeface="Times New Roman"/>
                <a:cs typeface="Times New Roman"/>
              </a:rPr>
              <a:t>3-Tier </a:t>
            </a:r>
            <a:r>
              <a:rPr sz="1800" b="1" spc="-5" dirty="0">
                <a:latin typeface="Times New Roman"/>
                <a:cs typeface="Times New Roman"/>
              </a:rPr>
              <a:t>Database </a:t>
            </a:r>
            <a:r>
              <a:rPr sz="1800" b="1" dirty="0">
                <a:latin typeface="Times New Roman"/>
                <a:cs typeface="Times New Roman"/>
              </a:rPr>
              <a:t>Management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074" y="1316736"/>
            <a:ext cx="8855841" cy="287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5270" y="2595117"/>
            <a:ext cx="148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GUI </a:t>
            </a:r>
            <a:r>
              <a:rPr sz="1800" b="1" spc="-35" dirty="0">
                <a:latin typeface="Times New Roman"/>
                <a:cs typeface="Times New Roman"/>
              </a:rPr>
              <a:t>Web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761" y="4056126"/>
            <a:ext cx="851027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42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Business </a:t>
            </a:r>
            <a:r>
              <a:rPr sz="1800" b="1" dirty="0">
                <a:latin typeface="Times New Roman"/>
                <a:cs typeface="Times New Roman"/>
              </a:rPr>
              <a:t>Logic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Mostly </a:t>
            </a:r>
            <a:r>
              <a:rPr sz="1800" dirty="0">
                <a:latin typeface="Times New Roman"/>
                <a:cs typeface="Times New Roman"/>
              </a:rPr>
              <a:t>used by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based Application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Complex, </a:t>
            </a:r>
            <a:r>
              <a:rPr sz="1800" dirty="0">
                <a:latin typeface="Times New Roman"/>
                <a:cs typeface="Times New Roman"/>
              </a:rPr>
              <a:t>Independent, Scalable, Handle huge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requests, Add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920" y="1886203"/>
            <a:ext cx="189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Presentation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5254" y="1913890"/>
            <a:ext cx="180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Application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3422" y="1899615"/>
            <a:ext cx="156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Database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41180" y="2938272"/>
            <a:ext cx="2184400" cy="783590"/>
            <a:chOff x="9441180" y="2938272"/>
            <a:chExt cx="2184400" cy="783590"/>
          </a:xfrm>
        </p:grpSpPr>
        <p:sp>
          <p:nvSpPr>
            <p:cNvPr id="11" name="object 11"/>
            <p:cNvSpPr/>
            <p:nvPr/>
          </p:nvSpPr>
          <p:spPr>
            <a:xfrm>
              <a:off x="9441180" y="2938272"/>
              <a:ext cx="1092708" cy="749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38460" y="2974755"/>
              <a:ext cx="538055" cy="7346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87100" y="2988440"/>
              <a:ext cx="538055" cy="733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08818" y="3785996"/>
            <a:ext cx="161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Farms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24" y="245745"/>
            <a:ext cx="255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5.4 </a:t>
            </a:r>
            <a:r>
              <a:rPr spc="-5" dirty="0">
                <a:solidFill>
                  <a:srgbClr val="000000"/>
                </a:solidFill>
              </a:rPr>
              <a:t>Database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824" y="794384"/>
            <a:ext cx="8756650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b.) </a:t>
            </a:r>
            <a:r>
              <a:rPr sz="1800" b="1" spc="-10" dirty="0">
                <a:latin typeface="Times New Roman"/>
                <a:cs typeface="Times New Roman"/>
              </a:rPr>
              <a:t>3-Tier </a:t>
            </a:r>
            <a:r>
              <a:rPr sz="1800" b="1" spc="-5" dirty="0">
                <a:latin typeface="Times New Roman"/>
                <a:cs typeface="Times New Roman"/>
              </a:rPr>
              <a:t>Database </a:t>
            </a:r>
            <a:r>
              <a:rPr sz="1800" b="1" dirty="0">
                <a:latin typeface="Times New Roman"/>
                <a:cs typeface="Times New Roman"/>
              </a:rPr>
              <a:t>Management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545465" indent="-287020">
              <a:lnSpc>
                <a:spcPct val="100000"/>
              </a:lnSpc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1800" spc="-5" dirty="0">
                <a:latin typeface="Times New Roman"/>
                <a:cs typeface="Times New Roman"/>
              </a:rPr>
              <a:t>Mostly used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based Application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  <a:p>
            <a:pPr marL="54546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Complex, </a:t>
            </a:r>
            <a:r>
              <a:rPr sz="1800" dirty="0">
                <a:latin typeface="Times New Roman"/>
                <a:cs typeface="Times New Roman"/>
              </a:rPr>
              <a:t>Independent, Scalable, Handle huge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requests, Add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016" y="2314955"/>
            <a:ext cx="11257788" cy="256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8060" y="5200650"/>
            <a:ext cx="356044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Notice: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Ecommerce </a:t>
            </a:r>
            <a:r>
              <a:rPr sz="1800" dirty="0">
                <a:latin typeface="Times New Roman"/>
                <a:cs typeface="Times New Roman"/>
              </a:rPr>
              <a:t>Portals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Allow </a:t>
            </a:r>
            <a:r>
              <a:rPr sz="1800" dirty="0">
                <a:latin typeface="Times New Roman"/>
                <a:cs typeface="Times New Roman"/>
              </a:rPr>
              <a:t>access via </a:t>
            </a:r>
            <a:r>
              <a:rPr sz="1800" spc="-50" dirty="0">
                <a:latin typeface="Times New Roman"/>
                <a:cs typeface="Times New Roman"/>
              </a:rPr>
              <a:t>Web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Portals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Times New Roman"/>
                <a:cs typeface="Times New Roman"/>
              </a:rPr>
              <a:t>Don’t </a:t>
            </a:r>
            <a:r>
              <a:rPr sz="1800" spc="-10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Client-Server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331165"/>
            <a:ext cx="278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 </a:t>
            </a:r>
            <a:r>
              <a:rPr spc="-5" dirty="0"/>
              <a:t>Database </a:t>
            </a:r>
            <a:r>
              <a:rPr dirty="0"/>
              <a:t>Server</a:t>
            </a:r>
            <a:r>
              <a:rPr spc="-100" dirty="0"/>
              <a:t> </a:t>
            </a:r>
            <a:r>
              <a:rPr spc="-5" dirty="0"/>
              <a:t>threats:</a:t>
            </a:r>
          </a:p>
        </p:txBody>
      </p:sp>
      <p:sp>
        <p:nvSpPr>
          <p:cNvPr id="3" name="object 3"/>
          <p:cNvSpPr/>
          <p:nvPr/>
        </p:nvSpPr>
        <p:spPr>
          <a:xfrm>
            <a:off x="3257143" y="580644"/>
            <a:ext cx="7395261" cy="4043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654" y="1518920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5240" y="75260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686" y="37853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6348" y="146799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0660" y="13031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5195" y="39701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9154" y="39731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086" y="4666869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Database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Threats: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086" y="4942713"/>
            <a:ext cx="44278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SQL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Injection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Password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Cracking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Unauthorized External Access – physical /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logical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Network Eavesdropping – sniffing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traffic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0" dirty="0">
                <a:latin typeface="Times New Roman"/>
                <a:cs typeface="Times New Roman"/>
              </a:rPr>
              <a:t>Web </a:t>
            </a:r>
            <a:r>
              <a:rPr sz="1600" spc="-5" dirty="0">
                <a:latin typeface="Times New Roman"/>
                <a:cs typeface="Times New Roman"/>
              </a:rPr>
              <a:t>App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Vulnerabilities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Configuration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Issues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Network </a:t>
            </a:r>
            <a:r>
              <a:rPr sz="1600" spc="-10" dirty="0">
                <a:latin typeface="Times New Roman"/>
                <a:cs typeface="Times New Roman"/>
              </a:rPr>
              <a:t>Vulnerabilities </a:t>
            </a:r>
            <a:r>
              <a:rPr sz="1600" spc="-5" dirty="0">
                <a:latin typeface="Times New Roman"/>
                <a:cs typeface="Times New Roman"/>
              </a:rPr>
              <a:t>– devices /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cables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60264" y="5117591"/>
            <a:ext cx="1701164" cy="1140460"/>
            <a:chOff x="5160264" y="5117591"/>
            <a:chExt cx="1701164" cy="1140460"/>
          </a:xfrm>
        </p:grpSpPr>
        <p:sp>
          <p:nvSpPr>
            <p:cNvPr id="14" name="object 14"/>
            <p:cNvSpPr/>
            <p:nvPr/>
          </p:nvSpPr>
          <p:spPr>
            <a:xfrm>
              <a:off x="5166360" y="5123687"/>
              <a:ext cx="1689100" cy="1127760"/>
            </a:xfrm>
            <a:custGeom>
              <a:avLst/>
              <a:gdLst/>
              <a:ahLst/>
              <a:cxnLst/>
              <a:rect l="l" t="t" r="r" b="b"/>
              <a:pathLst>
                <a:path w="1689100" h="1127760">
                  <a:moveTo>
                    <a:pt x="35178" y="281940"/>
                  </a:moveTo>
                  <a:lnTo>
                    <a:pt x="0" y="281940"/>
                  </a:lnTo>
                  <a:lnTo>
                    <a:pt x="0" y="845820"/>
                  </a:lnTo>
                  <a:lnTo>
                    <a:pt x="35178" y="845820"/>
                  </a:lnTo>
                  <a:lnTo>
                    <a:pt x="35178" y="281940"/>
                  </a:lnTo>
                  <a:close/>
                </a:path>
                <a:path w="1689100" h="1127760">
                  <a:moveTo>
                    <a:pt x="140969" y="281940"/>
                  </a:moveTo>
                  <a:lnTo>
                    <a:pt x="70485" y="281940"/>
                  </a:lnTo>
                  <a:lnTo>
                    <a:pt x="70485" y="845820"/>
                  </a:lnTo>
                  <a:lnTo>
                    <a:pt x="140969" y="845820"/>
                  </a:lnTo>
                  <a:lnTo>
                    <a:pt x="140969" y="281940"/>
                  </a:lnTo>
                  <a:close/>
                </a:path>
                <a:path w="1689100" h="1127760">
                  <a:moveTo>
                    <a:pt x="1124712" y="0"/>
                  </a:moveTo>
                  <a:lnTo>
                    <a:pt x="1124712" y="281940"/>
                  </a:lnTo>
                  <a:lnTo>
                    <a:pt x="176149" y="281940"/>
                  </a:lnTo>
                  <a:lnTo>
                    <a:pt x="176149" y="845820"/>
                  </a:lnTo>
                  <a:lnTo>
                    <a:pt x="1124712" y="845820"/>
                  </a:lnTo>
                  <a:lnTo>
                    <a:pt x="1124712" y="1127760"/>
                  </a:lnTo>
                  <a:lnTo>
                    <a:pt x="1688591" y="563880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6360" y="5123687"/>
              <a:ext cx="1689100" cy="1127760"/>
            </a:xfrm>
            <a:custGeom>
              <a:avLst/>
              <a:gdLst/>
              <a:ahLst/>
              <a:cxnLst/>
              <a:rect l="l" t="t" r="r" b="b"/>
              <a:pathLst>
                <a:path w="1689100" h="1127760">
                  <a:moveTo>
                    <a:pt x="0" y="281940"/>
                  </a:moveTo>
                  <a:lnTo>
                    <a:pt x="35178" y="281940"/>
                  </a:lnTo>
                  <a:lnTo>
                    <a:pt x="35178" y="845820"/>
                  </a:lnTo>
                  <a:lnTo>
                    <a:pt x="0" y="845820"/>
                  </a:lnTo>
                  <a:lnTo>
                    <a:pt x="0" y="281940"/>
                  </a:lnTo>
                  <a:close/>
                </a:path>
                <a:path w="1689100" h="1127760">
                  <a:moveTo>
                    <a:pt x="70485" y="281940"/>
                  </a:moveTo>
                  <a:lnTo>
                    <a:pt x="140969" y="281940"/>
                  </a:lnTo>
                  <a:lnTo>
                    <a:pt x="140969" y="845820"/>
                  </a:lnTo>
                  <a:lnTo>
                    <a:pt x="70485" y="845820"/>
                  </a:lnTo>
                  <a:lnTo>
                    <a:pt x="70485" y="281940"/>
                  </a:lnTo>
                  <a:close/>
                </a:path>
                <a:path w="1689100" h="1127760">
                  <a:moveTo>
                    <a:pt x="176149" y="281940"/>
                  </a:moveTo>
                  <a:lnTo>
                    <a:pt x="1124712" y="281940"/>
                  </a:lnTo>
                  <a:lnTo>
                    <a:pt x="1124712" y="0"/>
                  </a:lnTo>
                  <a:lnTo>
                    <a:pt x="1688591" y="563880"/>
                  </a:lnTo>
                  <a:lnTo>
                    <a:pt x="1124712" y="1127760"/>
                  </a:lnTo>
                  <a:lnTo>
                    <a:pt x="1124712" y="845820"/>
                  </a:lnTo>
                  <a:lnTo>
                    <a:pt x="176149" y="845820"/>
                  </a:lnTo>
                  <a:lnTo>
                    <a:pt x="176149" y="2819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28306" y="4756150"/>
            <a:ext cx="3996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Threats </a:t>
            </a:r>
            <a:r>
              <a:rPr sz="1800" b="1" spc="-5" dirty="0">
                <a:latin typeface="Times New Roman"/>
                <a:cs typeface="Times New Roman"/>
              </a:rPr>
              <a:t>on Database </a:t>
            </a:r>
            <a:r>
              <a:rPr sz="1800" b="1" dirty="0">
                <a:latin typeface="Times New Roman"/>
                <a:cs typeface="Times New Roman"/>
              </a:rPr>
              <a:t>lead to </a:t>
            </a:r>
            <a:r>
              <a:rPr sz="1800" b="1" spc="-5" dirty="0">
                <a:latin typeface="Times New Roman"/>
                <a:cs typeface="Times New Roman"/>
              </a:rPr>
              <a:t>attacks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8306" y="5031994"/>
            <a:ext cx="43795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Unauthorized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Modification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Unauthorized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Disclosure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Loss of </a:t>
            </a:r>
            <a:r>
              <a:rPr sz="1600" spc="-15" dirty="0">
                <a:latin typeface="Times New Roman"/>
                <a:cs typeface="Times New Roman"/>
              </a:rPr>
              <a:t>Availability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DoS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Commercial </a:t>
            </a:r>
            <a:r>
              <a:rPr sz="1600" spc="-5" dirty="0">
                <a:latin typeface="Times New Roman"/>
                <a:cs typeface="Times New Roman"/>
              </a:rPr>
              <a:t>losses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Legal &amp; Regulatory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issues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Personal Privacy Data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Protection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Computer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Misuse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7253" y="1001226"/>
            <a:ext cx="5231119" cy="273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13" y="182702"/>
            <a:ext cx="278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 </a:t>
            </a:r>
            <a:r>
              <a:rPr spc="-5" dirty="0"/>
              <a:t>Database </a:t>
            </a:r>
            <a:r>
              <a:rPr dirty="0"/>
              <a:t>Server</a:t>
            </a:r>
            <a:r>
              <a:rPr spc="-100" dirty="0"/>
              <a:t> </a:t>
            </a:r>
            <a:r>
              <a:rPr spc="-5" dirty="0"/>
              <a:t>threats: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813" y="640460"/>
            <a:ext cx="1066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1. </a:t>
            </a:r>
            <a:r>
              <a:rPr sz="1600" b="1" spc="-5" dirty="0">
                <a:latin typeface="Times New Roman"/>
                <a:cs typeface="Times New Roman"/>
              </a:rPr>
              <a:t>SQL Injection (SQLi): </a:t>
            </a:r>
            <a:r>
              <a:rPr sz="1800" dirty="0">
                <a:latin typeface="Times New Roman"/>
                <a:cs typeface="Times New Roman"/>
              </a:rPr>
              <a:t>manipulate a </a:t>
            </a:r>
            <a:r>
              <a:rPr sz="1800" spc="-5" dirty="0">
                <a:latin typeface="Times New Roman"/>
                <a:cs typeface="Times New Roman"/>
              </a:rPr>
              <a:t>standard SQL </a:t>
            </a:r>
            <a:r>
              <a:rPr sz="1800" dirty="0">
                <a:latin typeface="Times New Roman"/>
                <a:cs typeface="Times New Roman"/>
              </a:rPr>
              <a:t>query to exploit non-validated input vulnerabilities in 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091" y="3044139"/>
            <a:ext cx="36080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Hacker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targets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https://www.estore.com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Comes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know products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@</a:t>
            </a:r>
            <a:r>
              <a:rPr sz="1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/items.asp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91" y="4263897"/>
            <a:ext cx="1065212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INPUT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query as </a:t>
            </a: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4"/>
              </a:rPr>
              <a:t>www.estore.com/items/items.asp?itemid=999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4"/>
              </a:rPr>
              <a:t>or 1=1</a:t>
            </a:r>
            <a:r>
              <a:rPr sz="1400" b="1" dirty="0">
                <a:solidFill>
                  <a:srgbClr val="1F4E79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to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pull information for a specific</a:t>
            </a:r>
            <a:r>
              <a:rPr sz="1400" b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product</a:t>
            </a:r>
            <a:endParaRPr sz="1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SQL query on Database </a:t>
            </a: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SELECT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ItemName,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ItemDescription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FROM Items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WHERE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ItemNumber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= 999 OR</a:t>
            </a:r>
            <a:r>
              <a:rPr sz="1400" b="1" u="heavy" spc="-21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1=1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Since 1=1 is always true, the query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returns names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of all the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items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even for</a:t>
            </a:r>
            <a:r>
              <a:rPr sz="1400" b="1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those not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eligible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to access that particular data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OR Send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INPUT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query as </a:t>
            </a: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5"/>
              </a:rPr>
              <a:t>www.estore.com/items/iteams.asp?itemid=999; DROP </a:t>
            </a:r>
            <a:r>
              <a:rPr sz="1400" b="1" u="heavy" spc="-2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5"/>
              </a:rPr>
              <a:t>TABLE</a:t>
            </a:r>
            <a:r>
              <a:rPr sz="1400" b="1" u="heavy" spc="-18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5"/>
              </a:rPr>
              <a:t>Users</a:t>
            </a:r>
            <a:endParaRPr sz="1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 User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Database could be deleted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(DROP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DELETE)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OR Send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INPUT </a:t>
            </a: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6"/>
              </a:rPr>
              <a:t>www.estore.com/items/items.asp?itemid=999 UNION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6"/>
              </a:rPr>
              <a:t>SELECT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6"/>
              </a:rPr>
              <a:t>user-name, </a:t>
            </a:r>
            <a:r>
              <a:rPr sz="1400" b="1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6"/>
              </a:rPr>
              <a:t>password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6"/>
              </a:rPr>
              <a:t>FROM</a:t>
            </a:r>
            <a:r>
              <a:rPr sz="1400" b="1" u="heavy" spc="-12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b="1" u="heavy" spc="-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  <a:hlinkClick r:id="rId6"/>
              </a:rPr>
              <a:t>USERS</a:t>
            </a:r>
            <a:endParaRPr sz="1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SELECT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ItemName,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ItemDescription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FROM Items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WHERE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ItemID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 '999' UNION SELECT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Username,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Password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Users</a:t>
            </a:r>
            <a:endParaRPr sz="1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Retrieve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User name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and passwords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1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8396" y="2273554"/>
            <a:ext cx="42183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Mitigation (stop SQLi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attack)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latin typeface="Times New Roman"/>
                <a:cs typeface="Times New Roman"/>
              </a:rPr>
              <a:t>Validate </a:t>
            </a:r>
            <a:r>
              <a:rPr sz="1600" spc="-5" dirty="0">
                <a:latin typeface="Times New Roman"/>
                <a:cs typeface="Times New Roman"/>
              </a:rPr>
              <a:t>Input before executing SQL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Query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Allow safe SQL parameters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Data Get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(1=1)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Restrict data access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SQL Login 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requests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3829" y="4638977"/>
            <a:ext cx="3921654" cy="221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13" y="182702"/>
            <a:ext cx="278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 </a:t>
            </a:r>
            <a:r>
              <a:rPr spc="-5" dirty="0"/>
              <a:t>Database </a:t>
            </a:r>
            <a:r>
              <a:rPr dirty="0"/>
              <a:t>Server</a:t>
            </a:r>
            <a:r>
              <a:rPr spc="-100" dirty="0"/>
              <a:t> </a:t>
            </a:r>
            <a:r>
              <a:rPr spc="-5" dirty="0"/>
              <a:t>threats: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586" y="640460"/>
            <a:ext cx="873569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2. </a:t>
            </a:r>
            <a:r>
              <a:rPr sz="1800" b="1" dirty="0">
                <a:latin typeface="Times New Roman"/>
                <a:cs typeface="Times New Roman"/>
              </a:rPr>
              <a:t>Password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Cracking: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600" b="1" spc="-5" dirty="0">
                <a:latin typeface="Times New Roman"/>
                <a:cs typeface="Times New Roman"/>
              </a:rPr>
              <a:t>Issues: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Break regular </a:t>
            </a:r>
            <a:r>
              <a:rPr sz="1600" spc="-10" dirty="0">
                <a:latin typeface="Times New Roman"/>
                <a:cs typeface="Times New Roman"/>
              </a:rPr>
              <a:t>named </a:t>
            </a:r>
            <a:r>
              <a:rPr sz="1600" spc="-5" dirty="0">
                <a:latin typeface="Times New Roman"/>
                <a:cs typeface="Times New Roman"/>
              </a:rPr>
              <a:t>users (E.g. SA or </a:t>
            </a:r>
            <a:r>
              <a:rPr sz="1600" spc="-10" dirty="0">
                <a:latin typeface="Times New Roman"/>
                <a:cs typeface="Times New Roman"/>
              </a:rPr>
              <a:t>Admin </a:t>
            </a:r>
            <a:r>
              <a:rPr sz="1600" spc="-5" dirty="0">
                <a:latin typeface="Times New Roman"/>
                <a:cs typeface="Times New Roman"/>
              </a:rPr>
              <a:t>or Administrator 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SQLDBA)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latin typeface="Times New Roman"/>
                <a:cs typeface="Times New Roman"/>
              </a:rPr>
              <a:t>Weak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passwords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Standard </a:t>
            </a:r>
            <a:r>
              <a:rPr sz="1600" spc="-35" dirty="0">
                <a:latin typeface="Times New Roman"/>
                <a:cs typeface="Times New Roman"/>
              </a:rPr>
              <a:t>Words </a:t>
            </a:r>
            <a:r>
              <a:rPr sz="1600" spc="-5" dirty="0">
                <a:latin typeface="Times New Roman"/>
                <a:cs typeface="Times New Roman"/>
              </a:rPr>
              <a:t>/ </a:t>
            </a:r>
            <a:r>
              <a:rPr sz="1600" spc="-10" dirty="0">
                <a:latin typeface="Times New Roman"/>
                <a:cs typeface="Times New Roman"/>
              </a:rPr>
              <a:t>Numbers </a:t>
            </a:r>
            <a:r>
              <a:rPr sz="1600" spc="-5" dirty="0">
                <a:latin typeface="Times New Roman"/>
                <a:cs typeface="Times New Roman"/>
              </a:rPr>
              <a:t>(Abc1234 /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Admin1234)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latin typeface="Times New Roman"/>
                <a:cs typeface="Times New Roman"/>
              </a:rPr>
              <a:t>Types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dirty="0">
                <a:latin typeface="Times New Roman"/>
                <a:cs typeface="Times New Roman"/>
              </a:rPr>
              <a:t>Password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Attacks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Dictionary attacks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25" dirty="0">
                <a:latin typeface="Times New Roman"/>
                <a:cs typeface="Times New Roman"/>
              </a:rPr>
              <a:t>Try </a:t>
            </a:r>
            <a:r>
              <a:rPr sz="1600" spc="-5" dirty="0">
                <a:latin typeface="Times New Roman"/>
                <a:cs typeface="Times New Roman"/>
              </a:rPr>
              <a:t>all words from an exhaustive precompiled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Dictionary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words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Brute Force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latin typeface="Times New Roman"/>
                <a:cs typeface="Times New Roman"/>
              </a:rPr>
              <a:t>Trial </a:t>
            </a:r>
            <a:r>
              <a:rPr sz="1600" spc="-5" dirty="0">
                <a:latin typeface="Times New Roman"/>
                <a:cs typeface="Times New Roman"/>
              </a:rPr>
              <a:t>and error </a:t>
            </a:r>
            <a:r>
              <a:rPr sz="1600" spc="-10" dirty="0">
                <a:latin typeface="Times New Roman"/>
                <a:cs typeface="Times New Roman"/>
              </a:rPr>
              <a:t>method </a:t>
            </a:r>
            <a:r>
              <a:rPr sz="1600" spc="-5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automated </a:t>
            </a:r>
            <a:r>
              <a:rPr sz="1600" spc="-5" dirty="0">
                <a:latin typeface="Times New Roman"/>
                <a:cs typeface="Times New Roman"/>
              </a:rPr>
              <a:t>software to generate </a:t>
            </a:r>
            <a:r>
              <a:rPr sz="1600" spc="-10" dirty="0">
                <a:latin typeface="Times New Roman"/>
                <a:cs typeface="Times New Roman"/>
              </a:rPr>
              <a:t>large number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consecutive guesses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Every possible combination, </a:t>
            </a:r>
            <a:r>
              <a:rPr sz="1600" spc="-3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taken is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Manual speculation – hit 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try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5776" y="4401310"/>
            <a:ext cx="6207252" cy="2410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55401-87AC-D32F-BCDA-2B81D7783622}"/>
              </a:ext>
            </a:extLst>
          </p:cNvPr>
          <p:cNvSpPr txBox="1"/>
          <p:nvPr/>
        </p:nvSpPr>
        <p:spPr>
          <a:xfrm>
            <a:off x="6324600" y="2111114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0">
              <a:lnSpc>
                <a:spcPct val="100000"/>
              </a:lnSpc>
              <a:spcBef>
                <a:spcPts val="95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Mitigation 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Complex password for SQL server.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Avoid common passwords found in dictionary.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182702"/>
            <a:ext cx="278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 </a:t>
            </a:r>
            <a:r>
              <a:rPr spc="-5" dirty="0"/>
              <a:t>Database </a:t>
            </a:r>
            <a:r>
              <a:rPr dirty="0"/>
              <a:t>Server</a:t>
            </a:r>
            <a:r>
              <a:rPr spc="-100" dirty="0"/>
              <a:t> </a:t>
            </a:r>
            <a:r>
              <a:rPr spc="-5" dirty="0"/>
              <a:t>threats: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813" y="640460"/>
            <a:ext cx="10301605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3. </a:t>
            </a:r>
            <a:r>
              <a:rPr sz="1800" b="1" dirty="0">
                <a:latin typeface="Times New Roman"/>
                <a:cs typeface="Times New Roman"/>
              </a:rPr>
              <a:t>Network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Eavesdropping: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Issues: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Directly tuning in to computerized or </a:t>
            </a:r>
            <a:r>
              <a:rPr sz="1600" spc="-10" dirty="0">
                <a:latin typeface="Times New Roman"/>
                <a:cs typeface="Times New Roman"/>
              </a:rPr>
              <a:t>simple </a:t>
            </a:r>
            <a:r>
              <a:rPr sz="1600" spc="-5" dirty="0">
                <a:latin typeface="Times New Roman"/>
                <a:cs typeface="Times New Roman"/>
              </a:rPr>
              <a:t>voice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correspondence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Sniffing or block attempt of information identifying with any system of correspondence – Man in the Middle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(MITM)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Mitigation: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Physical security of Data centers, Servers, Network Cables – Access controls, Locks, ID Cards, </a:t>
            </a:r>
            <a:r>
              <a:rPr sz="1600" spc="-45" dirty="0">
                <a:latin typeface="Times New Roman"/>
                <a:cs typeface="Times New Roman"/>
              </a:rPr>
              <a:t>Two </a:t>
            </a:r>
            <a:r>
              <a:rPr sz="1600" spc="-5" dirty="0">
                <a:latin typeface="Times New Roman"/>
                <a:cs typeface="Times New Roman"/>
              </a:rPr>
              <a:t>Factor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Using SQL validation set up of </a:t>
            </a:r>
            <a:r>
              <a:rPr sz="1600" spc="-15" dirty="0">
                <a:latin typeface="Times New Roman"/>
                <a:cs typeface="Times New Roman"/>
              </a:rPr>
              <a:t>Windows </a:t>
            </a:r>
            <a:r>
              <a:rPr sz="1600" spc="-5" dirty="0">
                <a:latin typeface="Times New Roman"/>
                <a:cs typeface="Times New Roman"/>
              </a:rPr>
              <a:t>accounts – </a:t>
            </a:r>
            <a:r>
              <a:rPr sz="1600" spc="-10" dirty="0">
                <a:latin typeface="Times New Roman"/>
                <a:cs typeface="Times New Roman"/>
              </a:rPr>
              <a:t>domain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Using SQL validation without a server endorsement – restricted access to Database </a:t>
            </a:r>
            <a:r>
              <a:rPr sz="1600" spc="-10" dirty="0">
                <a:latin typeface="Times New Roman"/>
                <a:cs typeface="Times New Roman"/>
              </a:rPr>
              <a:t>Admins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Privilege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Abuse/Elevation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4895" y="3387850"/>
            <a:ext cx="6292596" cy="3433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182702"/>
            <a:ext cx="278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 </a:t>
            </a:r>
            <a:r>
              <a:rPr spc="-5" dirty="0"/>
              <a:t>Database </a:t>
            </a:r>
            <a:r>
              <a:rPr dirty="0"/>
              <a:t>Server</a:t>
            </a:r>
            <a:r>
              <a:rPr spc="-100" dirty="0"/>
              <a:t> </a:t>
            </a:r>
            <a:r>
              <a:rPr spc="-5" dirty="0"/>
              <a:t>threats: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813" y="562102"/>
            <a:ext cx="103225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4. </a:t>
            </a:r>
            <a:r>
              <a:rPr sz="1800" b="1" spc="-35" dirty="0">
                <a:latin typeface="Times New Roman"/>
                <a:cs typeface="Times New Roman"/>
              </a:rPr>
              <a:t>Web </a:t>
            </a:r>
            <a:r>
              <a:rPr sz="1800" b="1" spc="-5" dirty="0">
                <a:latin typeface="Times New Roman"/>
                <a:cs typeface="Times New Roman"/>
              </a:rPr>
              <a:t>App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Vulnerabilities: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OS and Application level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vulnerabilities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latin typeface="Times New Roman"/>
                <a:cs typeface="Times New Roman"/>
              </a:rPr>
              <a:t>Weak </a:t>
            </a:r>
            <a:r>
              <a:rPr sz="1600" spc="-10" dirty="0">
                <a:latin typeface="Times New Roman"/>
                <a:cs typeface="Times New Roman"/>
              </a:rPr>
              <a:t>Communication </a:t>
            </a:r>
            <a:r>
              <a:rPr sz="1600" spc="-5" dirty="0">
                <a:latin typeface="Times New Roman"/>
                <a:cs typeface="Times New Roman"/>
              </a:rPr>
              <a:t>Protocol and Data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Encryption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Window </a:t>
            </a:r>
            <a:r>
              <a:rPr sz="1800" dirty="0">
                <a:latin typeface="Times New Roman"/>
                <a:cs typeface="Times New Roman"/>
              </a:rPr>
              <a:t>98/20000 systems –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unpatched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E.g. Run additional services installed on a database server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Illegal </a:t>
            </a:r>
            <a:r>
              <a:rPr sz="1800" spc="-5" dirty="0">
                <a:latin typeface="Times New Roman"/>
                <a:cs typeface="Times New Roman"/>
              </a:rPr>
              <a:t>access, </a:t>
            </a:r>
            <a:r>
              <a:rPr sz="1800" dirty="0">
                <a:latin typeface="Times New Roman"/>
                <a:cs typeface="Times New Roman"/>
              </a:rPr>
              <a:t>Denial of </a:t>
            </a:r>
            <a:r>
              <a:rPr sz="1800" spc="-5" dirty="0">
                <a:latin typeface="Times New Roman"/>
                <a:cs typeface="Times New Roman"/>
              </a:rPr>
              <a:t>service </a:t>
            </a:r>
            <a:r>
              <a:rPr sz="1800" dirty="0">
                <a:latin typeface="Times New Roman"/>
                <a:cs typeface="Times New Roman"/>
              </a:rPr>
              <a:t>or data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Corruption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87667" y="2417062"/>
            <a:ext cx="5673851" cy="435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2429255"/>
            <a:ext cx="5974080" cy="420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182702"/>
            <a:ext cx="278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 </a:t>
            </a:r>
            <a:r>
              <a:rPr spc="-5" dirty="0"/>
              <a:t>Database </a:t>
            </a:r>
            <a:r>
              <a:rPr dirty="0"/>
              <a:t>Server</a:t>
            </a:r>
            <a:r>
              <a:rPr spc="-100" dirty="0"/>
              <a:t> </a:t>
            </a:r>
            <a:r>
              <a:rPr spc="-5" dirty="0"/>
              <a:t>threats: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813" y="640460"/>
            <a:ext cx="7360284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5. </a:t>
            </a:r>
            <a:r>
              <a:rPr sz="1800" b="1" spc="-5" dirty="0">
                <a:latin typeface="Times New Roman"/>
                <a:cs typeface="Times New Roman"/>
              </a:rPr>
              <a:t>Database Configuration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Vulnerabilities:</a:t>
            </a:r>
            <a:endParaRPr sz="1800" dirty="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445"/>
              </a:spcBef>
            </a:pPr>
            <a:r>
              <a:rPr sz="1600" b="1" spc="-5" dirty="0">
                <a:latin typeface="Times New Roman"/>
                <a:cs typeface="Times New Roman"/>
              </a:rPr>
              <a:t>Issues: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17500" indent="-287020">
              <a:lnSpc>
                <a:spcPct val="10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1600" spc="-5" dirty="0">
                <a:latin typeface="Times New Roman"/>
                <a:cs typeface="Times New Roman"/>
              </a:rPr>
              <a:t>Logging Issues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No Audit </a:t>
            </a:r>
            <a:r>
              <a:rPr sz="1600" spc="-15" dirty="0">
                <a:latin typeface="Times New Roman"/>
                <a:cs typeface="Times New Roman"/>
              </a:rPr>
              <a:t>Trails, </a:t>
            </a:r>
            <a:r>
              <a:rPr sz="1600" spc="-5" dirty="0">
                <a:latin typeface="Times New Roman"/>
                <a:cs typeface="Times New Roman"/>
              </a:rPr>
              <a:t>No Alerts to Cyber Security Operations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endParaRPr sz="1600" dirty="0">
              <a:latin typeface="Times New Roman"/>
              <a:cs typeface="Times New Roman"/>
            </a:endParaRPr>
          </a:p>
          <a:p>
            <a:pPr marL="317500" indent="-287020">
              <a:lnSpc>
                <a:spcPct val="10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1600" spc="-5" dirty="0">
                <a:latin typeface="Times New Roman"/>
                <a:cs typeface="Times New Roman"/>
              </a:rPr>
              <a:t>Database Security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Patches</a:t>
            </a:r>
            <a:endParaRPr sz="1600" dirty="0">
              <a:latin typeface="Times New Roman"/>
              <a:cs typeface="Times New Roman"/>
            </a:endParaRPr>
          </a:p>
          <a:p>
            <a:pPr marL="317500" indent="-287020">
              <a:lnSpc>
                <a:spcPct val="10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1600" spc="-5" dirty="0">
                <a:latin typeface="Times New Roman"/>
                <a:cs typeface="Times New Roman"/>
              </a:rPr>
              <a:t>Use of Non-Standard ports on SQL Server OR Proxy / </a:t>
            </a:r>
            <a:r>
              <a:rPr sz="1600" spc="-50" dirty="0">
                <a:latin typeface="Times New Roman"/>
                <a:cs typeface="Times New Roman"/>
              </a:rPr>
              <a:t>Web </a:t>
            </a:r>
            <a:r>
              <a:rPr sz="1600" spc="-5" dirty="0">
                <a:latin typeface="Times New Roman"/>
                <a:cs typeface="Times New Roman"/>
              </a:rPr>
              <a:t>Application Firewall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issue</a:t>
            </a:r>
            <a:endParaRPr sz="1600" dirty="0">
              <a:latin typeface="Times New Roman"/>
              <a:cs typeface="Times New Roman"/>
            </a:endParaRPr>
          </a:p>
          <a:p>
            <a:pPr marL="317500" indent="-287020">
              <a:lnSpc>
                <a:spcPct val="10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1600" spc="-5" dirty="0">
                <a:latin typeface="Times New Roman"/>
                <a:cs typeface="Times New Roman"/>
              </a:rPr>
              <a:t>Absence of IPSec or TCP/IP isolating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1003" y="2619754"/>
            <a:ext cx="5870448" cy="4221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70124-8925-F6AF-F1EE-AF503E7DD72D}"/>
              </a:ext>
            </a:extLst>
          </p:cNvPr>
          <p:cNvSpPr txBox="1"/>
          <p:nvPr/>
        </p:nvSpPr>
        <p:spPr>
          <a:xfrm>
            <a:off x="7743084" y="1069211"/>
            <a:ext cx="6093500" cy="1336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>
                <a:latin typeface="Times New Roman"/>
                <a:cs typeface="Times New Roman"/>
              </a:rPr>
              <a:t>Mitigation :</a:t>
            </a:r>
          </a:p>
          <a:p>
            <a:pPr marL="889000">
              <a:lnSpc>
                <a:spcPct val="100000"/>
              </a:lnSpc>
              <a:spcBef>
                <a:spcPts val="95"/>
              </a:spcBef>
            </a:pPr>
            <a:endParaRPr lang="en-US" sz="1600" b="1" spc="-5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Remove default config/ Restrict access.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SQL server port not visible from outside.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Limit direct access using </a:t>
            </a:r>
            <a:r>
              <a:rPr lang="en-US" sz="1600" spc="-5" dirty="0" err="1">
                <a:latin typeface="Times New Roman"/>
                <a:cs typeface="Times New Roman"/>
              </a:rPr>
              <a:t>IPSec</a:t>
            </a:r>
            <a:r>
              <a:rPr lang="en-US" sz="1600" spc="-5" dirty="0">
                <a:latin typeface="Times New Roman"/>
                <a:cs typeface="Times New Roman"/>
              </a:rPr>
              <a:t> or TCP/IP filters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182702"/>
            <a:ext cx="278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 </a:t>
            </a:r>
            <a:r>
              <a:rPr spc="-5" dirty="0"/>
              <a:t>Database </a:t>
            </a:r>
            <a:r>
              <a:rPr dirty="0"/>
              <a:t>Server</a:t>
            </a:r>
            <a:r>
              <a:rPr spc="-100" dirty="0"/>
              <a:t> </a:t>
            </a:r>
            <a:r>
              <a:rPr spc="-5" dirty="0"/>
              <a:t>threats: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586" y="640460"/>
            <a:ext cx="5176520" cy="17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6. </a:t>
            </a:r>
            <a:r>
              <a:rPr sz="1800" b="1" dirty="0">
                <a:latin typeface="Times New Roman"/>
                <a:cs typeface="Times New Roman"/>
              </a:rPr>
              <a:t>Network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Vulnerabilities: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600" b="1" spc="-5" dirty="0">
                <a:latin typeface="Times New Roman"/>
                <a:cs typeface="Times New Roman"/>
              </a:rPr>
              <a:t>Issues: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Using network devices, virtual infrastructure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vulnerabilities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Data 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Transit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Unauthorized external connections to Database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Server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2644" y="2771405"/>
            <a:ext cx="9220200" cy="3962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16D1-53E7-CF1F-1227-FEBAE4186B57}"/>
              </a:ext>
            </a:extLst>
          </p:cNvPr>
          <p:cNvSpPr txBox="1"/>
          <p:nvPr/>
        </p:nvSpPr>
        <p:spPr>
          <a:xfrm>
            <a:off x="6477000" y="1295400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0">
              <a:lnSpc>
                <a:spcPct val="100000"/>
              </a:lnSpc>
              <a:spcBef>
                <a:spcPts val="95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Mitigation :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Server Certificate for database server.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SSL connection between web and DB server.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Encrypted </a:t>
            </a:r>
            <a:r>
              <a:rPr lang="en-US" sz="1800" spc="-5" dirty="0" err="1">
                <a:latin typeface="Times New Roman"/>
                <a:cs typeface="Times New Roman"/>
              </a:rPr>
              <a:t>IPSec</a:t>
            </a:r>
            <a:r>
              <a:rPr lang="en-US" spc="-5" dirty="0">
                <a:latin typeface="Times New Roman"/>
                <a:cs typeface="Times New Roman"/>
              </a:rPr>
              <a:t> between web and DB server.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100" y="223520"/>
            <a:ext cx="3475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Steps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for Securing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Database</a:t>
            </a:r>
            <a:r>
              <a:rPr sz="1800" b="1" spc="-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Server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834D74-9D79-55C2-5251-E6C27B480EDD}"/>
              </a:ext>
            </a:extLst>
          </p:cNvPr>
          <p:cNvSpPr/>
          <p:nvPr/>
        </p:nvSpPr>
        <p:spPr>
          <a:xfrm>
            <a:off x="152400" y="931858"/>
            <a:ext cx="4556073" cy="531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A482475-056B-2C80-8D6A-762E4AEAA63D}"/>
              </a:ext>
            </a:extLst>
          </p:cNvPr>
          <p:cNvSpPr/>
          <p:nvPr/>
        </p:nvSpPr>
        <p:spPr>
          <a:xfrm>
            <a:off x="4708473" y="977992"/>
            <a:ext cx="7102213" cy="5224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4373" y="1204340"/>
            <a:ext cx="343789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</a:t>
            </a:r>
            <a:r>
              <a:rPr sz="1800" b="1" dirty="0">
                <a:latin typeface="Times New Roman"/>
                <a:cs typeface="Times New Roman"/>
              </a:rPr>
              <a:t> Plan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Introduction to IT System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066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Operating 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Endpoint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28600" indent="-21653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29235" algn="l"/>
              </a:tabLst>
            </a:pP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Database Server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IT System Security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328040"/>
            <a:ext cx="617156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Best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Practices to </a:t>
            </a:r>
            <a:r>
              <a:rPr sz="18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secure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Database</a:t>
            </a:r>
            <a:r>
              <a:rPr sz="18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server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Strong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Password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Policy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Execution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Discard all Default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Users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and Demo-test</a:t>
            </a:r>
            <a:r>
              <a:rPr sz="18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Databases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Change the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Admin User</a:t>
            </a:r>
            <a:r>
              <a:rPr sz="18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Name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Privileges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Need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to be</a:t>
            </a:r>
            <a:r>
              <a:rPr sz="1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Restricted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Disable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Public Network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to Database</a:t>
            </a:r>
            <a:r>
              <a:rPr sz="1800" spc="-1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Servers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Enforce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SSL/TLS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Remote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Connections and Restrict</a:t>
            </a:r>
            <a:r>
              <a:rPr sz="18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IP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Check for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Database Dumps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Public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Locations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Encrypt </a:t>
            </a:r>
            <a:r>
              <a:rPr sz="1800" spc="-50" dirty="0">
                <a:solidFill>
                  <a:srgbClr val="444444"/>
                </a:solidFill>
                <a:latin typeface="Times New Roman"/>
                <a:cs typeface="Times New Roman"/>
              </a:rPr>
              <a:t>Your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Application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Files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1800" spc="-1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Backups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solidFill>
                  <a:srgbClr val="444444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Application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Firewall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Malware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Scanner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Should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be</a:t>
            </a:r>
            <a:r>
              <a:rPr sz="18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used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Always keep the Software</a:t>
            </a:r>
            <a:r>
              <a:rPr sz="18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Updated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CB3D7-F8A0-81B0-68A4-154629A78C94}"/>
              </a:ext>
            </a:extLst>
          </p:cNvPr>
          <p:cNvSpPr txBox="1"/>
          <p:nvPr/>
        </p:nvSpPr>
        <p:spPr>
          <a:xfrm>
            <a:off x="8037226" y="847713"/>
            <a:ext cx="6093500" cy="279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indent="-28702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71717"/>
                </a:solidFill>
                <a:latin typeface="Times New Roman"/>
                <a:cs typeface="Times New Roman"/>
              </a:rPr>
              <a:t>Berkeley</a:t>
            </a:r>
            <a:r>
              <a:rPr lang="en-US" sz="1800" spc="-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171717"/>
                </a:solidFill>
                <a:latin typeface="Times New Roman"/>
                <a:cs typeface="Times New Roman"/>
              </a:rPr>
              <a:t>DB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71717"/>
                </a:solidFill>
                <a:latin typeface="Times New Roman"/>
                <a:cs typeface="Times New Roman"/>
              </a:rPr>
              <a:t>MySQL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71717"/>
                </a:solidFill>
                <a:latin typeface="Times New Roman"/>
                <a:cs typeface="Times New Roman"/>
              </a:rPr>
              <a:t>CouchDB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71717"/>
                </a:solidFill>
                <a:latin typeface="Times New Roman"/>
                <a:cs typeface="Times New Roman"/>
              </a:rPr>
              <a:t>MongoDB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71717"/>
                </a:solidFill>
                <a:latin typeface="Times New Roman"/>
                <a:cs typeface="Times New Roman"/>
              </a:rPr>
              <a:t>MariaDB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71717"/>
                </a:solidFill>
                <a:latin typeface="Times New Roman"/>
                <a:cs typeface="Times New Roman"/>
              </a:rPr>
              <a:t>SQLite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solidFill>
                  <a:srgbClr val="171717"/>
                </a:solidFill>
                <a:latin typeface="Times New Roman"/>
                <a:cs typeface="Times New Roman"/>
              </a:rPr>
              <a:t>PostgreSQL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srgbClr val="171717"/>
                </a:solidFill>
                <a:latin typeface="Times New Roman"/>
                <a:cs typeface="Times New Roman"/>
              </a:rPr>
              <a:t>Redis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solidFill>
                  <a:srgbClr val="171717"/>
                </a:solidFill>
                <a:latin typeface="Times New Roman"/>
                <a:cs typeface="Times New Roman"/>
              </a:rPr>
              <a:t>Neo4j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solidFill>
                  <a:srgbClr val="171717"/>
                </a:solidFill>
                <a:latin typeface="Times New Roman"/>
                <a:cs typeface="Times New Roman"/>
              </a:rPr>
              <a:t>SAP</a:t>
            </a:r>
            <a:r>
              <a:rPr lang="en-US" sz="1800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171717"/>
                </a:solidFill>
                <a:latin typeface="Times New Roman"/>
                <a:cs typeface="Times New Roman"/>
              </a:rPr>
              <a:t>DB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71717"/>
                </a:solidFill>
                <a:latin typeface="Times New Roman"/>
                <a:cs typeface="Times New Roman"/>
              </a:rPr>
              <a:t>Cassandra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A7A0CBD-F04B-A824-11C1-858735787961}"/>
              </a:ext>
            </a:extLst>
          </p:cNvPr>
          <p:cNvSpPr txBox="1"/>
          <p:nvPr/>
        </p:nvSpPr>
        <p:spPr>
          <a:xfrm>
            <a:off x="8037226" y="386257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Open-Source</a:t>
            </a:r>
            <a:r>
              <a:rPr sz="1800" b="1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Databases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39725"/>
            <a:ext cx="391287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5.6 Server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1800" b="1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#1. Network </a:t>
            </a:r>
            <a:r>
              <a:rPr sz="1800" b="1" spc="-10" dirty="0">
                <a:latin typeface="Times New Roman"/>
                <a:cs typeface="Times New Roman"/>
              </a:rPr>
              <a:t>Address </a:t>
            </a:r>
            <a:r>
              <a:rPr sz="1800" b="1" spc="-15" dirty="0">
                <a:latin typeface="Times New Roman"/>
                <a:cs typeface="Times New Roman"/>
              </a:rPr>
              <a:t>Translation</a:t>
            </a:r>
            <a:r>
              <a:rPr sz="1800" b="1" spc="-17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(NAT)  </a:t>
            </a:r>
            <a:r>
              <a:rPr sz="1800" b="1" dirty="0">
                <a:latin typeface="Times New Roman"/>
                <a:cs typeface="Times New Roman"/>
              </a:rPr>
              <a:t>#2. Port </a:t>
            </a:r>
            <a:r>
              <a:rPr sz="1800" b="1" spc="-10" dirty="0">
                <a:latin typeface="Times New Roman"/>
                <a:cs typeface="Times New Roman"/>
              </a:rPr>
              <a:t>Address </a:t>
            </a:r>
            <a:r>
              <a:rPr sz="1800" b="1" spc="-15" dirty="0">
                <a:latin typeface="Times New Roman"/>
                <a:cs typeface="Times New Roman"/>
              </a:rPr>
              <a:t>Translation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(PAT)</a:t>
            </a:r>
            <a:endParaRPr sz="1800">
              <a:latin typeface="Times New Roman"/>
              <a:cs typeface="Times New Roman"/>
            </a:endParaRPr>
          </a:p>
          <a:p>
            <a:pPr marL="12700" marR="923925">
              <a:lnSpc>
                <a:spcPct val="200000"/>
              </a:lnSpc>
            </a:pPr>
            <a:r>
              <a:rPr sz="1800" b="1" dirty="0">
                <a:latin typeface="Times New Roman"/>
                <a:cs typeface="Times New Roman"/>
              </a:rPr>
              <a:t>#3. </a:t>
            </a:r>
            <a:r>
              <a:rPr sz="1800" b="1" spc="-5" dirty="0">
                <a:latin typeface="Times New Roman"/>
                <a:cs typeface="Times New Roman"/>
              </a:rPr>
              <a:t>Demilitarized </a:t>
            </a:r>
            <a:r>
              <a:rPr sz="1800" b="1" spc="-10" dirty="0">
                <a:latin typeface="Times New Roman"/>
                <a:cs typeface="Times New Roman"/>
              </a:rPr>
              <a:t>Zone (DMZ)  </a:t>
            </a:r>
            <a:r>
              <a:rPr sz="1800" b="1" dirty="0">
                <a:latin typeface="Times New Roman"/>
                <a:cs typeface="Times New Roman"/>
              </a:rPr>
              <a:t>#4. </a:t>
            </a:r>
            <a:r>
              <a:rPr sz="1800" b="1" spc="-5" dirty="0">
                <a:latin typeface="Times New Roman"/>
                <a:cs typeface="Times New Roman"/>
              </a:rPr>
              <a:t>Content Based Firewalls  </a:t>
            </a:r>
            <a:r>
              <a:rPr sz="1800" b="1" dirty="0">
                <a:latin typeface="Times New Roman"/>
                <a:cs typeface="Times New Roman"/>
              </a:rPr>
              <a:t>#5. </a:t>
            </a:r>
            <a:r>
              <a:rPr sz="1800" b="1" spc="-5" dirty="0">
                <a:latin typeface="Times New Roman"/>
                <a:cs typeface="Times New Roman"/>
              </a:rPr>
              <a:t>SSL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Connections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#6.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IPSec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39725"/>
            <a:ext cx="111588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5.6 Server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180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#1. Network </a:t>
            </a:r>
            <a:r>
              <a:rPr sz="1800" b="1" spc="-10" dirty="0">
                <a:latin typeface="Times New Roman"/>
                <a:cs typeface="Times New Roman"/>
              </a:rPr>
              <a:t>Address </a:t>
            </a:r>
            <a:r>
              <a:rPr sz="1800" b="1" spc="-15" dirty="0">
                <a:latin typeface="Times New Roman"/>
                <a:cs typeface="Times New Roman"/>
              </a:rPr>
              <a:t>Translation</a:t>
            </a:r>
            <a:r>
              <a:rPr sz="1800" b="1" spc="-15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(NAT)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75" dirty="0">
                <a:latin typeface="Times New Roman"/>
                <a:cs typeface="Times New Roman"/>
              </a:rPr>
              <a:t>NAT </a:t>
            </a:r>
            <a:r>
              <a:rPr sz="1800" dirty="0">
                <a:latin typeface="Times New Roman"/>
                <a:cs typeface="Times New Roman"/>
              </a:rPr>
              <a:t>allows a single device (Router)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an agent between the Internet and a local network (or private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network)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Only a single unique </a:t>
            </a:r>
            <a:r>
              <a:rPr sz="1800" spc="-5" dirty="0">
                <a:latin typeface="Times New Roman"/>
                <a:cs typeface="Times New Roman"/>
              </a:rPr>
              <a:t>IP address is </a:t>
            </a:r>
            <a:r>
              <a:rPr sz="1800" dirty="0">
                <a:latin typeface="Times New Roman"/>
                <a:cs typeface="Times New Roman"/>
              </a:rPr>
              <a:t>required to represent an entire group of </a:t>
            </a:r>
            <a:r>
              <a:rPr sz="1800" spc="-5" dirty="0">
                <a:latin typeface="Times New Roman"/>
                <a:cs typeface="Times New Roman"/>
              </a:rPr>
              <a:t>computers </a:t>
            </a:r>
            <a:r>
              <a:rPr sz="1800" dirty="0">
                <a:latin typeface="Times New Roman"/>
                <a:cs typeface="Times New Roman"/>
              </a:rPr>
              <a:t>to anything outside their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Normally used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browsing </a:t>
            </a:r>
            <a:r>
              <a:rPr sz="1800" dirty="0">
                <a:latin typeface="Times New Roman"/>
                <a:cs typeface="Times New Roman"/>
              </a:rPr>
              <a:t>from inside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4CEB0F1-FE88-19FF-9D13-34D40FE52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762000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39725"/>
            <a:ext cx="99802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5.6 Server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180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#2. </a:t>
            </a:r>
            <a:r>
              <a:rPr sz="1800" b="1" dirty="0">
                <a:latin typeface="Times New Roman"/>
                <a:cs typeface="Times New Roman"/>
              </a:rPr>
              <a:t>Port </a:t>
            </a:r>
            <a:r>
              <a:rPr sz="1800" b="1" spc="-10" dirty="0">
                <a:latin typeface="Times New Roman"/>
                <a:cs typeface="Times New Roman"/>
              </a:rPr>
              <a:t>Address </a:t>
            </a:r>
            <a:r>
              <a:rPr sz="1800" b="1" spc="-15" dirty="0">
                <a:latin typeface="Times New Roman"/>
                <a:cs typeface="Times New Roman"/>
              </a:rPr>
              <a:t>Translation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(PAT)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Extension to </a:t>
            </a:r>
            <a:r>
              <a:rPr sz="1800" spc="-90" dirty="0">
                <a:latin typeface="Times New Roman"/>
                <a:cs typeface="Times New Roman"/>
              </a:rPr>
              <a:t>NAT, </a:t>
            </a:r>
            <a:r>
              <a:rPr sz="1800" spc="-5" dirty="0">
                <a:latin typeface="Times New Roman"/>
                <a:cs typeface="Times New Roman"/>
              </a:rPr>
              <a:t>Helps </a:t>
            </a:r>
            <a:r>
              <a:rPr sz="1800" dirty="0">
                <a:latin typeface="Times New Roman"/>
                <a:cs typeface="Times New Roman"/>
              </a:rPr>
              <a:t>conserve Public </a:t>
            </a:r>
            <a:r>
              <a:rPr sz="1800" spc="-5" dirty="0">
                <a:latin typeface="Times New Roman"/>
                <a:cs typeface="Times New Roman"/>
              </a:rPr>
              <a:t>IP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Permits </a:t>
            </a:r>
            <a:r>
              <a:rPr sz="1800" dirty="0">
                <a:latin typeface="Times New Roman"/>
                <a:cs typeface="Times New Roman"/>
              </a:rPr>
              <a:t>multiple devices on </a:t>
            </a:r>
            <a:r>
              <a:rPr sz="1800" spc="-5" dirty="0">
                <a:latin typeface="Times New Roman"/>
                <a:cs typeface="Times New Roman"/>
              </a:rPr>
              <a:t>LAN </a:t>
            </a:r>
            <a:r>
              <a:rPr sz="1800" dirty="0">
                <a:latin typeface="Times New Roman"/>
                <a:cs typeface="Times New Roman"/>
              </a:rPr>
              <a:t>to be </a:t>
            </a:r>
            <a:r>
              <a:rPr sz="1800" spc="-5" dirty="0">
                <a:latin typeface="Times New Roman"/>
                <a:cs typeface="Times New Roman"/>
              </a:rPr>
              <a:t>mapped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single </a:t>
            </a:r>
            <a:r>
              <a:rPr sz="1800" dirty="0">
                <a:latin typeface="Times New Roman"/>
                <a:cs typeface="Times New Roman"/>
              </a:rPr>
              <a:t>public </a:t>
            </a:r>
            <a:r>
              <a:rPr sz="1800" spc="-5" dirty="0">
                <a:latin typeface="Times New Roman"/>
                <a:cs typeface="Times New Roman"/>
              </a:rPr>
              <a:t>IP address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123.1.1.1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Email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(port 995), </a:t>
            </a:r>
            <a:r>
              <a:rPr sz="1800" spc="-5" dirty="0">
                <a:latin typeface="Times New Roman"/>
                <a:cs typeface="Times New Roman"/>
              </a:rPr>
              <a:t>FTP </a:t>
            </a:r>
            <a:r>
              <a:rPr sz="1800" dirty="0">
                <a:latin typeface="Times New Roman"/>
                <a:cs typeface="Times New Roman"/>
              </a:rPr>
              <a:t>server (port 21), </a:t>
            </a:r>
            <a:r>
              <a:rPr sz="1800" spc="-5" dirty="0">
                <a:latin typeface="Times New Roman"/>
                <a:cs typeface="Times New Roman"/>
              </a:rPr>
              <a:t>Host </a:t>
            </a:r>
            <a:r>
              <a:rPr sz="1800" dirty="0">
                <a:latin typeface="Times New Roman"/>
                <a:cs typeface="Times New Roman"/>
              </a:rPr>
              <a:t>applications (8080, 8081, 8082, 443,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80)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8276" y="2286000"/>
            <a:ext cx="7174992" cy="453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760F3A4-B3AE-1DE6-4A6B-4200E7C40887}"/>
              </a:ext>
            </a:extLst>
          </p:cNvPr>
          <p:cNvSpPr/>
          <p:nvPr/>
        </p:nvSpPr>
        <p:spPr>
          <a:xfrm>
            <a:off x="476477" y="1752600"/>
            <a:ext cx="10601112" cy="4094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83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91" y="2813254"/>
            <a:ext cx="5532104" cy="3750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18376" y="2638042"/>
            <a:ext cx="5170932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620" y="239725"/>
            <a:ext cx="1063498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5.6 Server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180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#3. </a:t>
            </a:r>
            <a:r>
              <a:rPr sz="1800" b="1" spc="-5" dirty="0">
                <a:latin typeface="Times New Roman"/>
                <a:cs typeface="Times New Roman"/>
              </a:rPr>
              <a:t>Demilitarized </a:t>
            </a:r>
            <a:r>
              <a:rPr sz="1800" b="1" spc="-10" dirty="0">
                <a:latin typeface="Times New Roman"/>
                <a:cs typeface="Times New Roman"/>
              </a:rPr>
              <a:t>Zone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(DMZ)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Perimeter </a:t>
            </a:r>
            <a:r>
              <a:rPr sz="1800" dirty="0">
                <a:latin typeface="Times New Roman"/>
                <a:cs typeface="Times New Roman"/>
              </a:rPr>
              <a:t>network or screened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subnet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Physical and logical subnetwork, </a:t>
            </a:r>
            <a:r>
              <a:rPr sz="1800" spc="-5" dirty="0">
                <a:latin typeface="Times New Roman"/>
                <a:cs typeface="Times New Roman"/>
              </a:rPr>
              <a:t>away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10" dirty="0">
                <a:latin typeface="Times New Roman"/>
                <a:cs typeface="Times New Roman"/>
              </a:rPr>
              <a:t>office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Exposes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organization's </a:t>
            </a:r>
            <a:r>
              <a:rPr sz="1800" dirty="0">
                <a:latin typeface="Times New Roman"/>
                <a:cs typeface="Times New Roman"/>
              </a:rPr>
              <a:t>external-facing services to untrusted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Host Front </a:t>
            </a:r>
            <a:r>
              <a:rPr sz="1800" dirty="0">
                <a:latin typeface="Times New Roman"/>
                <a:cs typeface="Times New Roman"/>
              </a:rPr>
              <a:t>end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Pages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organization’s </a:t>
            </a:r>
            <a:r>
              <a:rPr sz="1800" spc="-5" dirty="0">
                <a:latin typeface="Times New Roman"/>
                <a:cs typeface="Times New Roman"/>
              </a:rPr>
              <a:t>Applications, </a:t>
            </a:r>
            <a:r>
              <a:rPr sz="1800" dirty="0">
                <a:latin typeface="Times New Roman"/>
                <a:cs typeface="Times New Roman"/>
              </a:rPr>
              <a:t>Email, </a:t>
            </a:r>
            <a:r>
              <a:rPr sz="1800" spc="-55" dirty="0">
                <a:latin typeface="Times New Roman"/>
                <a:cs typeface="Times New Roman"/>
              </a:rPr>
              <a:t>FTP, </a:t>
            </a:r>
            <a:r>
              <a:rPr sz="1800" dirty="0">
                <a:latin typeface="Times New Roman"/>
                <a:cs typeface="Times New Roman"/>
              </a:rPr>
              <a:t>Honeypots (to detect </a:t>
            </a:r>
            <a:r>
              <a:rPr sz="1800" spc="-5" dirty="0">
                <a:latin typeface="Times New Roman"/>
                <a:cs typeface="Times New Roman"/>
              </a:rPr>
              <a:t>hacker’s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behaviors)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39725"/>
            <a:ext cx="11138535" cy="5606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5.6 Server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180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Mechanisms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#4. </a:t>
            </a:r>
            <a:r>
              <a:rPr sz="1800" b="1" spc="-5" dirty="0">
                <a:latin typeface="Times New Roman"/>
                <a:cs typeface="Times New Roman"/>
              </a:rPr>
              <a:t>Content-based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Firewalls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Recent </a:t>
            </a:r>
            <a:r>
              <a:rPr sz="1800" spc="-5" dirty="0">
                <a:latin typeface="Times New Roman"/>
                <a:cs typeface="Times New Roman"/>
              </a:rPr>
              <a:t>Firewall </a:t>
            </a:r>
            <a:r>
              <a:rPr sz="1800" spc="-15" dirty="0">
                <a:latin typeface="Times New Roman"/>
                <a:cs typeface="Times New Roman"/>
              </a:rPr>
              <a:t>Technology </a:t>
            </a:r>
            <a:r>
              <a:rPr sz="1800" dirty="0">
                <a:latin typeface="Times New Roman"/>
                <a:cs typeface="Times New Roman"/>
              </a:rPr>
              <a:t>feature,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capacity to investigate &amp; inspect data packets </a:t>
            </a:r>
            <a:r>
              <a:rPr sz="1800" spc="-5" dirty="0">
                <a:latin typeface="Times New Roman"/>
                <a:cs typeface="Times New Roman"/>
              </a:rPr>
              <a:t>(incoming </a:t>
            </a:r>
            <a:r>
              <a:rPr sz="1800" dirty="0">
                <a:latin typeface="Times New Roman"/>
                <a:cs typeface="Times New Roman"/>
              </a:rPr>
              <a:t>&amp; outgoing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records)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incoming traffic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756285" marR="4254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content filtering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after </a:t>
            </a:r>
            <a:r>
              <a:rPr sz="1800" spc="-5" dirty="0">
                <a:latin typeface="Times New Roman"/>
                <a:cs typeface="Times New Roman"/>
              </a:rPr>
              <a:t>crossing </a:t>
            </a:r>
            <a:r>
              <a:rPr sz="1800" dirty="0">
                <a:latin typeface="Times New Roman"/>
                <a:cs typeface="Times New Roman"/>
              </a:rPr>
              <a:t>the firewall access control </a:t>
            </a:r>
            <a:r>
              <a:rPr sz="1800" spc="-5" dirty="0">
                <a:latin typeface="Times New Roman"/>
                <a:cs typeface="Times New Roman"/>
              </a:rPr>
              <a:t>component, </a:t>
            </a:r>
            <a:r>
              <a:rPr sz="1800" dirty="0">
                <a:latin typeface="Times New Roman"/>
                <a:cs typeface="Times New Roman"/>
              </a:rPr>
              <a:t>and before permitted </a:t>
            </a:r>
            <a:r>
              <a:rPr sz="1800" spc="-5" dirty="0">
                <a:latin typeface="Times New Roman"/>
                <a:cs typeface="Times New Roman"/>
              </a:rPr>
              <a:t>traffic is sent </a:t>
            </a:r>
            <a:r>
              <a:rPr sz="1800" dirty="0">
                <a:latin typeface="Times New Roman"/>
                <a:cs typeface="Times New Roman"/>
              </a:rPr>
              <a:t>to the  internal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outgoing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756285" marR="40513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content filtering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after the firewall access control component, and before permitted </a:t>
            </a:r>
            <a:r>
              <a:rPr sz="1800" spc="-5" dirty="0">
                <a:latin typeface="Times New Roman"/>
                <a:cs typeface="Times New Roman"/>
              </a:rPr>
              <a:t>traffic is </a:t>
            </a:r>
            <a:r>
              <a:rPr sz="1800" dirty="0">
                <a:latin typeface="Times New Roman"/>
                <a:cs typeface="Times New Roman"/>
              </a:rPr>
              <a:t>sent to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external  network.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Equipped for perusing </a:t>
            </a:r>
            <a:r>
              <a:rPr sz="1800" spc="-5" dirty="0">
                <a:latin typeface="Times New Roman"/>
                <a:cs typeface="Times New Roman"/>
              </a:rPr>
              <a:t>SQL </a:t>
            </a:r>
            <a:r>
              <a:rPr sz="1800" dirty="0">
                <a:latin typeface="Times New Roman"/>
                <a:cs typeface="Times New Roman"/>
              </a:rPr>
              <a:t>inquiries, Question information, Approval information, </a:t>
            </a:r>
            <a:r>
              <a:rPr sz="1800" spc="-5" dirty="0">
                <a:latin typeface="Times New Roman"/>
                <a:cs typeface="Times New Roman"/>
              </a:rPr>
              <a:t>XML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Can restrict who can Open, Email, Print or Edit a piece 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Can </a:t>
            </a:r>
            <a:r>
              <a:rPr lang="en-US" sz="1800" dirty="0">
                <a:latin typeface="Times New Roman"/>
                <a:cs typeface="Times New Roman"/>
              </a:rPr>
              <a:t>help in </a:t>
            </a:r>
            <a:r>
              <a:rPr sz="1800" dirty="0">
                <a:latin typeface="Times New Roman"/>
                <a:cs typeface="Times New Roman"/>
              </a:rPr>
              <a:t>placing a </a:t>
            </a:r>
            <a:r>
              <a:rPr sz="1800" spc="-5" dirty="0">
                <a:latin typeface="Times New Roman"/>
                <a:cs typeface="Times New Roman"/>
              </a:rPr>
              <a:t>time limit </a:t>
            </a:r>
            <a:r>
              <a:rPr sz="1800" dirty="0">
                <a:latin typeface="Times New Roman"/>
                <a:cs typeface="Times New Roman"/>
              </a:rPr>
              <a:t>on how long a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can access a given piece 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Content can expire from a given repository and no longer be viewable by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anyone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39725"/>
            <a:ext cx="1135253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5.6 Server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180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#5. </a:t>
            </a:r>
            <a:r>
              <a:rPr sz="1800" b="1" spc="-5" dirty="0">
                <a:latin typeface="Times New Roman"/>
                <a:cs typeface="Times New Roman"/>
              </a:rPr>
              <a:t>SSL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connections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SSL is </a:t>
            </a:r>
            <a:r>
              <a:rPr sz="1800" dirty="0">
                <a:latin typeface="Times New Roman"/>
                <a:cs typeface="Times New Roman"/>
              </a:rPr>
              <a:t>generally used to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spc="-15" dirty="0">
                <a:latin typeface="Times New Roman"/>
                <a:cs typeface="Times New Roman"/>
              </a:rPr>
              <a:t>Web-server </a:t>
            </a:r>
            <a:r>
              <a:rPr sz="1800" dirty="0">
                <a:latin typeface="Times New Roman"/>
                <a:cs typeface="Times New Roman"/>
              </a:rPr>
              <a:t>associations with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&amp; end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can be utilized for connections between the </a:t>
            </a:r>
            <a:r>
              <a:rPr sz="1800" spc="-5" dirty="0">
                <a:latin typeface="Times New Roman"/>
                <a:cs typeface="Times New Roman"/>
              </a:rPr>
              <a:t>Front </a:t>
            </a:r>
            <a:r>
              <a:rPr sz="1800" dirty="0">
                <a:latin typeface="Times New Roman"/>
                <a:cs typeface="Times New Roman"/>
              </a:rPr>
              <a:t>end systems &amp; Backend Database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SSL </a:t>
            </a:r>
            <a:r>
              <a:rPr sz="1800" dirty="0">
                <a:latin typeface="Times New Roman"/>
                <a:cs typeface="Times New Roman"/>
              </a:rPr>
              <a:t>utilizes individual </a:t>
            </a:r>
            <a:r>
              <a:rPr sz="1800" spc="-5" dirty="0">
                <a:latin typeface="Times New Roman"/>
                <a:cs typeface="Times New Roman"/>
              </a:rPr>
              <a:t>Key </a:t>
            </a:r>
            <a:r>
              <a:rPr sz="1800" dirty="0">
                <a:latin typeface="Times New Roman"/>
                <a:cs typeface="Times New Roman"/>
              </a:rPr>
              <a:t>Cryptography and the Shared </a:t>
            </a:r>
            <a:r>
              <a:rPr sz="1800" spc="-5" dirty="0">
                <a:latin typeface="Times New Roman"/>
                <a:cs typeface="Times New Roman"/>
              </a:rPr>
              <a:t>Key </a:t>
            </a:r>
            <a:r>
              <a:rPr sz="1800" dirty="0">
                <a:latin typeface="Times New Roman"/>
                <a:cs typeface="Times New Roman"/>
              </a:rPr>
              <a:t>to encode all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associations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Can lead to significant impact on data retrieval/delivery of information exchange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Reduces man-in-the-center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assaults.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3495" y="3354323"/>
            <a:ext cx="6501383" cy="3503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39725"/>
            <a:ext cx="1000760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5.6 Server </a:t>
            </a:r>
            <a:r>
              <a:rPr sz="1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180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#6. </a:t>
            </a:r>
            <a:r>
              <a:rPr sz="1800" b="1" spc="-5" dirty="0">
                <a:latin typeface="Times New Roman"/>
                <a:cs typeface="Times New Roman"/>
              </a:rPr>
              <a:t>IPSec (IP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protocols that provides security for Internet Protocol </a:t>
            </a:r>
            <a:r>
              <a:rPr sz="1800" spc="-5" dirty="0">
                <a:latin typeface="Times New Roman"/>
                <a:cs typeface="Times New Roman"/>
              </a:rPr>
              <a:t>(IP) </a:t>
            </a:r>
            <a:r>
              <a:rPr sz="1800" dirty="0">
                <a:latin typeface="Times New Roman"/>
                <a:cs typeface="Times New Roman"/>
              </a:rPr>
              <a:t>@ Network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Layer.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cryptography to provide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for the setting up of virtual private networks </a:t>
            </a:r>
            <a:r>
              <a:rPr sz="1800" spc="-5" dirty="0">
                <a:latin typeface="Times New Roman"/>
                <a:cs typeface="Times New Roman"/>
              </a:rPr>
              <a:t>(VPNs)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secure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manner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Modes </a:t>
            </a:r>
            <a:r>
              <a:rPr sz="1800" dirty="0">
                <a:latin typeface="Times New Roman"/>
                <a:cs typeface="Times New Roman"/>
              </a:rPr>
              <a:t>of operation: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Transport </a:t>
            </a:r>
            <a:r>
              <a:rPr sz="1800" dirty="0">
                <a:latin typeface="Times New Roman"/>
                <a:cs typeface="Times New Roman"/>
              </a:rPr>
              <a:t>Mode: Protects Information from </a:t>
            </a:r>
            <a:r>
              <a:rPr sz="1800" spc="-10" dirty="0">
                <a:latin typeface="Times New Roman"/>
                <a:cs typeface="Times New Roman"/>
              </a:rPr>
              <a:t>Transport Layer, </a:t>
            </a:r>
            <a:r>
              <a:rPr sz="1800" spc="-5" dirty="0">
                <a:latin typeface="Times New Roman"/>
                <a:cs typeface="Times New Roman"/>
              </a:rPr>
              <a:t>Does </a:t>
            </a:r>
            <a:r>
              <a:rPr sz="1800" dirty="0">
                <a:latin typeface="Times New Roman"/>
                <a:cs typeface="Times New Roman"/>
              </a:rPr>
              <a:t>not protect </a:t>
            </a:r>
            <a:r>
              <a:rPr sz="1800" spc="-5" dirty="0">
                <a:latin typeface="Times New Roman"/>
                <a:cs typeface="Times New Roman"/>
              </a:rPr>
              <a:t>IP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Tunnel </a:t>
            </a:r>
            <a:r>
              <a:rPr sz="1800" dirty="0">
                <a:latin typeface="Times New Roman"/>
                <a:cs typeface="Times New Roman"/>
              </a:rPr>
              <a:t>Mode: Protects original </a:t>
            </a:r>
            <a:r>
              <a:rPr sz="1800" spc="-5" dirty="0">
                <a:latin typeface="Times New Roman"/>
                <a:cs typeface="Times New Roman"/>
              </a:rPr>
              <a:t>IP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7" y="3907534"/>
            <a:ext cx="9646919" cy="2894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2777439"/>
            <a:ext cx="5191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Unit </a:t>
            </a:r>
            <a:r>
              <a:rPr sz="2800" dirty="0">
                <a:solidFill>
                  <a:srgbClr val="000000"/>
                </a:solidFill>
              </a:rPr>
              <a:t>#5: Database </a:t>
            </a:r>
            <a:r>
              <a:rPr sz="2800" spc="-5" dirty="0">
                <a:solidFill>
                  <a:srgbClr val="000000"/>
                </a:solidFill>
              </a:rPr>
              <a:t>Server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Security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142697"/>
            <a:ext cx="2428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5.1 What </a:t>
            </a:r>
            <a:r>
              <a:rPr dirty="0">
                <a:solidFill>
                  <a:srgbClr val="000000"/>
                </a:solidFill>
              </a:rPr>
              <a:t>is </a:t>
            </a:r>
            <a:r>
              <a:rPr spc="-5" dirty="0">
                <a:solidFill>
                  <a:srgbClr val="000000"/>
                </a:solidFill>
              </a:rPr>
              <a:t>Data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Server: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031" y="692022"/>
            <a:ext cx="11531600" cy="5591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7985" algn="l"/>
                <a:tab pos="388620" algn="l"/>
              </a:tabLst>
            </a:pPr>
            <a:r>
              <a:rPr sz="1800" dirty="0">
                <a:latin typeface="Times New Roman"/>
                <a:cs typeface="Times New Roman"/>
              </a:rPr>
              <a:t>Refers to the backend system of an Application Server </a:t>
            </a: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Client-Server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buFont typeface="Arial"/>
              <a:buChar char="•"/>
              <a:tabLst>
                <a:tab pos="387985" algn="l"/>
                <a:tab pos="388620" algn="l"/>
              </a:tabLst>
            </a:pPr>
            <a:r>
              <a:rPr sz="1800" dirty="0">
                <a:latin typeface="Times New Roman"/>
                <a:cs typeface="Times New Roman"/>
              </a:rPr>
              <a:t>Backend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r>
              <a:rPr sz="1800" spc="-7" baseline="25462" dirty="0">
                <a:latin typeface="Times New Roman"/>
                <a:cs typeface="Times New Roman"/>
              </a:rPr>
              <a:t>rd </a:t>
            </a:r>
            <a:r>
              <a:rPr sz="1800" spc="-15" dirty="0">
                <a:latin typeface="Times New Roman"/>
                <a:cs typeface="Times New Roman"/>
              </a:rPr>
              <a:t>Tier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Database (from 1</a:t>
            </a:r>
            <a:r>
              <a:rPr sz="1800" baseline="25462" dirty="0">
                <a:latin typeface="Times New Roman"/>
                <a:cs typeface="Times New Roman"/>
              </a:rPr>
              <a:t>st </a:t>
            </a:r>
            <a:r>
              <a:rPr sz="1800" dirty="0">
                <a:latin typeface="Times New Roman"/>
                <a:cs typeface="Times New Roman"/>
              </a:rPr>
              <a:t>Front end, 2</a:t>
            </a:r>
            <a:r>
              <a:rPr sz="1800" baseline="25462" dirty="0">
                <a:latin typeface="Times New Roman"/>
                <a:cs typeface="Times New Roman"/>
              </a:rPr>
              <a:t>nd</a:t>
            </a:r>
            <a:r>
              <a:rPr sz="1800" spc="97" baseline="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Middleware)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buFont typeface="Arial"/>
              <a:buChar char="•"/>
              <a:tabLst>
                <a:tab pos="387985" algn="l"/>
                <a:tab pos="3886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Performs tasks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Analysis, Storage, Manipulation, </a:t>
            </a:r>
            <a:r>
              <a:rPr sz="1800" spc="-5" dirty="0">
                <a:latin typeface="Times New Roman"/>
                <a:cs typeface="Times New Roman"/>
              </a:rPr>
              <a:t>Archiving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buFont typeface="Arial"/>
              <a:buChar char="•"/>
              <a:tabLst>
                <a:tab pos="387985" algn="l"/>
                <a:tab pos="3886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Requests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database Server </a:t>
            </a:r>
            <a:r>
              <a:rPr sz="1800" spc="-5" dirty="0">
                <a:latin typeface="Times New Roman"/>
                <a:cs typeface="Times New Roman"/>
              </a:rPr>
              <a:t>searches </a:t>
            </a:r>
            <a:r>
              <a:rPr sz="1800" dirty="0">
                <a:latin typeface="Times New Roman"/>
                <a:cs typeface="Times New Roman"/>
              </a:rPr>
              <a:t>for selected records (data) and </a:t>
            </a:r>
            <a:r>
              <a:rPr sz="1800" spc="-5" dirty="0">
                <a:latin typeface="Times New Roman"/>
                <a:cs typeface="Times New Roman"/>
              </a:rPr>
              <a:t>passes </a:t>
            </a:r>
            <a:r>
              <a:rPr sz="1800" dirty="0">
                <a:latin typeface="Times New Roman"/>
                <a:cs typeface="Times New Roman"/>
              </a:rPr>
              <a:t>them back over the network to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user.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800" b="1" spc="-30" dirty="0">
                <a:latin typeface="Times New Roman"/>
                <a:cs typeface="Times New Roman"/>
              </a:rPr>
              <a:t>Types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Data:</a:t>
            </a:r>
            <a:endParaRPr sz="1800" dirty="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buFont typeface="Arial"/>
              <a:buChar char="•"/>
              <a:tabLst>
                <a:tab pos="387985" algn="l"/>
                <a:tab pos="388620" algn="l"/>
              </a:tabLst>
            </a:pPr>
            <a:r>
              <a:rPr sz="1800" dirty="0">
                <a:latin typeface="Times New Roman"/>
                <a:cs typeface="Times New Roman"/>
              </a:rPr>
              <a:t>Data can be facts related to any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objects:</a:t>
            </a:r>
          </a:p>
          <a:p>
            <a:pPr marL="845185" lvl="1" indent="-287020">
              <a:lnSpc>
                <a:spcPct val="100000"/>
              </a:lnSpc>
              <a:buFont typeface="Arial"/>
              <a:buChar char="•"/>
              <a:tabLst>
                <a:tab pos="845185" algn="l"/>
                <a:tab pos="845819" algn="l"/>
              </a:tabLst>
            </a:pPr>
            <a:r>
              <a:rPr sz="1800" spc="-5" dirty="0">
                <a:latin typeface="Times New Roman"/>
                <a:cs typeface="Times New Roman"/>
              </a:rPr>
              <a:t>Name, Age, </a:t>
            </a:r>
            <a:r>
              <a:rPr sz="1800" dirty="0">
                <a:latin typeface="Times New Roman"/>
                <a:cs typeface="Times New Roman"/>
              </a:rPr>
              <a:t>Height, </a:t>
            </a:r>
            <a:r>
              <a:rPr sz="1800" spc="-25" dirty="0">
                <a:latin typeface="Times New Roman"/>
                <a:cs typeface="Times New Roman"/>
              </a:rPr>
              <a:t>Weight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medial </a:t>
            </a:r>
            <a:r>
              <a:rPr sz="1800" dirty="0">
                <a:latin typeface="Times New Roman"/>
                <a:cs typeface="Times New Roman"/>
              </a:rPr>
              <a:t>data related to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you.</a:t>
            </a:r>
          </a:p>
          <a:p>
            <a:pPr marL="845185" lvl="1" indent="-287020">
              <a:lnSpc>
                <a:spcPct val="100000"/>
              </a:lnSpc>
              <a:buFont typeface="Arial"/>
              <a:buChar char="•"/>
              <a:tabLst>
                <a:tab pos="845185" algn="l"/>
                <a:tab pos="845819" algn="l"/>
              </a:tabLst>
            </a:pPr>
            <a:r>
              <a:rPr sz="1800" dirty="0">
                <a:latin typeface="Times New Roman"/>
                <a:cs typeface="Times New Roman"/>
              </a:rPr>
              <a:t>Picture, </a:t>
            </a:r>
            <a:r>
              <a:rPr sz="1800" spc="-5" dirty="0">
                <a:latin typeface="Times New Roman"/>
                <a:cs typeface="Times New Roman"/>
              </a:rPr>
              <a:t>Image, </a:t>
            </a:r>
            <a:r>
              <a:rPr sz="1800" dirty="0">
                <a:latin typeface="Times New Roman"/>
                <a:cs typeface="Times New Roman"/>
              </a:rPr>
              <a:t>Scanned Educational Certificates </a:t>
            </a:r>
            <a:r>
              <a:rPr sz="1800" spc="-5" dirty="0">
                <a:latin typeface="Times New Roman"/>
                <a:cs typeface="Times New Roman"/>
              </a:rPr>
              <a:t>(PDF </a:t>
            </a:r>
            <a:r>
              <a:rPr sz="1800" dirty="0">
                <a:latin typeface="Times New Roman"/>
                <a:cs typeface="Times New Roman"/>
              </a:rPr>
              <a:t>files) – uploaded to </a:t>
            </a:r>
            <a:r>
              <a:rPr sz="1800" spc="-5" dirty="0">
                <a:latin typeface="Times New Roman"/>
                <a:cs typeface="Times New Roman"/>
              </a:rPr>
              <a:t>University </a:t>
            </a:r>
            <a:r>
              <a:rPr sz="1800" dirty="0">
                <a:latin typeface="Times New Roman"/>
                <a:cs typeface="Times New Roman"/>
              </a:rPr>
              <a:t>portal during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admission.</a:t>
            </a:r>
            <a:endParaRPr sz="1800" dirty="0">
              <a:latin typeface="Times New Roman"/>
              <a:cs typeface="Times New Roman"/>
            </a:endParaRPr>
          </a:p>
          <a:p>
            <a:pPr marL="845185" lvl="1" indent="-287020">
              <a:lnSpc>
                <a:spcPct val="100000"/>
              </a:lnSpc>
              <a:buFont typeface="Arial"/>
              <a:buChar char="•"/>
              <a:tabLst>
                <a:tab pos="845185" algn="l"/>
                <a:tab pos="845819" algn="l"/>
              </a:tabLst>
            </a:pPr>
            <a:r>
              <a:rPr sz="1800" dirty="0">
                <a:latin typeface="Times New Roman"/>
                <a:cs typeface="Times New Roman"/>
              </a:rPr>
              <a:t>Online </a:t>
            </a:r>
            <a:r>
              <a:rPr sz="1800" spc="-15" dirty="0">
                <a:latin typeface="Times New Roman"/>
                <a:cs typeface="Times New Roman"/>
              </a:rPr>
              <a:t>Telephone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</a:p>
          <a:p>
            <a:pPr marL="845185" lvl="1" indent="-287020">
              <a:lnSpc>
                <a:spcPct val="100000"/>
              </a:lnSpc>
              <a:buFont typeface="Arial"/>
              <a:buChar char="•"/>
              <a:tabLst>
                <a:tab pos="845185" algn="l"/>
                <a:tab pos="845819" algn="l"/>
              </a:tabLst>
            </a:pPr>
            <a:r>
              <a:rPr sz="1800" dirty="0">
                <a:latin typeface="Times New Roman"/>
                <a:cs typeface="Times New Roman"/>
              </a:rPr>
              <a:t>Bank, </a:t>
            </a:r>
            <a:r>
              <a:rPr sz="1800" spc="-10" dirty="0">
                <a:latin typeface="Times New Roman"/>
                <a:cs typeface="Times New Roman"/>
              </a:rPr>
              <a:t>Electricity, </a:t>
            </a:r>
            <a:r>
              <a:rPr sz="1800" spc="-30" dirty="0">
                <a:latin typeface="Times New Roman"/>
                <a:cs typeface="Times New Roman"/>
              </a:rPr>
              <a:t>Water </a:t>
            </a:r>
            <a:r>
              <a:rPr sz="1800" dirty="0">
                <a:latin typeface="Times New Roman"/>
                <a:cs typeface="Times New Roman"/>
              </a:rPr>
              <a:t>(Government/Service portals)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login, Billing, Retrieve specific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</a:p>
          <a:p>
            <a:pPr marL="845185" lvl="1" indent="-287020">
              <a:lnSpc>
                <a:spcPct val="100000"/>
              </a:lnSpc>
              <a:buFont typeface="Arial"/>
              <a:buChar char="•"/>
              <a:tabLst>
                <a:tab pos="845185" algn="l"/>
                <a:tab pos="845819" algn="l"/>
              </a:tabLst>
            </a:pPr>
            <a:r>
              <a:rPr sz="1800" dirty="0">
                <a:latin typeface="Times New Roman"/>
                <a:cs typeface="Times New Roman"/>
              </a:rPr>
              <a:t>Facebook – </a:t>
            </a:r>
            <a:r>
              <a:rPr sz="1800" b="1" spc="-10" dirty="0">
                <a:latin typeface="Times New Roman"/>
                <a:cs typeface="Times New Roman"/>
              </a:rPr>
              <a:t>Store </a:t>
            </a:r>
            <a:r>
              <a:rPr sz="1800" dirty="0">
                <a:latin typeface="Times New Roman"/>
                <a:cs typeface="Times New Roman"/>
              </a:rPr>
              <a:t>(photos/updates/likes) and </a:t>
            </a:r>
            <a:r>
              <a:rPr sz="1800" b="1" dirty="0">
                <a:latin typeface="Times New Roman"/>
                <a:cs typeface="Times New Roman"/>
              </a:rPr>
              <a:t>Retrieve </a:t>
            </a:r>
            <a:r>
              <a:rPr sz="1800" dirty="0">
                <a:latin typeface="Times New Roman"/>
                <a:cs typeface="Times New Roman"/>
              </a:rPr>
              <a:t>data related to </a:t>
            </a:r>
            <a:r>
              <a:rPr sz="1800" spc="-5" dirty="0">
                <a:latin typeface="Times New Roman"/>
                <a:cs typeface="Times New Roman"/>
              </a:rPr>
              <a:t>members, </a:t>
            </a:r>
            <a:r>
              <a:rPr sz="1800" dirty="0">
                <a:latin typeface="Times New Roman"/>
                <a:cs typeface="Times New Roman"/>
              </a:rPr>
              <a:t>friends, activities, </a:t>
            </a:r>
            <a:r>
              <a:rPr sz="1800" spc="-5" dirty="0">
                <a:latin typeface="Times New Roman"/>
                <a:cs typeface="Times New Roman"/>
              </a:rPr>
              <a:t>messages,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buFont typeface="Arial"/>
              <a:buChar char="•"/>
              <a:tabLst>
                <a:tab pos="387985" algn="l"/>
                <a:tab pos="388620" algn="l"/>
              </a:tabLst>
            </a:pPr>
            <a:r>
              <a:rPr sz="1800" dirty="0">
                <a:latin typeface="Times New Roman"/>
                <a:cs typeface="Times New Roman"/>
              </a:rPr>
              <a:t>Database servers are storage systems having a collection 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buFont typeface="Arial"/>
              <a:buChar char="•"/>
              <a:tabLst>
                <a:tab pos="387985" algn="l"/>
                <a:tab pos="38862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manage </a:t>
            </a:r>
            <a:r>
              <a:rPr sz="1800" dirty="0">
                <a:latin typeface="Times New Roman"/>
                <a:cs typeface="Times New Roman"/>
              </a:rPr>
              <a:t>Database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Database Management Systems </a:t>
            </a:r>
            <a:r>
              <a:rPr sz="1800" spc="-5" dirty="0">
                <a:latin typeface="Times New Roman"/>
                <a:cs typeface="Times New Roman"/>
              </a:rPr>
              <a:t>(DBMS)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845185" lvl="1" indent="-287020">
              <a:lnSpc>
                <a:spcPct val="100000"/>
              </a:lnSpc>
              <a:buFont typeface="Arial"/>
              <a:buChar char="•"/>
              <a:tabLst>
                <a:tab pos="845185" algn="l"/>
                <a:tab pos="845819" algn="l"/>
              </a:tabLst>
            </a:pPr>
            <a:r>
              <a:rPr sz="1800" dirty="0">
                <a:latin typeface="Times New Roman"/>
                <a:cs typeface="Times New Roman"/>
              </a:rPr>
              <a:t>Centralized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Data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stored in one </a:t>
            </a:r>
            <a:r>
              <a:rPr sz="1800" spc="-5" dirty="0">
                <a:latin typeface="Times New Roman"/>
                <a:cs typeface="Times New Roman"/>
              </a:rPr>
              <a:t>single </a:t>
            </a:r>
            <a:r>
              <a:rPr sz="1800" dirty="0">
                <a:latin typeface="Times New Roman"/>
                <a:cs typeface="Times New Roman"/>
              </a:rPr>
              <a:t>location –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hosting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  <a:p>
            <a:pPr marL="845185" lvl="1" indent="-287020">
              <a:lnSpc>
                <a:spcPct val="100000"/>
              </a:lnSpc>
              <a:buFont typeface="Arial"/>
              <a:buChar char="•"/>
              <a:tabLst>
                <a:tab pos="845185" algn="l"/>
                <a:tab pos="845819" algn="l"/>
              </a:tabLst>
            </a:pPr>
            <a:r>
              <a:rPr sz="1800" dirty="0">
                <a:latin typeface="Times New Roman"/>
                <a:cs typeface="Times New Roman"/>
              </a:rPr>
              <a:t>Decentralized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Data stored in </a:t>
            </a:r>
            <a:r>
              <a:rPr sz="1800" spc="-5" dirty="0">
                <a:latin typeface="Times New Roman"/>
                <a:cs typeface="Times New Roman"/>
              </a:rPr>
              <a:t>multiple </a:t>
            </a:r>
            <a:r>
              <a:rPr sz="1800" dirty="0">
                <a:latin typeface="Times New Roman"/>
                <a:cs typeface="Times New Roman"/>
              </a:rPr>
              <a:t>locations – servers or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3044" y="4372546"/>
            <a:ext cx="2560320" cy="2059305"/>
            <a:chOff x="4543044" y="4372546"/>
            <a:chExt cx="2560320" cy="2059305"/>
          </a:xfrm>
        </p:grpSpPr>
        <p:sp>
          <p:nvSpPr>
            <p:cNvPr id="3" name="object 3"/>
            <p:cNvSpPr/>
            <p:nvPr/>
          </p:nvSpPr>
          <p:spPr>
            <a:xfrm>
              <a:off x="4662294" y="4372546"/>
              <a:ext cx="2201801" cy="2048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43044" y="5657088"/>
              <a:ext cx="1101852" cy="774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3036" y="5657088"/>
              <a:ext cx="1100328" cy="774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49095" y="136652"/>
            <a:ext cx="8989695" cy="3075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stores information</a:t>
            </a:r>
            <a:endParaRPr sz="1800" dirty="0">
              <a:latin typeface="Times New Roman"/>
              <a:cs typeface="Times New Roman"/>
            </a:endParaRPr>
          </a:p>
          <a:p>
            <a:pPr marL="865505" marR="855980" algn="ctr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Information is </a:t>
            </a:r>
            <a:r>
              <a:rPr sz="1800" dirty="0">
                <a:latin typeface="Times New Roman"/>
                <a:cs typeface="Times New Roman"/>
              </a:rPr>
              <a:t>uploaded </a:t>
            </a:r>
            <a:r>
              <a:rPr sz="1800" spc="-5" dirty="0">
                <a:latin typeface="Times New Roman"/>
                <a:cs typeface="Times New Roman"/>
              </a:rPr>
              <a:t>(Submit)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for other people to access (Retrieve)  Input </a:t>
            </a:r>
            <a:r>
              <a:rPr sz="1800" spc="-5" dirty="0">
                <a:latin typeface="Times New Roman"/>
                <a:cs typeface="Times New Roman"/>
              </a:rPr>
              <a:t>methods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1365885" indent="-287020">
              <a:lnSpc>
                <a:spcPct val="100000"/>
              </a:lnSpc>
              <a:buFont typeface="Arial"/>
              <a:buChar char="•"/>
              <a:tabLst>
                <a:tab pos="1365885" algn="l"/>
                <a:tab pos="1366520" algn="l"/>
              </a:tabLst>
            </a:pPr>
            <a:r>
              <a:rPr sz="1800" spc="-50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portals / </a:t>
            </a:r>
            <a:r>
              <a:rPr sz="1800" spc="-5" dirty="0">
                <a:latin typeface="Times New Roman"/>
                <a:cs typeface="Times New Roman"/>
              </a:rPr>
              <a:t>Sites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login to Applications Servers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Form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Submit</a:t>
            </a:r>
            <a:endParaRPr sz="1800" dirty="0">
              <a:latin typeface="Times New Roman"/>
              <a:cs typeface="Times New Roman"/>
            </a:endParaRPr>
          </a:p>
          <a:p>
            <a:pPr marL="2249805" lvl="1" indent="-287020">
              <a:lnSpc>
                <a:spcPct val="100000"/>
              </a:lnSpc>
              <a:buFont typeface="Arial"/>
              <a:buChar char="•"/>
              <a:tabLst>
                <a:tab pos="2249805" algn="l"/>
                <a:tab pos="225044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Client-Server Applications </a:t>
            </a:r>
            <a:r>
              <a:rPr sz="1800" spc="-5" dirty="0">
                <a:latin typeface="Times New Roman"/>
                <a:cs typeface="Times New Roman"/>
              </a:rPr>
              <a:t>(SQL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Server-Client)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Sometimes </a:t>
            </a:r>
            <a:r>
              <a:rPr sz="1800" b="1" dirty="0">
                <a:latin typeface="Times New Roman"/>
                <a:cs typeface="Times New Roman"/>
              </a:rPr>
              <a:t>– Data either becomes </a:t>
            </a:r>
            <a:r>
              <a:rPr sz="1800" b="1" spc="-5" dirty="0">
                <a:latin typeface="Times New Roman"/>
                <a:cs typeface="Times New Roman"/>
              </a:rPr>
              <a:t>unavailable </a:t>
            </a:r>
            <a:r>
              <a:rPr sz="1800" b="1" dirty="0">
                <a:latin typeface="Times New Roman"/>
                <a:cs typeface="Times New Roman"/>
              </a:rPr>
              <a:t>to access </a:t>
            </a:r>
            <a:r>
              <a:rPr sz="1800" b="1" spc="-5" dirty="0">
                <a:latin typeface="Times New Roman"/>
                <a:cs typeface="Times New Roman"/>
              </a:rPr>
              <a:t>OR gets </a:t>
            </a:r>
            <a:r>
              <a:rPr sz="1800" b="1" dirty="0">
                <a:latin typeface="Times New Roman"/>
                <a:cs typeface="Times New Roman"/>
              </a:rPr>
              <a:t>into </a:t>
            </a:r>
            <a:r>
              <a:rPr sz="1800" b="1" spc="-5" dirty="0">
                <a:latin typeface="Times New Roman"/>
                <a:cs typeface="Times New Roman"/>
              </a:rPr>
              <a:t>wrong hands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(Hackers)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04278" y="3837432"/>
            <a:ext cx="4624070" cy="2528570"/>
            <a:chOff x="7304278" y="3837432"/>
            <a:chExt cx="4624070" cy="2528570"/>
          </a:xfrm>
        </p:grpSpPr>
        <p:sp>
          <p:nvSpPr>
            <p:cNvPr id="8" name="object 8"/>
            <p:cNvSpPr/>
            <p:nvPr/>
          </p:nvSpPr>
          <p:spPr>
            <a:xfrm>
              <a:off x="8154924" y="3837432"/>
              <a:ext cx="3773424" cy="2229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10628" y="5335524"/>
              <a:ext cx="2512060" cy="1024255"/>
            </a:xfrm>
            <a:custGeom>
              <a:avLst/>
              <a:gdLst/>
              <a:ahLst/>
              <a:cxnLst/>
              <a:rect l="l" t="t" r="r" b="b"/>
              <a:pathLst>
                <a:path w="2512059" h="1024254">
                  <a:moveTo>
                    <a:pt x="2255520" y="0"/>
                  </a:moveTo>
                  <a:lnTo>
                    <a:pt x="1999488" y="256031"/>
                  </a:lnTo>
                  <a:lnTo>
                    <a:pt x="2127504" y="256031"/>
                  </a:lnTo>
                  <a:lnTo>
                    <a:pt x="2127504" y="768096"/>
                  </a:lnTo>
                  <a:lnTo>
                    <a:pt x="0" y="768096"/>
                  </a:lnTo>
                  <a:lnTo>
                    <a:pt x="0" y="1024127"/>
                  </a:lnTo>
                  <a:lnTo>
                    <a:pt x="2383536" y="1024127"/>
                  </a:lnTo>
                  <a:lnTo>
                    <a:pt x="2383536" y="256031"/>
                  </a:lnTo>
                  <a:lnTo>
                    <a:pt x="2511552" y="256031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0628" y="5335524"/>
              <a:ext cx="2512060" cy="1024255"/>
            </a:xfrm>
            <a:custGeom>
              <a:avLst/>
              <a:gdLst/>
              <a:ahLst/>
              <a:cxnLst/>
              <a:rect l="l" t="t" r="r" b="b"/>
              <a:pathLst>
                <a:path w="2512059" h="1024254">
                  <a:moveTo>
                    <a:pt x="0" y="768096"/>
                  </a:moveTo>
                  <a:lnTo>
                    <a:pt x="2127504" y="768096"/>
                  </a:lnTo>
                  <a:lnTo>
                    <a:pt x="2127504" y="256031"/>
                  </a:lnTo>
                  <a:lnTo>
                    <a:pt x="1999488" y="256031"/>
                  </a:lnTo>
                  <a:lnTo>
                    <a:pt x="2255520" y="0"/>
                  </a:lnTo>
                  <a:lnTo>
                    <a:pt x="2511552" y="256031"/>
                  </a:lnTo>
                  <a:lnTo>
                    <a:pt x="2383536" y="256031"/>
                  </a:lnTo>
                  <a:lnTo>
                    <a:pt x="2383536" y="1024127"/>
                  </a:lnTo>
                  <a:lnTo>
                    <a:pt x="0" y="1024127"/>
                  </a:lnTo>
                  <a:lnTo>
                    <a:pt x="0" y="768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58797" y="5216397"/>
            <a:ext cx="2867660" cy="1245870"/>
            <a:chOff x="1558797" y="5216397"/>
            <a:chExt cx="2867660" cy="1245870"/>
          </a:xfrm>
        </p:grpSpPr>
        <p:sp>
          <p:nvSpPr>
            <p:cNvPr id="12" name="object 12"/>
            <p:cNvSpPr/>
            <p:nvPr/>
          </p:nvSpPr>
          <p:spPr>
            <a:xfrm>
              <a:off x="1565147" y="5222747"/>
              <a:ext cx="2854960" cy="1233170"/>
            </a:xfrm>
            <a:custGeom>
              <a:avLst/>
              <a:gdLst/>
              <a:ahLst/>
              <a:cxnLst/>
              <a:rect l="l" t="t" r="r" b="b"/>
              <a:pathLst>
                <a:path w="2854960" h="1233170">
                  <a:moveTo>
                    <a:pt x="308228" y="0"/>
                  </a:moveTo>
                  <a:lnTo>
                    <a:pt x="0" y="0"/>
                  </a:lnTo>
                  <a:lnTo>
                    <a:pt x="0" y="1078801"/>
                  </a:lnTo>
                  <a:lnTo>
                    <a:pt x="2546223" y="1078801"/>
                  </a:lnTo>
                  <a:lnTo>
                    <a:pt x="2546223" y="1232915"/>
                  </a:lnTo>
                  <a:lnTo>
                    <a:pt x="2854452" y="924686"/>
                  </a:lnTo>
                  <a:lnTo>
                    <a:pt x="2546223" y="616457"/>
                  </a:lnTo>
                  <a:lnTo>
                    <a:pt x="2546223" y="770572"/>
                  </a:lnTo>
                  <a:lnTo>
                    <a:pt x="308228" y="770572"/>
                  </a:lnTo>
                  <a:lnTo>
                    <a:pt x="3082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5147" y="5222747"/>
              <a:ext cx="2854960" cy="1233170"/>
            </a:xfrm>
            <a:custGeom>
              <a:avLst/>
              <a:gdLst/>
              <a:ahLst/>
              <a:cxnLst/>
              <a:rect l="l" t="t" r="r" b="b"/>
              <a:pathLst>
                <a:path w="2854960" h="1233170">
                  <a:moveTo>
                    <a:pt x="308228" y="0"/>
                  </a:moveTo>
                  <a:lnTo>
                    <a:pt x="308228" y="770572"/>
                  </a:lnTo>
                  <a:lnTo>
                    <a:pt x="2546223" y="770572"/>
                  </a:lnTo>
                  <a:lnTo>
                    <a:pt x="2546223" y="616457"/>
                  </a:lnTo>
                  <a:lnTo>
                    <a:pt x="2854452" y="924686"/>
                  </a:lnTo>
                  <a:lnTo>
                    <a:pt x="2546223" y="1232915"/>
                  </a:lnTo>
                  <a:lnTo>
                    <a:pt x="2546223" y="1078801"/>
                  </a:lnTo>
                  <a:lnTo>
                    <a:pt x="0" y="1078801"/>
                  </a:lnTo>
                  <a:lnTo>
                    <a:pt x="0" y="0"/>
                  </a:lnTo>
                  <a:lnTo>
                    <a:pt x="308228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84577" y="5648959"/>
            <a:ext cx="128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 </a:t>
            </a:r>
            <a:r>
              <a:rPr sz="1800" b="1" dirty="0">
                <a:latin typeface="Times New Roman"/>
                <a:cs typeface="Times New Roman"/>
              </a:rPr>
              <a:t>goes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1132" y="5728208"/>
            <a:ext cx="152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 </a:t>
            </a:r>
            <a:r>
              <a:rPr sz="1800" b="1" dirty="0">
                <a:latin typeface="Times New Roman"/>
                <a:cs typeface="Times New Roman"/>
              </a:rPr>
              <a:t>goes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90660" y="4514086"/>
            <a:ext cx="950976" cy="950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336" y="3870959"/>
            <a:ext cx="3691128" cy="1594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48205A0-50E4-CFE2-304E-FBFF7052A0E7}"/>
              </a:ext>
            </a:extLst>
          </p:cNvPr>
          <p:cNvSpPr/>
          <p:nvPr/>
        </p:nvSpPr>
        <p:spPr>
          <a:xfrm>
            <a:off x="6864095" y="3211853"/>
            <a:ext cx="1074420" cy="1074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931C4-A19C-9AEC-D3A4-490676D4B99C}"/>
              </a:ext>
            </a:extLst>
          </p:cNvPr>
          <p:cNvSpPr txBox="1"/>
          <p:nvPr/>
        </p:nvSpPr>
        <p:spPr>
          <a:xfrm>
            <a:off x="2598146" y="351158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This is where Database Security </a:t>
            </a:r>
            <a:r>
              <a:rPr lang="en-US" sz="1800" spc="-5" dirty="0">
                <a:latin typeface="Times New Roman"/>
                <a:cs typeface="Times New Roman"/>
              </a:rPr>
              <a:t>comes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142697"/>
            <a:ext cx="9443085" cy="1690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5.2 </a:t>
            </a:r>
            <a:r>
              <a:rPr sz="1800" b="1" spc="-30" dirty="0">
                <a:latin typeface="Times New Roman"/>
                <a:cs typeface="Times New Roman"/>
              </a:rPr>
              <a:t>Types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Data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Issues: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Unavailable </a:t>
            </a:r>
            <a:r>
              <a:rPr sz="1800" b="1" dirty="0">
                <a:latin typeface="Times New Roman"/>
                <a:cs typeface="Times New Roman"/>
              </a:rPr>
              <a:t>to access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Cyber Attacks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Denial of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Hacked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input </a:t>
            </a:r>
            <a:r>
              <a:rPr sz="1800" spc="-5" dirty="0">
                <a:latin typeface="Times New Roman"/>
                <a:cs typeface="Times New Roman"/>
              </a:rPr>
              <a:t>Corrupt </a:t>
            </a:r>
            <a:r>
              <a:rPr sz="1800" dirty="0">
                <a:latin typeface="Times New Roman"/>
                <a:cs typeface="Times New Roman"/>
              </a:rPr>
              <a:t>data – Invalid Input allowed by Applications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OWASP </a:t>
            </a:r>
            <a:r>
              <a:rPr sz="1800" spc="-25" dirty="0">
                <a:latin typeface="Times New Roman"/>
                <a:cs typeface="Times New Roman"/>
              </a:rPr>
              <a:t>Top10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507" y="2338196"/>
            <a:ext cx="8518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99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840864" algn="l"/>
                <a:tab pos="3670300" algn="l"/>
                <a:tab pos="4584700" algn="l"/>
                <a:tab pos="64135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Inappropriate Access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Stealing - Data Theft (Personal Identifiable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PII)  </a:t>
            </a:r>
            <a:r>
              <a:rPr sz="1800" dirty="0">
                <a:latin typeface="Times New Roman"/>
                <a:cs typeface="Times New Roman"/>
              </a:rPr>
              <a:t>Mobile#	Birth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Dates	</a:t>
            </a:r>
            <a:r>
              <a:rPr sz="1800" spc="-20" dirty="0">
                <a:latin typeface="Times New Roman"/>
                <a:cs typeface="Times New Roman"/>
              </a:rPr>
              <a:t>PAN/Adhaar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Card#	</a:t>
            </a:r>
            <a:r>
              <a:rPr sz="1800" spc="-10" dirty="0">
                <a:latin typeface="Times New Roman"/>
                <a:cs typeface="Times New Roman"/>
              </a:rPr>
              <a:t>Driver’s </a:t>
            </a:r>
            <a:r>
              <a:rPr sz="1800" dirty="0">
                <a:latin typeface="Times New Roman"/>
                <a:cs typeface="Times New Roman"/>
              </a:rPr>
              <a:t>License 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Times New Roman"/>
                <a:cs typeface="Times New Roman"/>
              </a:rPr>
              <a:t>(Bank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Accounts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details)	</a:t>
            </a:r>
            <a:r>
              <a:rPr sz="1800" spc="-5" dirty="0">
                <a:latin typeface="Times New Roman"/>
                <a:cs typeface="Times New Roman"/>
              </a:rPr>
              <a:t>Home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8446" y="2612516"/>
            <a:ext cx="243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Credit Card info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Financial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07" y="3435857"/>
            <a:ext cx="1091120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Database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vulnerabilities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Bad Installations - Deployment Failures, Stale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accounts/password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Broken databases - </a:t>
            </a:r>
            <a:r>
              <a:rPr sz="1800" spc="-10" dirty="0">
                <a:latin typeface="Times New Roman"/>
                <a:cs typeface="Times New Roman"/>
              </a:rPr>
              <a:t>Vulnerabilities </a:t>
            </a:r>
            <a:r>
              <a:rPr sz="1800" dirty="0">
                <a:latin typeface="Times New Roman"/>
                <a:cs typeface="Times New Roman"/>
              </a:rPr>
              <a:t>exploited due to unpatched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OS/DB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Data leaks – at transit or application </a:t>
            </a:r>
            <a:r>
              <a:rPr sz="1800" spc="-5" dirty="0">
                <a:latin typeface="Times New Roman"/>
                <a:cs typeface="Times New Roman"/>
              </a:rPr>
              <a:t>programs,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Stolen database backups </a:t>
            </a:r>
            <a:r>
              <a:rPr sz="1800" spc="-20" dirty="0">
                <a:latin typeface="Times New Roman"/>
                <a:cs typeface="Times New Roman"/>
              </a:rPr>
              <a:t>(Tapes,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Disks)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Lack of segregation – duties, access,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Hopscotch </a:t>
            </a:r>
            <a:r>
              <a:rPr sz="1800" dirty="0">
                <a:latin typeface="Times New Roman"/>
                <a:cs typeface="Times New Roman"/>
              </a:rPr>
              <a:t>– find </a:t>
            </a:r>
            <a:r>
              <a:rPr sz="1800" spc="-5" dirty="0">
                <a:latin typeface="Times New Roman"/>
                <a:cs typeface="Times New Roman"/>
              </a:rPr>
              <a:t>way </a:t>
            </a:r>
            <a:r>
              <a:rPr sz="1800" dirty="0">
                <a:latin typeface="Times New Roman"/>
                <a:cs typeface="Times New Roman"/>
              </a:rPr>
              <a:t>initially in network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server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application system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reach backend database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SQL </a:t>
            </a:r>
            <a:r>
              <a:rPr sz="1800" dirty="0">
                <a:latin typeface="Times New Roman"/>
                <a:cs typeface="Times New Roman"/>
              </a:rPr>
              <a:t>injections – unclean variables, codes inserted into input </a:t>
            </a:r>
            <a:r>
              <a:rPr sz="1800" spc="-5" dirty="0">
                <a:latin typeface="Times New Roman"/>
                <a:cs typeface="Times New Roman"/>
              </a:rPr>
              <a:t>strings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passed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10" dirty="0">
                <a:latin typeface="Times New Roman"/>
                <a:cs typeface="Times New Roman"/>
              </a:rPr>
              <a:t>DB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Bad Encryption Keys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Trojan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Horse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Missing </a:t>
            </a:r>
            <a:r>
              <a:rPr sz="1800" dirty="0">
                <a:latin typeface="Times New Roman"/>
                <a:cs typeface="Times New Roman"/>
              </a:rPr>
              <a:t>– Standards, </a:t>
            </a:r>
            <a:r>
              <a:rPr sz="1800" spc="-5" dirty="0">
                <a:latin typeface="Times New Roman"/>
                <a:cs typeface="Times New Roman"/>
              </a:rPr>
              <a:t>Good </a:t>
            </a:r>
            <a:r>
              <a:rPr sz="1800" dirty="0">
                <a:latin typeface="Times New Roman"/>
                <a:cs typeface="Times New Roman"/>
              </a:rPr>
              <a:t>practices, Compliance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272" y="376504"/>
            <a:ext cx="11224260" cy="4506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5.3 Aim of </a:t>
            </a:r>
            <a:r>
              <a:rPr sz="1800" b="1" spc="-5" dirty="0">
                <a:latin typeface="Times New Roman"/>
                <a:cs typeface="Times New Roman"/>
              </a:rPr>
              <a:t>Database Security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Ensure how to block others from </a:t>
            </a:r>
            <a:r>
              <a:rPr sz="1800" spc="-5" dirty="0">
                <a:latin typeface="Times New Roman"/>
                <a:cs typeface="Times New Roman"/>
              </a:rPr>
              <a:t>accessing </a:t>
            </a:r>
            <a:r>
              <a:rPr sz="1800" dirty="0">
                <a:latin typeface="Times New Roman"/>
                <a:cs typeface="Times New Roman"/>
              </a:rPr>
              <a:t>private information or attacks, theft, data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corruption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#1 </a:t>
            </a:r>
            <a:r>
              <a:rPr sz="1800" spc="-5" dirty="0">
                <a:latin typeface="Times New Roman"/>
                <a:cs typeface="Times New Roman"/>
              </a:rPr>
              <a:t>Software </a:t>
            </a:r>
            <a:r>
              <a:rPr sz="1800" dirty="0">
                <a:latin typeface="Times New Roman"/>
                <a:cs typeface="Times New Roman"/>
              </a:rPr>
              <a:t>Controls: ensure that people </a:t>
            </a:r>
            <a:r>
              <a:rPr sz="1800" spc="-10" dirty="0">
                <a:latin typeface="Times New Roman"/>
                <a:cs typeface="Times New Roman"/>
              </a:rPr>
              <a:t>can’t </a:t>
            </a:r>
            <a:r>
              <a:rPr sz="1800" dirty="0">
                <a:latin typeface="Times New Roman"/>
                <a:cs typeface="Times New Roman"/>
              </a:rPr>
              <a:t>gain access to the database through viruses, hacking, or any </a:t>
            </a:r>
            <a:r>
              <a:rPr sz="1800" spc="-5" dirty="0">
                <a:latin typeface="Times New Roman"/>
                <a:cs typeface="Times New Roman"/>
              </a:rPr>
              <a:t>similar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Confidential</a:t>
            </a:r>
            <a:r>
              <a:rPr lang="en-US" sz="1800" dirty="0">
                <a:latin typeface="Times New Roman"/>
                <a:cs typeface="Times New Roman"/>
              </a:rPr>
              <a:t> (secrecy)</a:t>
            </a:r>
            <a:r>
              <a:rPr sz="1800" dirty="0">
                <a:latin typeface="Times New Roman"/>
                <a:cs typeface="Times New Roman"/>
              </a:rPr>
              <a:t>: Data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not ever be presented to any individual who does not have legal access 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lang="en-US" sz="1800" dirty="0">
                <a:latin typeface="Times New Roman"/>
                <a:cs typeface="Times New Roman"/>
              </a:rPr>
              <a:t> (accuracy, integrity)</a:t>
            </a:r>
            <a:r>
              <a:rPr sz="1800" dirty="0">
                <a:latin typeface="Times New Roman"/>
                <a:cs typeface="Times New Roman"/>
              </a:rPr>
              <a:t>: information can't be changed malignantly or adulterated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deliberately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Authorization: credential level/groups to access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Recoverable</a:t>
            </a:r>
            <a:r>
              <a:rPr lang="en-US" sz="1800" dirty="0">
                <a:latin typeface="Times New Roman"/>
                <a:cs typeface="Times New Roman"/>
              </a:rPr>
              <a:t> (availability)</a:t>
            </a:r>
            <a:r>
              <a:rPr sz="1800" dirty="0">
                <a:latin typeface="Times New Roman"/>
                <a:cs typeface="Times New Roman"/>
              </a:rPr>
              <a:t>: system should continue running, data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recouped </a:t>
            </a:r>
            <a:r>
              <a:rPr sz="1800" spc="-15" dirty="0">
                <a:latin typeface="Times New Roman"/>
                <a:cs typeface="Times New Roman"/>
              </a:rPr>
              <a:t>easily, </a:t>
            </a:r>
            <a:r>
              <a:rPr sz="1800" spc="-5" dirty="0">
                <a:latin typeface="Times New Roman"/>
                <a:cs typeface="Times New Roman"/>
              </a:rPr>
              <a:t>effectively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accessibility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#2 Physical Controls: Locks/Room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restrictions/Secure location or even constant </a:t>
            </a:r>
            <a:r>
              <a:rPr sz="1800" spc="-5" dirty="0">
                <a:latin typeface="Times New Roman"/>
                <a:cs typeface="Times New Roman"/>
              </a:rPr>
              <a:t>monitoring </a:t>
            </a:r>
            <a:r>
              <a:rPr sz="1800" dirty="0">
                <a:latin typeface="Times New Roman"/>
                <a:cs typeface="Times New Roman"/>
              </a:rPr>
              <a:t>of the database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47053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#3 </a:t>
            </a:r>
            <a:r>
              <a:rPr sz="1800" spc="-5" dirty="0">
                <a:latin typeface="Times New Roman"/>
                <a:cs typeface="Times New Roman"/>
              </a:rPr>
              <a:t>Administrative </a:t>
            </a:r>
            <a:r>
              <a:rPr sz="1800" dirty="0">
                <a:latin typeface="Times New Roman"/>
                <a:cs typeface="Times New Roman"/>
              </a:rPr>
              <a:t>Controls: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Passwords, </a:t>
            </a:r>
            <a:r>
              <a:rPr sz="1800" dirty="0">
                <a:latin typeface="Times New Roman"/>
                <a:cs typeface="Times New Roman"/>
              </a:rPr>
              <a:t>Restricting access of certain people to certain </a:t>
            </a:r>
            <a:r>
              <a:rPr sz="1800" spc="-5" dirty="0">
                <a:latin typeface="Times New Roman"/>
                <a:cs typeface="Times New Roman"/>
              </a:rPr>
              <a:t>parts </a:t>
            </a:r>
            <a:r>
              <a:rPr sz="1800" dirty="0">
                <a:latin typeface="Times New Roman"/>
                <a:cs typeface="Times New Roman"/>
              </a:rPr>
              <a:t>of the database,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 blocking the access of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company personnel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altogether.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#4 Data Masking: hide or remove portions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329" y="419480"/>
            <a:ext cx="3985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5.4 </a:t>
            </a:r>
            <a:r>
              <a:rPr sz="1800" b="1" spc="-5" dirty="0">
                <a:latin typeface="Times New Roman"/>
                <a:cs typeface="Times New Roman"/>
              </a:rPr>
              <a:t>Database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a.) </a:t>
            </a:r>
            <a:r>
              <a:rPr sz="1800" b="1" spc="-10" dirty="0">
                <a:latin typeface="Times New Roman"/>
                <a:cs typeface="Times New Roman"/>
              </a:rPr>
              <a:t>2-Tier </a:t>
            </a:r>
            <a:r>
              <a:rPr sz="1800" b="1" spc="-5" dirty="0">
                <a:latin typeface="Times New Roman"/>
                <a:cs typeface="Times New Roman"/>
              </a:rPr>
              <a:t>Database </a:t>
            </a:r>
            <a:r>
              <a:rPr sz="1800" b="1" dirty="0">
                <a:latin typeface="Times New Roman"/>
                <a:cs typeface="Times New Roman"/>
              </a:rPr>
              <a:t>Management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088" y="1357883"/>
            <a:ext cx="10586294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6285" y="4075303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ODBC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329" y="419480"/>
            <a:ext cx="6604634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5.4 </a:t>
            </a:r>
            <a:r>
              <a:rPr sz="1800" b="1" spc="-5" dirty="0">
                <a:latin typeface="Times New Roman"/>
                <a:cs typeface="Times New Roman"/>
              </a:rPr>
              <a:t>Database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  <a:p>
            <a:pPr marL="38735" marR="2623185" indent="-26670">
              <a:lnSpc>
                <a:spcPct val="133100"/>
              </a:lnSpc>
              <a:spcBef>
                <a:spcPts val="1445"/>
              </a:spcBef>
            </a:pPr>
            <a:r>
              <a:rPr sz="1800" b="1" dirty="0">
                <a:latin typeface="Times New Roman"/>
                <a:cs typeface="Times New Roman"/>
              </a:rPr>
              <a:t>a.) </a:t>
            </a:r>
            <a:r>
              <a:rPr sz="1800" b="1" spc="-10" dirty="0">
                <a:latin typeface="Times New Roman"/>
                <a:cs typeface="Times New Roman"/>
              </a:rPr>
              <a:t>2-Tier </a:t>
            </a:r>
            <a:r>
              <a:rPr sz="1800" b="1" spc="-5" dirty="0">
                <a:latin typeface="Times New Roman"/>
                <a:cs typeface="Times New Roman"/>
              </a:rPr>
              <a:t>Database </a:t>
            </a:r>
            <a:r>
              <a:rPr sz="1800" b="1" dirty="0">
                <a:latin typeface="Times New Roman"/>
                <a:cs typeface="Times New Roman"/>
              </a:rPr>
              <a:t>Management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  ODBC </a:t>
            </a:r>
            <a:r>
              <a:rPr sz="1800" b="1" dirty="0">
                <a:latin typeface="Times New Roman"/>
                <a:cs typeface="Times New Roman"/>
              </a:rPr>
              <a:t>= </a:t>
            </a:r>
            <a:r>
              <a:rPr sz="1800" b="1" spc="-5" dirty="0">
                <a:latin typeface="Times New Roman"/>
                <a:cs typeface="Times New Roman"/>
              </a:rPr>
              <a:t>Open DataBase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Connectivity</a:t>
            </a:r>
            <a:endParaRPr sz="1800">
              <a:latin typeface="Times New Roman"/>
              <a:cs typeface="Times New Roman"/>
            </a:endParaRPr>
          </a:p>
          <a:p>
            <a:pPr marL="325120" indent="-287020">
              <a:lnSpc>
                <a:spcPct val="100000"/>
              </a:lnSpc>
              <a:buFont typeface="Arial"/>
              <a:buChar char="•"/>
              <a:tabLst>
                <a:tab pos="325120" algn="l"/>
                <a:tab pos="325755" algn="l"/>
              </a:tabLst>
            </a:pPr>
            <a:r>
              <a:rPr sz="1800" spc="-5" dirty="0">
                <a:latin typeface="Times New Roman"/>
                <a:cs typeface="Times New Roman"/>
              </a:rPr>
              <a:t>Allows </a:t>
            </a:r>
            <a:r>
              <a:rPr sz="1800" dirty="0">
                <a:latin typeface="Times New Roman"/>
                <a:cs typeface="Times New Roman"/>
              </a:rPr>
              <a:t>client side requests program requests to talk to the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325120" indent="-287020">
              <a:lnSpc>
                <a:spcPct val="100000"/>
              </a:lnSpc>
              <a:buFont typeface="Arial"/>
              <a:buChar char="•"/>
              <a:tabLst>
                <a:tab pos="325120" algn="l"/>
                <a:tab pos="325755" algn="l"/>
              </a:tabLst>
            </a:pPr>
            <a:r>
              <a:rPr sz="1800" spc="-5" dirty="0">
                <a:latin typeface="Times New Roman"/>
                <a:cs typeface="Times New Roman"/>
              </a:rPr>
              <a:t>OS </a:t>
            </a:r>
            <a:r>
              <a:rPr sz="1800" dirty="0">
                <a:latin typeface="Times New Roman"/>
                <a:cs typeface="Times New Roman"/>
              </a:rPr>
              <a:t>have built-in drivers allow </a:t>
            </a:r>
            <a:r>
              <a:rPr sz="1800" spc="-5" dirty="0">
                <a:latin typeface="Times New Roman"/>
                <a:cs typeface="Times New Roman"/>
              </a:rPr>
              <a:t>OS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Database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connectivity</a:t>
            </a:r>
            <a:endParaRPr sz="1800">
              <a:latin typeface="Times New Roman"/>
              <a:cs typeface="Times New Roman"/>
            </a:endParaRPr>
          </a:p>
          <a:p>
            <a:pPr marL="325120" indent="-287020">
              <a:lnSpc>
                <a:spcPct val="100000"/>
              </a:lnSpc>
              <a:buFont typeface="Arial"/>
              <a:buChar char="•"/>
              <a:tabLst>
                <a:tab pos="325120" algn="l"/>
                <a:tab pos="325755" algn="l"/>
              </a:tabLst>
            </a:pPr>
            <a:r>
              <a:rPr sz="1800" spc="-5" dirty="0">
                <a:latin typeface="Times New Roman"/>
                <a:cs typeface="Times New Roman"/>
              </a:rPr>
              <a:t>Adds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of security –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authentication</a:t>
            </a:r>
            <a:endParaRPr sz="1800">
              <a:latin typeface="Times New Roman"/>
              <a:cs typeface="Times New Roman"/>
            </a:endParaRPr>
          </a:p>
          <a:p>
            <a:pPr marL="325120" indent="-287020">
              <a:lnSpc>
                <a:spcPct val="100000"/>
              </a:lnSpc>
              <a:buFont typeface="Arial"/>
              <a:buChar char="•"/>
              <a:tabLst>
                <a:tab pos="325120" algn="l"/>
                <a:tab pos="325755" algn="l"/>
              </a:tabLst>
            </a:pPr>
            <a:r>
              <a:rPr sz="1800" dirty="0">
                <a:latin typeface="Times New Roman"/>
                <a:cs typeface="Times New Roman"/>
              </a:rPr>
              <a:t>Client – Server application </a:t>
            </a:r>
            <a:r>
              <a:rPr sz="1800" spc="-5" dirty="0">
                <a:latin typeface="Times New Roman"/>
                <a:cs typeface="Times New Roman"/>
              </a:rPr>
              <a:t>(SQL </a:t>
            </a:r>
            <a:r>
              <a:rPr sz="1800" dirty="0">
                <a:latin typeface="Times New Roman"/>
                <a:cs typeface="Times New Roman"/>
              </a:rPr>
              <a:t>Server) – Railway / Bank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branches</a:t>
            </a:r>
            <a:endParaRPr sz="1800">
              <a:latin typeface="Times New Roman"/>
              <a:cs typeface="Times New Roman"/>
            </a:endParaRPr>
          </a:p>
          <a:p>
            <a:pPr marL="325120" indent="-287020">
              <a:lnSpc>
                <a:spcPct val="100000"/>
              </a:lnSpc>
              <a:buFont typeface="Arial"/>
              <a:buChar char="•"/>
              <a:tabLst>
                <a:tab pos="325120" algn="l"/>
                <a:tab pos="325755" algn="l"/>
              </a:tabLst>
            </a:pPr>
            <a:r>
              <a:rPr sz="1800" spc="-5" dirty="0">
                <a:latin typeface="Times New Roman"/>
                <a:cs typeface="Times New Roman"/>
              </a:rPr>
              <a:t>Useful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small volume </a:t>
            </a:r>
            <a:r>
              <a:rPr sz="1800" dirty="0">
                <a:latin typeface="Times New Roman"/>
                <a:cs typeface="Times New Roman"/>
              </a:rPr>
              <a:t>of data </a:t>
            </a:r>
            <a:r>
              <a:rPr sz="1800" spc="-5" dirty="0">
                <a:latin typeface="Times New Roman"/>
                <a:cs typeface="Times New Roman"/>
              </a:rPr>
              <a:t>processing </a:t>
            </a:r>
            <a:r>
              <a:rPr sz="1800" dirty="0">
                <a:latin typeface="Times New Roman"/>
                <a:cs typeface="Times New Roman"/>
              </a:rPr>
              <a:t>– direct access 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5911" y="2977894"/>
            <a:ext cx="5116068" cy="388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2152</Words>
  <Application>Microsoft Office PowerPoint</Application>
  <PresentationFormat>Widescreen</PresentationFormat>
  <Paragraphs>315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Carlito</vt:lpstr>
      <vt:lpstr>Times New Roman</vt:lpstr>
      <vt:lpstr>Wingdings</vt:lpstr>
      <vt:lpstr>Office Theme</vt:lpstr>
      <vt:lpstr>UNIVERSITY OF PETROLEUM &amp; ENERGY STUDIES School of Computer Science  Dehradun</vt:lpstr>
      <vt:lpstr>PowerPoint Presentation</vt:lpstr>
      <vt:lpstr>Unit #5: Database Server Security</vt:lpstr>
      <vt:lpstr>5.1 What is Data Server: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5.4 Database Architecture</vt:lpstr>
      <vt:lpstr>5.4 Database Architecture</vt:lpstr>
      <vt:lpstr>5.5 Database Server threats:</vt:lpstr>
      <vt:lpstr>5.5 Database Server threats:</vt:lpstr>
      <vt:lpstr>5.5 Database Server threats:</vt:lpstr>
      <vt:lpstr>5.5 Database Server threats:</vt:lpstr>
      <vt:lpstr>5.5 Database Server threats:</vt:lpstr>
      <vt:lpstr>5.5 Database Server threats:</vt:lpstr>
      <vt:lpstr>5.5 Database Server threats: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Gopal Singh Rawat</cp:lastModifiedBy>
  <cp:revision>46</cp:revision>
  <dcterms:created xsi:type="dcterms:W3CDTF">2023-10-04T16:37:25Z</dcterms:created>
  <dcterms:modified xsi:type="dcterms:W3CDTF">2023-11-21T04:31:12Z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2023-10-04T00:00:00Z</vt:filetime>
  </property>
</Properties>
</file>