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066" y="258571"/>
            <a:ext cx="11535867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0673A363-D320-0302-A406-82FA304E086E}"/>
              </a:ext>
            </a:extLst>
          </p:cNvPr>
          <p:cNvSpPr txBox="1">
            <a:spLocks/>
          </p:cNvSpPr>
          <p:nvPr/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/>
              <a:t>UNIVERSITY </a:t>
            </a:r>
            <a:r>
              <a:rPr lang="en-US" kern="0"/>
              <a:t>OF PETROLEUM &amp; </a:t>
            </a:r>
            <a:r>
              <a:rPr lang="en-US" kern="0" spc="-5"/>
              <a:t>ENERGY</a:t>
            </a:r>
            <a:r>
              <a:rPr lang="en-US" kern="0" spc="-225"/>
              <a:t> </a:t>
            </a:r>
            <a:r>
              <a:rPr lang="en-US" kern="0" spc="-5"/>
              <a:t>STUDIES</a:t>
            </a:r>
            <a:endParaRPr lang="en-US" kern="0" spc="-5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406F3D5-E2D7-9D0C-7D97-956220C68135}"/>
              </a:ext>
            </a:extLst>
          </p:cNvPr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2D8AF34-AF74-033E-C61A-14B8C1084791}"/>
              </a:ext>
            </a:extLst>
          </p:cNvPr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lang="en-US" sz="1800" b="1" dirty="0">
                <a:latin typeface="Times New Roman"/>
                <a:cs typeface="Times New Roman"/>
              </a:rPr>
              <a:t>IT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</a:t>
            </a:r>
            <a:endParaRPr lang="en-US" sz="1800" b="1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3AF52DC8-C566-6469-396E-05C8BDDABD0D}"/>
              </a:ext>
            </a:extLst>
          </p:cNvPr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12" name="Picture 11" descr="UPES - Wikipedia">
            <a:extLst>
              <a:ext uri="{FF2B5EF4-FFF2-40B4-BE49-F238E27FC236}">
                <a16:creationId xmlns:a16="http://schemas.microsoft.com/office/drawing/2014/main" id="{C1B54FF0-AE8B-1DBC-84A7-AE3AB7A4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5" y="294644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284" y="556259"/>
            <a:ext cx="11468100" cy="3710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258571"/>
            <a:ext cx="278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6.6 </a:t>
            </a:r>
            <a:r>
              <a:rPr spc="-5" dirty="0"/>
              <a:t>Apply Scoping</a:t>
            </a:r>
            <a:r>
              <a:rPr spc="-130" dirty="0"/>
              <a:t> </a:t>
            </a:r>
            <a:r>
              <a:rPr spc="-5" dirty="0"/>
              <a:t>Guidance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900" y="4617466"/>
            <a:ext cx="5227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Apply Security Objective related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Considerations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Apply </a:t>
            </a:r>
            <a:r>
              <a:rPr sz="1800" spc="-5" dirty="0">
                <a:latin typeface="Times New Roman"/>
                <a:cs typeface="Times New Roman"/>
              </a:rPr>
              <a:t>Common </a:t>
            </a:r>
            <a:r>
              <a:rPr sz="1800" dirty="0">
                <a:latin typeface="Times New Roman"/>
                <a:cs typeface="Times New Roman"/>
              </a:rPr>
              <a:t>Control related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Considerations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Component </a:t>
            </a:r>
            <a:r>
              <a:rPr sz="1800" dirty="0">
                <a:latin typeface="Times New Roman"/>
                <a:cs typeface="Times New Roman"/>
              </a:rPr>
              <a:t>Allocation related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Considerations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Apply Scalability related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Considerations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Document </a:t>
            </a:r>
            <a:r>
              <a:rPr sz="1800" dirty="0">
                <a:latin typeface="Times New Roman"/>
                <a:cs typeface="Times New Roman"/>
              </a:rPr>
              <a:t>decisions on Security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1122660" cy="368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1" indent="-33083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34353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Analyzing </a:t>
            </a:r>
            <a:r>
              <a:rPr sz="1800" b="1" dirty="0">
                <a:latin typeface="Times New Roman"/>
                <a:cs typeface="Times New Roman"/>
              </a:rPr>
              <a:t>System </a:t>
            </a:r>
            <a:r>
              <a:rPr sz="1800" b="1" spc="-5" dirty="0">
                <a:latin typeface="Times New Roman"/>
                <a:cs typeface="Times New Roman"/>
              </a:rPr>
              <a:t>Environment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7"/>
            </a:pPr>
            <a:endParaRPr sz="2500" dirty="0">
              <a:latin typeface="Times New Roman"/>
              <a:cs typeface="Times New Roman"/>
            </a:endParaRPr>
          </a:p>
          <a:p>
            <a:pPr marL="422275" lvl="2" indent="-287655">
              <a:lnSpc>
                <a:spcPct val="10000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Connected to 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422275" lvl="2" indent="-287655">
              <a:lnSpc>
                <a:spcPct val="10000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1800" dirty="0">
                <a:latin typeface="Times New Roman"/>
                <a:cs typeface="Times New Roman"/>
              </a:rPr>
              <a:t>Location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Overseas, </a:t>
            </a:r>
            <a:r>
              <a:rPr sz="1800" spc="-5" dirty="0">
                <a:latin typeface="Times New Roman"/>
                <a:cs typeface="Times New Roman"/>
              </a:rPr>
              <a:t>Harsh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422275" lvl="2" indent="-287655">
              <a:lnSpc>
                <a:spcPct val="10000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1800" spc="-5" dirty="0">
                <a:latin typeface="Times New Roman"/>
                <a:cs typeface="Times New Roman"/>
              </a:rPr>
              <a:t>Implementation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Software deployment –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rapid</a:t>
            </a: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422275" lvl="2" indent="-287655">
              <a:lnSpc>
                <a:spcPct val="10000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1800" dirty="0">
                <a:latin typeface="Times New Roman"/>
                <a:cs typeface="Times New Roman"/>
              </a:rPr>
              <a:t>Platform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open </a:t>
            </a:r>
            <a:r>
              <a:rPr sz="1800" spc="-5" dirty="0">
                <a:latin typeface="Times New Roman"/>
                <a:cs typeface="Times New Roman"/>
              </a:rPr>
              <a:t>source, </a:t>
            </a:r>
            <a:r>
              <a:rPr sz="1800" dirty="0">
                <a:latin typeface="Times New Roman"/>
                <a:cs typeface="Times New Roman"/>
              </a:rPr>
              <a:t>network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not secure, shared by other </a:t>
            </a:r>
            <a:r>
              <a:rPr sz="1800" spc="-5" dirty="0">
                <a:latin typeface="Times New Roman"/>
                <a:cs typeface="Times New Roman"/>
              </a:rPr>
              <a:t>organizations </a:t>
            </a:r>
            <a:r>
              <a:rPr sz="1800" dirty="0">
                <a:latin typeface="Times New Roman"/>
                <a:cs typeface="Times New Roman"/>
              </a:rPr>
              <a:t>/ departments, public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flows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422275" lvl="2" indent="-287655">
              <a:lnSpc>
                <a:spcPct val="10000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1800" dirty="0">
                <a:latin typeface="Times New Roman"/>
                <a:cs typeface="Times New Roman"/>
              </a:rPr>
              <a:t>Application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processing is </a:t>
            </a:r>
            <a:r>
              <a:rPr sz="1800" spc="-5" dirty="0">
                <a:latin typeface="Times New Roman"/>
                <a:cs typeface="Times New Roman"/>
              </a:rPr>
              <a:t>secure, </a:t>
            </a:r>
            <a:r>
              <a:rPr sz="1800" dirty="0">
                <a:latin typeface="Times New Roman"/>
                <a:cs typeface="Times New Roman"/>
              </a:rPr>
              <a:t>inside </a:t>
            </a:r>
            <a:r>
              <a:rPr sz="1800" spc="-10" dirty="0">
                <a:latin typeface="Times New Roman"/>
                <a:cs typeface="Times New Roman"/>
              </a:rPr>
              <a:t>organization’s </a:t>
            </a:r>
            <a:r>
              <a:rPr sz="1800" dirty="0">
                <a:latin typeface="Times New Roman"/>
                <a:cs typeface="Times New Roman"/>
              </a:rPr>
              <a:t>controlled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facility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422275" lvl="2" indent="-287655">
              <a:lnSpc>
                <a:spcPct val="10000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1800" dirty="0">
                <a:latin typeface="Times New Roman"/>
                <a:cs typeface="Times New Roman"/>
              </a:rPr>
              <a:t>Backup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alternative </a:t>
            </a:r>
            <a:r>
              <a:rPr sz="1800" spc="-5" dirty="0">
                <a:latin typeface="Times New Roman"/>
                <a:cs typeface="Times New Roman"/>
              </a:rPr>
              <a:t>ISP </a:t>
            </a:r>
            <a:r>
              <a:rPr sz="1800" dirty="0">
                <a:latin typeface="Times New Roman"/>
                <a:cs typeface="Times New Roman"/>
              </a:rPr>
              <a:t>available, </a:t>
            </a:r>
            <a:r>
              <a:rPr sz="1800" spc="-5" dirty="0">
                <a:latin typeface="Times New Roman"/>
                <a:cs typeface="Times New Roman"/>
              </a:rPr>
              <a:t>has low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0505440" cy="561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lvl="1" indent="-342900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Security </a:t>
            </a:r>
            <a:r>
              <a:rPr sz="1800" b="1" spc="-5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Lifecycle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8"/>
            </a:pPr>
            <a:endParaRPr sz="250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#1 </a:t>
            </a:r>
            <a:r>
              <a:rPr sz="1800" b="1" spc="-5" dirty="0">
                <a:latin typeface="Times New Roman"/>
                <a:cs typeface="Times New Roman"/>
              </a:rPr>
              <a:t>Initiation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Phase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Starting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Stage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Here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specify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System Requirement </a:t>
            </a:r>
            <a:r>
              <a:rPr sz="1800" spc="-5" dirty="0">
                <a:latin typeface="Times New Roman"/>
                <a:cs typeface="Times New Roman"/>
              </a:rPr>
              <a:t>(What is </a:t>
            </a:r>
            <a:r>
              <a:rPr sz="1800" dirty="0">
                <a:latin typeface="Times New Roman"/>
                <a:cs typeface="Times New Roman"/>
              </a:rPr>
              <a:t>needed) and Reason </a:t>
            </a:r>
            <a:r>
              <a:rPr sz="1800" spc="-5" dirty="0">
                <a:latin typeface="Times New Roman"/>
                <a:cs typeface="Times New Roman"/>
              </a:rPr>
              <a:t>(Why is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needed)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#2 Development / </a:t>
            </a:r>
            <a:r>
              <a:rPr sz="1800" b="1" spc="-5" dirty="0">
                <a:latin typeface="Times New Roman"/>
                <a:cs typeface="Times New Roman"/>
              </a:rPr>
              <a:t>Acquisition</a:t>
            </a:r>
            <a:r>
              <a:rPr sz="1800" b="1" spc="-1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Phase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organized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Exact </a:t>
            </a:r>
            <a:r>
              <a:rPr sz="1800" spc="-5" dirty="0">
                <a:latin typeface="Times New Roman"/>
                <a:cs typeface="Times New Roman"/>
              </a:rPr>
              <a:t>model/make </a:t>
            </a:r>
            <a:r>
              <a:rPr sz="1800" dirty="0">
                <a:latin typeface="Times New Roman"/>
                <a:cs typeface="Times New Roman"/>
              </a:rPr>
              <a:t>of system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Outlined &amp; Specifications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Modified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spc="-30" dirty="0">
                <a:latin typeface="Times New Roman"/>
                <a:cs typeface="Times New Roman"/>
              </a:rPr>
              <a:t>Vendors </a:t>
            </a:r>
            <a:r>
              <a:rPr sz="1800" dirty="0">
                <a:latin typeface="Times New Roman"/>
                <a:cs typeface="Times New Roman"/>
              </a:rPr>
              <a:t>contacted, </a:t>
            </a:r>
            <a:r>
              <a:rPr sz="1800" spc="-5" dirty="0">
                <a:latin typeface="Times New Roman"/>
                <a:cs typeface="Times New Roman"/>
              </a:rPr>
              <a:t>PoC </a:t>
            </a:r>
            <a:r>
              <a:rPr sz="1800" dirty="0">
                <a:latin typeface="Times New Roman"/>
                <a:cs typeface="Times New Roman"/>
              </a:rPr>
              <a:t>done, </a:t>
            </a:r>
            <a:r>
              <a:rPr sz="1800" spc="-5" dirty="0">
                <a:latin typeface="Times New Roman"/>
                <a:cs typeface="Times New Roman"/>
              </a:rPr>
              <a:t>Purchase Order </a:t>
            </a:r>
            <a:r>
              <a:rPr sz="1800" dirty="0">
                <a:latin typeface="Times New Roman"/>
                <a:cs typeface="Times New Roman"/>
              </a:rPr>
              <a:t>released, </a:t>
            </a:r>
            <a:r>
              <a:rPr sz="1800" spc="-5" dirty="0">
                <a:latin typeface="Times New Roman"/>
                <a:cs typeface="Times New Roman"/>
              </a:rPr>
              <a:t>Bought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#3 </a:t>
            </a:r>
            <a:r>
              <a:rPr sz="1800" b="1" spc="-5" dirty="0">
                <a:latin typeface="Times New Roman"/>
                <a:cs typeface="Times New Roman"/>
              </a:rPr>
              <a:t>Implementation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Phase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configured and application setup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per security controls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required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spc="-15" dirty="0">
                <a:latin typeface="Times New Roman"/>
                <a:cs typeface="Times New Roman"/>
              </a:rPr>
              <a:t>Technical </a:t>
            </a:r>
            <a:r>
              <a:rPr sz="1800" spc="-10" dirty="0">
                <a:latin typeface="Times New Roman"/>
                <a:cs typeface="Times New Roman"/>
              </a:rPr>
              <a:t>Staff </a:t>
            </a:r>
            <a:r>
              <a:rPr sz="1800" dirty="0">
                <a:latin typeface="Times New Roman"/>
                <a:cs typeface="Times New Roman"/>
              </a:rPr>
              <a:t>training and certification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done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tested on </a:t>
            </a:r>
            <a:r>
              <a:rPr sz="1800" spc="-35" dirty="0">
                <a:latin typeface="Times New Roman"/>
                <a:cs typeface="Times New Roman"/>
              </a:rPr>
              <a:t>few, </a:t>
            </a:r>
            <a:r>
              <a:rPr sz="1800" dirty="0">
                <a:latin typeface="Times New Roman"/>
                <a:cs typeface="Times New Roman"/>
              </a:rPr>
              <a:t>Released into Production (for real-time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use)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#4 Operations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Phase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Continually &amp; Constantly adjusted (Fine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tune)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By expansion of program </a:t>
            </a:r>
            <a:r>
              <a:rPr sz="1800" spc="-5" dirty="0">
                <a:latin typeface="Times New Roman"/>
                <a:cs typeface="Times New Roman"/>
              </a:rPr>
              <a:t>modules/equipment </a:t>
            </a:r>
            <a:r>
              <a:rPr sz="1800" spc="-25" dirty="0">
                <a:latin typeface="Times New Roman"/>
                <a:cs typeface="Times New Roman"/>
              </a:rPr>
              <a:t>(WAF/Threat </a:t>
            </a:r>
            <a:r>
              <a:rPr sz="1800" spc="-5" dirty="0">
                <a:latin typeface="Times New Roman"/>
                <a:cs typeface="Times New Roman"/>
              </a:rPr>
              <a:t>Feeds) </a:t>
            </a:r>
            <a:r>
              <a:rPr sz="1800" dirty="0">
                <a:latin typeface="Times New Roman"/>
                <a:cs typeface="Times New Roman"/>
              </a:rPr>
              <a:t>or by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threats/attacks/integrations</a:t>
            </a:r>
            <a:endParaRPr sz="1800">
              <a:latin typeface="Times New Roman"/>
              <a:cs typeface="Times New Roman"/>
            </a:endParaRPr>
          </a:p>
          <a:p>
            <a:pPr marL="879475" lvl="2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Operations pertaining to Security and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Administration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0326370" cy="649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6.8 Security </a:t>
            </a:r>
            <a:r>
              <a:rPr sz="1800" b="1" spc="-5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Lifecycle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b="1" dirty="0">
                <a:latin typeface="Times New Roman"/>
                <a:cs typeface="Times New Roman"/>
              </a:rPr>
              <a:t>Operations </a:t>
            </a:r>
            <a:r>
              <a:rPr sz="1800" b="1" spc="-5" dirty="0">
                <a:latin typeface="Times New Roman"/>
                <a:cs typeface="Times New Roman"/>
              </a:rPr>
              <a:t>pertaining </a:t>
            </a:r>
            <a:r>
              <a:rPr sz="1800" b="1" dirty="0">
                <a:latin typeface="Times New Roman"/>
                <a:cs typeface="Times New Roman"/>
              </a:rPr>
              <a:t>to Security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Administration: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Security </a:t>
            </a:r>
            <a:r>
              <a:rPr sz="1800" spc="-5" dirty="0">
                <a:latin typeface="Times New Roman"/>
                <a:cs typeface="Times New Roman"/>
              </a:rPr>
              <a:t>Admin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Holding tutoring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directions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Completing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reinforcements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Handling cryptographic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Keeping up with individual </a:t>
            </a:r>
            <a:r>
              <a:rPr sz="1800" spc="-5" dirty="0">
                <a:latin typeface="Times New Roman"/>
                <a:cs typeface="Times New Roman"/>
              </a:rPr>
              <a:t>organization </a:t>
            </a:r>
            <a:r>
              <a:rPr sz="1800" dirty="0">
                <a:latin typeface="Times New Roman"/>
                <a:cs typeface="Times New Roman"/>
              </a:rPr>
              <a:t>and access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Operational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Assurance: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whether a device worked steady with </a:t>
            </a:r>
            <a:r>
              <a:rPr sz="1800" spc="-5" dirty="0">
                <a:latin typeface="Times New Roman"/>
                <a:cs typeface="Times New Roman"/>
              </a:rPr>
              <a:t>its contemporary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necessities.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Audits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Monitoring: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System review (one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or occasional check 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observe)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Staff </a:t>
            </a:r>
            <a:r>
              <a:rPr sz="1800" spc="-15" dirty="0">
                <a:latin typeface="Times New Roman"/>
                <a:cs typeface="Times New Roman"/>
              </a:rPr>
              <a:t>Security, </a:t>
            </a:r>
            <a:r>
              <a:rPr sz="1800" dirty="0">
                <a:latin typeface="Times New Roman"/>
                <a:cs typeface="Times New Roman"/>
              </a:rPr>
              <a:t>Partition of </a:t>
            </a:r>
            <a:r>
              <a:rPr sz="1800" spc="-5" dirty="0">
                <a:latin typeface="Times New Roman"/>
                <a:cs typeface="Times New Roman"/>
              </a:rPr>
              <a:t>Duties, </a:t>
            </a:r>
            <a:r>
              <a:rPr sz="1800" dirty="0">
                <a:latin typeface="Times New Roman"/>
                <a:cs typeface="Times New Roman"/>
              </a:rPr>
              <a:t>IT/Server </a:t>
            </a:r>
            <a:r>
              <a:rPr sz="1800" spc="-5" dirty="0">
                <a:latin typeface="Times New Roman"/>
                <a:cs typeface="Times New Roman"/>
              </a:rPr>
              <a:t>Room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Physical &amp; </a:t>
            </a:r>
            <a:r>
              <a:rPr sz="1800" spc="-5" dirty="0">
                <a:latin typeface="Times New Roman"/>
                <a:cs typeface="Times New Roman"/>
              </a:rPr>
              <a:t>Environmental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Defense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Access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Fire</a:t>
            </a:r>
            <a:r>
              <a:rPr sz="1800" spc="-5" dirty="0">
                <a:latin typeface="Times New Roman"/>
                <a:cs typeface="Times New Roman"/>
              </a:rPr>
              <a:t> Safety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Mobile </a:t>
            </a:r>
            <a:r>
              <a:rPr sz="1800" dirty="0">
                <a:latin typeface="Times New Roman"/>
                <a:cs typeface="Times New Roman"/>
              </a:rPr>
              <a:t>&amp; System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Disposal Phase: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All documents </a:t>
            </a:r>
            <a:r>
              <a:rPr sz="1800" dirty="0">
                <a:latin typeface="Times New Roman"/>
                <a:cs typeface="Times New Roman"/>
              </a:rPr>
              <a:t>are arranged </a:t>
            </a:r>
            <a:r>
              <a:rPr sz="1800" spc="-15" dirty="0">
                <a:latin typeface="Times New Roman"/>
                <a:cs typeface="Times New Roman"/>
              </a:rPr>
              <a:t>properly, </a:t>
            </a:r>
            <a:r>
              <a:rPr sz="1800" dirty="0">
                <a:latin typeface="Times New Roman"/>
                <a:cs typeface="Times New Roman"/>
              </a:rPr>
              <a:t>irrelevant documents removed and IT system life </a:t>
            </a:r>
            <a:r>
              <a:rPr sz="1800" spc="5" dirty="0">
                <a:latin typeface="Times New Roman"/>
                <a:cs typeface="Times New Roman"/>
              </a:rPr>
              <a:t>cycle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finished.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Data Integrity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632" y="258571"/>
            <a:ext cx="11829415" cy="4069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6.8 Security </a:t>
            </a:r>
            <a:r>
              <a:rPr sz="1800" b="1" spc="-5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Lifecycle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Data </a:t>
            </a:r>
            <a:r>
              <a:rPr sz="1800" b="1" spc="-5" dirty="0">
                <a:latin typeface="Times New Roman"/>
                <a:cs typeface="Times New Roman"/>
              </a:rPr>
              <a:t>Integrity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Controls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tools placed in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to prevent data integrity </a:t>
            </a:r>
            <a:r>
              <a:rPr sz="1800" spc="-5" dirty="0">
                <a:latin typeface="Times New Roman"/>
                <a:cs typeface="Times New Roman"/>
              </a:rPr>
              <a:t>issues </a:t>
            </a:r>
            <a:r>
              <a:rPr sz="1800" dirty="0">
                <a:latin typeface="Times New Roman"/>
                <a:cs typeface="Times New Roman"/>
              </a:rPr>
              <a:t>– detect </a:t>
            </a:r>
            <a:r>
              <a:rPr sz="1800" spc="-5" dirty="0">
                <a:latin typeface="Times New Roman"/>
                <a:cs typeface="Times New Roman"/>
              </a:rPr>
              <a:t>Password </a:t>
            </a:r>
            <a:r>
              <a:rPr sz="1800" dirty="0">
                <a:latin typeface="Times New Roman"/>
                <a:cs typeface="Times New Roman"/>
              </a:rPr>
              <a:t>crackers, </a:t>
            </a:r>
            <a:r>
              <a:rPr sz="1800" spc="-5" dirty="0">
                <a:latin typeface="Times New Roman"/>
                <a:cs typeface="Times New Roman"/>
              </a:rPr>
              <a:t>IDS,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Scanners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5" dirty="0">
                <a:latin typeface="Times New Roman"/>
                <a:cs typeface="Times New Roman"/>
              </a:rPr>
              <a:t>Was </a:t>
            </a:r>
            <a:r>
              <a:rPr sz="1800" spc="-10" dirty="0">
                <a:latin typeface="Times New Roman"/>
                <a:cs typeface="Times New Roman"/>
              </a:rPr>
              <a:t>Vulnerability </a:t>
            </a:r>
            <a:r>
              <a:rPr sz="1800" spc="-5" dirty="0">
                <a:latin typeface="Times New Roman"/>
                <a:cs typeface="Times New Roman"/>
              </a:rPr>
              <a:t>Assessment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App/OS </a:t>
            </a:r>
            <a:r>
              <a:rPr sz="1800" dirty="0">
                <a:latin typeface="Times New Roman"/>
                <a:cs typeface="Times New Roman"/>
              </a:rPr>
              <a:t>done – Penetration </a:t>
            </a:r>
            <a:r>
              <a:rPr sz="1800" spc="-20" dirty="0">
                <a:latin typeface="Times New Roman"/>
                <a:cs typeface="Times New Roman"/>
              </a:rPr>
              <a:t>Testing </a:t>
            </a:r>
            <a:r>
              <a:rPr sz="1800" dirty="0">
                <a:latin typeface="Times New Roman"/>
                <a:cs typeface="Times New Roman"/>
              </a:rPr>
              <a:t>– check &amp; </a:t>
            </a:r>
            <a:r>
              <a:rPr sz="1800" spc="-5" dirty="0">
                <a:latin typeface="Times New Roman"/>
                <a:cs typeface="Times New Roman"/>
              </a:rPr>
              <a:t>remove </a:t>
            </a:r>
            <a:r>
              <a:rPr sz="1800" dirty="0">
                <a:latin typeface="Times New Roman"/>
                <a:cs typeface="Times New Roman"/>
              </a:rPr>
              <a:t>vulnerabilities </a:t>
            </a:r>
            <a:r>
              <a:rPr sz="1800" spc="-40" dirty="0">
                <a:latin typeface="Times New Roman"/>
                <a:cs typeface="Times New Roman"/>
              </a:rPr>
              <a:t>(OWASP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Top10)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Endpoint Security solution able to detect any Malicious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15" dirty="0">
                <a:latin typeface="Times New Roman"/>
                <a:cs typeface="Times New Roman"/>
              </a:rPr>
              <a:t>Traffic </a:t>
            </a:r>
            <a:r>
              <a:rPr sz="1800" spc="-5" dirty="0">
                <a:latin typeface="Times New Roman"/>
                <a:cs typeface="Times New Roman"/>
              </a:rPr>
              <a:t>Anomalies </a:t>
            </a:r>
            <a:r>
              <a:rPr sz="1800" dirty="0">
                <a:latin typeface="Times New Roman"/>
                <a:cs typeface="Times New Roman"/>
              </a:rPr>
              <a:t>(or Anti </a:t>
            </a:r>
            <a:r>
              <a:rPr sz="1800" spc="-10" dirty="0">
                <a:latin typeface="Times New Roman"/>
                <a:cs typeface="Times New Roman"/>
              </a:rPr>
              <a:t>XX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logs)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Email </a:t>
            </a: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support Message </a:t>
            </a:r>
            <a:r>
              <a:rPr sz="1800" dirty="0">
                <a:latin typeface="Times New Roman"/>
                <a:cs typeface="Times New Roman"/>
              </a:rPr>
              <a:t>Authentication – </a:t>
            </a:r>
            <a:r>
              <a:rPr sz="1800" spc="-5" dirty="0">
                <a:latin typeface="Times New Roman"/>
                <a:cs typeface="Times New Roman"/>
              </a:rPr>
              <a:t>spam </a:t>
            </a:r>
            <a:r>
              <a:rPr sz="1800" dirty="0">
                <a:latin typeface="Times New Roman"/>
                <a:cs typeface="Times New Roman"/>
              </a:rPr>
              <a:t>and sender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15" dirty="0">
                <a:latin typeface="Times New Roman"/>
                <a:cs typeface="Times New Roman"/>
              </a:rPr>
              <a:t>Tempering </a:t>
            </a:r>
            <a:r>
              <a:rPr sz="1800" spc="-5" dirty="0">
                <a:latin typeface="Times New Roman"/>
                <a:cs typeface="Times New Roman"/>
              </a:rPr>
              <a:t>errors </a:t>
            </a:r>
            <a:r>
              <a:rPr sz="1800" dirty="0">
                <a:latin typeface="Times New Roman"/>
                <a:cs typeface="Times New Roman"/>
              </a:rPr>
              <a:t>– check </a:t>
            </a:r>
            <a:r>
              <a:rPr sz="1800" spc="-15" dirty="0">
                <a:latin typeface="Times New Roman"/>
                <a:cs typeface="Times New Roman"/>
              </a:rPr>
              <a:t>View/Access </a:t>
            </a:r>
            <a:r>
              <a:rPr sz="1800" dirty="0">
                <a:latin typeface="Times New Roman"/>
                <a:cs typeface="Times New Roman"/>
              </a:rPr>
              <a:t>Logs, Encryption, </a:t>
            </a:r>
            <a:r>
              <a:rPr sz="1800" spc="-5" dirty="0">
                <a:latin typeface="Times New Roman"/>
                <a:cs typeface="Times New Roman"/>
              </a:rPr>
              <a:t>Hashes,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Checksums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 Loss </a:t>
            </a:r>
            <a:r>
              <a:rPr sz="1800" dirty="0">
                <a:latin typeface="Times New Roman"/>
                <a:cs typeface="Times New Roman"/>
              </a:rPr>
              <a:t>Prevention </a:t>
            </a:r>
            <a:r>
              <a:rPr sz="1800" spc="-5" dirty="0">
                <a:latin typeface="Times New Roman"/>
                <a:cs typeface="Times New Roman"/>
              </a:rPr>
              <a:t>(DLP)?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46875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6.9 </a:t>
            </a:r>
            <a:r>
              <a:rPr sz="1800" b="1" spc="-5" dirty="0">
                <a:latin typeface="Times New Roman"/>
                <a:cs typeface="Times New Roman"/>
              </a:rPr>
              <a:t>CIA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Triad: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Known </a:t>
            </a:r>
            <a:r>
              <a:rPr sz="1800" dirty="0">
                <a:latin typeface="Times New Roman"/>
                <a:cs typeface="Times New Roman"/>
              </a:rPr>
              <a:t>model for Security Policy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" y="2086042"/>
            <a:ext cx="6152767" cy="464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6059" y="2176993"/>
            <a:ext cx="5501717" cy="4226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1224895" cy="494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6.9 </a:t>
            </a:r>
            <a:r>
              <a:rPr sz="1800" b="1" spc="-5" dirty="0">
                <a:latin typeface="Times New Roman"/>
                <a:cs typeface="Times New Roman"/>
              </a:rPr>
              <a:t>CIA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Triad: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Confidentiality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Ensures sensitive information </a:t>
            </a:r>
            <a:r>
              <a:rPr sz="1800" spc="-5" dirty="0">
                <a:latin typeface="Times New Roman"/>
                <a:cs typeface="Times New Roman"/>
              </a:rPr>
              <a:t>is accessed </a:t>
            </a:r>
            <a:r>
              <a:rPr sz="1800" dirty="0">
                <a:latin typeface="Times New Roman"/>
                <a:cs typeface="Times New Roman"/>
              </a:rPr>
              <a:t>only by authorized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persons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away </a:t>
            </a:r>
            <a:r>
              <a:rPr sz="1800" dirty="0">
                <a:latin typeface="Times New Roman"/>
                <a:cs typeface="Times New Roman"/>
              </a:rPr>
              <a:t>from those not authorized to </a:t>
            </a:r>
            <a:r>
              <a:rPr sz="1800" spc="-5" dirty="0">
                <a:latin typeface="Times New Roman"/>
                <a:cs typeface="Times New Roman"/>
              </a:rPr>
              <a:t>possess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Implemented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using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Usernames/ Passwords, Groups, Access Control Lists (ACLs)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  <a:endParaRPr sz="1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Common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information </a:t>
            </a:r>
            <a:r>
              <a:rPr sz="1800" dirty="0">
                <a:latin typeface="Times New Roman"/>
                <a:cs typeface="Times New Roman"/>
              </a:rPr>
              <a:t>to be categorized according to the extent of damage that could be done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it fall into  unintended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hands.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Security </a:t>
            </a:r>
            <a:r>
              <a:rPr sz="1800" spc="-5" dirty="0">
                <a:latin typeface="Times New Roman"/>
                <a:cs typeface="Times New Roman"/>
              </a:rPr>
              <a:t>measures </a:t>
            </a:r>
            <a:r>
              <a:rPr sz="1800" dirty="0">
                <a:latin typeface="Times New Roman"/>
                <a:cs typeface="Times New Roman"/>
              </a:rPr>
              <a:t>can then be </a:t>
            </a:r>
            <a:r>
              <a:rPr sz="1800" spc="-5" dirty="0">
                <a:latin typeface="Times New Roman"/>
                <a:cs typeface="Times New Roman"/>
              </a:rPr>
              <a:t>implemented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accordingly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Covers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aspects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Disclosure </a:t>
            </a:r>
            <a:r>
              <a:rPr sz="1800" dirty="0">
                <a:latin typeface="Times New Roman"/>
                <a:cs typeface="Times New Roman"/>
              </a:rPr>
              <a:t>– private &amp; confidential information is not </a:t>
            </a:r>
            <a:r>
              <a:rPr sz="1800" spc="-5" dirty="0">
                <a:latin typeface="Times New Roman"/>
                <a:cs typeface="Times New Roman"/>
              </a:rPr>
              <a:t>made </a:t>
            </a:r>
            <a:r>
              <a:rPr sz="1800" dirty="0">
                <a:latin typeface="Times New Roman"/>
                <a:cs typeface="Times New Roman"/>
              </a:rPr>
              <a:t>available to unauthorized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Data Privacy – </a:t>
            </a:r>
            <a:r>
              <a:rPr sz="1800" spc="-5" dirty="0">
                <a:latin typeface="Times New Roman"/>
                <a:cs typeface="Times New Roman"/>
              </a:rPr>
              <a:t>assures </a:t>
            </a:r>
            <a:r>
              <a:rPr sz="1800" dirty="0">
                <a:latin typeface="Times New Roman"/>
                <a:cs typeface="Times New Roman"/>
              </a:rPr>
              <a:t>that information </a:t>
            </a:r>
            <a:r>
              <a:rPr sz="1800" spc="-5" dirty="0">
                <a:latin typeface="Times New Roman"/>
                <a:cs typeface="Times New Roman"/>
              </a:rPr>
              <a:t>owners </a:t>
            </a:r>
            <a:r>
              <a:rPr sz="1800" dirty="0">
                <a:latin typeface="Times New Roman"/>
                <a:cs typeface="Times New Roman"/>
              </a:rPr>
              <a:t>control or influence (related 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them)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information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collected &amp;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stored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whom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whom that </a:t>
            </a:r>
            <a:r>
              <a:rPr sz="1800" spc="-5" dirty="0">
                <a:latin typeface="Times New Roman"/>
                <a:cs typeface="Times New Roman"/>
              </a:rPr>
              <a:t>information will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disclosed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0735310" cy="357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6.9 </a:t>
            </a:r>
            <a:r>
              <a:rPr sz="1800" b="1" spc="-5" dirty="0">
                <a:latin typeface="Times New Roman"/>
                <a:cs typeface="Times New Roman"/>
              </a:rPr>
              <a:t>CIA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Triad: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Integrity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Ensures information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format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true and correct to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purposes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Receiver of the </a:t>
            </a:r>
            <a:r>
              <a:rPr sz="1800" spc="-5" dirty="0">
                <a:latin typeface="Times New Roman"/>
                <a:cs typeface="Times New Roman"/>
              </a:rPr>
              <a:t>information must </a:t>
            </a:r>
            <a:r>
              <a:rPr sz="1800" dirty="0">
                <a:latin typeface="Times New Roman"/>
                <a:cs typeface="Times New Roman"/>
              </a:rPr>
              <a:t>have the information the creator intended him 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Information can be edited by authorized </a:t>
            </a:r>
            <a:r>
              <a:rPr sz="1800" spc="-5" dirty="0">
                <a:latin typeface="Times New Roman"/>
                <a:cs typeface="Times New Roman"/>
              </a:rPr>
              <a:t>persons </a:t>
            </a:r>
            <a:r>
              <a:rPr sz="1800" dirty="0">
                <a:latin typeface="Times New Roman"/>
                <a:cs typeface="Times New Roman"/>
              </a:rPr>
              <a:t>only and remains in its original state when at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Implemented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using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Data Encryption 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Hashing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Covers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aspects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Data Integrity – </a:t>
            </a:r>
            <a:r>
              <a:rPr sz="1800" spc="-5" dirty="0">
                <a:latin typeface="Times New Roman"/>
                <a:cs typeface="Times New Roman"/>
              </a:rPr>
              <a:t>assures </a:t>
            </a:r>
            <a:r>
              <a:rPr sz="1800" dirty="0">
                <a:latin typeface="Times New Roman"/>
                <a:cs typeface="Times New Roman"/>
              </a:rPr>
              <a:t>that data &amp;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dirty="0">
                <a:latin typeface="Times New Roman"/>
                <a:cs typeface="Times New Roman"/>
              </a:rPr>
              <a:t>are only changed in specific (predefined) &amp; authorized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manner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System Integrity – system </a:t>
            </a:r>
            <a:r>
              <a:rPr sz="1800" spc="-5" dirty="0">
                <a:latin typeface="Times New Roman"/>
                <a:cs typeface="Times New Roman"/>
              </a:rPr>
              <a:t>performs </a:t>
            </a:r>
            <a:r>
              <a:rPr sz="1800" dirty="0">
                <a:latin typeface="Times New Roman"/>
                <a:cs typeface="Times New Roman"/>
              </a:rPr>
              <a:t>its intended function, free from deliberate or unauthorized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manipulation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1220450" cy="3846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6.9 </a:t>
            </a:r>
            <a:r>
              <a:rPr sz="1800" b="1" spc="-5" dirty="0">
                <a:latin typeface="Times New Roman"/>
                <a:cs typeface="Times New Roman"/>
              </a:rPr>
              <a:t>CIA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Triad: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Availability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marR="4241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Ensures information and resources are available to those </a:t>
            </a:r>
            <a:r>
              <a:rPr sz="1800" spc="-5" dirty="0">
                <a:latin typeface="Times New Roman"/>
                <a:cs typeface="Times New Roman"/>
              </a:rPr>
              <a:t>who </a:t>
            </a:r>
            <a:r>
              <a:rPr sz="1800" dirty="0">
                <a:latin typeface="Times New Roman"/>
                <a:cs typeface="Times New Roman"/>
              </a:rPr>
              <a:t>need </a:t>
            </a:r>
            <a:r>
              <a:rPr sz="1800" spc="-5" dirty="0">
                <a:latin typeface="Times New Roman"/>
                <a:cs typeface="Times New Roman"/>
              </a:rPr>
              <a:t>them, promptly made </a:t>
            </a:r>
            <a:r>
              <a:rPr sz="1800" dirty="0">
                <a:latin typeface="Times New Roman"/>
                <a:cs typeface="Times New Roman"/>
              </a:rPr>
              <a:t>available &amp; not denied to  authorized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Implemented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using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Hardware maintenance, Software patching and Network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optimization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Include </a:t>
            </a:r>
            <a:r>
              <a:rPr sz="1800" spc="-10" dirty="0">
                <a:latin typeface="Times New Roman"/>
                <a:cs typeface="Times New Roman"/>
              </a:rPr>
              <a:t>Redundancy, Failover, </a:t>
            </a:r>
            <a:r>
              <a:rPr sz="1800" spc="-5" dirty="0">
                <a:latin typeface="Times New Roman"/>
                <a:cs typeface="Times New Roman"/>
              </a:rPr>
              <a:t>RAID </a:t>
            </a:r>
            <a:r>
              <a:rPr sz="1800" dirty="0">
                <a:latin typeface="Times New Roman"/>
                <a:cs typeface="Times New Roman"/>
              </a:rPr>
              <a:t>and High-availability </a:t>
            </a:r>
            <a:r>
              <a:rPr sz="1800" spc="-5" dirty="0">
                <a:latin typeface="Times New Roman"/>
                <a:cs typeface="Times New Roman"/>
              </a:rPr>
              <a:t>(HA)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Clusters</a:t>
            </a:r>
            <a:endParaRPr sz="1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Dedicated hardware devices can 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guard against </a:t>
            </a:r>
            <a:r>
              <a:rPr sz="1800" spc="-5" dirty="0">
                <a:latin typeface="Times New Roman"/>
                <a:cs typeface="Times New Roman"/>
              </a:rPr>
              <a:t>downtime </a:t>
            </a:r>
            <a:r>
              <a:rPr sz="1800" dirty="0">
                <a:latin typeface="Times New Roman"/>
                <a:cs typeface="Times New Roman"/>
              </a:rPr>
              <a:t>and unreachable data due to malicious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actions  </a:t>
            </a:r>
            <a:r>
              <a:rPr sz="1800" spc="-5" dirty="0">
                <a:latin typeface="Times New Roman"/>
                <a:cs typeface="Times New Roman"/>
              </a:rPr>
              <a:t>such as </a:t>
            </a:r>
            <a:r>
              <a:rPr sz="1800" dirty="0">
                <a:latin typeface="Times New Roman"/>
                <a:cs typeface="Times New Roman"/>
              </a:rPr>
              <a:t>distributed denial-of-service </a:t>
            </a:r>
            <a:r>
              <a:rPr sz="1800" spc="-5" dirty="0">
                <a:latin typeface="Times New Roman"/>
                <a:cs typeface="Times New Roman"/>
              </a:rPr>
              <a:t>(DDoS)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attacks.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Covers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Aspects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Disruption of access 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resources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258571"/>
            <a:ext cx="232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6.10 </a:t>
            </a:r>
            <a:r>
              <a:rPr spc="-5" dirty="0"/>
              <a:t>Identify</a:t>
            </a:r>
            <a:r>
              <a:rPr spc="-100" dirty="0"/>
              <a:t> </a:t>
            </a:r>
            <a:r>
              <a:rPr spc="-45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807465"/>
            <a:ext cx="902081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Examples of </a:t>
            </a:r>
            <a:r>
              <a:rPr sz="1800" b="1" spc="-5" dirty="0">
                <a:latin typeface="Times New Roman"/>
                <a:cs typeface="Times New Roman"/>
              </a:rPr>
              <a:t>CIA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Threats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Snooping / Spying: </a:t>
            </a:r>
            <a:r>
              <a:rPr sz="1800" spc="-5" dirty="0">
                <a:latin typeface="Times New Roman"/>
                <a:cs typeface="Times New Roman"/>
              </a:rPr>
              <a:t>(Passive) </a:t>
            </a:r>
            <a:r>
              <a:rPr sz="1800" spc="-10" dirty="0">
                <a:latin typeface="Times New Roman"/>
                <a:cs typeface="Times New Roman"/>
              </a:rPr>
              <a:t>Wiretapping </a:t>
            </a:r>
            <a:r>
              <a:rPr sz="1800" dirty="0">
                <a:latin typeface="Times New Roman"/>
                <a:cs typeface="Times New Roman"/>
              </a:rPr>
              <a:t>(record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calls)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Modiﬁcation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5" dirty="0">
                <a:latin typeface="Times New Roman"/>
                <a:cs typeface="Times New Roman"/>
              </a:rPr>
              <a:t>Alteration: </a:t>
            </a:r>
            <a:r>
              <a:rPr sz="1800" dirty="0">
                <a:latin typeface="Times New Roman"/>
                <a:cs typeface="Times New Roman"/>
              </a:rPr>
              <a:t>(Active) </a:t>
            </a:r>
            <a:r>
              <a:rPr sz="1800" spc="-10" dirty="0">
                <a:latin typeface="Times New Roman"/>
                <a:cs typeface="Times New Roman"/>
              </a:rPr>
              <a:t>Wiretapping </a:t>
            </a:r>
            <a:r>
              <a:rPr sz="1800" spc="-5" dirty="0">
                <a:latin typeface="Times New Roman"/>
                <a:cs typeface="Times New Roman"/>
              </a:rPr>
              <a:t>(listening </a:t>
            </a:r>
            <a:r>
              <a:rPr sz="1800" dirty="0">
                <a:latin typeface="Times New Roman"/>
                <a:cs typeface="Times New Roman"/>
              </a:rPr>
              <a:t>live calls) &amp;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Man-in-the-middle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Masquerading (Spooﬁng): Impersonation </a:t>
            </a:r>
            <a:r>
              <a:rPr sz="1800" dirty="0">
                <a:latin typeface="Times New Roman"/>
                <a:cs typeface="Times New Roman"/>
              </a:rPr>
              <a:t>with intent to deceive, Proxy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Attendance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Repudiation of </a:t>
            </a:r>
            <a:r>
              <a:rPr sz="1800" spc="-5" dirty="0">
                <a:latin typeface="Times New Roman"/>
                <a:cs typeface="Times New Roman"/>
              </a:rPr>
              <a:t>Origin: False </a:t>
            </a:r>
            <a:r>
              <a:rPr sz="1800" dirty="0">
                <a:latin typeface="Times New Roman"/>
                <a:cs typeface="Times New Roman"/>
              </a:rPr>
              <a:t>denial that an entity sent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something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Denial of Receipt: </a:t>
            </a:r>
            <a:r>
              <a:rPr sz="1800" spc="-5" dirty="0">
                <a:latin typeface="Times New Roman"/>
                <a:cs typeface="Times New Roman"/>
              </a:rPr>
              <a:t>False </a:t>
            </a:r>
            <a:r>
              <a:rPr sz="1800" dirty="0">
                <a:latin typeface="Times New Roman"/>
                <a:cs typeface="Times New Roman"/>
              </a:rPr>
              <a:t>denial that an entity received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something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Delay: </a:t>
            </a:r>
            <a:r>
              <a:rPr sz="1800" spc="-15" dirty="0">
                <a:latin typeface="Times New Roman"/>
                <a:cs typeface="Times New Roman"/>
              </a:rPr>
              <a:t>Temporary </a:t>
            </a:r>
            <a:r>
              <a:rPr sz="1800" dirty="0">
                <a:latin typeface="Times New Roman"/>
                <a:cs typeface="Times New Roman"/>
              </a:rPr>
              <a:t>inhibition of 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service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Denial of Service: Long term inhibition of 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4373" y="1204340"/>
            <a:ext cx="343789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</a:t>
            </a:r>
            <a:r>
              <a:rPr sz="1800" b="1" dirty="0">
                <a:latin typeface="Times New Roman"/>
                <a:cs typeface="Times New Roman"/>
              </a:rPr>
              <a:t> Plan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Introduction to IT System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066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Operating 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Endpoint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28600" indent="-21653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29235" algn="l"/>
              </a:tabLst>
            </a:pPr>
            <a:r>
              <a:rPr sz="1800" dirty="0">
                <a:latin typeface="Times New Roman"/>
                <a:cs typeface="Times New Roman"/>
              </a:rPr>
              <a:t>Application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Database Server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IT System Security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Processes</a:t>
            </a:r>
            <a:endParaRPr sz="18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0560685" cy="550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6.10 </a:t>
            </a:r>
            <a:r>
              <a:rPr sz="1800" b="1" spc="-5" dirty="0">
                <a:latin typeface="Times New Roman"/>
                <a:cs typeface="Times New Roman"/>
              </a:rPr>
              <a:t>VULNERABILITY </a:t>
            </a:r>
            <a:r>
              <a:rPr sz="1800" b="1" dirty="0">
                <a:latin typeface="Times New Roman"/>
                <a:cs typeface="Times New Roman"/>
              </a:rPr>
              <a:t>– </a:t>
            </a:r>
            <a:r>
              <a:rPr sz="1800" b="1" spc="-25" dirty="0">
                <a:latin typeface="Times New Roman"/>
                <a:cs typeface="Times New Roman"/>
              </a:rPr>
              <a:t>THREAT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22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ATTACK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Times New Roman"/>
                <a:cs typeface="Times New Roman"/>
              </a:rPr>
              <a:t>Vulnerabilities: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Gaps </a:t>
            </a:r>
            <a:r>
              <a:rPr sz="1800" dirty="0">
                <a:latin typeface="Times New Roman"/>
                <a:cs typeface="Times New Roman"/>
              </a:rPr>
              <a:t>&amp; </a:t>
            </a:r>
            <a:r>
              <a:rPr sz="1800" spc="-20" dirty="0">
                <a:latin typeface="Times New Roman"/>
                <a:cs typeface="Times New Roman"/>
              </a:rPr>
              <a:t>Weakness </a:t>
            </a:r>
            <a:r>
              <a:rPr sz="1800" dirty="0">
                <a:latin typeface="Times New Roman"/>
                <a:cs typeface="Times New Roman"/>
              </a:rPr>
              <a:t>in protection </a:t>
            </a:r>
            <a:r>
              <a:rPr sz="1800" spc="-5" dirty="0">
                <a:latin typeface="Times New Roman"/>
                <a:cs typeface="Times New Roman"/>
              </a:rPr>
              <a:t>efforts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Leaky : loss 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Conﬁdentiality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Corrupted: </a:t>
            </a: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Integrity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Unavailable or very </a:t>
            </a:r>
            <a:r>
              <a:rPr sz="1800" spc="-5" dirty="0">
                <a:latin typeface="Times New Roman"/>
                <a:cs typeface="Times New Roman"/>
              </a:rPr>
              <a:t>slow: </a:t>
            </a:r>
            <a:r>
              <a:rPr sz="1800" dirty="0">
                <a:latin typeface="Times New Roman"/>
                <a:cs typeface="Times New Roman"/>
              </a:rPr>
              <a:t>loss of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Availability</a:t>
            </a: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Threats: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Capable of Exploiting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Vulnerabilities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  <a:tab pos="1841500" algn="l"/>
                <a:tab pos="3670300" algn="l"/>
              </a:tabLst>
            </a:pPr>
            <a:r>
              <a:rPr sz="1800" dirty="0">
                <a:latin typeface="Times New Roman"/>
                <a:cs typeface="Times New Roman"/>
              </a:rPr>
              <a:t>Represent	potential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	harm to 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asset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Attacks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Threats carried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Passive:</a:t>
            </a:r>
            <a:endParaRPr sz="180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latin typeface="Times New Roman"/>
                <a:cs typeface="Times New Roman"/>
              </a:rPr>
              <a:t>Attempt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get/make </a:t>
            </a:r>
            <a:r>
              <a:rPr sz="1800" dirty="0">
                <a:latin typeface="Times New Roman"/>
                <a:cs typeface="Times New Roman"/>
              </a:rPr>
              <a:t>use of information from </a:t>
            </a:r>
            <a:r>
              <a:rPr sz="1800" spc="-5" dirty="0">
                <a:latin typeface="Times New Roman"/>
                <a:cs typeface="Times New Roman"/>
              </a:rPr>
              <a:t>system, </a:t>
            </a:r>
            <a:r>
              <a:rPr sz="1800" dirty="0">
                <a:latin typeface="Times New Roman"/>
                <a:cs typeface="Times New Roman"/>
              </a:rPr>
              <a:t>but not </a:t>
            </a:r>
            <a:r>
              <a:rPr sz="1800" spc="-70" dirty="0">
                <a:latin typeface="Times New Roman"/>
                <a:cs typeface="Times New Roman"/>
              </a:rPr>
              <a:t>aﬀect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endParaRPr sz="1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Active</a:t>
            </a:r>
            <a:endParaRPr sz="180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latin typeface="Times New Roman"/>
                <a:cs typeface="Times New Roman"/>
              </a:rPr>
              <a:t>Attempt </a:t>
            </a:r>
            <a:r>
              <a:rPr sz="1800" dirty="0">
                <a:latin typeface="Times New Roman"/>
                <a:cs typeface="Times New Roman"/>
              </a:rPr>
              <a:t>to alter </a:t>
            </a:r>
            <a:r>
              <a:rPr sz="1800" spc="-5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resources or </a:t>
            </a:r>
            <a:r>
              <a:rPr sz="1800" spc="-70" dirty="0">
                <a:latin typeface="Times New Roman"/>
                <a:cs typeface="Times New Roman"/>
              </a:rPr>
              <a:t>aﬀect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</a:t>
            </a:r>
            <a:endParaRPr sz="1800">
              <a:latin typeface="Times New Roman"/>
              <a:cs typeface="Times New Roman"/>
            </a:endParaRPr>
          </a:p>
          <a:p>
            <a:pPr marL="1670685" lvl="3" indent="-287020">
              <a:lnSpc>
                <a:spcPts val="2135"/>
              </a:lnSpc>
              <a:buFont typeface="Arial"/>
              <a:buChar char="•"/>
              <a:tabLst>
                <a:tab pos="1670685" algn="l"/>
                <a:tab pos="1671320" algn="l"/>
                <a:tab pos="6414135" algn="l"/>
              </a:tabLst>
            </a:pPr>
            <a:r>
              <a:rPr sz="1800" dirty="0">
                <a:latin typeface="Times New Roman"/>
                <a:cs typeface="Times New Roman"/>
              </a:rPr>
              <a:t>Insider: initiated by an entity inside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	parameter </a:t>
            </a:r>
            <a:r>
              <a:rPr sz="1800" spc="-10" dirty="0">
                <a:latin typeface="Times New Roman"/>
                <a:cs typeface="Times New Roman"/>
              </a:rPr>
              <a:t>(Staff </a:t>
            </a:r>
            <a:r>
              <a:rPr sz="1800" dirty="0">
                <a:latin typeface="Times New Roman"/>
                <a:cs typeface="Times New Roman"/>
              </a:rPr>
              <a:t>/ employees / Logic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Bombs)</a:t>
            </a:r>
            <a:endParaRPr sz="1800">
              <a:latin typeface="Times New Roman"/>
              <a:cs typeface="Times New Roman"/>
            </a:endParaRPr>
          </a:p>
          <a:p>
            <a:pPr marL="1670685" lvl="3" indent="-287020">
              <a:lnSpc>
                <a:spcPts val="2135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dirty="0">
                <a:latin typeface="Times New Roman"/>
                <a:cs typeface="Times New Roman"/>
              </a:rPr>
              <a:t>Outsider: initiated from outside the perimeter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(Internet)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402463"/>
            <a:ext cx="3776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6.11 </a:t>
            </a:r>
            <a:r>
              <a:rPr sz="1800" b="1" spc="-5" dirty="0">
                <a:latin typeface="Times New Roman"/>
                <a:cs typeface="Times New Roman"/>
              </a:rPr>
              <a:t>Relationship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Security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Concepts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3848" y="1477353"/>
            <a:ext cx="7036268" cy="468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402463"/>
            <a:ext cx="3776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6.11 </a:t>
            </a:r>
            <a:r>
              <a:rPr sz="1800" b="1" spc="-5" dirty="0">
                <a:latin typeface="Times New Roman"/>
                <a:cs typeface="Times New Roman"/>
              </a:rPr>
              <a:t>Relationship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Security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Concepts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9364" y="976882"/>
            <a:ext cx="8342376" cy="5748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1654790" cy="248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6.12 Security </a:t>
            </a:r>
            <a:r>
              <a:rPr sz="1800" b="1" spc="-5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Lifecycle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422275" indent="-287655">
              <a:lnSpc>
                <a:spcPct val="10000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1800" b="1" dirty="0">
                <a:latin typeface="Times New Roman"/>
                <a:cs typeface="Times New Roman"/>
              </a:rPr>
              <a:t>Media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Sanitization:</a:t>
            </a:r>
            <a:endParaRPr sz="1800">
              <a:latin typeface="Times New Roman"/>
              <a:cs typeface="Times New Roman"/>
            </a:endParaRPr>
          </a:p>
          <a:p>
            <a:pPr marL="879475" lvl="1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irreversibly removed from </a:t>
            </a:r>
            <a:r>
              <a:rPr sz="1800" spc="-5" dirty="0">
                <a:latin typeface="Times New Roman"/>
                <a:cs typeface="Times New Roman"/>
              </a:rPr>
              <a:t>media </a:t>
            </a:r>
            <a:r>
              <a:rPr sz="1800" dirty="0">
                <a:latin typeface="Times New Roman"/>
                <a:cs typeface="Times New Roman"/>
              </a:rPr>
              <a:t>or the </a:t>
            </a:r>
            <a:r>
              <a:rPr sz="1800" spc="-5" dirty="0">
                <a:latin typeface="Times New Roman"/>
                <a:cs typeface="Times New Roman"/>
              </a:rPr>
              <a:t>media is </a:t>
            </a:r>
            <a:r>
              <a:rPr sz="1800" dirty="0">
                <a:latin typeface="Times New Roman"/>
                <a:cs typeface="Times New Roman"/>
              </a:rPr>
              <a:t>permanently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destroyed.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22275" indent="-287655">
              <a:lnSpc>
                <a:spcPct val="100000"/>
              </a:lnSpc>
              <a:buFont typeface="Arial"/>
              <a:buChar char="•"/>
              <a:tabLst>
                <a:tab pos="422275" algn="l"/>
                <a:tab pos="422909" algn="l"/>
              </a:tabLst>
            </a:pPr>
            <a:r>
              <a:rPr sz="1800" b="1" dirty="0">
                <a:latin typeface="Times New Roman"/>
                <a:cs typeface="Times New Roman"/>
              </a:rPr>
              <a:t>Data </a:t>
            </a:r>
            <a:r>
              <a:rPr sz="1800" b="1" spc="-5" dirty="0">
                <a:latin typeface="Times New Roman"/>
                <a:cs typeface="Times New Roman"/>
              </a:rPr>
              <a:t>Cleansing </a:t>
            </a:r>
            <a:r>
              <a:rPr sz="1800" b="1" dirty="0">
                <a:latin typeface="Times New Roman"/>
                <a:cs typeface="Times New Roman"/>
              </a:rPr>
              <a:t>or Data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Cleaning:</a:t>
            </a:r>
            <a:endParaRPr sz="1800">
              <a:latin typeface="Times New Roman"/>
              <a:cs typeface="Times New Roman"/>
            </a:endParaRPr>
          </a:p>
          <a:p>
            <a:pPr marL="879475" lvl="1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of detecting and correcting (or </a:t>
            </a:r>
            <a:r>
              <a:rPr sz="1800" spc="-5" dirty="0">
                <a:latin typeface="Times New Roman"/>
                <a:cs typeface="Times New Roman"/>
              </a:rPr>
              <a:t>removing) </a:t>
            </a:r>
            <a:r>
              <a:rPr sz="1800" dirty="0">
                <a:latin typeface="Times New Roman"/>
                <a:cs typeface="Times New Roman"/>
              </a:rPr>
              <a:t>corrupt or inaccurate records from a record </a:t>
            </a:r>
            <a:r>
              <a:rPr sz="1800" spc="-5" dirty="0">
                <a:latin typeface="Times New Roman"/>
                <a:cs typeface="Times New Roman"/>
              </a:rPr>
              <a:t>set, </a:t>
            </a:r>
            <a:r>
              <a:rPr sz="1800" dirty="0">
                <a:latin typeface="Times New Roman"/>
                <a:cs typeface="Times New Roman"/>
              </a:rPr>
              <a:t>table, 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 marL="879475" lvl="1" indent="-287655">
              <a:lnSpc>
                <a:spcPct val="100000"/>
              </a:lnSpc>
              <a:buFont typeface="Arial"/>
              <a:buChar char="•"/>
              <a:tabLst>
                <a:tab pos="879475" algn="l"/>
                <a:tab pos="880110" algn="l"/>
              </a:tabLst>
            </a:pPr>
            <a:r>
              <a:rPr sz="1800" dirty="0">
                <a:latin typeface="Times New Roman"/>
                <a:cs typeface="Times New Roman"/>
              </a:rPr>
              <a:t>Refers to identifying incomplete, incorrect, inaccurate or irrelevant </a:t>
            </a:r>
            <a:r>
              <a:rPr sz="1800" spc="-5" dirty="0">
                <a:latin typeface="Times New Roman"/>
                <a:cs typeface="Times New Roman"/>
              </a:rPr>
              <a:t>parts </a:t>
            </a:r>
            <a:r>
              <a:rPr sz="1800" dirty="0">
                <a:latin typeface="Times New Roman"/>
                <a:cs typeface="Times New Roman"/>
              </a:rPr>
              <a:t>of the data and then replacing, modifying,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87947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deleting the dirty or coarse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2777439"/>
            <a:ext cx="576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Unit </a:t>
            </a:r>
            <a:r>
              <a:rPr sz="2800" dirty="0"/>
              <a:t>#6: </a:t>
            </a:r>
            <a:r>
              <a:rPr sz="2800" spc="-5" dirty="0"/>
              <a:t>IT System Security</a:t>
            </a:r>
            <a:r>
              <a:rPr sz="2800" spc="-25" dirty="0"/>
              <a:t> </a:t>
            </a:r>
            <a:r>
              <a:rPr sz="2800" spc="-10" dirty="0"/>
              <a:t>Processes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402463"/>
            <a:ext cx="1153414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6.1 What </a:t>
            </a:r>
            <a:r>
              <a:rPr sz="1800" b="1" spc="-5" dirty="0">
                <a:latin typeface="Times New Roman"/>
                <a:cs typeface="Times New Roman"/>
              </a:rPr>
              <a:t>is IT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covers everything from prevention, detection and response to improper access from within &amp; outside an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organization,  </a:t>
            </a:r>
            <a:r>
              <a:rPr sz="1800" dirty="0">
                <a:latin typeface="Times New Roman"/>
                <a:cs typeface="Times New Roman"/>
              </a:rPr>
              <a:t>to protect information 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What is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Policy:</a:t>
            </a:r>
            <a:endParaRPr sz="1800" dirty="0">
              <a:latin typeface="Times New Roman"/>
              <a:cs typeface="Times New Roman"/>
            </a:endParaRPr>
          </a:p>
          <a:p>
            <a:pPr marL="299085" marR="3733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Deﬁnes </a:t>
            </a:r>
            <a:r>
              <a:rPr sz="1800" dirty="0">
                <a:latin typeface="Times New Roman"/>
                <a:cs typeface="Times New Roman"/>
              </a:rPr>
              <a:t>goal, course or </a:t>
            </a:r>
            <a:r>
              <a:rPr sz="1800" spc="-5" dirty="0">
                <a:latin typeface="Times New Roman"/>
                <a:cs typeface="Times New Roman"/>
              </a:rPr>
              <a:t>method </a:t>
            </a:r>
            <a:r>
              <a:rPr sz="1800" dirty="0">
                <a:latin typeface="Times New Roman"/>
                <a:cs typeface="Times New Roman"/>
              </a:rPr>
              <a:t>of action to guide and determine present and future decisions concerning security in an  </a:t>
            </a:r>
            <a:r>
              <a:rPr sz="1800" spc="-5" dirty="0">
                <a:latin typeface="Times New Roman"/>
                <a:cs typeface="Times New Roman"/>
              </a:rPr>
              <a:t>organization.</a:t>
            </a:r>
            <a:endParaRPr sz="1800" dirty="0">
              <a:latin typeface="Times New Roman"/>
              <a:cs typeface="Times New Roman"/>
            </a:endParaRPr>
          </a:p>
          <a:p>
            <a:pPr marL="299085" marR="30226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Rules or </a:t>
            </a:r>
            <a:r>
              <a:rPr sz="1800" spc="-5" dirty="0">
                <a:latin typeface="Times New Roman"/>
                <a:cs typeface="Times New Roman"/>
              </a:rPr>
              <a:t>Principles </a:t>
            </a:r>
            <a:r>
              <a:rPr sz="1800" dirty="0">
                <a:latin typeface="Times New Roman"/>
                <a:cs typeface="Times New Roman"/>
              </a:rPr>
              <a:t>that direct how a system or an </a:t>
            </a:r>
            <a:r>
              <a:rPr sz="1800" spc="-5" dirty="0">
                <a:latin typeface="Times New Roman"/>
                <a:cs typeface="Times New Roman"/>
              </a:rPr>
              <a:t>organization </a:t>
            </a:r>
            <a:r>
              <a:rPr sz="1800" dirty="0">
                <a:latin typeface="Times New Roman"/>
                <a:cs typeface="Times New Roman"/>
              </a:rPr>
              <a:t>provides security services to protect sensitive and  critical system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Security policy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enforced: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by individuals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Security </a:t>
            </a:r>
            <a:r>
              <a:rPr sz="1800" spc="-5" dirty="0">
                <a:latin typeface="Times New Roman"/>
                <a:cs typeface="Times New Roman"/>
              </a:rPr>
              <a:t>Procedures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Policies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by devices in the physical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control, Key/Locks, Cards, </a:t>
            </a:r>
            <a:r>
              <a:rPr sz="1800" spc="-5" dirty="0">
                <a:latin typeface="Times New Roman"/>
                <a:cs typeface="Times New Roman"/>
              </a:rPr>
              <a:t>ID, </a:t>
            </a:r>
            <a:r>
              <a:rPr sz="1800" dirty="0">
                <a:latin typeface="Times New Roman"/>
                <a:cs typeface="Times New Roman"/>
              </a:rPr>
              <a:t>Cameras, </a:t>
            </a:r>
            <a:r>
              <a:rPr sz="1800" spc="-5" dirty="0">
                <a:latin typeface="Times New Roman"/>
                <a:cs typeface="Times New Roman"/>
              </a:rPr>
              <a:t>Sensors,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by automated </a:t>
            </a:r>
            <a:r>
              <a:rPr sz="1800" spc="-5" dirty="0">
                <a:latin typeface="Times New Roman"/>
                <a:cs typeface="Times New Roman"/>
              </a:rPr>
              <a:t>mechanisms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implemented in Hardware, </a:t>
            </a:r>
            <a:r>
              <a:rPr sz="1800" spc="-5" dirty="0">
                <a:latin typeface="Times New Roman"/>
                <a:cs typeface="Times New Roman"/>
              </a:rPr>
              <a:t>Firmware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Software </a:t>
            </a:r>
            <a:r>
              <a:rPr sz="1800" dirty="0">
                <a:latin typeface="Times New Roman"/>
                <a:cs typeface="Times New Roman"/>
              </a:rPr>
              <a:t>(Configuration)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4792471"/>
            <a:ext cx="28092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Types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10" dirty="0">
                <a:latin typeface="Times New Roman"/>
                <a:cs typeface="Times New Roman"/>
              </a:rPr>
              <a:t>IT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Threats: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Insider (Internal)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Attacks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571" y="5615432"/>
            <a:ext cx="1753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Bombs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Times New Roman"/>
                <a:cs typeface="Times New Roman"/>
              </a:rPr>
              <a:t>Trap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Doors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Login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Spoofing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2538" y="5266690"/>
            <a:ext cx="3026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Outsider </a:t>
            </a:r>
            <a:r>
              <a:rPr sz="1800" b="1" dirty="0">
                <a:latin typeface="Times New Roman"/>
                <a:cs typeface="Times New Roman"/>
              </a:rPr>
              <a:t>(External)</a:t>
            </a:r>
            <a:r>
              <a:rPr sz="1800" b="1" spc="-1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Attacks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9738" y="5541061"/>
            <a:ext cx="1515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Times New Roman"/>
                <a:cs typeface="Times New Roman"/>
              </a:rPr>
              <a:t>Virus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latin typeface="Times New Roman"/>
                <a:cs typeface="Times New Roman"/>
              </a:rPr>
              <a:t>Worm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Trojan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Horse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5028" y="5620308"/>
            <a:ext cx="1504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Rootkit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Ransomware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Adware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7440" y="5581903"/>
            <a:ext cx="1564005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Spyware</a:t>
            </a: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Keylogger</a:t>
            </a: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Zombie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930" y="699516"/>
            <a:ext cx="11124438" cy="5902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066" y="402463"/>
            <a:ext cx="1758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6.2 </a:t>
            </a:r>
            <a:r>
              <a:rPr sz="1800" b="1" spc="-5" dirty="0">
                <a:latin typeface="Times New Roman"/>
                <a:cs typeface="Times New Roman"/>
              </a:rPr>
              <a:t>Identify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RISK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258571"/>
            <a:ext cx="286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6.2 How </a:t>
            </a:r>
            <a:r>
              <a:rPr spc="-5" dirty="0"/>
              <a:t>do </a:t>
            </a:r>
            <a:r>
              <a:rPr spc="5" dirty="0"/>
              <a:t>we </a:t>
            </a:r>
            <a:r>
              <a:rPr dirty="0"/>
              <a:t>identity</a:t>
            </a:r>
            <a:r>
              <a:rPr spc="-114" dirty="0"/>
              <a:t> </a:t>
            </a:r>
            <a:r>
              <a:rPr spc="-5" dirty="0"/>
              <a:t>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807465"/>
            <a:ext cx="5266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Begins with Self Examination of </a:t>
            </a:r>
            <a:r>
              <a:rPr sz="1800" b="1" spc="-5" dirty="0">
                <a:latin typeface="Times New Roman"/>
                <a:cs typeface="Times New Roman"/>
              </a:rPr>
              <a:t>Assets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(Inventory)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Recognize data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Sort them into significant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gatherings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Organize </a:t>
            </a:r>
            <a:r>
              <a:rPr sz="1800" dirty="0">
                <a:latin typeface="Times New Roman"/>
                <a:cs typeface="Times New Roman"/>
              </a:rPr>
              <a:t>them by their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significance</a:t>
            </a:r>
          </a:p>
        </p:txBody>
      </p:sp>
      <p:sp>
        <p:nvSpPr>
          <p:cNvPr id="4" name="object 4"/>
          <p:cNvSpPr/>
          <p:nvPr/>
        </p:nvSpPr>
        <p:spPr>
          <a:xfrm>
            <a:off x="1716684" y="2129040"/>
            <a:ext cx="7828558" cy="4194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258571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6.3 </a:t>
            </a:r>
            <a:r>
              <a:rPr spc="-5" dirty="0"/>
              <a:t>Identify</a:t>
            </a:r>
            <a:r>
              <a:rPr spc="-100" dirty="0"/>
              <a:t> </a:t>
            </a:r>
            <a:r>
              <a:rPr spc="-45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807465"/>
            <a:ext cx="75082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Begins with classifying any </a:t>
            </a:r>
            <a:r>
              <a:rPr sz="1800" b="1" spc="-5" dirty="0">
                <a:latin typeface="Times New Roman"/>
                <a:cs typeface="Times New Roman"/>
              </a:rPr>
              <a:t>danger </a:t>
            </a:r>
            <a:r>
              <a:rPr sz="1800" b="1" dirty="0">
                <a:latin typeface="Times New Roman"/>
                <a:cs typeface="Times New Roman"/>
              </a:rPr>
              <a:t>that </a:t>
            </a:r>
            <a:r>
              <a:rPr sz="1800" b="1" spc="5" dirty="0">
                <a:latin typeface="Times New Roman"/>
                <a:cs typeface="Times New Roman"/>
              </a:rPr>
              <a:t>will </a:t>
            </a:r>
            <a:r>
              <a:rPr sz="1800" b="1" dirty="0">
                <a:latin typeface="Times New Roman"/>
                <a:cs typeface="Times New Roman"/>
              </a:rPr>
              <a:t>attack </a:t>
            </a:r>
            <a:r>
              <a:rPr sz="1800" b="1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latin typeface="Times New Roman"/>
                <a:cs typeface="Times New Roman"/>
              </a:rPr>
              <a:t>data </a:t>
            </a:r>
            <a:r>
              <a:rPr sz="1800" b="1" spc="-10" dirty="0">
                <a:latin typeface="Times New Roman"/>
                <a:cs typeface="Times New Roman"/>
              </a:rPr>
              <a:t>source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(assets)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Distinguish and Prioritize Threat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Hazard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69501" y="1932202"/>
            <a:ext cx="7900156" cy="4557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258571"/>
            <a:ext cx="10232390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6.4 </a:t>
            </a:r>
            <a:r>
              <a:rPr sz="1800" b="1" spc="-5" dirty="0">
                <a:latin typeface="Times New Roman"/>
                <a:cs typeface="Times New Roman"/>
              </a:rPr>
              <a:t>Prioritize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Vulnerabilities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214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#1 Likelihood of abuse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likely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it… </a:t>
            </a:r>
            <a:r>
              <a:rPr sz="1800" spc="-5" dirty="0">
                <a:latin typeface="Times New Roman"/>
                <a:cs typeface="Times New Roman"/>
              </a:rPr>
              <a:t>Malware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Phishing </a:t>
            </a:r>
            <a:r>
              <a:rPr sz="1800" dirty="0">
                <a:latin typeface="Times New Roman"/>
                <a:cs typeface="Times New Roman"/>
              </a:rPr>
              <a:t>attack, </a:t>
            </a:r>
            <a:r>
              <a:rPr sz="1800" spc="-5" dirty="0">
                <a:latin typeface="Times New Roman"/>
                <a:cs typeface="Times New Roman"/>
              </a:rPr>
              <a:t>Old </a:t>
            </a:r>
            <a:r>
              <a:rPr sz="1800" dirty="0">
                <a:latin typeface="Times New Roman"/>
                <a:cs typeface="Times New Roman"/>
              </a:rPr>
              <a:t>Anti-virus signatures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present?</a:t>
            </a:r>
          </a:p>
          <a:p>
            <a:pPr marL="299085" indent="-287020">
              <a:lnSpc>
                <a:spcPts val="214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#2 </a:t>
            </a:r>
            <a:r>
              <a:rPr sz="1800" spc="-5" dirty="0">
                <a:latin typeface="Times New Roman"/>
                <a:cs typeface="Times New Roman"/>
              </a:rPr>
              <a:t>Impact </a:t>
            </a:r>
            <a:r>
              <a:rPr sz="1800" dirty="0">
                <a:latin typeface="Times New Roman"/>
                <a:cs typeface="Times New Roman"/>
              </a:rPr>
              <a:t>if abused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How harmful would </a:t>
            </a:r>
            <a:r>
              <a:rPr sz="1800" dirty="0">
                <a:latin typeface="Times New Roman"/>
                <a:cs typeface="Times New Roman"/>
              </a:rPr>
              <a:t>broke down had been </a:t>
            </a:r>
            <a:r>
              <a:rPr sz="1800" spc="-5" dirty="0">
                <a:latin typeface="Times New Roman"/>
                <a:cs typeface="Times New Roman"/>
              </a:rPr>
              <a:t>misused</a:t>
            </a:r>
            <a:r>
              <a:rPr sz="1800" spc="-5" dirty="0">
                <a:latin typeface="Carlito"/>
                <a:cs typeface="Carlito"/>
              </a:rPr>
              <a:t>?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1598" y="2056121"/>
            <a:ext cx="7448838" cy="368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412" y="558291"/>
            <a:ext cx="10933176" cy="3557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258571"/>
            <a:ext cx="301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6.5 Selecting Security</a:t>
            </a:r>
            <a:r>
              <a:rPr spc="-95" dirty="0"/>
              <a:t> </a:t>
            </a:r>
            <a:r>
              <a:rPr spc="-10" dirty="0"/>
              <a:t>Controls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849" y="4114927"/>
            <a:ext cx="1076261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Collect </a:t>
            </a:r>
            <a:r>
              <a:rPr sz="1800" spc="-15" dirty="0">
                <a:latin typeface="Times New Roman"/>
                <a:cs typeface="Times New Roman"/>
              </a:rPr>
              <a:t>Available </a:t>
            </a:r>
            <a:r>
              <a:rPr sz="1800" dirty="0">
                <a:latin typeface="Times New Roman"/>
                <a:cs typeface="Times New Roman"/>
              </a:rPr>
              <a:t>System &amp; </a:t>
            </a:r>
            <a:r>
              <a:rPr sz="1800" spc="-5" dirty="0">
                <a:latin typeface="Times New Roman"/>
                <a:cs typeface="Times New Roman"/>
              </a:rPr>
              <a:t>Organizational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Documentation: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Plan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System categorization, System description and Architecture, and interconnections with other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Risk </a:t>
            </a:r>
            <a:r>
              <a:rPr sz="1800" spc="-5" dirty="0">
                <a:latin typeface="Times New Roman"/>
                <a:cs typeface="Times New Roman"/>
              </a:rPr>
              <a:t>Assessment </a:t>
            </a:r>
            <a:r>
              <a:rPr sz="1800" dirty="0">
                <a:latin typeface="Times New Roman"/>
                <a:cs typeface="Times New Roman"/>
              </a:rPr>
              <a:t>Results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Summary </a:t>
            </a:r>
            <a:r>
              <a:rPr sz="1800" dirty="0">
                <a:latin typeface="Times New Roman"/>
                <a:cs typeface="Times New Roman"/>
              </a:rPr>
              <a:t>of Potential threats and </a:t>
            </a:r>
            <a:r>
              <a:rPr sz="1800" spc="-10" dirty="0">
                <a:latin typeface="Times New Roman"/>
                <a:cs typeface="Times New Roman"/>
              </a:rPr>
              <a:t>Vulnerabilities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Plan Baseline Control – Lookup others &amp; </a:t>
            </a:r>
            <a:r>
              <a:rPr sz="1800" spc="-5" dirty="0">
                <a:latin typeface="Times New Roman"/>
                <a:cs typeface="Times New Roman"/>
              </a:rPr>
              <a:t>compare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Lookup Initial Security Baseline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per peers, </a:t>
            </a:r>
            <a:r>
              <a:rPr sz="1800" spc="-15" dirty="0">
                <a:latin typeface="Times New Roman"/>
                <a:cs typeface="Times New Roman"/>
              </a:rPr>
              <a:t>industry, </a:t>
            </a:r>
            <a:r>
              <a:rPr sz="1800" dirty="0">
                <a:latin typeface="Times New Roman"/>
                <a:cs typeface="Times New Roman"/>
              </a:rPr>
              <a:t>standards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Document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initial security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baseline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Lookup </a:t>
            </a:r>
            <a:r>
              <a:rPr sz="1800" spc="-5" dirty="0">
                <a:latin typeface="Times New Roman"/>
                <a:cs typeface="Times New Roman"/>
              </a:rPr>
              <a:t>Minimum Assurance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Requirements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Document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Minimum Assurance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1412</Words>
  <Application>Microsoft Office PowerPoint</Application>
  <PresentationFormat>Widescreen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PowerPoint Presentation</vt:lpstr>
      <vt:lpstr>Unit #6: IT System Security Processes</vt:lpstr>
      <vt:lpstr>PowerPoint Presentation</vt:lpstr>
      <vt:lpstr>PowerPoint Presentation</vt:lpstr>
      <vt:lpstr>6.2 How do we identity RISK</vt:lpstr>
      <vt:lpstr>6.3 Identify THREATs</vt:lpstr>
      <vt:lpstr>PowerPoint Presentation</vt:lpstr>
      <vt:lpstr>6.5 Selecting Security Controls</vt:lpstr>
      <vt:lpstr>6.6 Apply Scoping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6.10 Identify THREATs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Gopal Singh Rawat</cp:lastModifiedBy>
  <cp:revision>10</cp:revision>
  <dcterms:created xsi:type="dcterms:W3CDTF">2023-10-04T16:40:16Z</dcterms:created>
  <dcterms:modified xsi:type="dcterms:W3CDTF">2023-11-20T05:32:09Z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2023-10-04T00:00:00Z</vt:filetime>
  </property>
</Properties>
</file>