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4" r:id="rId7"/>
    <p:sldId id="262" r:id="rId8"/>
    <p:sldId id="260" r:id="rId9"/>
    <p:sldId id="259" r:id="rId10"/>
    <p:sldId id="265" r:id="rId11"/>
    <p:sldId id="266" r:id="rId12"/>
    <p:sldId id="267" r:id="rId13"/>
    <p:sldId id="268" r:id="rId14"/>
    <p:sldId id="269" r:id="rId15"/>
    <p:sldId id="271" r:id="rId16"/>
    <p:sldId id="273" r:id="rId17"/>
    <p:sldId id="272" r:id="rId18"/>
    <p:sldId id="274" r:id="rId19"/>
    <p:sldId id="275" r:id="rId20"/>
    <p:sldId id="276" r:id="rId21"/>
    <p:sldId id="277" r:id="rId22"/>
    <p:sldId id="278" r:id="rId23"/>
    <p:sldId id="279" r:id="rId24"/>
    <p:sldId id="286" r:id="rId25"/>
    <p:sldId id="287" r:id="rId26"/>
    <p:sldId id="288" r:id="rId27"/>
    <p:sldId id="290" r:id="rId28"/>
    <p:sldId id="291" r:id="rId29"/>
    <p:sldId id="289" r:id="rId30"/>
    <p:sldId id="292" r:id="rId31"/>
    <p:sldId id="293" r:id="rId32"/>
    <p:sldId id="295" r:id="rId33"/>
    <p:sldId id="294" r:id="rId34"/>
    <p:sldId id="296" r:id="rId35"/>
    <p:sldId id="280" r:id="rId36"/>
    <p:sldId id="285" r:id="rId37"/>
    <p:sldId id="297" r:id="rId38"/>
    <p:sldId id="281" r:id="rId39"/>
    <p:sldId id="282" r:id="rId40"/>
    <p:sldId id="283" r:id="rId41"/>
    <p:sldId id="2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54C5-CC2A-4098-4562-A4F9EDD98B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13E01F-5EE5-CD7B-0B79-41B9168D87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FA38E2-6B15-A13F-BC69-65C6D01F2D8A}"/>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5" name="Footer Placeholder 4">
            <a:extLst>
              <a:ext uri="{FF2B5EF4-FFF2-40B4-BE49-F238E27FC236}">
                <a16:creationId xmlns:a16="http://schemas.microsoft.com/office/drawing/2014/main" id="{89CCF144-B53F-AF81-29F5-7BD9F48287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2EDED-7224-DB8D-E500-BAEE8A3F515A}"/>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383515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99DA-5364-2B1D-7C12-543EA67A11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1B2233-6573-1A89-DFD2-0BE5C7AA4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F58AC-22D2-201C-3A0F-6E02EED88A96}"/>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5" name="Footer Placeholder 4">
            <a:extLst>
              <a:ext uri="{FF2B5EF4-FFF2-40B4-BE49-F238E27FC236}">
                <a16:creationId xmlns:a16="http://schemas.microsoft.com/office/drawing/2014/main" id="{A3327087-D4D6-0B3F-6C54-4135E840D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1D599-CB47-3A52-C1E8-3D19ABC09B1C}"/>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249576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4D36D-40BC-D442-1291-E67327133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2650BD-DC30-20A1-4419-E04B5D22A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F99AE-E6D1-28FB-2E26-3DD8BFF21C7F}"/>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5" name="Footer Placeholder 4">
            <a:extLst>
              <a:ext uri="{FF2B5EF4-FFF2-40B4-BE49-F238E27FC236}">
                <a16:creationId xmlns:a16="http://schemas.microsoft.com/office/drawing/2014/main" id="{591BFDC3-A141-18F6-57AF-8EE502C05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4A4106-B519-6865-EE0F-1A71A8C41D35}"/>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282679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4FED-905C-E9DC-67E6-0BF22F2628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321CEE-68C7-9768-A9F2-42713D394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77FAC-7CBA-4CFF-C418-2DC1595C45F7}"/>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5" name="Footer Placeholder 4">
            <a:extLst>
              <a:ext uri="{FF2B5EF4-FFF2-40B4-BE49-F238E27FC236}">
                <a16:creationId xmlns:a16="http://schemas.microsoft.com/office/drawing/2014/main" id="{CDB3A9E8-C653-97D5-437D-565CEE4D8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47132-22C4-CC7C-0390-286D994ED5EF}"/>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311130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55E0-11B1-E223-75E8-55E061856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84D5A2-198B-3491-39AA-CDA04B0ECD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24D62-E30A-43E6-7835-18D6B4A05C46}"/>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5" name="Footer Placeholder 4">
            <a:extLst>
              <a:ext uri="{FF2B5EF4-FFF2-40B4-BE49-F238E27FC236}">
                <a16:creationId xmlns:a16="http://schemas.microsoft.com/office/drawing/2014/main" id="{9EE1BDD8-7774-7848-43CA-DF04764C46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B20B2-0A1D-D26C-7230-0340EBB25F92}"/>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35787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B028-F607-DCD2-7B95-4C15A3DDA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CCAAE-7DA0-C366-8588-1BDD7BCBA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773DA4-30D5-729F-2508-C9B7098E3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46127-DEF5-7C82-04E8-A8A9B7D34450}"/>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6" name="Footer Placeholder 5">
            <a:extLst>
              <a:ext uri="{FF2B5EF4-FFF2-40B4-BE49-F238E27FC236}">
                <a16:creationId xmlns:a16="http://schemas.microsoft.com/office/drawing/2014/main" id="{2B6F53A2-E7BC-A636-3DAD-8068D3069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D56C65-036B-68FA-8EC8-DDF2AB0211D9}"/>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182408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514C-A66D-5A75-B291-F7E3F2BA44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D298C5-E4D0-0669-9BF2-286531D309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0AE233-D974-92B2-C5EA-64E151044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874C79-4267-F1DC-A2F9-04FFBB3EB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4C5371-BDD0-1893-08D6-DD629A252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68B5E8-C74B-436F-6E1C-F992EA1C11FE}"/>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8" name="Footer Placeholder 7">
            <a:extLst>
              <a:ext uri="{FF2B5EF4-FFF2-40B4-BE49-F238E27FC236}">
                <a16:creationId xmlns:a16="http://schemas.microsoft.com/office/drawing/2014/main" id="{8B4CC460-2261-0A51-D2D2-AB32CDC937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D5D0D-18FC-08D9-1156-4DEDFD40C8C0}"/>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177439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22D6-C961-8FFD-71FD-B095E653FA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2EF6A6-6973-64B1-1302-AE97CF612DDA}"/>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4" name="Footer Placeholder 3">
            <a:extLst>
              <a:ext uri="{FF2B5EF4-FFF2-40B4-BE49-F238E27FC236}">
                <a16:creationId xmlns:a16="http://schemas.microsoft.com/office/drawing/2014/main" id="{919D8BF5-B920-2DD3-4E97-23A3DE3C39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575454-90E6-D30B-0AB6-B73826F41C10}"/>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141952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59DD0-58FB-8835-3AC8-EF4F623DA074}"/>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3" name="Footer Placeholder 2">
            <a:extLst>
              <a:ext uri="{FF2B5EF4-FFF2-40B4-BE49-F238E27FC236}">
                <a16:creationId xmlns:a16="http://schemas.microsoft.com/office/drawing/2014/main" id="{B7CE4A99-E2C7-95FD-79D7-A7DBB694E2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46190F-5C7F-FEF3-E097-3A4001262628}"/>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187181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713A-71F4-D954-ED49-E1AC154AA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50A243-4D20-C282-61E1-77241B96E8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AA2ECB-E151-8E69-32F8-AEC9766C1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E6081-6988-7D92-E166-0BE941909367}"/>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6" name="Footer Placeholder 5">
            <a:extLst>
              <a:ext uri="{FF2B5EF4-FFF2-40B4-BE49-F238E27FC236}">
                <a16:creationId xmlns:a16="http://schemas.microsoft.com/office/drawing/2014/main" id="{F5F03A03-739C-EA76-377B-FE8C3D31DA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7F54C-C87E-FAB8-FBC8-BC1E758B0E0B}"/>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48693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8DC4-C326-66DF-63EF-DD800C8AD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B8FB30-821D-C4E6-4D15-B948A39BD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A4221F-7418-3012-E5A7-358B8E70D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24388-FF9D-D1D4-583E-A2E92E47FC8B}"/>
              </a:ext>
            </a:extLst>
          </p:cNvPr>
          <p:cNvSpPr>
            <a:spLocks noGrp="1"/>
          </p:cNvSpPr>
          <p:nvPr>
            <p:ph type="dt" sz="half" idx="10"/>
          </p:nvPr>
        </p:nvSpPr>
        <p:spPr/>
        <p:txBody>
          <a:bodyPr/>
          <a:lstStyle/>
          <a:p>
            <a:fld id="{A1AB17D2-8E21-4332-908B-46BF0172D38B}" type="datetimeFigureOut">
              <a:rPr lang="en-IN" smtClean="0"/>
              <a:t>30-04-2024</a:t>
            </a:fld>
            <a:endParaRPr lang="en-IN"/>
          </a:p>
        </p:txBody>
      </p:sp>
      <p:sp>
        <p:nvSpPr>
          <p:cNvPr id="6" name="Footer Placeholder 5">
            <a:extLst>
              <a:ext uri="{FF2B5EF4-FFF2-40B4-BE49-F238E27FC236}">
                <a16:creationId xmlns:a16="http://schemas.microsoft.com/office/drawing/2014/main" id="{5EE6A483-943B-D5EA-978A-75EA6C413C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07761-4130-D5BA-A1E8-50A18ACF5603}"/>
              </a:ext>
            </a:extLst>
          </p:cNvPr>
          <p:cNvSpPr>
            <a:spLocks noGrp="1"/>
          </p:cNvSpPr>
          <p:nvPr>
            <p:ph type="sldNum" sz="quarter" idx="12"/>
          </p:nvPr>
        </p:nvSpPr>
        <p:spPr/>
        <p:txBody>
          <a:bodyPr/>
          <a:lstStyle/>
          <a:p>
            <a:fld id="{97314595-D3B2-4BE1-89E2-F64C8226F1BF}" type="slidenum">
              <a:rPr lang="en-IN" smtClean="0"/>
              <a:t>‹#›</a:t>
            </a:fld>
            <a:endParaRPr lang="en-IN"/>
          </a:p>
        </p:txBody>
      </p:sp>
    </p:spTree>
    <p:extLst>
      <p:ext uri="{BB962C8B-B14F-4D97-AF65-F5344CB8AC3E}">
        <p14:creationId xmlns:p14="http://schemas.microsoft.com/office/powerpoint/2010/main" val="298301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419AA-E7F5-FB0C-ED69-242B9F5B2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6F5717-896A-FD10-7704-06ADFE198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771A2-E4E8-33F4-886B-3B683AD3A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AB17D2-8E21-4332-908B-46BF0172D38B}" type="datetimeFigureOut">
              <a:rPr lang="en-IN" smtClean="0"/>
              <a:t>30-04-2024</a:t>
            </a:fld>
            <a:endParaRPr lang="en-IN"/>
          </a:p>
        </p:txBody>
      </p:sp>
      <p:sp>
        <p:nvSpPr>
          <p:cNvPr id="5" name="Footer Placeholder 4">
            <a:extLst>
              <a:ext uri="{FF2B5EF4-FFF2-40B4-BE49-F238E27FC236}">
                <a16:creationId xmlns:a16="http://schemas.microsoft.com/office/drawing/2014/main" id="{729731E8-E61B-3F94-A35F-F6782CE7B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9B1A463-E4E3-7AF4-BF3C-3D0D314B0C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314595-D3B2-4BE1-89E2-F64C8226F1BF}" type="slidenum">
              <a:rPr lang="en-IN" smtClean="0"/>
              <a:t>‹#›</a:t>
            </a:fld>
            <a:endParaRPr lang="en-IN"/>
          </a:p>
        </p:txBody>
      </p:sp>
    </p:spTree>
    <p:extLst>
      <p:ext uri="{BB962C8B-B14F-4D97-AF65-F5344CB8AC3E}">
        <p14:creationId xmlns:p14="http://schemas.microsoft.com/office/powerpoint/2010/main" val="1196882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6E01-41BE-C940-DC94-E87280292C56}"/>
              </a:ext>
            </a:extLst>
          </p:cNvPr>
          <p:cNvSpPr>
            <a:spLocks noGrp="1"/>
          </p:cNvSpPr>
          <p:nvPr>
            <p:ph type="ctrTitle"/>
          </p:nvPr>
        </p:nvSpPr>
        <p:spPr>
          <a:xfrm>
            <a:off x="1524000" y="1128941"/>
            <a:ext cx="9144000" cy="2387600"/>
          </a:xfrm>
        </p:spPr>
        <p:txBody>
          <a:bodyPr/>
          <a:lstStyle/>
          <a:p>
            <a:r>
              <a:rPr lang="en-IN" dirty="0"/>
              <a:t>Unit-4 </a:t>
            </a:r>
          </a:p>
        </p:txBody>
      </p:sp>
    </p:spTree>
    <p:extLst>
      <p:ext uri="{BB962C8B-B14F-4D97-AF65-F5344CB8AC3E}">
        <p14:creationId xmlns:p14="http://schemas.microsoft.com/office/powerpoint/2010/main" val="709422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C30C-BF72-EB14-675F-FC088419DD9F}"/>
              </a:ext>
            </a:extLst>
          </p:cNvPr>
          <p:cNvSpPr>
            <a:spLocks noGrp="1"/>
          </p:cNvSpPr>
          <p:nvPr>
            <p:ph type="title"/>
          </p:nvPr>
        </p:nvSpPr>
        <p:spPr/>
        <p:txBody>
          <a:bodyPr/>
          <a:lstStyle/>
          <a:p>
            <a:r>
              <a:rPr lang="en-US" dirty="0"/>
              <a:t>Buffer management and Replacement Strategies</a:t>
            </a:r>
            <a:endParaRPr lang="en-IN" dirty="0"/>
          </a:p>
        </p:txBody>
      </p:sp>
      <p:sp>
        <p:nvSpPr>
          <p:cNvPr id="3" name="Content Placeholder 2">
            <a:extLst>
              <a:ext uri="{FF2B5EF4-FFF2-40B4-BE49-F238E27FC236}">
                <a16:creationId xmlns:a16="http://schemas.microsoft.com/office/drawing/2014/main" id="{A0427694-531E-CBD8-D141-6A229CF93353}"/>
              </a:ext>
            </a:extLst>
          </p:cNvPr>
          <p:cNvSpPr>
            <a:spLocks noGrp="1"/>
          </p:cNvSpPr>
          <p:nvPr>
            <p:ph idx="1"/>
          </p:nvPr>
        </p:nvSpPr>
        <p:spPr/>
        <p:txBody>
          <a:bodyPr>
            <a:normAutofit/>
          </a:bodyPr>
          <a:lstStyle/>
          <a:p>
            <a:r>
              <a:rPr lang="en-US" b="1" dirty="0"/>
              <a:t>Buffer manager </a:t>
            </a:r>
            <a:r>
              <a:rPr lang="en-US" dirty="0"/>
              <a:t>is a software component of a DBMS that responds to requests for data and decides what buffer to use and what pages to replace in the buffer to accommodate the newly requested blocks.</a:t>
            </a:r>
          </a:p>
          <a:p>
            <a:r>
              <a:rPr lang="en-US" dirty="0"/>
              <a:t>The buffer manager views the available main memory storage as a buffer pool, which has a collection of pages.</a:t>
            </a:r>
          </a:p>
          <a:p>
            <a:r>
              <a:rPr lang="en-US" dirty="0"/>
              <a:t>There are two kinds of buffer managers; the first kind controls the main memory directly, as in most RDBMSs. The second kind allocates buffers in virtual memory, which allows the control to transfer to the operating system (OS).</a:t>
            </a:r>
            <a:endParaRPr lang="en-IN" dirty="0"/>
          </a:p>
        </p:txBody>
      </p:sp>
    </p:spTree>
    <p:extLst>
      <p:ext uri="{BB962C8B-B14F-4D97-AF65-F5344CB8AC3E}">
        <p14:creationId xmlns:p14="http://schemas.microsoft.com/office/powerpoint/2010/main" val="442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28D3A-7793-03A6-31E2-754317D52059}"/>
              </a:ext>
            </a:extLst>
          </p:cNvPr>
          <p:cNvSpPr>
            <a:spLocks noGrp="1"/>
          </p:cNvSpPr>
          <p:nvPr>
            <p:ph idx="1"/>
          </p:nvPr>
        </p:nvSpPr>
        <p:spPr>
          <a:xfrm>
            <a:off x="434715" y="905889"/>
            <a:ext cx="10874115" cy="5952111"/>
          </a:xfrm>
        </p:spPr>
        <p:txBody>
          <a:bodyPr>
            <a:normAutofit lnSpcReduction="10000"/>
          </a:bodyPr>
          <a:lstStyle/>
          <a:p>
            <a:r>
              <a:rPr lang="en-US" dirty="0"/>
              <a:t>The overall goal of the buffer manager is twofold: </a:t>
            </a:r>
          </a:p>
          <a:p>
            <a:pPr marL="971550" lvl="1" indent="-514350">
              <a:buFont typeface="+mj-lt"/>
              <a:buAutoNum type="arabicPeriod"/>
            </a:pPr>
            <a:r>
              <a:rPr lang="en-US" dirty="0"/>
              <a:t>to maximize the probability that the requested page is found in main memory, and </a:t>
            </a:r>
          </a:p>
          <a:p>
            <a:pPr marL="971550" lvl="1" indent="-514350">
              <a:buFont typeface="+mj-lt"/>
              <a:buAutoNum type="arabicPeriod"/>
            </a:pPr>
            <a:r>
              <a:rPr lang="en-US" dirty="0"/>
              <a:t>in case of reading a new disk block from disk, to find a page to replace that will cause the least harm in the sense that it will not be required shortly again.</a:t>
            </a:r>
          </a:p>
          <a:p>
            <a:pPr marL="457200" lvl="1" indent="0">
              <a:buNone/>
            </a:pPr>
            <a:endParaRPr lang="en-IN" dirty="0"/>
          </a:p>
          <a:p>
            <a:r>
              <a:rPr lang="en-US" dirty="0"/>
              <a:t>To enable its operation, the buffer manager keeps two types of information on hand about each page in the buffer pool:</a:t>
            </a:r>
          </a:p>
          <a:p>
            <a:pPr marL="914400" lvl="1" indent="-457200">
              <a:buFont typeface="+mj-lt"/>
              <a:buAutoNum type="arabicPeriod"/>
            </a:pPr>
            <a:r>
              <a:rPr lang="en-US" b="1" dirty="0"/>
              <a:t>A pin-count:</a:t>
            </a:r>
            <a:r>
              <a:rPr lang="en-US" dirty="0"/>
              <a:t> the number of times that page has been requested, or the number of current users of that page. If this count falls to zero, the page is considered unpinned. Initially the pin-count for every page is set to zero. Incrementing the pin-count is called pinning. In general, a pinned block should not be allowed to be written to disk.</a:t>
            </a:r>
          </a:p>
          <a:p>
            <a:pPr marL="914400" lvl="1" indent="-457200">
              <a:buFont typeface="+mj-lt"/>
              <a:buAutoNum type="arabicPeriod"/>
            </a:pPr>
            <a:r>
              <a:rPr lang="en-US" b="1" dirty="0"/>
              <a:t>A dirty bit</a:t>
            </a:r>
            <a:r>
              <a:rPr lang="en-US" dirty="0"/>
              <a:t>: which is initially set to zero for all pages but is set to 1 whenever that page is updated by any application program.</a:t>
            </a:r>
          </a:p>
        </p:txBody>
      </p:sp>
    </p:spTree>
    <p:extLst>
      <p:ext uri="{BB962C8B-B14F-4D97-AF65-F5344CB8AC3E}">
        <p14:creationId xmlns:p14="http://schemas.microsoft.com/office/powerpoint/2010/main" val="427490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1807-4BBA-18DC-E7C0-E511DF1A6705}"/>
              </a:ext>
            </a:extLst>
          </p:cNvPr>
          <p:cNvSpPr>
            <a:spLocks noGrp="1"/>
          </p:cNvSpPr>
          <p:nvPr>
            <p:ph idx="1"/>
          </p:nvPr>
        </p:nvSpPr>
        <p:spPr>
          <a:xfrm>
            <a:off x="374753" y="460440"/>
            <a:ext cx="10784174" cy="5937120"/>
          </a:xfrm>
        </p:spPr>
        <p:txBody>
          <a:bodyPr>
            <a:normAutofit/>
          </a:bodyPr>
          <a:lstStyle/>
          <a:p>
            <a:r>
              <a:rPr lang="en-US" dirty="0"/>
              <a:t>When a certain page is requested, the buffer manager takes following actions: It checks if the requested page is already in a buffer in the buffer pool; </a:t>
            </a:r>
          </a:p>
          <a:p>
            <a:pPr marL="971550" lvl="1" indent="-514350">
              <a:buFont typeface="+mj-lt"/>
              <a:buAutoNum type="arabicPeriod"/>
            </a:pPr>
            <a:r>
              <a:rPr lang="en-US" sz="2800" dirty="0"/>
              <a:t>if so, it increments its pin-count and releases the page. </a:t>
            </a:r>
          </a:p>
          <a:p>
            <a:pPr marL="971550" lvl="1" indent="-514350">
              <a:buFont typeface="+mj-lt"/>
              <a:buAutoNum type="arabicPeriod"/>
            </a:pPr>
            <a:r>
              <a:rPr lang="en-US" sz="2800" dirty="0"/>
              <a:t>If the page is not in the buffer pool, the buffer manager does the following:</a:t>
            </a:r>
          </a:p>
          <a:p>
            <a:pPr marL="1428750" lvl="2" indent="-514350">
              <a:buFont typeface="+mj-lt"/>
              <a:buAutoNum type="alphaLcParenR"/>
            </a:pPr>
            <a:r>
              <a:rPr lang="en-US" sz="2400" dirty="0"/>
              <a:t>It chooses a page for replacement, using the replacement policy, and increments  its pin-count.</a:t>
            </a:r>
          </a:p>
          <a:p>
            <a:pPr marL="1428750" lvl="2" indent="-514350">
              <a:buFont typeface="+mj-lt"/>
              <a:buAutoNum type="alphaLcParenR"/>
            </a:pPr>
            <a:r>
              <a:rPr lang="en-US" sz="2400" dirty="0"/>
              <a:t>If the dirty bit of the replacement page is on, the buffer manager writes that page to disk by replacing its old copy on disk. If the dirty bit is not on, this page is not modified, and the buffer manager is not required to write it back to disk.</a:t>
            </a:r>
          </a:p>
          <a:p>
            <a:pPr marL="1428750" lvl="2" indent="-514350">
              <a:buFont typeface="+mj-lt"/>
              <a:buAutoNum type="alphaLcParenR"/>
            </a:pPr>
            <a:r>
              <a:rPr lang="en-US" sz="2400" dirty="0"/>
              <a:t>It reads the requested page into the space just freed up.</a:t>
            </a:r>
          </a:p>
          <a:p>
            <a:pPr marL="1428750" lvl="2" indent="-514350">
              <a:buFont typeface="+mj-lt"/>
              <a:buAutoNum type="alphaLcParenR"/>
            </a:pPr>
            <a:r>
              <a:rPr lang="en-US" sz="2400" dirty="0"/>
              <a:t>The main memory address of the new page is passed to the requesting application.</a:t>
            </a:r>
            <a:endParaRPr lang="en-IN" sz="2400" dirty="0"/>
          </a:p>
        </p:txBody>
      </p:sp>
    </p:spTree>
    <p:extLst>
      <p:ext uri="{BB962C8B-B14F-4D97-AF65-F5344CB8AC3E}">
        <p14:creationId xmlns:p14="http://schemas.microsoft.com/office/powerpoint/2010/main" val="379812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3363-5CC9-6E31-3B11-7DF9D388D6D0}"/>
              </a:ext>
            </a:extLst>
          </p:cNvPr>
          <p:cNvSpPr>
            <a:spLocks noGrp="1"/>
          </p:cNvSpPr>
          <p:nvPr>
            <p:ph type="title"/>
          </p:nvPr>
        </p:nvSpPr>
        <p:spPr/>
        <p:txBody>
          <a:bodyPr/>
          <a:lstStyle/>
          <a:p>
            <a:r>
              <a:rPr lang="en-IN" dirty="0"/>
              <a:t>Buffer Replacement Strategies:</a:t>
            </a:r>
          </a:p>
        </p:txBody>
      </p:sp>
      <p:sp>
        <p:nvSpPr>
          <p:cNvPr id="3" name="Content Placeholder 2">
            <a:extLst>
              <a:ext uri="{FF2B5EF4-FFF2-40B4-BE49-F238E27FC236}">
                <a16:creationId xmlns:a16="http://schemas.microsoft.com/office/drawing/2014/main" id="{8E18E18F-8DAE-5790-EBAF-5211842B615D}"/>
              </a:ext>
            </a:extLst>
          </p:cNvPr>
          <p:cNvSpPr>
            <a:spLocks noGrp="1"/>
          </p:cNvSpPr>
          <p:nvPr>
            <p:ph idx="1"/>
          </p:nvPr>
        </p:nvSpPr>
        <p:spPr/>
        <p:txBody>
          <a:bodyPr/>
          <a:lstStyle/>
          <a:p>
            <a:r>
              <a:rPr lang="en-IN" b="1" dirty="0"/>
              <a:t>Least recently used (LRU): </a:t>
            </a:r>
            <a:r>
              <a:rPr lang="en-US" dirty="0"/>
              <a:t>The strategy here is to throw out that page that has not been used (read or written) for the longest time.</a:t>
            </a:r>
            <a:endParaRPr lang="en-IN" dirty="0"/>
          </a:p>
          <a:p>
            <a:r>
              <a:rPr lang="en-IN" b="1" dirty="0"/>
              <a:t>Clock policy: </a:t>
            </a:r>
            <a:r>
              <a:rPr lang="en-US" dirty="0"/>
              <a:t>This is a round-robin variant of the LRU policy</a:t>
            </a:r>
            <a:endParaRPr lang="en-IN" dirty="0"/>
          </a:p>
          <a:p>
            <a:r>
              <a:rPr lang="en-IN" b="1" dirty="0"/>
              <a:t>First-in-first-out (FIFO): </a:t>
            </a:r>
            <a:r>
              <a:rPr lang="en-US" dirty="0"/>
              <a:t>Under this policy, when a buffer is required, the one that has been occupied the longest by a page is used for replacement.</a:t>
            </a:r>
            <a:endParaRPr lang="en-IN" dirty="0"/>
          </a:p>
        </p:txBody>
      </p:sp>
    </p:spTree>
    <p:extLst>
      <p:ext uri="{BB962C8B-B14F-4D97-AF65-F5344CB8AC3E}">
        <p14:creationId xmlns:p14="http://schemas.microsoft.com/office/powerpoint/2010/main" val="122361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594D-AEF0-6052-E02E-7A6E148274A5}"/>
              </a:ext>
            </a:extLst>
          </p:cNvPr>
          <p:cNvSpPr>
            <a:spLocks noGrp="1"/>
          </p:cNvSpPr>
          <p:nvPr>
            <p:ph type="title"/>
          </p:nvPr>
        </p:nvSpPr>
        <p:spPr>
          <a:xfrm>
            <a:off x="838200" y="200236"/>
            <a:ext cx="10515600" cy="684186"/>
          </a:xfrm>
        </p:spPr>
        <p:txBody>
          <a:bodyPr>
            <a:normAutofit fontScale="90000"/>
          </a:bodyPr>
          <a:lstStyle/>
          <a:p>
            <a:r>
              <a:rPr lang="en-US" dirty="0"/>
              <a:t>Placing File Records on Disk</a:t>
            </a:r>
            <a:endParaRPr lang="en-IN" dirty="0"/>
          </a:p>
        </p:txBody>
      </p:sp>
      <p:sp>
        <p:nvSpPr>
          <p:cNvPr id="3" name="Content Placeholder 2">
            <a:extLst>
              <a:ext uri="{FF2B5EF4-FFF2-40B4-BE49-F238E27FC236}">
                <a16:creationId xmlns:a16="http://schemas.microsoft.com/office/drawing/2014/main" id="{A2DBC771-047D-273D-A061-691081FD6944}"/>
              </a:ext>
            </a:extLst>
          </p:cNvPr>
          <p:cNvSpPr>
            <a:spLocks noGrp="1"/>
          </p:cNvSpPr>
          <p:nvPr>
            <p:ph idx="1"/>
          </p:nvPr>
        </p:nvSpPr>
        <p:spPr>
          <a:xfrm>
            <a:off x="838200" y="1079292"/>
            <a:ext cx="10515600" cy="5778707"/>
          </a:xfrm>
        </p:spPr>
        <p:txBody>
          <a:bodyPr>
            <a:normAutofit/>
          </a:bodyPr>
          <a:lstStyle/>
          <a:p>
            <a:r>
              <a:rPr lang="en-US" dirty="0"/>
              <a:t>Data in a database is regarded as a set of records organized into a set of files.</a:t>
            </a:r>
          </a:p>
          <a:p>
            <a:r>
              <a:rPr lang="en-US" dirty="0"/>
              <a:t>A file is a sequence of records.</a:t>
            </a:r>
          </a:p>
          <a:p>
            <a:r>
              <a:rPr lang="en-US" dirty="0"/>
              <a:t> In many cases, all records in a file are of the same record type. </a:t>
            </a:r>
          </a:p>
          <a:p>
            <a:r>
              <a:rPr lang="en-US" dirty="0"/>
              <a:t>A file may have fixed-length records or variable-length records.</a:t>
            </a:r>
          </a:p>
          <a:p>
            <a:r>
              <a:rPr lang="en-US" dirty="0"/>
              <a:t>A file may have variable-length records for several reasons:</a:t>
            </a:r>
          </a:p>
          <a:p>
            <a:pPr lvl="1"/>
            <a:r>
              <a:rPr lang="en-US" dirty="0"/>
              <a:t>The file records are of the same record type, but one or more of the fields are of varying size (variable-length fields) or the fields may have multiple values for individual records, or the fields are optional.</a:t>
            </a:r>
          </a:p>
          <a:p>
            <a:pPr lvl="1"/>
            <a:r>
              <a:rPr lang="en-US" dirty="0"/>
              <a:t>The file contains records of different record types and hence of varying size (mixed file). </a:t>
            </a:r>
          </a:p>
          <a:p>
            <a:endParaRPr lang="en-IN" dirty="0"/>
          </a:p>
        </p:txBody>
      </p:sp>
    </p:spTree>
    <p:extLst>
      <p:ext uri="{BB962C8B-B14F-4D97-AF65-F5344CB8AC3E}">
        <p14:creationId xmlns:p14="http://schemas.microsoft.com/office/powerpoint/2010/main" val="43798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EA63-66C9-FCEF-B86D-293D9889D242}"/>
              </a:ext>
            </a:extLst>
          </p:cNvPr>
          <p:cNvSpPr>
            <a:spLocks noGrp="1"/>
          </p:cNvSpPr>
          <p:nvPr>
            <p:ph type="title"/>
          </p:nvPr>
        </p:nvSpPr>
        <p:spPr>
          <a:xfrm>
            <a:off x="673308" y="140274"/>
            <a:ext cx="10515600" cy="849078"/>
          </a:xfrm>
        </p:spPr>
        <p:txBody>
          <a:bodyPr/>
          <a:lstStyle/>
          <a:p>
            <a:r>
              <a:rPr lang="en-IN" dirty="0"/>
              <a:t>Operations on Files</a:t>
            </a:r>
          </a:p>
        </p:txBody>
      </p:sp>
      <p:sp>
        <p:nvSpPr>
          <p:cNvPr id="3" name="Content Placeholder 2">
            <a:extLst>
              <a:ext uri="{FF2B5EF4-FFF2-40B4-BE49-F238E27FC236}">
                <a16:creationId xmlns:a16="http://schemas.microsoft.com/office/drawing/2014/main" id="{5A7DDCE2-1E5A-8B0B-2D6D-4CE4CF336CB4}"/>
              </a:ext>
            </a:extLst>
          </p:cNvPr>
          <p:cNvSpPr>
            <a:spLocks noGrp="1"/>
          </p:cNvSpPr>
          <p:nvPr>
            <p:ph idx="1"/>
          </p:nvPr>
        </p:nvSpPr>
        <p:spPr>
          <a:xfrm>
            <a:off x="134911" y="989352"/>
            <a:ext cx="11872209" cy="5187611"/>
          </a:xfrm>
        </p:spPr>
        <p:txBody>
          <a:bodyPr>
            <a:noAutofit/>
          </a:bodyPr>
          <a:lstStyle/>
          <a:p>
            <a:pPr algn="l"/>
            <a:r>
              <a:rPr lang="en-US" sz="2400" b="1" i="0" u="none" strike="noStrike" baseline="0" dirty="0"/>
              <a:t>Open. </a:t>
            </a:r>
            <a:r>
              <a:rPr lang="en-US" sz="2400" b="0" i="0" u="none" strike="noStrike" baseline="0" dirty="0"/>
              <a:t>Prepares the file for reading or writing. Allocates appropriate buffers (typically at least two) to hold file blocks from disk and retrieves the file header. Sets the file pointer to the beginning of the file.</a:t>
            </a:r>
          </a:p>
          <a:p>
            <a:pPr algn="l"/>
            <a:r>
              <a:rPr lang="en-US" sz="2400" b="1" i="0" u="none" strike="noStrike" baseline="0" dirty="0"/>
              <a:t>Reset. </a:t>
            </a:r>
            <a:r>
              <a:rPr lang="en-US" sz="2400" b="0" i="0" u="none" strike="noStrike" baseline="0" dirty="0"/>
              <a:t>Sets the file pointer of an open file to the beginning of the file.</a:t>
            </a:r>
            <a:endParaRPr lang="en-US" sz="2400" dirty="0"/>
          </a:p>
          <a:p>
            <a:pPr algn="l"/>
            <a:r>
              <a:rPr lang="en-US" sz="2400" b="1" i="0" u="none" strike="noStrike" baseline="0" dirty="0"/>
              <a:t>Find (or Locate). </a:t>
            </a:r>
            <a:r>
              <a:rPr lang="en-US" sz="2400" b="0" i="0" u="none" strike="noStrike" baseline="0" dirty="0"/>
              <a:t>Searches for the first record that satisfies a search condition. Transfers the block containing that record into a main memory buffer (if it is not already there). The file pointer points to the record in the buffer, and it becomes the </a:t>
            </a:r>
            <a:r>
              <a:rPr lang="en-US" sz="2400" b="0" i="1" u="none" strike="noStrike" baseline="0" dirty="0"/>
              <a:t>current record.</a:t>
            </a:r>
            <a:endParaRPr lang="en-US" sz="2400" b="0" i="0" u="none" strike="noStrike" baseline="0" dirty="0"/>
          </a:p>
          <a:p>
            <a:pPr algn="l"/>
            <a:r>
              <a:rPr lang="en-US" sz="2400" b="1" i="0" u="none" strike="noStrike" baseline="0" dirty="0"/>
              <a:t>Read (or Get). </a:t>
            </a:r>
            <a:r>
              <a:rPr lang="en-US" sz="2400" b="0" i="0" u="none" strike="noStrike" baseline="0" dirty="0"/>
              <a:t>Copies the current record from the buffer to a program variable in the user program. This command may also advance the current record pointer to the next record in the file, which may necessitate reading the next file block from disk.</a:t>
            </a:r>
          </a:p>
          <a:p>
            <a:pPr algn="l"/>
            <a:r>
              <a:rPr lang="en-US" sz="2400" b="1" i="0" u="none" strike="noStrike" baseline="0" dirty="0" err="1"/>
              <a:t>FindNext</a:t>
            </a:r>
            <a:r>
              <a:rPr lang="en-US" sz="2400" b="1" i="0" u="none" strike="noStrike" baseline="0" dirty="0"/>
              <a:t>. </a:t>
            </a:r>
            <a:r>
              <a:rPr lang="en-US" sz="2400" b="0" i="0" u="none" strike="noStrike" baseline="0" dirty="0"/>
              <a:t>Searches for the next record in the file that satisfies the search condition. Transfers the block containing that record into a main memory buffer (if it is not already there). The record is located in the buffer and becomes the current record. </a:t>
            </a:r>
            <a:endParaRPr lang="en-IN" sz="2400" dirty="0"/>
          </a:p>
        </p:txBody>
      </p:sp>
    </p:spTree>
    <p:extLst>
      <p:ext uri="{BB962C8B-B14F-4D97-AF65-F5344CB8AC3E}">
        <p14:creationId xmlns:p14="http://schemas.microsoft.com/office/powerpoint/2010/main" val="182369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5539C-8858-D91A-A34C-111E717EEEAA}"/>
              </a:ext>
            </a:extLst>
          </p:cNvPr>
          <p:cNvSpPr>
            <a:spLocks noGrp="1"/>
          </p:cNvSpPr>
          <p:nvPr>
            <p:ph idx="1"/>
          </p:nvPr>
        </p:nvSpPr>
        <p:spPr>
          <a:xfrm>
            <a:off x="854438" y="404734"/>
            <a:ext cx="10499361" cy="5772229"/>
          </a:xfrm>
        </p:spPr>
        <p:txBody>
          <a:bodyPr>
            <a:normAutofit/>
          </a:bodyPr>
          <a:lstStyle/>
          <a:p>
            <a:pPr algn="l"/>
            <a:r>
              <a:rPr lang="en-US" sz="2400" b="1" i="0" u="none" strike="noStrike" baseline="0" dirty="0">
                <a:solidFill>
                  <a:srgbClr val="000000"/>
                </a:solidFill>
                <a:latin typeface="Aptos (Body)"/>
              </a:rPr>
              <a:t>Delete. </a:t>
            </a:r>
            <a:r>
              <a:rPr lang="en-US" sz="2400" b="0" i="0" u="none" strike="noStrike" baseline="0" dirty="0">
                <a:solidFill>
                  <a:srgbClr val="000000"/>
                </a:solidFill>
                <a:latin typeface="Aptos (Body)"/>
              </a:rPr>
              <a:t>Deletes the current record and (eventually) updates the file on disk </a:t>
            </a:r>
            <a:r>
              <a:rPr lang="en-IN" sz="2400" b="0" i="0" u="none" strike="noStrike" baseline="0" dirty="0">
                <a:solidFill>
                  <a:srgbClr val="000000"/>
                </a:solidFill>
                <a:latin typeface="Aptos (Body)"/>
              </a:rPr>
              <a:t>to reflect the deletion.</a:t>
            </a:r>
          </a:p>
          <a:p>
            <a:pPr algn="l"/>
            <a:r>
              <a:rPr lang="en-US" sz="2400" b="1" i="0" u="none" strike="noStrike" baseline="0" dirty="0">
                <a:solidFill>
                  <a:srgbClr val="000000"/>
                </a:solidFill>
                <a:latin typeface="Aptos (Body)"/>
              </a:rPr>
              <a:t>Modify. </a:t>
            </a:r>
            <a:r>
              <a:rPr lang="en-US" sz="2400" b="0" i="0" u="none" strike="noStrike" baseline="0" dirty="0">
                <a:solidFill>
                  <a:srgbClr val="000000"/>
                </a:solidFill>
                <a:latin typeface="Aptos (Body)"/>
              </a:rPr>
              <a:t>Modifies some field values for the current record and (eventually) updates the file on disk to reflect the modification.</a:t>
            </a:r>
          </a:p>
          <a:p>
            <a:pPr algn="l"/>
            <a:r>
              <a:rPr lang="en-US" sz="2400" b="1" i="0" u="none" strike="noStrike" baseline="0" dirty="0">
                <a:solidFill>
                  <a:srgbClr val="000000"/>
                </a:solidFill>
                <a:latin typeface="Aptos (Body)"/>
              </a:rPr>
              <a:t>Insert. </a:t>
            </a:r>
            <a:r>
              <a:rPr lang="en-US" sz="2400" b="0" i="0" u="none" strike="noStrike" baseline="0" dirty="0">
                <a:solidFill>
                  <a:srgbClr val="000000"/>
                </a:solidFill>
                <a:latin typeface="Aptos (Body)"/>
              </a:rPr>
              <a:t>Inserts a new record in the file by locating the block where the record is to be inserted, transferring that block into a main memory buffer (if it is not already there), writing the record into the buffer, and (eventually) writing the buffer to disk to reflect the insertion.</a:t>
            </a:r>
          </a:p>
          <a:p>
            <a:pPr algn="l"/>
            <a:r>
              <a:rPr lang="en-US" sz="2400" b="1" i="0" u="none" strike="noStrike" baseline="0" dirty="0">
                <a:solidFill>
                  <a:srgbClr val="000000"/>
                </a:solidFill>
                <a:latin typeface="Aptos (Body)"/>
              </a:rPr>
              <a:t>Close. </a:t>
            </a:r>
            <a:r>
              <a:rPr lang="en-US" sz="2400" b="0" i="0" u="none" strike="noStrike" baseline="0" dirty="0">
                <a:solidFill>
                  <a:srgbClr val="000000"/>
                </a:solidFill>
                <a:latin typeface="Aptos (Body)"/>
              </a:rPr>
              <a:t>Completes the file access by releasing the buffers and performing any </a:t>
            </a:r>
            <a:r>
              <a:rPr lang="en-IN" sz="2400" b="0" i="0" u="none" strike="noStrike" baseline="0" dirty="0">
                <a:solidFill>
                  <a:srgbClr val="000000"/>
                </a:solidFill>
                <a:latin typeface="Aptos (Body)"/>
              </a:rPr>
              <a:t>other needed cleanup operations.</a:t>
            </a:r>
          </a:p>
          <a:p>
            <a:pPr algn="l"/>
            <a:endParaRPr lang="en-IN" sz="2400" dirty="0">
              <a:solidFill>
                <a:srgbClr val="000000"/>
              </a:solidFill>
              <a:latin typeface="Aptos (Body)"/>
            </a:endParaRPr>
          </a:p>
          <a:p>
            <a:pPr marL="0" indent="0" algn="ctr">
              <a:buNone/>
            </a:pPr>
            <a:r>
              <a:rPr lang="en-US" b="1" dirty="0">
                <a:solidFill>
                  <a:schemeClr val="accent5">
                    <a:lumMod val="75000"/>
                  </a:schemeClr>
                </a:solidFill>
                <a:latin typeface="Aptos (Body)"/>
              </a:rPr>
              <a:t>The preceding (except for Open and Close) are called </a:t>
            </a:r>
          </a:p>
          <a:p>
            <a:pPr marL="0" indent="0" algn="ctr">
              <a:buNone/>
            </a:pPr>
            <a:r>
              <a:rPr lang="en-US" sz="3200" b="1" dirty="0">
                <a:solidFill>
                  <a:srgbClr val="002060"/>
                </a:solidFill>
                <a:latin typeface="Aptos (Body)"/>
              </a:rPr>
              <a:t>record-at-a-time</a:t>
            </a:r>
            <a:r>
              <a:rPr lang="en-US" b="1" dirty="0">
                <a:solidFill>
                  <a:schemeClr val="accent5">
                    <a:lumMod val="75000"/>
                  </a:schemeClr>
                </a:solidFill>
                <a:latin typeface="Aptos (Body)"/>
              </a:rPr>
              <a:t> operations</a:t>
            </a:r>
            <a:endParaRPr lang="en-IN" b="1" dirty="0">
              <a:solidFill>
                <a:schemeClr val="accent5">
                  <a:lumMod val="75000"/>
                </a:schemeClr>
              </a:solidFill>
              <a:latin typeface="Aptos (Body)"/>
            </a:endParaRPr>
          </a:p>
        </p:txBody>
      </p:sp>
    </p:spTree>
    <p:extLst>
      <p:ext uri="{BB962C8B-B14F-4D97-AF65-F5344CB8AC3E}">
        <p14:creationId xmlns:p14="http://schemas.microsoft.com/office/powerpoint/2010/main" val="260167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79C1E-DF05-2F49-ED4C-53EC7ADB81E6}"/>
              </a:ext>
            </a:extLst>
          </p:cNvPr>
          <p:cNvSpPr>
            <a:spLocks noGrp="1"/>
          </p:cNvSpPr>
          <p:nvPr>
            <p:ph idx="1"/>
          </p:nvPr>
        </p:nvSpPr>
        <p:spPr>
          <a:xfrm>
            <a:off x="809469" y="359764"/>
            <a:ext cx="10544331" cy="5817199"/>
          </a:xfrm>
        </p:spPr>
        <p:txBody>
          <a:bodyPr>
            <a:normAutofit lnSpcReduction="10000"/>
          </a:bodyPr>
          <a:lstStyle/>
          <a:p>
            <a:r>
              <a:rPr lang="en-US" dirty="0"/>
              <a:t>It is possible to streamline the operations Find, </a:t>
            </a:r>
            <a:r>
              <a:rPr lang="en-US" dirty="0" err="1"/>
              <a:t>FindNext</a:t>
            </a:r>
            <a:r>
              <a:rPr lang="en-US" dirty="0"/>
              <a:t>, and Read into a single operation, Scan, whose description is as follows: </a:t>
            </a:r>
          </a:p>
          <a:p>
            <a:pPr marL="457200" lvl="1" indent="0">
              <a:buNone/>
            </a:pPr>
            <a:r>
              <a:rPr lang="en-US" b="1" dirty="0"/>
              <a:t>Scan</a:t>
            </a:r>
            <a:r>
              <a:rPr lang="en-US" dirty="0"/>
              <a:t>: If the file has just been opened or reset, Scan returns the first record; otherwise it returns the next record. If a condition is specified with the operation, the returned record is the first or next record satisfying the condition.</a:t>
            </a:r>
          </a:p>
          <a:p>
            <a:r>
              <a:rPr lang="en-IN" b="1" dirty="0"/>
              <a:t>Set-at-a-time (higher-level) operations</a:t>
            </a:r>
          </a:p>
          <a:p>
            <a:pPr marL="457200" lvl="1" indent="0">
              <a:buNone/>
            </a:pPr>
            <a:r>
              <a:rPr lang="en-US" b="1" dirty="0" err="1"/>
              <a:t>FindAll</a:t>
            </a:r>
            <a:r>
              <a:rPr lang="en-US" dirty="0"/>
              <a:t>: Locates all the records in the file that satisfy a search condition.</a:t>
            </a:r>
          </a:p>
          <a:p>
            <a:pPr marL="457200" lvl="1" indent="0">
              <a:buNone/>
            </a:pPr>
            <a:r>
              <a:rPr lang="en-US" b="1" dirty="0"/>
              <a:t>Find (or Locate) n:</a:t>
            </a:r>
            <a:r>
              <a:rPr lang="en-US" dirty="0"/>
              <a:t> Searches for the first record that satisfies a search condition and then continues to locate the next n − 1 records satisfying the same condition. Transfers the blocks containing the n records to the main memory buffer (if not already there).</a:t>
            </a:r>
          </a:p>
          <a:p>
            <a:pPr marL="457200" lvl="1" indent="0">
              <a:buNone/>
            </a:pPr>
            <a:r>
              <a:rPr lang="en-US" b="1" dirty="0" err="1"/>
              <a:t>FindOrdered</a:t>
            </a:r>
            <a:r>
              <a:rPr lang="en-US" b="1" dirty="0"/>
              <a:t>:</a:t>
            </a:r>
            <a:r>
              <a:rPr lang="en-US" dirty="0"/>
              <a:t> Retrieves all the records in the file in some specified order.</a:t>
            </a:r>
          </a:p>
          <a:p>
            <a:pPr marL="457200" lvl="1" indent="0">
              <a:buNone/>
            </a:pPr>
            <a:r>
              <a:rPr lang="en-US" b="1" dirty="0"/>
              <a:t>Reorganize:</a:t>
            </a:r>
            <a:r>
              <a:rPr lang="en-US" dirty="0"/>
              <a:t> Starts the reorganization process. As we shall see, some file organizations require periodic reorganization. An example is to reorder the file records by sorting them on a specified field.</a:t>
            </a:r>
            <a:endParaRPr lang="en-IN" dirty="0"/>
          </a:p>
          <a:p>
            <a:pPr marL="457200" lvl="1" indent="0">
              <a:buNone/>
            </a:pPr>
            <a:endParaRPr lang="en-US" dirty="0"/>
          </a:p>
        </p:txBody>
      </p:sp>
    </p:spTree>
    <p:extLst>
      <p:ext uri="{BB962C8B-B14F-4D97-AF65-F5344CB8AC3E}">
        <p14:creationId xmlns:p14="http://schemas.microsoft.com/office/powerpoint/2010/main" val="1015585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A11E-DAB6-75B5-FD21-014CAC1B6309}"/>
              </a:ext>
            </a:extLst>
          </p:cNvPr>
          <p:cNvSpPr>
            <a:spLocks noGrp="1"/>
          </p:cNvSpPr>
          <p:nvPr>
            <p:ph type="title"/>
          </p:nvPr>
        </p:nvSpPr>
        <p:spPr>
          <a:xfrm>
            <a:off x="433466" y="191723"/>
            <a:ext cx="10515600" cy="489314"/>
          </a:xfrm>
        </p:spPr>
        <p:txBody>
          <a:bodyPr>
            <a:normAutofit fontScale="90000"/>
          </a:bodyPr>
          <a:lstStyle/>
          <a:p>
            <a:r>
              <a:rPr lang="en-IN" dirty="0"/>
              <a:t>Heap Files</a:t>
            </a:r>
          </a:p>
        </p:txBody>
      </p:sp>
      <p:sp>
        <p:nvSpPr>
          <p:cNvPr id="3" name="Content Placeholder 2">
            <a:extLst>
              <a:ext uri="{FF2B5EF4-FFF2-40B4-BE49-F238E27FC236}">
                <a16:creationId xmlns:a16="http://schemas.microsoft.com/office/drawing/2014/main" id="{0C333CEE-1673-5060-F943-227B9D7ADEF8}"/>
              </a:ext>
            </a:extLst>
          </p:cNvPr>
          <p:cNvSpPr>
            <a:spLocks noGrp="1"/>
          </p:cNvSpPr>
          <p:nvPr>
            <p:ph idx="1"/>
          </p:nvPr>
        </p:nvSpPr>
        <p:spPr>
          <a:xfrm>
            <a:off x="838200" y="944380"/>
            <a:ext cx="10515600" cy="5232583"/>
          </a:xfrm>
        </p:spPr>
        <p:txBody>
          <a:bodyPr>
            <a:normAutofit fontScale="92500" lnSpcReduction="10000"/>
          </a:bodyPr>
          <a:lstStyle/>
          <a:p>
            <a:r>
              <a:rPr lang="en-US" dirty="0"/>
              <a:t>The simplest and most basic type of organization where records are placed in the file in the order in which they are inserted, so new records are inserted at the end of the file. Such an organization is called </a:t>
            </a:r>
            <a:r>
              <a:rPr lang="en-US" b="1" dirty="0"/>
              <a:t>a heap</a:t>
            </a:r>
            <a:r>
              <a:rPr lang="en-US" dirty="0"/>
              <a:t> or </a:t>
            </a:r>
            <a:r>
              <a:rPr lang="en-US" b="1" dirty="0"/>
              <a:t>pile file</a:t>
            </a:r>
            <a:r>
              <a:rPr lang="en-US" dirty="0"/>
              <a:t>.</a:t>
            </a:r>
          </a:p>
          <a:p>
            <a:r>
              <a:rPr lang="en-US" dirty="0"/>
              <a:t>It is the simplest and most basic type of organization. It works with data blocks. In heap file organization, the records are inserted at the file's end. When the records are inserted, it doesn't require the sorting and ordering of records.</a:t>
            </a:r>
          </a:p>
          <a:p>
            <a:r>
              <a:rPr lang="en-US" dirty="0"/>
              <a:t>When the data block is full, the new record is stored in some other block. This new data block need not to be the very next data block, but it can select any data block in the memory to store new records. The heap file is also known as an unordered file.</a:t>
            </a:r>
          </a:p>
          <a:p>
            <a:r>
              <a:rPr lang="en-US" dirty="0"/>
              <a:t>In the file, every record has a unique id, and every page in a file is of the same size. It is the DBMS responsibility to store and manage the new records.</a:t>
            </a:r>
          </a:p>
          <a:p>
            <a:endParaRPr lang="en-US" dirty="0"/>
          </a:p>
        </p:txBody>
      </p:sp>
    </p:spTree>
    <p:extLst>
      <p:ext uri="{BB962C8B-B14F-4D97-AF65-F5344CB8AC3E}">
        <p14:creationId xmlns:p14="http://schemas.microsoft.com/office/powerpoint/2010/main" val="302015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08254-4858-217B-9CC2-DA153F0EAC02}"/>
              </a:ext>
            </a:extLst>
          </p:cNvPr>
          <p:cNvSpPr>
            <a:spLocks noGrp="1"/>
          </p:cNvSpPr>
          <p:nvPr>
            <p:ph idx="1"/>
          </p:nvPr>
        </p:nvSpPr>
        <p:spPr/>
        <p:txBody>
          <a:bodyPr/>
          <a:lstStyle/>
          <a:p>
            <a:r>
              <a:rPr lang="en-US" dirty="0"/>
              <a:t>If the database is very large then searching, updating or deleting of record will be time-consuming because there is no sorting or ordering of records. In the heap file organization, we need to check all the data until we get the requested record.</a:t>
            </a:r>
          </a:p>
          <a:p>
            <a:endParaRPr lang="en-IN" dirty="0"/>
          </a:p>
        </p:txBody>
      </p:sp>
    </p:spTree>
    <p:extLst>
      <p:ext uri="{BB962C8B-B14F-4D97-AF65-F5344CB8AC3E}">
        <p14:creationId xmlns:p14="http://schemas.microsoft.com/office/powerpoint/2010/main" val="84827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8392-A958-0734-DD85-F96DB23B6B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7C0B97-7827-0C98-7994-2A3B113794E2}"/>
              </a:ext>
            </a:extLst>
          </p:cNvPr>
          <p:cNvSpPr>
            <a:spLocks noGrp="1"/>
          </p:cNvSpPr>
          <p:nvPr>
            <p:ph idx="1"/>
          </p:nvPr>
        </p:nvSpPr>
        <p:spPr/>
        <p:txBody>
          <a:bodyPr>
            <a:normAutofit lnSpcReduction="10000"/>
          </a:bodyPr>
          <a:lstStyle/>
          <a:p>
            <a:r>
              <a:rPr lang="en-US" dirty="0"/>
              <a:t>A disk is a random-access addressable device. Transfer of data between main memory and disk takes place in units of disk blocks.</a:t>
            </a:r>
          </a:p>
          <a:p>
            <a:r>
              <a:rPr lang="en-US" dirty="0"/>
              <a:t>The hardware address of a block - a combination of a cylinder number, track number (surface number within the cylinder on which the track is located), and block number (within the track)-is supplied to the disk I/O (input/output) hardware.</a:t>
            </a:r>
          </a:p>
          <a:p>
            <a:r>
              <a:rPr lang="en-US" dirty="0"/>
              <a:t>The division of a track into equal-sized disk blocks (or pages) is set by the operating system during disk formatting (or initialization).</a:t>
            </a:r>
          </a:p>
          <a:p>
            <a:r>
              <a:rPr lang="en-US" dirty="0"/>
              <a:t>Block size is fixed during initialization and cannot be changed dynamically.</a:t>
            </a:r>
            <a:endParaRPr lang="en-IN" dirty="0"/>
          </a:p>
        </p:txBody>
      </p:sp>
    </p:spTree>
    <p:extLst>
      <p:ext uri="{BB962C8B-B14F-4D97-AF65-F5344CB8AC3E}">
        <p14:creationId xmlns:p14="http://schemas.microsoft.com/office/powerpoint/2010/main" val="4187089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940D-A77D-D38E-4BF3-D7333B6AED31}"/>
              </a:ext>
            </a:extLst>
          </p:cNvPr>
          <p:cNvSpPr>
            <a:spLocks noGrp="1"/>
          </p:cNvSpPr>
          <p:nvPr>
            <p:ph type="title"/>
          </p:nvPr>
        </p:nvSpPr>
        <p:spPr/>
        <p:txBody>
          <a:bodyPr/>
          <a:lstStyle/>
          <a:p>
            <a:r>
              <a:rPr lang="en-US" dirty="0"/>
              <a:t>Files of Ordered Records (Sorted Files)</a:t>
            </a:r>
            <a:endParaRPr lang="en-IN" dirty="0"/>
          </a:p>
        </p:txBody>
      </p:sp>
      <p:sp>
        <p:nvSpPr>
          <p:cNvPr id="3" name="Content Placeholder 2">
            <a:extLst>
              <a:ext uri="{FF2B5EF4-FFF2-40B4-BE49-F238E27FC236}">
                <a16:creationId xmlns:a16="http://schemas.microsoft.com/office/drawing/2014/main" id="{AE7B250B-7482-EC1B-D558-F7F97D82FD04}"/>
              </a:ext>
            </a:extLst>
          </p:cNvPr>
          <p:cNvSpPr>
            <a:spLocks noGrp="1"/>
          </p:cNvSpPr>
          <p:nvPr>
            <p:ph idx="1"/>
          </p:nvPr>
        </p:nvSpPr>
        <p:spPr/>
        <p:txBody>
          <a:bodyPr/>
          <a:lstStyle/>
          <a:p>
            <a:r>
              <a:rPr lang="en-US" dirty="0"/>
              <a:t>Ordering the records of a file on disk based on the values of one of</a:t>
            </a:r>
          </a:p>
          <a:p>
            <a:pPr marL="0" indent="0">
              <a:buNone/>
            </a:pPr>
            <a:r>
              <a:rPr lang="en-US" dirty="0"/>
              <a:t> their fields-called the ordering field. This leads to an ordered or </a:t>
            </a:r>
            <a:r>
              <a:rPr lang="en-US" b="1" dirty="0"/>
              <a:t>sequential (Sorted) file</a:t>
            </a:r>
            <a:r>
              <a:rPr lang="en-US" dirty="0"/>
              <a:t>.</a:t>
            </a:r>
          </a:p>
          <a:p>
            <a:r>
              <a:rPr lang="en-US" dirty="0"/>
              <a:t>If the ordering field is also a key field of the file-a field guaranteed to have a unique value in each record—then the field is called </a:t>
            </a:r>
            <a:r>
              <a:rPr lang="en-US" b="1" dirty="0"/>
              <a:t>the ordering key</a:t>
            </a:r>
            <a:r>
              <a:rPr lang="en-US" dirty="0"/>
              <a:t> for the file.</a:t>
            </a:r>
            <a:endParaRPr lang="en-IN" dirty="0"/>
          </a:p>
        </p:txBody>
      </p:sp>
    </p:spTree>
    <p:extLst>
      <p:ext uri="{BB962C8B-B14F-4D97-AF65-F5344CB8AC3E}">
        <p14:creationId xmlns:p14="http://schemas.microsoft.com/office/powerpoint/2010/main" val="827443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DA354-2EFA-464F-51D9-A78F5E232D32}"/>
              </a:ext>
            </a:extLst>
          </p:cNvPr>
          <p:cNvSpPr>
            <a:spLocks noGrp="1"/>
          </p:cNvSpPr>
          <p:nvPr>
            <p:ph idx="1"/>
          </p:nvPr>
        </p:nvSpPr>
        <p:spPr>
          <a:xfrm>
            <a:off x="854438" y="314793"/>
            <a:ext cx="10499361" cy="5862170"/>
          </a:xfrm>
        </p:spPr>
        <p:txBody>
          <a:bodyPr>
            <a:normAutofit fontScale="92500" lnSpcReduction="10000"/>
          </a:bodyPr>
          <a:lstStyle/>
          <a:p>
            <a:r>
              <a:rPr lang="en-US" dirty="0"/>
              <a:t>Ordered records have some advantages over unordered files. </a:t>
            </a:r>
          </a:p>
          <a:p>
            <a:r>
              <a:rPr lang="en-US" dirty="0"/>
              <a:t>First, reading the records in order of the ordering key values becomes extremely efficient because no sorting is required. The search condition may be of the type &lt; key = value&gt;, or a range condition such as &lt; value1 &lt; key &lt; value2&gt;. </a:t>
            </a:r>
          </a:p>
          <a:p>
            <a:r>
              <a:rPr lang="en-US" dirty="0"/>
              <a:t>Second, finding the next record from the current one in order of the ordering key usually requires no additional block accesses because the next record is in the same block as the current one (unless the current record is the last one in the block). </a:t>
            </a:r>
          </a:p>
          <a:p>
            <a:r>
              <a:rPr lang="en-US" dirty="0"/>
              <a:t>Third, using a search condition based on the value of an ordering key field results in faster access when the binary search technique is used, which constitutes an improvement over linear searches, although it is not often used for disk files. </a:t>
            </a:r>
          </a:p>
          <a:p>
            <a:r>
              <a:rPr lang="en-US" dirty="0"/>
              <a:t>Ordered files are blocked and stored on contiguous cylinders to minimize the seek time.</a:t>
            </a:r>
            <a:endParaRPr lang="en-IN" dirty="0"/>
          </a:p>
        </p:txBody>
      </p:sp>
    </p:spTree>
    <p:extLst>
      <p:ext uri="{BB962C8B-B14F-4D97-AF65-F5344CB8AC3E}">
        <p14:creationId xmlns:p14="http://schemas.microsoft.com/office/powerpoint/2010/main" val="2639675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A7FF-77D9-4011-EFD8-AA233ECEFE53}"/>
              </a:ext>
            </a:extLst>
          </p:cNvPr>
          <p:cNvSpPr>
            <a:spLocks noGrp="1"/>
          </p:cNvSpPr>
          <p:nvPr>
            <p:ph type="title"/>
          </p:nvPr>
        </p:nvSpPr>
        <p:spPr/>
        <p:txBody>
          <a:bodyPr/>
          <a:lstStyle/>
          <a:p>
            <a:r>
              <a:rPr lang="en-US" dirty="0"/>
              <a:t> Secondary Access Paths</a:t>
            </a:r>
            <a:endParaRPr lang="en-IN" dirty="0"/>
          </a:p>
        </p:txBody>
      </p:sp>
      <p:sp>
        <p:nvSpPr>
          <p:cNvPr id="3" name="Content Placeholder 2">
            <a:extLst>
              <a:ext uri="{FF2B5EF4-FFF2-40B4-BE49-F238E27FC236}">
                <a16:creationId xmlns:a16="http://schemas.microsoft.com/office/drawing/2014/main" id="{5E391B71-4589-E31D-B970-83576CC20972}"/>
              </a:ext>
            </a:extLst>
          </p:cNvPr>
          <p:cNvSpPr>
            <a:spLocks noGrp="1"/>
          </p:cNvSpPr>
          <p:nvPr>
            <p:ph idx="1"/>
          </p:nvPr>
        </p:nvSpPr>
        <p:spPr/>
        <p:txBody>
          <a:bodyPr>
            <a:normAutofit/>
          </a:bodyPr>
          <a:lstStyle/>
          <a:p>
            <a:r>
              <a:rPr lang="en-US" dirty="0"/>
              <a:t>The index structures are additional files on disk that provide secondary access paths, which provide alternative ways to access the records without affecting the physical placement of records in the primary data file on disk.</a:t>
            </a:r>
          </a:p>
          <a:p>
            <a:r>
              <a:rPr lang="en-US" dirty="0"/>
              <a:t>They enable efficient access to records based on the indexing fields that are used to construct the index.</a:t>
            </a:r>
          </a:p>
          <a:p>
            <a:r>
              <a:rPr lang="en-US" dirty="0"/>
              <a:t>Basically, any field of the file can be used to create an index, and multiple indexes on different fields-as well as indexes on multiple fields-can be constructed on the same file.</a:t>
            </a:r>
            <a:endParaRPr lang="en-IN" dirty="0"/>
          </a:p>
        </p:txBody>
      </p:sp>
    </p:spTree>
    <p:extLst>
      <p:ext uri="{BB962C8B-B14F-4D97-AF65-F5344CB8AC3E}">
        <p14:creationId xmlns:p14="http://schemas.microsoft.com/office/powerpoint/2010/main" val="568279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8825-9717-09E4-2A5F-D091B1C01291}"/>
              </a:ext>
            </a:extLst>
          </p:cNvPr>
          <p:cNvSpPr>
            <a:spLocks noGrp="1"/>
          </p:cNvSpPr>
          <p:nvPr>
            <p:ph type="title"/>
          </p:nvPr>
        </p:nvSpPr>
        <p:spPr/>
        <p:txBody>
          <a:bodyPr/>
          <a:lstStyle/>
          <a:p>
            <a:r>
              <a:rPr lang="en-US" dirty="0"/>
              <a:t>Types of Single-Level Ordered Indexes</a:t>
            </a:r>
            <a:endParaRPr lang="en-IN" dirty="0"/>
          </a:p>
        </p:txBody>
      </p:sp>
      <p:sp>
        <p:nvSpPr>
          <p:cNvPr id="3" name="Content Placeholder 2">
            <a:extLst>
              <a:ext uri="{FF2B5EF4-FFF2-40B4-BE49-F238E27FC236}">
                <a16:creationId xmlns:a16="http://schemas.microsoft.com/office/drawing/2014/main" id="{EB373852-E235-60BF-518B-FF3FCA198960}"/>
              </a:ext>
            </a:extLst>
          </p:cNvPr>
          <p:cNvSpPr>
            <a:spLocks noGrp="1"/>
          </p:cNvSpPr>
          <p:nvPr>
            <p:ph idx="1"/>
          </p:nvPr>
        </p:nvSpPr>
        <p:spPr/>
        <p:txBody>
          <a:bodyPr/>
          <a:lstStyle/>
          <a:p>
            <a:r>
              <a:rPr lang="en-US" dirty="0"/>
              <a:t>For a file with a given record structure consisting of several fields (or attributes), an index access structure is usually defined on a single field of a file, called an </a:t>
            </a:r>
            <a:r>
              <a:rPr lang="en-US" b="1" dirty="0"/>
              <a:t>indexing field</a:t>
            </a:r>
            <a:r>
              <a:rPr lang="en-US" dirty="0"/>
              <a:t> (</a:t>
            </a:r>
            <a:r>
              <a:rPr lang="en-US" b="1" dirty="0"/>
              <a:t>indexing attribute</a:t>
            </a:r>
            <a:r>
              <a:rPr lang="en-US" dirty="0"/>
              <a:t>).</a:t>
            </a:r>
          </a:p>
          <a:p>
            <a:r>
              <a:rPr lang="en-US" dirty="0"/>
              <a:t>The index typically stores each value of the index field along with a list of pointers to all disk blocks that contain records with that field value.</a:t>
            </a:r>
          </a:p>
          <a:p>
            <a:r>
              <a:rPr lang="en-US" dirty="0"/>
              <a:t>A </a:t>
            </a:r>
            <a:r>
              <a:rPr lang="en-US" b="1" dirty="0"/>
              <a:t>primary index </a:t>
            </a:r>
            <a:r>
              <a:rPr lang="en-US" dirty="0"/>
              <a:t>is specified on the ordering key field of an ordered file of records.</a:t>
            </a:r>
          </a:p>
          <a:p>
            <a:endParaRPr lang="en-IN" dirty="0"/>
          </a:p>
        </p:txBody>
      </p:sp>
    </p:spTree>
    <p:extLst>
      <p:ext uri="{BB962C8B-B14F-4D97-AF65-F5344CB8AC3E}">
        <p14:creationId xmlns:p14="http://schemas.microsoft.com/office/powerpoint/2010/main" val="556087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2B52-7E23-0F35-A8C1-4B6A24177F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28B27-3F20-B591-63BF-8CE88C905566}"/>
              </a:ext>
            </a:extLst>
          </p:cNvPr>
          <p:cNvSpPr>
            <a:spLocks noGrp="1"/>
          </p:cNvSpPr>
          <p:nvPr>
            <p:ph idx="1"/>
          </p:nvPr>
        </p:nvSpPr>
        <p:spPr/>
        <p:txBody>
          <a:bodyPr/>
          <a:lstStyle/>
          <a:p>
            <a:r>
              <a:rPr lang="en-US" dirty="0"/>
              <a:t>If the ordering field is not a key field-that is, if numerous records in the file can have the same value for the ordering field-another type of index, called a clustering index, can be used.</a:t>
            </a:r>
          </a:p>
          <a:p>
            <a:r>
              <a:rPr lang="en-US" dirty="0"/>
              <a:t>A third type of index, called a secondary index, can be specified on any non-ordering field of a file.</a:t>
            </a:r>
          </a:p>
          <a:p>
            <a:endParaRPr lang="en-US" dirty="0"/>
          </a:p>
          <a:p>
            <a:endParaRPr lang="en-IN" dirty="0"/>
          </a:p>
        </p:txBody>
      </p:sp>
    </p:spTree>
    <p:extLst>
      <p:ext uri="{BB962C8B-B14F-4D97-AF65-F5344CB8AC3E}">
        <p14:creationId xmlns:p14="http://schemas.microsoft.com/office/powerpoint/2010/main" val="3539306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2FB2BF-63A6-2ED8-8ECE-D49632C57713}"/>
              </a:ext>
            </a:extLst>
          </p:cNvPr>
          <p:cNvPicPr>
            <a:picLocks noGrp="1" noChangeAspect="1"/>
          </p:cNvPicPr>
          <p:nvPr>
            <p:ph idx="1"/>
          </p:nvPr>
        </p:nvPicPr>
        <p:blipFill>
          <a:blip r:embed="rId2"/>
          <a:stretch>
            <a:fillRect/>
          </a:stretch>
        </p:blipFill>
        <p:spPr>
          <a:xfrm>
            <a:off x="989351" y="541671"/>
            <a:ext cx="7897863" cy="5350600"/>
          </a:xfrm>
        </p:spPr>
      </p:pic>
    </p:spTree>
    <p:extLst>
      <p:ext uri="{BB962C8B-B14F-4D97-AF65-F5344CB8AC3E}">
        <p14:creationId xmlns:p14="http://schemas.microsoft.com/office/powerpoint/2010/main" val="1918100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421DF4-338B-3A14-45A7-765853FF496D}"/>
              </a:ext>
            </a:extLst>
          </p:cNvPr>
          <p:cNvPicPr>
            <a:picLocks noGrp="1" noChangeAspect="1"/>
          </p:cNvPicPr>
          <p:nvPr>
            <p:ph idx="1"/>
          </p:nvPr>
        </p:nvPicPr>
        <p:blipFill>
          <a:blip r:embed="rId2"/>
          <a:stretch>
            <a:fillRect/>
          </a:stretch>
        </p:blipFill>
        <p:spPr>
          <a:xfrm>
            <a:off x="820218" y="974362"/>
            <a:ext cx="7924102" cy="4546382"/>
          </a:xfrm>
        </p:spPr>
      </p:pic>
    </p:spTree>
    <p:extLst>
      <p:ext uri="{BB962C8B-B14F-4D97-AF65-F5344CB8AC3E}">
        <p14:creationId xmlns:p14="http://schemas.microsoft.com/office/powerpoint/2010/main" val="1587271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64DCCC-A7F3-B1CA-E98F-160372394F2B}"/>
              </a:ext>
            </a:extLst>
          </p:cNvPr>
          <p:cNvPicPr>
            <a:picLocks noGrp="1" noChangeAspect="1"/>
          </p:cNvPicPr>
          <p:nvPr>
            <p:ph idx="1"/>
          </p:nvPr>
        </p:nvPicPr>
        <p:blipFill>
          <a:blip r:embed="rId2"/>
          <a:stretch>
            <a:fillRect/>
          </a:stretch>
        </p:blipFill>
        <p:spPr>
          <a:xfrm>
            <a:off x="922832" y="869430"/>
            <a:ext cx="8625901" cy="5222167"/>
          </a:xfrm>
        </p:spPr>
      </p:pic>
    </p:spTree>
    <p:extLst>
      <p:ext uri="{BB962C8B-B14F-4D97-AF65-F5344CB8AC3E}">
        <p14:creationId xmlns:p14="http://schemas.microsoft.com/office/powerpoint/2010/main" val="3882525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ED5DD7-B07E-7719-7481-C6AD159E4351}"/>
              </a:ext>
            </a:extLst>
          </p:cNvPr>
          <p:cNvPicPr>
            <a:picLocks noGrp="1" noChangeAspect="1"/>
          </p:cNvPicPr>
          <p:nvPr>
            <p:ph idx="1"/>
          </p:nvPr>
        </p:nvPicPr>
        <p:blipFill>
          <a:blip r:embed="rId2"/>
          <a:stretch>
            <a:fillRect/>
          </a:stretch>
        </p:blipFill>
        <p:spPr>
          <a:xfrm>
            <a:off x="680654" y="539646"/>
            <a:ext cx="8135113" cy="5200203"/>
          </a:xfrm>
        </p:spPr>
      </p:pic>
    </p:spTree>
    <p:extLst>
      <p:ext uri="{BB962C8B-B14F-4D97-AF65-F5344CB8AC3E}">
        <p14:creationId xmlns:p14="http://schemas.microsoft.com/office/powerpoint/2010/main" val="316757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30A0EC-D47C-BB02-3B90-919522547E0E}"/>
              </a:ext>
            </a:extLst>
          </p:cNvPr>
          <p:cNvPicPr>
            <a:picLocks noGrp="1" noChangeAspect="1"/>
          </p:cNvPicPr>
          <p:nvPr>
            <p:ph idx="1"/>
          </p:nvPr>
        </p:nvPicPr>
        <p:blipFill>
          <a:blip r:embed="rId2"/>
          <a:stretch>
            <a:fillRect/>
          </a:stretch>
        </p:blipFill>
        <p:spPr>
          <a:xfrm>
            <a:off x="947781" y="764498"/>
            <a:ext cx="9200560" cy="5784590"/>
          </a:xfrm>
        </p:spPr>
      </p:pic>
    </p:spTree>
    <p:extLst>
      <p:ext uri="{BB962C8B-B14F-4D97-AF65-F5344CB8AC3E}">
        <p14:creationId xmlns:p14="http://schemas.microsoft.com/office/powerpoint/2010/main" val="296715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44DA-BFBD-1020-6D24-1365F75BC164}"/>
              </a:ext>
            </a:extLst>
          </p:cNvPr>
          <p:cNvSpPr>
            <a:spLocks noGrp="1"/>
          </p:cNvSpPr>
          <p:nvPr>
            <p:ph type="title"/>
          </p:nvPr>
        </p:nvSpPr>
        <p:spPr/>
        <p:txBody>
          <a:bodyPr/>
          <a:lstStyle/>
          <a:p>
            <a:r>
              <a:rPr lang="en-IN" dirty="0"/>
              <a:t>Interfacing Disk Drives to Computer Systems</a:t>
            </a:r>
          </a:p>
        </p:txBody>
      </p:sp>
      <p:sp>
        <p:nvSpPr>
          <p:cNvPr id="3" name="Content Placeholder 2">
            <a:extLst>
              <a:ext uri="{FF2B5EF4-FFF2-40B4-BE49-F238E27FC236}">
                <a16:creationId xmlns:a16="http://schemas.microsoft.com/office/drawing/2014/main" id="{0AB27B13-795E-56A2-2354-E08A03D58584}"/>
              </a:ext>
            </a:extLst>
          </p:cNvPr>
          <p:cNvSpPr>
            <a:spLocks noGrp="1"/>
          </p:cNvSpPr>
          <p:nvPr>
            <p:ph idx="1"/>
          </p:nvPr>
        </p:nvSpPr>
        <p:spPr/>
        <p:txBody>
          <a:bodyPr>
            <a:normAutofit lnSpcReduction="10000"/>
          </a:bodyPr>
          <a:lstStyle/>
          <a:p>
            <a:r>
              <a:rPr lang="en-US" dirty="0"/>
              <a:t>A disk controller controls the disk drive and interfaces it to the computer system.</a:t>
            </a:r>
          </a:p>
          <a:p>
            <a:r>
              <a:rPr lang="en-US" dirty="0"/>
              <a:t>One of the standard interfaces used for disk drives on PCs and workstations was called </a:t>
            </a:r>
            <a:r>
              <a:rPr lang="en-US" b="1" dirty="0"/>
              <a:t>SCSI</a:t>
            </a:r>
            <a:r>
              <a:rPr lang="en-US" dirty="0"/>
              <a:t> (</a:t>
            </a:r>
            <a:r>
              <a:rPr lang="en-US" b="1" dirty="0"/>
              <a:t>small computer system interface</a:t>
            </a:r>
            <a:r>
              <a:rPr lang="en-US" dirty="0"/>
              <a:t>).</a:t>
            </a:r>
          </a:p>
          <a:p>
            <a:r>
              <a:rPr lang="en-US" dirty="0"/>
              <a:t>Today to connect HDDs, CDs, and DVDs to a computer, the interface of choice is </a:t>
            </a:r>
            <a:r>
              <a:rPr lang="en-US" b="1" dirty="0"/>
              <a:t>SATA</a:t>
            </a:r>
            <a:r>
              <a:rPr lang="en-US" dirty="0"/>
              <a:t>. SATA stands for serial ATA, wherein ATA represents attachment; so, SATA becomes serial AT (</a:t>
            </a:r>
            <a:r>
              <a:rPr lang="en-US" b="1" dirty="0"/>
              <a:t>Advanced Technology</a:t>
            </a:r>
            <a:r>
              <a:rPr lang="en-US" dirty="0"/>
              <a:t>) attachment.</a:t>
            </a:r>
          </a:p>
          <a:p>
            <a:r>
              <a:rPr lang="en-US" dirty="0"/>
              <a:t>Another popular interface used today is called </a:t>
            </a:r>
            <a:r>
              <a:rPr lang="en-US" b="1" dirty="0"/>
              <a:t>SAS</a:t>
            </a:r>
            <a:r>
              <a:rPr lang="en-US" dirty="0"/>
              <a:t> (</a:t>
            </a:r>
            <a:r>
              <a:rPr lang="en-US" b="1" dirty="0"/>
              <a:t>serial attached SCSI</a:t>
            </a:r>
            <a:r>
              <a:rPr lang="en-US" dirty="0"/>
              <a:t>).</a:t>
            </a:r>
            <a:endParaRPr lang="en-IN" dirty="0"/>
          </a:p>
        </p:txBody>
      </p:sp>
    </p:spTree>
    <p:extLst>
      <p:ext uri="{BB962C8B-B14F-4D97-AF65-F5344CB8AC3E}">
        <p14:creationId xmlns:p14="http://schemas.microsoft.com/office/powerpoint/2010/main" val="2216897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9E0CA-7949-AD12-6721-4364A79AD649}"/>
              </a:ext>
            </a:extLst>
          </p:cNvPr>
          <p:cNvPicPr>
            <a:picLocks noGrp="1" noChangeAspect="1"/>
          </p:cNvPicPr>
          <p:nvPr>
            <p:ph idx="1"/>
          </p:nvPr>
        </p:nvPicPr>
        <p:blipFill>
          <a:blip r:embed="rId2"/>
          <a:stretch>
            <a:fillRect/>
          </a:stretch>
        </p:blipFill>
        <p:spPr>
          <a:xfrm>
            <a:off x="902461" y="614597"/>
            <a:ext cx="8751205" cy="5706643"/>
          </a:xfrm>
        </p:spPr>
      </p:pic>
    </p:spTree>
    <p:extLst>
      <p:ext uri="{BB962C8B-B14F-4D97-AF65-F5344CB8AC3E}">
        <p14:creationId xmlns:p14="http://schemas.microsoft.com/office/powerpoint/2010/main" val="2091063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103838-B9E6-E75C-2E40-19F45B17DB54}"/>
              </a:ext>
            </a:extLst>
          </p:cNvPr>
          <p:cNvPicPr>
            <a:picLocks noGrp="1" noChangeAspect="1"/>
          </p:cNvPicPr>
          <p:nvPr>
            <p:ph idx="1"/>
          </p:nvPr>
        </p:nvPicPr>
        <p:blipFill>
          <a:blip r:embed="rId2"/>
          <a:stretch>
            <a:fillRect/>
          </a:stretch>
        </p:blipFill>
        <p:spPr>
          <a:xfrm>
            <a:off x="1026470" y="719528"/>
            <a:ext cx="7946482" cy="5144163"/>
          </a:xfrm>
        </p:spPr>
      </p:pic>
    </p:spTree>
    <p:extLst>
      <p:ext uri="{BB962C8B-B14F-4D97-AF65-F5344CB8AC3E}">
        <p14:creationId xmlns:p14="http://schemas.microsoft.com/office/powerpoint/2010/main" val="3159601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1D9FA4-092D-9E45-F073-856028845B2D}"/>
              </a:ext>
            </a:extLst>
          </p:cNvPr>
          <p:cNvPicPr>
            <a:picLocks noGrp="1" noChangeAspect="1"/>
          </p:cNvPicPr>
          <p:nvPr>
            <p:ph idx="1"/>
          </p:nvPr>
        </p:nvPicPr>
        <p:blipFill>
          <a:blip r:embed="rId2"/>
          <a:stretch>
            <a:fillRect/>
          </a:stretch>
        </p:blipFill>
        <p:spPr>
          <a:xfrm>
            <a:off x="573102" y="374753"/>
            <a:ext cx="9455318" cy="6208713"/>
          </a:xfrm>
        </p:spPr>
      </p:pic>
    </p:spTree>
    <p:extLst>
      <p:ext uri="{BB962C8B-B14F-4D97-AF65-F5344CB8AC3E}">
        <p14:creationId xmlns:p14="http://schemas.microsoft.com/office/powerpoint/2010/main" val="4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F5A33B-2CCC-F0BB-760F-0830A31537B1}"/>
              </a:ext>
            </a:extLst>
          </p:cNvPr>
          <p:cNvPicPr>
            <a:picLocks noGrp="1" noChangeAspect="1"/>
          </p:cNvPicPr>
          <p:nvPr>
            <p:ph idx="1"/>
          </p:nvPr>
        </p:nvPicPr>
        <p:blipFill>
          <a:blip r:embed="rId2"/>
          <a:stretch>
            <a:fillRect/>
          </a:stretch>
        </p:blipFill>
        <p:spPr>
          <a:xfrm>
            <a:off x="553304" y="494676"/>
            <a:ext cx="11120455" cy="4257206"/>
          </a:xfrm>
        </p:spPr>
      </p:pic>
    </p:spTree>
    <p:extLst>
      <p:ext uri="{BB962C8B-B14F-4D97-AF65-F5344CB8AC3E}">
        <p14:creationId xmlns:p14="http://schemas.microsoft.com/office/powerpoint/2010/main" val="2208870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87E123-697F-0F10-3A89-A6B96F87C18E}"/>
              </a:ext>
            </a:extLst>
          </p:cNvPr>
          <p:cNvPicPr>
            <a:picLocks noGrp="1" noChangeAspect="1"/>
          </p:cNvPicPr>
          <p:nvPr>
            <p:ph idx="1"/>
          </p:nvPr>
        </p:nvPicPr>
        <p:blipFill>
          <a:blip r:embed="rId2"/>
          <a:stretch>
            <a:fillRect/>
          </a:stretch>
        </p:blipFill>
        <p:spPr>
          <a:xfrm>
            <a:off x="420339" y="374753"/>
            <a:ext cx="11305572" cy="4646952"/>
          </a:xfrm>
        </p:spPr>
      </p:pic>
    </p:spTree>
    <p:extLst>
      <p:ext uri="{BB962C8B-B14F-4D97-AF65-F5344CB8AC3E}">
        <p14:creationId xmlns:p14="http://schemas.microsoft.com/office/powerpoint/2010/main" val="1278770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2EFA-E96A-C2CA-457F-1CBB9FABBA68}"/>
              </a:ext>
            </a:extLst>
          </p:cNvPr>
          <p:cNvSpPr>
            <a:spLocks noGrp="1"/>
          </p:cNvSpPr>
          <p:nvPr>
            <p:ph type="title"/>
          </p:nvPr>
        </p:nvSpPr>
        <p:spPr>
          <a:xfrm>
            <a:off x="659567" y="365126"/>
            <a:ext cx="10694233" cy="684186"/>
          </a:xfrm>
        </p:spPr>
        <p:txBody>
          <a:bodyPr>
            <a:normAutofit fontScale="90000"/>
          </a:bodyPr>
          <a:lstStyle/>
          <a:p>
            <a:r>
              <a:rPr lang="en-IN" dirty="0"/>
              <a:t>Multilevel Indexes</a:t>
            </a:r>
          </a:p>
        </p:txBody>
      </p:sp>
      <p:sp>
        <p:nvSpPr>
          <p:cNvPr id="3" name="Content Placeholder 2">
            <a:extLst>
              <a:ext uri="{FF2B5EF4-FFF2-40B4-BE49-F238E27FC236}">
                <a16:creationId xmlns:a16="http://schemas.microsoft.com/office/drawing/2014/main" id="{E503E4B5-9AAA-B9D3-5C1E-D2531D2DD997}"/>
              </a:ext>
            </a:extLst>
          </p:cNvPr>
          <p:cNvSpPr>
            <a:spLocks noGrp="1"/>
          </p:cNvSpPr>
          <p:nvPr>
            <p:ph idx="1"/>
          </p:nvPr>
        </p:nvSpPr>
        <p:spPr>
          <a:xfrm>
            <a:off x="659567" y="1154244"/>
            <a:ext cx="10694233" cy="5022720"/>
          </a:xfrm>
        </p:spPr>
        <p:txBody>
          <a:bodyPr>
            <a:normAutofit/>
          </a:bodyPr>
          <a:lstStyle/>
          <a:p>
            <a:r>
              <a:rPr lang="en-US" dirty="0"/>
              <a:t>If both the record size and the number of records in a file are small, some DBMSs offer the option of a B-tree data structure as the primary file organization.</a:t>
            </a:r>
          </a:p>
          <a:p>
            <a:r>
              <a:rPr lang="en-US" dirty="0"/>
              <a:t>B-trees and B+-trees are special cases of the well-known search data structure known as a tree.</a:t>
            </a:r>
          </a:p>
        </p:txBody>
      </p:sp>
    </p:spTree>
    <p:extLst>
      <p:ext uri="{BB962C8B-B14F-4D97-AF65-F5344CB8AC3E}">
        <p14:creationId xmlns:p14="http://schemas.microsoft.com/office/powerpoint/2010/main" val="2886509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69495-B8DF-79DE-8987-11D97A535AB9}"/>
              </a:ext>
            </a:extLst>
          </p:cNvPr>
          <p:cNvSpPr>
            <a:spLocks noGrp="1"/>
          </p:cNvSpPr>
          <p:nvPr>
            <p:ph idx="1"/>
          </p:nvPr>
        </p:nvSpPr>
        <p:spPr>
          <a:xfrm>
            <a:off x="599607" y="284813"/>
            <a:ext cx="10754193" cy="5892150"/>
          </a:xfrm>
        </p:spPr>
        <p:txBody>
          <a:bodyPr>
            <a:normAutofit/>
          </a:bodyPr>
          <a:lstStyle/>
          <a:p>
            <a:r>
              <a:rPr lang="en-US" dirty="0"/>
              <a:t>A tree is formed of nodes. </a:t>
            </a:r>
          </a:p>
          <a:p>
            <a:r>
              <a:rPr lang="en-US" dirty="0"/>
              <a:t>Each node in the tree, except for a special node called the root, has one parent node and zero or more child nodes. </a:t>
            </a:r>
          </a:p>
          <a:p>
            <a:r>
              <a:rPr lang="en-US" dirty="0"/>
              <a:t>The root node has no parent.</a:t>
            </a:r>
          </a:p>
          <a:p>
            <a:r>
              <a:rPr lang="en-US" dirty="0"/>
              <a:t>A node that does not have any child nodes is called a leaf node;</a:t>
            </a:r>
          </a:p>
          <a:p>
            <a:r>
              <a:rPr lang="en-US" dirty="0"/>
              <a:t>A non-leaf node is called an internal node. The level of a node is always one more than the level of its parent, with the level of the root node being zero.</a:t>
            </a:r>
          </a:p>
          <a:p>
            <a:r>
              <a:rPr lang="en-US" dirty="0"/>
              <a:t>A subtree of a node consists of that node and all its descendant nodes-its child nodes, the child nodes of its child nodes, and so on.</a:t>
            </a:r>
          </a:p>
          <a:p>
            <a:r>
              <a:rPr lang="en-US" dirty="0"/>
              <a:t>A precise recursive definition of a subtree is that it consists of a node </a:t>
            </a:r>
            <a:r>
              <a:rPr lang="en-US" b="1" dirty="0"/>
              <a:t>n</a:t>
            </a:r>
            <a:r>
              <a:rPr lang="en-US" dirty="0"/>
              <a:t> and the subtrees of all the child nodes of </a:t>
            </a:r>
            <a:r>
              <a:rPr lang="en-US" b="1" dirty="0"/>
              <a:t>n</a:t>
            </a:r>
            <a:r>
              <a:rPr lang="en-US" dirty="0"/>
              <a:t>.</a:t>
            </a:r>
            <a:endParaRPr lang="en-IN" dirty="0"/>
          </a:p>
          <a:p>
            <a:endParaRPr lang="en-IN" dirty="0"/>
          </a:p>
        </p:txBody>
      </p:sp>
    </p:spTree>
    <p:extLst>
      <p:ext uri="{BB962C8B-B14F-4D97-AF65-F5344CB8AC3E}">
        <p14:creationId xmlns:p14="http://schemas.microsoft.com/office/powerpoint/2010/main" val="1891859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3721F7-420E-878D-F65B-6B3EBA376661}"/>
              </a:ext>
            </a:extLst>
          </p:cNvPr>
          <p:cNvPicPr>
            <a:picLocks noGrp="1" noChangeAspect="1"/>
          </p:cNvPicPr>
          <p:nvPr>
            <p:ph idx="1"/>
          </p:nvPr>
        </p:nvPicPr>
        <p:blipFill>
          <a:blip r:embed="rId2"/>
          <a:stretch>
            <a:fillRect/>
          </a:stretch>
        </p:blipFill>
        <p:spPr>
          <a:xfrm>
            <a:off x="888136" y="494675"/>
            <a:ext cx="9252929" cy="3171499"/>
          </a:xfrm>
        </p:spPr>
      </p:pic>
    </p:spTree>
    <p:extLst>
      <p:ext uri="{BB962C8B-B14F-4D97-AF65-F5344CB8AC3E}">
        <p14:creationId xmlns:p14="http://schemas.microsoft.com/office/powerpoint/2010/main" val="4199369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E215-6D86-8286-1C67-FA308556660D}"/>
              </a:ext>
            </a:extLst>
          </p:cNvPr>
          <p:cNvSpPr>
            <a:spLocks noGrp="1"/>
          </p:cNvSpPr>
          <p:nvPr>
            <p:ph type="title"/>
          </p:nvPr>
        </p:nvSpPr>
        <p:spPr/>
        <p:txBody>
          <a:bodyPr/>
          <a:lstStyle/>
          <a:p>
            <a:r>
              <a:rPr lang="en-IN" dirty="0"/>
              <a:t>Dynamic Multilevel Indexes </a:t>
            </a:r>
          </a:p>
        </p:txBody>
      </p:sp>
      <p:sp>
        <p:nvSpPr>
          <p:cNvPr id="3" name="Content Placeholder 2">
            <a:extLst>
              <a:ext uri="{FF2B5EF4-FFF2-40B4-BE49-F238E27FC236}">
                <a16:creationId xmlns:a16="http://schemas.microsoft.com/office/drawing/2014/main" id="{0935BEA5-50C5-3959-1A7F-B6387C2566C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74248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AF67-C1DD-3F65-2668-178DD9D5D096}"/>
              </a:ext>
            </a:extLst>
          </p:cNvPr>
          <p:cNvSpPr>
            <a:spLocks noGrp="1"/>
          </p:cNvSpPr>
          <p:nvPr>
            <p:ph type="title"/>
          </p:nvPr>
        </p:nvSpPr>
        <p:spPr/>
        <p:txBody>
          <a:bodyPr/>
          <a:lstStyle/>
          <a:p>
            <a:r>
              <a:rPr lang="en-US" dirty="0"/>
              <a:t>Dynamic Multilevel Indexes Using B-Trees </a:t>
            </a:r>
            <a:endParaRPr lang="en-IN" dirty="0"/>
          </a:p>
        </p:txBody>
      </p:sp>
      <p:sp>
        <p:nvSpPr>
          <p:cNvPr id="3" name="Content Placeholder 2">
            <a:extLst>
              <a:ext uri="{FF2B5EF4-FFF2-40B4-BE49-F238E27FC236}">
                <a16:creationId xmlns:a16="http://schemas.microsoft.com/office/drawing/2014/main" id="{C9AFE441-D865-B5E3-0B9A-3135B39EB2C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7442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7BFCB-88E6-8F2B-7E89-7BD4FB457F72}"/>
              </a:ext>
            </a:extLst>
          </p:cNvPr>
          <p:cNvSpPr>
            <a:spLocks noGrp="1"/>
          </p:cNvSpPr>
          <p:nvPr>
            <p:ph idx="1"/>
          </p:nvPr>
        </p:nvSpPr>
        <p:spPr>
          <a:xfrm>
            <a:off x="838200" y="224852"/>
            <a:ext cx="10515600" cy="5952111"/>
          </a:xfrm>
        </p:spPr>
        <p:txBody>
          <a:bodyPr>
            <a:normAutofit lnSpcReduction="10000"/>
          </a:bodyPr>
          <a:lstStyle/>
          <a:p>
            <a:r>
              <a:rPr lang="en-US" dirty="0"/>
              <a:t>The controller accepts high-level I/O commands and takes appropriate action to position the arm and causes the read/write action to take place. </a:t>
            </a:r>
          </a:p>
          <a:p>
            <a:r>
              <a:rPr lang="en-US" dirty="0"/>
              <a:t>To transfer a disk block, given its address, the disk controller must first mechanically </a:t>
            </a:r>
            <a:r>
              <a:rPr lang="en-US" b="1" dirty="0"/>
              <a:t>position the read/write head on the correct track</a:t>
            </a:r>
            <a:r>
              <a:rPr lang="en-US" dirty="0"/>
              <a:t>. The time required to do this is called the </a:t>
            </a:r>
            <a:r>
              <a:rPr lang="en-US" b="1" dirty="0"/>
              <a:t>seek time</a:t>
            </a:r>
            <a:r>
              <a:rPr lang="en-US" dirty="0"/>
              <a:t>.</a:t>
            </a:r>
          </a:p>
          <a:p>
            <a:r>
              <a:rPr lang="en-US" dirty="0"/>
              <a:t>There is another delay called the </a:t>
            </a:r>
            <a:r>
              <a:rPr lang="en-US" b="1" dirty="0"/>
              <a:t>rotational delay or latency</a:t>
            </a:r>
            <a:r>
              <a:rPr lang="en-US" dirty="0"/>
              <a:t>—while the beginning of </a:t>
            </a:r>
            <a:r>
              <a:rPr lang="en-US" b="1" dirty="0"/>
              <a:t>the desired block rotates into position</a:t>
            </a:r>
            <a:r>
              <a:rPr lang="en-US" dirty="0"/>
              <a:t> under the read/write head. It depends on the rpm of the disk.</a:t>
            </a:r>
          </a:p>
          <a:p>
            <a:r>
              <a:rPr lang="en-US" dirty="0"/>
              <a:t>Finally, some additional </a:t>
            </a:r>
            <a:r>
              <a:rPr lang="en-US" b="1" dirty="0"/>
              <a:t>time is needed to transfer the data</a:t>
            </a:r>
            <a:r>
              <a:rPr lang="en-US" dirty="0"/>
              <a:t>; this is called the </a:t>
            </a:r>
            <a:r>
              <a:rPr lang="en-US" b="1" dirty="0"/>
              <a:t>block transfer time</a:t>
            </a:r>
            <a:r>
              <a:rPr lang="en-US" dirty="0"/>
              <a:t>.</a:t>
            </a:r>
          </a:p>
          <a:p>
            <a:r>
              <a:rPr lang="en-US" dirty="0"/>
              <a:t>Hence, the </a:t>
            </a:r>
            <a:r>
              <a:rPr lang="en-US" b="1" dirty="0"/>
              <a:t>total time</a:t>
            </a:r>
            <a:r>
              <a:rPr lang="en-US" dirty="0"/>
              <a:t> needed to locate and transfer an arbitrary block, given its address, is </a:t>
            </a:r>
            <a:r>
              <a:rPr lang="en-US" b="1" dirty="0"/>
              <a:t>the sum of the seek time, rotational delay, and block transfer time</a:t>
            </a:r>
            <a:r>
              <a:rPr lang="en-US" dirty="0"/>
              <a:t>.</a:t>
            </a:r>
          </a:p>
          <a:p>
            <a:endParaRPr lang="en-IN" dirty="0"/>
          </a:p>
        </p:txBody>
      </p:sp>
    </p:spTree>
    <p:extLst>
      <p:ext uri="{BB962C8B-B14F-4D97-AF65-F5344CB8AC3E}">
        <p14:creationId xmlns:p14="http://schemas.microsoft.com/office/powerpoint/2010/main" val="1586369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090E-BF90-ABB9-E2CF-2E47DAE88299}"/>
              </a:ext>
            </a:extLst>
          </p:cNvPr>
          <p:cNvSpPr>
            <a:spLocks noGrp="1"/>
          </p:cNvSpPr>
          <p:nvPr>
            <p:ph type="title"/>
          </p:nvPr>
        </p:nvSpPr>
        <p:spPr/>
        <p:txBody>
          <a:bodyPr/>
          <a:lstStyle/>
          <a:p>
            <a:r>
              <a:rPr lang="en-US" dirty="0"/>
              <a:t>Dynamic Multilevel Indexes Using B+ Trees </a:t>
            </a:r>
            <a:endParaRPr lang="en-IN" dirty="0"/>
          </a:p>
        </p:txBody>
      </p:sp>
      <p:sp>
        <p:nvSpPr>
          <p:cNvPr id="3" name="Content Placeholder 2">
            <a:extLst>
              <a:ext uri="{FF2B5EF4-FFF2-40B4-BE49-F238E27FC236}">
                <a16:creationId xmlns:a16="http://schemas.microsoft.com/office/drawing/2014/main" id="{4CB1C2E5-D72F-48D2-CB8B-698DC7F6054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53934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55AD-E64D-EF8C-A1A8-8BCC0BAE0B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2C0076-8A64-C843-9509-D12C1581B3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3635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26A49-D524-4D0C-DA42-616281D2C639}"/>
              </a:ext>
            </a:extLst>
          </p:cNvPr>
          <p:cNvSpPr>
            <a:spLocks noGrp="1"/>
          </p:cNvSpPr>
          <p:nvPr>
            <p:ph idx="1"/>
          </p:nvPr>
        </p:nvSpPr>
        <p:spPr>
          <a:xfrm>
            <a:off x="869430" y="359764"/>
            <a:ext cx="10484370" cy="5817199"/>
          </a:xfrm>
        </p:spPr>
        <p:txBody>
          <a:bodyPr>
            <a:normAutofit/>
          </a:bodyPr>
          <a:lstStyle/>
          <a:p>
            <a:r>
              <a:rPr lang="en-US" dirty="0"/>
              <a:t>The seek time and rotational delay are usually much larger than the block transfer time.</a:t>
            </a:r>
          </a:p>
          <a:p>
            <a:r>
              <a:rPr lang="en-US" dirty="0"/>
              <a:t> To make the transfer of multiple blocks more efficient, it is common to transfer several consecutive blocks on the same track or cylinder. </a:t>
            </a:r>
          </a:p>
          <a:p>
            <a:r>
              <a:rPr lang="en-US" dirty="0"/>
              <a:t>This eliminates the seek time and rotational delay for all but the first block and can result in a substantial saving of time when numerous contiguous blocks are transferred. </a:t>
            </a:r>
          </a:p>
          <a:p>
            <a:r>
              <a:rPr lang="en-US" dirty="0"/>
              <a:t>Usually, the disk manufacturer provides a bulk transfer rate for calculating the time required to transfer consecutive blocks.</a:t>
            </a:r>
            <a:endParaRPr lang="en-IN" dirty="0"/>
          </a:p>
        </p:txBody>
      </p:sp>
    </p:spTree>
    <p:extLst>
      <p:ext uri="{BB962C8B-B14F-4D97-AF65-F5344CB8AC3E}">
        <p14:creationId xmlns:p14="http://schemas.microsoft.com/office/powerpoint/2010/main" val="18219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639F-9083-6F5E-D785-A396553E0C00}"/>
              </a:ext>
            </a:extLst>
          </p:cNvPr>
          <p:cNvSpPr>
            <a:spLocks noGrp="1"/>
          </p:cNvSpPr>
          <p:nvPr>
            <p:ph type="title"/>
          </p:nvPr>
        </p:nvSpPr>
        <p:spPr/>
        <p:txBody>
          <a:bodyPr/>
          <a:lstStyle/>
          <a:p>
            <a:r>
              <a:rPr lang="en-IN" dirty="0"/>
              <a:t>Buffering of Blocks</a:t>
            </a:r>
          </a:p>
        </p:txBody>
      </p:sp>
      <p:sp>
        <p:nvSpPr>
          <p:cNvPr id="3" name="Content Placeholder 2">
            <a:extLst>
              <a:ext uri="{FF2B5EF4-FFF2-40B4-BE49-F238E27FC236}">
                <a16:creationId xmlns:a16="http://schemas.microsoft.com/office/drawing/2014/main" id="{31AADEB8-B7FB-E85B-A9F6-6909990676EF}"/>
              </a:ext>
            </a:extLst>
          </p:cNvPr>
          <p:cNvSpPr>
            <a:spLocks noGrp="1"/>
          </p:cNvSpPr>
          <p:nvPr>
            <p:ph idx="1"/>
          </p:nvPr>
        </p:nvSpPr>
        <p:spPr/>
        <p:txBody>
          <a:bodyPr>
            <a:normAutofit/>
          </a:bodyPr>
          <a:lstStyle/>
          <a:p>
            <a:r>
              <a:rPr lang="en-US" dirty="0"/>
              <a:t>The term buffer to refer to a part of main memory that is available to receive blocks or pages of data from disk.</a:t>
            </a:r>
          </a:p>
          <a:p>
            <a:r>
              <a:rPr lang="en-US" dirty="0"/>
              <a:t>When several blocks need to be transferred from disk to main memory and all the block addresses are known, several buffers can be reserved in main memory to speed up the transfer.</a:t>
            </a:r>
          </a:p>
          <a:p>
            <a:r>
              <a:rPr lang="en-US" dirty="0"/>
              <a:t>While one buffer is being read or written, the CPU can process data in the other buffer because an independent disk I/O processor (controller) exists that, once started, can proceed to transfer a data block between memory and disk independent of and in parallel to CPU processing.</a:t>
            </a:r>
            <a:endParaRPr lang="en-IN" dirty="0"/>
          </a:p>
        </p:txBody>
      </p:sp>
    </p:spTree>
    <p:extLst>
      <p:ext uri="{BB962C8B-B14F-4D97-AF65-F5344CB8AC3E}">
        <p14:creationId xmlns:p14="http://schemas.microsoft.com/office/powerpoint/2010/main" val="108872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656B-0276-0CCD-58E9-ED97C626C03A}"/>
              </a:ext>
            </a:extLst>
          </p:cNvPr>
          <p:cNvSpPr>
            <a:spLocks noGrp="1"/>
          </p:cNvSpPr>
          <p:nvPr>
            <p:ph type="title"/>
          </p:nvPr>
        </p:nvSpPr>
        <p:spPr/>
        <p:txBody>
          <a:bodyPr/>
          <a:lstStyle/>
          <a:p>
            <a:r>
              <a:rPr lang="en-US" dirty="0"/>
              <a:t>Interleaved concurrency versus parallel execution</a:t>
            </a:r>
            <a:endParaRPr lang="en-IN" dirty="0"/>
          </a:p>
        </p:txBody>
      </p:sp>
      <p:pic>
        <p:nvPicPr>
          <p:cNvPr id="5" name="Content Placeholder 4">
            <a:extLst>
              <a:ext uri="{FF2B5EF4-FFF2-40B4-BE49-F238E27FC236}">
                <a16:creationId xmlns:a16="http://schemas.microsoft.com/office/drawing/2014/main" id="{228F8A49-9BBE-06DA-6291-60FE054D8E10}"/>
              </a:ext>
            </a:extLst>
          </p:cNvPr>
          <p:cNvPicPr>
            <a:picLocks noGrp="1" noChangeAspect="1"/>
          </p:cNvPicPr>
          <p:nvPr>
            <p:ph idx="1"/>
          </p:nvPr>
        </p:nvPicPr>
        <p:blipFill>
          <a:blip r:embed="rId2"/>
          <a:stretch>
            <a:fillRect/>
          </a:stretch>
        </p:blipFill>
        <p:spPr>
          <a:xfrm>
            <a:off x="163642" y="1921723"/>
            <a:ext cx="7492199" cy="4209254"/>
          </a:xfrm>
          <a:ln>
            <a:solidFill>
              <a:schemeClr val="tx1"/>
            </a:solidFill>
          </a:ln>
        </p:spPr>
      </p:pic>
      <p:sp>
        <p:nvSpPr>
          <p:cNvPr id="6" name="Rectangle 5">
            <a:extLst>
              <a:ext uri="{FF2B5EF4-FFF2-40B4-BE49-F238E27FC236}">
                <a16:creationId xmlns:a16="http://schemas.microsoft.com/office/drawing/2014/main" id="{D38AA4D1-2773-7CB4-4A9F-8F9C79F42BCE}"/>
              </a:ext>
            </a:extLst>
          </p:cNvPr>
          <p:cNvSpPr/>
          <p:nvPr/>
        </p:nvSpPr>
        <p:spPr>
          <a:xfrm>
            <a:off x="7794885" y="1888542"/>
            <a:ext cx="4397115" cy="259649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solidFill>
                  <a:schemeClr val="tx1"/>
                </a:solidFill>
              </a:rPr>
              <a:t>Buffering is most useful when processes can run concurrently in a parallel fashion, either because a separate disk I/O processor is available or because multiple CPU processors exist</a:t>
            </a:r>
            <a:endParaRPr lang="en-IN" sz="2000" dirty="0">
              <a:solidFill>
                <a:schemeClr val="tx1"/>
              </a:solidFill>
            </a:endParaRPr>
          </a:p>
        </p:txBody>
      </p:sp>
    </p:spTree>
    <p:extLst>
      <p:ext uri="{BB962C8B-B14F-4D97-AF65-F5344CB8AC3E}">
        <p14:creationId xmlns:p14="http://schemas.microsoft.com/office/powerpoint/2010/main" val="2146697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7041-C44B-BE80-68F3-3E6B33E4D217}"/>
              </a:ext>
            </a:extLst>
          </p:cNvPr>
          <p:cNvSpPr>
            <a:spLocks noGrp="1"/>
          </p:cNvSpPr>
          <p:nvPr>
            <p:ph type="title"/>
          </p:nvPr>
        </p:nvSpPr>
        <p:spPr>
          <a:xfrm>
            <a:off x="404735" y="65325"/>
            <a:ext cx="11542426" cy="759137"/>
          </a:xfrm>
        </p:spPr>
        <p:txBody>
          <a:bodyPr/>
          <a:lstStyle/>
          <a:p>
            <a:r>
              <a:rPr lang="en-US" dirty="0"/>
              <a:t>Use of two buffers, A and B, for reading from disk</a:t>
            </a:r>
            <a:endParaRPr lang="en-IN" dirty="0"/>
          </a:p>
        </p:txBody>
      </p:sp>
      <p:pic>
        <p:nvPicPr>
          <p:cNvPr id="5" name="Content Placeholder 4">
            <a:extLst>
              <a:ext uri="{FF2B5EF4-FFF2-40B4-BE49-F238E27FC236}">
                <a16:creationId xmlns:a16="http://schemas.microsoft.com/office/drawing/2014/main" id="{5149170E-257E-1D81-5B40-F32AB727F7EF}"/>
              </a:ext>
            </a:extLst>
          </p:cNvPr>
          <p:cNvPicPr>
            <a:picLocks noGrp="1" noChangeAspect="1"/>
          </p:cNvPicPr>
          <p:nvPr>
            <p:ph idx="1"/>
          </p:nvPr>
        </p:nvPicPr>
        <p:blipFill>
          <a:blip r:embed="rId2"/>
          <a:stretch>
            <a:fillRect/>
          </a:stretch>
        </p:blipFill>
        <p:spPr>
          <a:xfrm>
            <a:off x="613018" y="944383"/>
            <a:ext cx="11274181" cy="3428668"/>
          </a:xfrm>
        </p:spPr>
      </p:pic>
      <p:sp>
        <p:nvSpPr>
          <p:cNvPr id="4" name="Content Placeholder 6">
            <a:extLst>
              <a:ext uri="{FF2B5EF4-FFF2-40B4-BE49-F238E27FC236}">
                <a16:creationId xmlns:a16="http://schemas.microsoft.com/office/drawing/2014/main" id="{F792F4AE-2D46-16DA-1B99-00E9405119F4}"/>
              </a:ext>
            </a:extLst>
          </p:cNvPr>
          <p:cNvSpPr txBox="1">
            <a:spLocks/>
          </p:cNvSpPr>
          <p:nvPr/>
        </p:nvSpPr>
        <p:spPr>
          <a:xfrm>
            <a:off x="838200" y="4631960"/>
            <a:ext cx="10515600" cy="1545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the time required to process a disk block in memory is less than the time required to read the next block and fill a buffer, reading and processing can proceed in parallel.</a:t>
            </a:r>
          </a:p>
        </p:txBody>
      </p:sp>
    </p:spTree>
    <p:extLst>
      <p:ext uri="{BB962C8B-B14F-4D97-AF65-F5344CB8AC3E}">
        <p14:creationId xmlns:p14="http://schemas.microsoft.com/office/powerpoint/2010/main" val="2359801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D284C6-E280-D5FF-DCDA-463E07942248}"/>
              </a:ext>
            </a:extLst>
          </p:cNvPr>
          <p:cNvSpPr>
            <a:spLocks noGrp="1"/>
          </p:cNvSpPr>
          <p:nvPr>
            <p:ph idx="1"/>
          </p:nvPr>
        </p:nvSpPr>
        <p:spPr>
          <a:xfrm>
            <a:off x="508417" y="419723"/>
            <a:ext cx="10515600" cy="3433763"/>
          </a:xfrm>
        </p:spPr>
        <p:txBody>
          <a:bodyPr>
            <a:normAutofit/>
          </a:bodyPr>
          <a:lstStyle/>
          <a:p>
            <a:r>
              <a:rPr lang="en-US" dirty="0"/>
              <a:t>The CPU can start processing a block once its transfer to main memory is completed; at the same time, the disk I/O processor can be reading and transferring the next block into a different buffer. This technique is called </a:t>
            </a:r>
            <a:r>
              <a:rPr lang="en-US" b="1" dirty="0"/>
              <a:t>double buffering </a:t>
            </a:r>
            <a:r>
              <a:rPr lang="en-US" dirty="0"/>
              <a:t>and can also be used to read a continuous stream of blocks from disk to memory.</a:t>
            </a:r>
            <a:endParaRPr lang="en-IN" dirty="0"/>
          </a:p>
        </p:txBody>
      </p:sp>
    </p:spTree>
    <p:extLst>
      <p:ext uri="{BB962C8B-B14F-4D97-AF65-F5344CB8AC3E}">
        <p14:creationId xmlns:p14="http://schemas.microsoft.com/office/powerpoint/2010/main" val="2885318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7028</TotalTime>
  <Words>2846</Words>
  <Application>Microsoft Office PowerPoint</Application>
  <PresentationFormat>Widescreen</PresentationFormat>
  <Paragraphs>116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Aptos</vt:lpstr>
      <vt:lpstr>Aptos (Body)</vt:lpstr>
      <vt:lpstr>Aptos Display</vt:lpstr>
      <vt:lpstr>Arial</vt:lpstr>
      <vt:lpstr>Office Theme</vt:lpstr>
      <vt:lpstr>Unit-4 </vt:lpstr>
      <vt:lpstr>PowerPoint Presentation</vt:lpstr>
      <vt:lpstr>Interfacing Disk Drives to Computer Systems</vt:lpstr>
      <vt:lpstr>PowerPoint Presentation</vt:lpstr>
      <vt:lpstr>PowerPoint Presentation</vt:lpstr>
      <vt:lpstr>Buffering of Blocks</vt:lpstr>
      <vt:lpstr>Interleaved concurrency versus parallel execution</vt:lpstr>
      <vt:lpstr>Use of two buffers, A and B, for reading from disk</vt:lpstr>
      <vt:lpstr>PowerPoint Presentation</vt:lpstr>
      <vt:lpstr>Buffer management and Replacement Strategies</vt:lpstr>
      <vt:lpstr>PowerPoint Presentation</vt:lpstr>
      <vt:lpstr>PowerPoint Presentation</vt:lpstr>
      <vt:lpstr>Buffer Replacement Strategies:</vt:lpstr>
      <vt:lpstr>Placing File Records on Disk</vt:lpstr>
      <vt:lpstr>Operations on Files</vt:lpstr>
      <vt:lpstr>PowerPoint Presentation</vt:lpstr>
      <vt:lpstr>PowerPoint Presentation</vt:lpstr>
      <vt:lpstr>Heap Files</vt:lpstr>
      <vt:lpstr>PowerPoint Presentation</vt:lpstr>
      <vt:lpstr>Files of Ordered Records (Sorted Files)</vt:lpstr>
      <vt:lpstr>PowerPoint Presentation</vt:lpstr>
      <vt:lpstr> Secondary Access Paths</vt:lpstr>
      <vt:lpstr>Types of Single-Level Ordered Indexes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Multilevel Indexes</vt:lpstr>
      <vt:lpstr>PowerPoint Presentation</vt:lpstr>
      <vt:lpstr>PowerPoint Presentation</vt:lpstr>
      <vt:lpstr>Dynamic Multilevel Indexes </vt:lpstr>
      <vt:lpstr>Dynamic Multilevel Indexes Using B-Trees </vt:lpstr>
      <vt:lpstr>Dynamic Multilevel Indexes Using B+ Trees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Kotha Venugopalachary</dc:creator>
  <cp:lastModifiedBy>Akshat Negi</cp:lastModifiedBy>
  <cp:revision>11</cp:revision>
  <dcterms:created xsi:type="dcterms:W3CDTF">2024-03-28T01:33:33Z</dcterms:created>
  <dcterms:modified xsi:type="dcterms:W3CDTF">2024-05-01T12:53:35Z</dcterms:modified>
</cp:coreProperties>
</file>