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7" r:id="rId3"/>
    <p:sldId id="258" r:id="rId4"/>
    <p:sldId id="260" r:id="rId5"/>
    <p:sldId id="261" r:id="rId6"/>
    <p:sldId id="274" r:id="rId7"/>
    <p:sldId id="275" r:id="rId8"/>
    <p:sldId id="271" r:id="rId9"/>
    <p:sldId id="272" r:id="rId10"/>
    <p:sldId id="273" r:id="rId11"/>
    <p:sldId id="276" r:id="rId12"/>
    <p:sldId id="277" r:id="rId13"/>
    <p:sldId id="284" r:id="rId14"/>
    <p:sldId id="268" r:id="rId15"/>
    <p:sldId id="269" r:id="rId16"/>
    <p:sldId id="270" r:id="rId17"/>
    <p:sldId id="265" r:id="rId18"/>
    <p:sldId id="267" r:id="rId19"/>
    <p:sldId id="259" r:id="rId20"/>
    <p:sldId id="262" r:id="rId21"/>
    <p:sldId id="263" r:id="rId22"/>
    <p:sldId id="279" r:id="rId23"/>
    <p:sldId id="280" r:id="rId24"/>
    <p:sldId id="281" r:id="rId25"/>
    <p:sldId id="282" r:id="rId26"/>
    <p:sldId id="278" r:id="rId27"/>
    <p:sldId id="300" r:id="rId28"/>
    <p:sldId id="303" r:id="rId29"/>
    <p:sldId id="301" r:id="rId30"/>
    <p:sldId id="302" r:id="rId31"/>
    <p:sldId id="299" r:id="rId32"/>
    <p:sldId id="286" r:id="rId33"/>
    <p:sldId id="287" r:id="rId34"/>
    <p:sldId id="288" r:id="rId35"/>
    <p:sldId id="289" r:id="rId36"/>
    <p:sldId id="290" r:id="rId37"/>
    <p:sldId id="291" r:id="rId38"/>
    <p:sldId id="292" r:id="rId39"/>
    <p:sldId id="293" r:id="rId40"/>
    <p:sldId id="304" r:id="rId41"/>
    <p:sldId id="305" r:id="rId42"/>
    <p:sldId id="296" r:id="rId43"/>
    <p:sldId id="294" r:id="rId44"/>
    <p:sldId id="295"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7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0662" autoAdjust="0"/>
    <p:restoredTop sz="94660"/>
  </p:normalViewPr>
  <p:slideViewPr>
    <p:cSldViewPr snapToGrid="0">
      <p:cViewPr varScale="1">
        <p:scale>
          <a:sx n="46" d="100"/>
          <a:sy n="46" d="100"/>
        </p:scale>
        <p:origin x="66" y="4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82B33C-51B2-4D3C-8B27-FCB2D95C95F6}" type="doc">
      <dgm:prSet loTypeId="urn:microsoft.com/office/officeart/2005/8/layout/cycle2" loCatId="cycle" qsTypeId="urn:microsoft.com/office/officeart/2005/8/quickstyle/simple1" qsCatId="simple" csTypeId="urn:microsoft.com/office/officeart/2005/8/colors/colorful4" csCatId="colorful" phldr="1"/>
      <dgm:spPr/>
      <dgm:t>
        <a:bodyPr/>
        <a:lstStyle/>
        <a:p>
          <a:endParaRPr lang="en-US"/>
        </a:p>
      </dgm:t>
    </dgm:pt>
    <dgm:pt modelId="{3D5645AD-A7C4-4892-85A6-BC2E2D5367C6}">
      <dgm:prSet phldrT="[Text]" custT="1"/>
      <dgm:spPr/>
      <dgm:t>
        <a:bodyPr/>
        <a:lstStyle/>
        <a:p>
          <a:pPr>
            <a:buFont typeface="Arial" panose="020B0604020202020204" pitchFamily="34" charset="0"/>
            <a:buChar char="•"/>
          </a:pPr>
          <a:r>
            <a:rPr lang="en-US" sz="1600" b="1" dirty="0"/>
            <a:t>Requirement Gathering</a:t>
          </a:r>
        </a:p>
      </dgm:t>
    </dgm:pt>
    <dgm:pt modelId="{9772413E-921D-44E4-9662-A7735DDD8A47}" type="parTrans" cxnId="{6BA4E653-485E-4475-9B6F-9D61633E43E4}">
      <dgm:prSet/>
      <dgm:spPr/>
      <dgm:t>
        <a:bodyPr/>
        <a:lstStyle/>
        <a:p>
          <a:endParaRPr lang="en-US" sz="1600" b="1"/>
        </a:p>
      </dgm:t>
    </dgm:pt>
    <dgm:pt modelId="{EA229EC6-2812-4EA7-8B05-2D5A0AB0BD95}" type="sibTrans" cxnId="{6BA4E653-485E-4475-9B6F-9D61633E43E4}">
      <dgm:prSet custT="1"/>
      <dgm:spPr/>
      <dgm:t>
        <a:bodyPr/>
        <a:lstStyle/>
        <a:p>
          <a:endParaRPr lang="en-US" sz="1600" b="1"/>
        </a:p>
      </dgm:t>
    </dgm:pt>
    <dgm:pt modelId="{8A5C932B-94E9-40B6-9F5B-8CF4DA1F57BD}">
      <dgm:prSet custT="1"/>
      <dgm:spPr/>
      <dgm:t>
        <a:bodyPr/>
        <a:lstStyle/>
        <a:p>
          <a:r>
            <a:rPr lang="en-US" sz="1600" b="1" dirty="0"/>
            <a:t>Design</a:t>
          </a:r>
        </a:p>
      </dgm:t>
    </dgm:pt>
    <dgm:pt modelId="{0CC5BC9B-F2E2-4EFD-BF42-D62BB71322B9}" type="parTrans" cxnId="{9E92E3E2-45DA-4434-89E8-91360E97B141}">
      <dgm:prSet/>
      <dgm:spPr/>
      <dgm:t>
        <a:bodyPr/>
        <a:lstStyle/>
        <a:p>
          <a:endParaRPr lang="en-US" sz="1600" b="1"/>
        </a:p>
      </dgm:t>
    </dgm:pt>
    <dgm:pt modelId="{0B287C7C-97F4-444A-9F1D-835F28131BB6}" type="sibTrans" cxnId="{9E92E3E2-45DA-4434-89E8-91360E97B141}">
      <dgm:prSet custT="1"/>
      <dgm:spPr/>
      <dgm:t>
        <a:bodyPr/>
        <a:lstStyle/>
        <a:p>
          <a:endParaRPr lang="en-US" sz="1600" b="1"/>
        </a:p>
      </dgm:t>
    </dgm:pt>
    <dgm:pt modelId="{BAD709B2-87E5-4237-91E3-687099602DA4}">
      <dgm:prSet custT="1"/>
      <dgm:spPr/>
      <dgm:t>
        <a:bodyPr/>
        <a:lstStyle/>
        <a:p>
          <a:r>
            <a:rPr lang="en-US" sz="1600" b="1" dirty="0"/>
            <a:t>Development/Build</a:t>
          </a:r>
        </a:p>
      </dgm:t>
    </dgm:pt>
    <dgm:pt modelId="{6B84E945-CE65-48F4-B661-5DAA1AD373C9}" type="parTrans" cxnId="{3D4CE35D-2FBF-40C7-B200-DA5F95B628E6}">
      <dgm:prSet/>
      <dgm:spPr/>
      <dgm:t>
        <a:bodyPr/>
        <a:lstStyle/>
        <a:p>
          <a:endParaRPr lang="en-US" sz="1600" b="1"/>
        </a:p>
      </dgm:t>
    </dgm:pt>
    <dgm:pt modelId="{0DB5091C-3A5D-477B-9AC7-77E75EC00F2D}" type="sibTrans" cxnId="{3D4CE35D-2FBF-40C7-B200-DA5F95B628E6}">
      <dgm:prSet custT="1"/>
      <dgm:spPr/>
      <dgm:t>
        <a:bodyPr/>
        <a:lstStyle/>
        <a:p>
          <a:endParaRPr lang="en-US" sz="1600" b="1"/>
        </a:p>
      </dgm:t>
    </dgm:pt>
    <dgm:pt modelId="{4628DE28-DDDE-405A-9741-71C883FF6082}">
      <dgm:prSet custT="1"/>
      <dgm:spPr/>
      <dgm:t>
        <a:bodyPr/>
        <a:lstStyle/>
        <a:p>
          <a:r>
            <a:rPr lang="en-US" sz="1600" b="1" dirty="0"/>
            <a:t>Testing</a:t>
          </a:r>
        </a:p>
      </dgm:t>
    </dgm:pt>
    <dgm:pt modelId="{639CD9A3-63A3-47FB-AC3F-6FDEFF22BC2D}" type="parTrans" cxnId="{A31FBD0B-E557-40E7-8626-6137937032C6}">
      <dgm:prSet/>
      <dgm:spPr/>
      <dgm:t>
        <a:bodyPr/>
        <a:lstStyle/>
        <a:p>
          <a:endParaRPr lang="en-US" sz="1600" b="1"/>
        </a:p>
      </dgm:t>
    </dgm:pt>
    <dgm:pt modelId="{C500F51F-6703-4794-BBA7-731A1DC007BE}" type="sibTrans" cxnId="{A31FBD0B-E557-40E7-8626-6137937032C6}">
      <dgm:prSet custT="1"/>
      <dgm:spPr/>
      <dgm:t>
        <a:bodyPr/>
        <a:lstStyle/>
        <a:p>
          <a:endParaRPr lang="en-US" sz="1600" b="1"/>
        </a:p>
      </dgm:t>
    </dgm:pt>
    <dgm:pt modelId="{212D19D0-0678-4096-B343-432ABE3D5277}">
      <dgm:prSet custT="1"/>
      <dgm:spPr/>
      <dgm:t>
        <a:bodyPr/>
        <a:lstStyle/>
        <a:p>
          <a:r>
            <a:rPr lang="en-US" sz="1600" b="1" dirty="0"/>
            <a:t>Deploy And Maintain</a:t>
          </a:r>
        </a:p>
      </dgm:t>
    </dgm:pt>
    <dgm:pt modelId="{4E5EAF4C-2BF1-428C-A660-A1CD541B7174}" type="parTrans" cxnId="{FCEE6E17-070B-4B85-B434-DC379DADA2B0}">
      <dgm:prSet/>
      <dgm:spPr/>
      <dgm:t>
        <a:bodyPr/>
        <a:lstStyle/>
        <a:p>
          <a:endParaRPr lang="en-US" sz="1600" b="1"/>
        </a:p>
      </dgm:t>
    </dgm:pt>
    <dgm:pt modelId="{2F85B754-C879-4326-805B-6FB35E235765}" type="sibTrans" cxnId="{FCEE6E17-070B-4B85-B434-DC379DADA2B0}">
      <dgm:prSet custT="1"/>
      <dgm:spPr/>
      <dgm:t>
        <a:bodyPr/>
        <a:lstStyle/>
        <a:p>
          <a:endParaRPr lang="en-US" sz="1600" b="1"/>
        </a:p>
      </dgm:t>
    </dgm:pt>
    <dgm:pt modelId="{06F8D1BC-A926-470C-9C0D-D01D3AD090BA}" type="pres">
      <dgm:prSet presAssocID="{0B82B33C-51B2-4D3C-8B27-FCB2D95C95F6}" presName="cycle" presStyleCnt="0">
        <dgm:presLayoutVars>
          <dgm:dir/>
          <dgm:resizeHandles val="exact"/>
        </dgm:presLayoutVars>
      </dgm:prSet>
      <dgm:spPr/>
    </dgm:pt>
    <dgm:pt modelId="{4345875E-13DD-4925-9E9E-EADCCAE585D6}" type="pres">
      <dgm:prSet presAssocID="{3D5645AD-A7C4-4892-85A6-BC2E2D5367C6}" presName="node" presStyleLbl="node1" presStyleIdx="0" presStyleCnt="5">
        <dgm:presLayoutVars>
          <dgm:bulletEnabled val="1"/>
        </dgm:presLayoutVars>
      </dgm:prSet>
      <dgm:spPr/>
    </dgm:pt>
    <dgm:pt modelId="{98515912-0E54-4DDE-8A8C-EB780C62F72B}" type="pres">
      <dgm:prSet presAssocID="{EA229EC6-2812-4EA7-8B05-2D5A0AB0BD95}" presName="sibTrans" presStyleLbl="sibTrans2D1" presStyleIdx="0" presStyleCnt="5"/>
      <dgm:spPr/>
    </dgm:pt>
    <dgm:pt modelId="{017AD1C6-D67E-4EB1-A3E9-98DD452C9516}" type="pres">
      <dgm:prSet presAssocID="{EA229EC6-2812-4EA7-8B05-2D5A0AB0BD95}" presName="connectorText" presStyleLbl="sibTrans2D1" presStyleIdx="0" presStyleCnt="5"/>
      <dgm:spPr/>
    </dgm:pt>
    <dgm:pt modelId="{5626E110-C44C-439D-92CC-1981582FA5DD}" type="pres">
      <dgm:prSet presAssocID="{8A5C932B-94E9-40B6-9F5B-8CF4DA1F57BD}" presName="node" presStyleLbl="node1" presStyleIdx="1" presStyleCnt="5">
        <dgm:presLayoutVars>
          <dgm:bulletEnabled val="1"/>
        </dgm:presLayoutVars>
      </dgm:prSet>
      <dgm:spPr/>
    </dgm:pt>
    <dgm:pt modelId="{B01C3E7B-3A7F-403A-9272-AEFD3ED58DF5}" type="pres">
      <dgm:prSet presAssocID="{0B287C7C-97F4-444A-9F1D-835F28131BB6}" presName="sibTrans" presStyleLbl="sibTrans2D1" presStyleIdx="1" presStyleCnt="5"/>
      <dgm:spPr/>
    </dgm:pt>
    <dgm:pt modelId="{347BAAB6-E2B5-4DC3-B588-985B2AC35EA1}" type="pres">
      <dgm:prSet presAssocID="{0B287C7C-97F4-444A-9F1D-835F28131BB6}" presName="connectorText" presStyleLbl="sibTrans2D1" presStyleIdx="1" presStyleCnt="5"/>
      <dgm:spPr/>
    </dgm:pt>
    <dgm:pt modelId="{1FAE2E7B-5D20-4AB5-B721-3FFDF9B2F263}" type="pres">
      <dgm:prSet presAssocID="{BAD709B2-87E5-4237-91E3-687099602DA4}" presName="node" presStyleLbl="node1" presStyleIdx="2" presStyleCnt="5">
        <dgm:presLayoutVars>
          <dgm:bulletEnabled val="1"/>
        </dgm:presLayoutVars>
      </dgm:prSet>
      <dgm:spPr/>
    </dgm:pt>
    <dgm:pt modelId="{F48019D7-A546-4593-938F-EA209150165F}" type="pres">
      <dgm:prSet presAssocID="{0DB5091C-3A5D-477B-9AC7-77E75EC00F2D}" presName="sibTrans" presStyleLbl="sibTrans2D1" presStyleIdx="2" presStyleCnt="5"/>
      <dgm:spPr/>
    </dgm:pt>
    <dgm:pt modelId="{37F99D00-8844-4B2C-8605-6E61971E1989}" type="pres">
      <dgm:prSet presAssocID="{0DB5091C-3A5D-477B-9AC7-77E75EC00F2D}" presName="connectorText" presStyleLbl="sibTrans2D1" presStyleIdx="2" presStyleCnt="5"/>
      <dgm:spPr/>
    </dgm:pt>
    <dgm:pt modelId="{CBF54B0D-E8F6-488B-9666-B5A222DD748A}" type="pres">
      <dgm:prSet presAssocID="{4628DE28-DDDE-405A-9741-71C883FF6082}" presName="node" presStyleLbl="node1" presStyleIdx="3" presStyleCnt="5">
        <dgm:presLayoutVars>
          <dgm:bulletEnabled val="1"/>
        </dgm:presLayoutVars>
      </dgm:prSet>
      <dgm:spPr/>
    </dgm:pt>
    <dgm:pt modelId="{2DBF68F0-2E91-4107-AE8C-274E0D275408}" type="pres">
      <dgm:prSet presAssocID="{C500F51F-6703-4794-BBA7-731A1DC007BE}" presName="sibTrans" presStyleLbl="sibTrans2D1" presStyleIdx="3" presStyleCnt="5"/>
      <dgm:spPr/>
    </dgm:pt>
    <dgm:pt modelId="{0B018FFA-0CB8-4F0F-A779-3207CF887C94}" type="pres">
      <dgm:prSet presAssocID="{C500F51F-6703-4794-BBA7-731A1DC007BE}" presName="connectorText" presStyleLbl="sibTrans2D1" presStyleIdx="3" presStyleCnt="5"/>
      <dgm:spPr/>
    </dgm:pt>
    <dgm:pt modelId="{1992C4A3-66B7-483A-9FC8-4B9DBB3E7169}" type="pres">
      <dgm:prSet presAssocID="{212D19D0-0678-4096-B343-432ABE3D5277}" presName="node" presStyleLbl="node1" presStyleIdx="4" presStyleCnt="5">
        <dgm:presLayoutVars>
          <dgm:bulletEnabled val="1"/>
        </dgm:presLayoutVars>
      </dgm:prSet>
      <dgm:spPr/>
    </dgm:pt>
    <dgm:pt modelId="{62DB05F7-5DF9-4FBA-A1D8-069CBE3231CA}" type="pres">
      <dgm:prSet presAssocID="{2F85B754-C879-4326-805B-6FB35E235765}" presName="sibTrans" presStyleLbl="sibTrans2D1" presStyleIdx="4" presStyleCnt="5"/>
      <dgm:spPr/>
    </dgm:pt>
    <dgm:pt modelId="{820551AB-7271-45C0-AB71-31B8022F0432}" type="pres">
      <dgm:prSet presAssocID="{2F85B754-C879-4326-805B-6FB35E235765}" presName="connectorText" presStyleLbl="sibTrans2D1" presStyleIdx="4" presStyleCnt="5"/>
      <dgm:spPr/>
    </dgm:pt>
  </dgm:ptLst>
  <dgm:cxnLst>
    <dgm:cxn modelId="{87FFD504-B0B3-4553-9707-99B089862616}" type="presOf" srcId="{8A5C932B-94E9-40B6-9F5B-8CF4DA1F57BD}" destId="{5626E110-C44C-439D-92CC-1981582FA5DD}" srcOrd="0" destOrd="0" presId="urn:microsoft.com/office/officeart/2005/8/layout/cycle2"/>
    <dgm:cxn modelId="{56E5D307-E822-4E13-90CE-A592CE46D701}" type="presOf" srcId="{C500F51F-6703-4794-BBA7-731A1DC007BE}" destId="{2DBF68F0-2E91-4107-AE8C-274E0D275408}" srcOrd="0" destOrd="0" presId="urn:microsoft.com/office/officeart/2005/8/layout/cycle2"/>
    <dgm:cxn modelId="{A31FBD0B-E557-40E7-8626-6137937032C6}" srcId="{0B82B33C-51B2-4D3C-8B27-FCB2D95C95F6}" destId="{4628DE28-DDDE-405A-9741-71C883FF6082}" srcOrd="3" destOrd="0" parTransId="{639CD9A3-63A3-47FB-AC3F-6FDEFF22BC2D}" sibTransId="{C500F51F-6703-4794-BBA7-731A1DC007BE}"/>
    <dgm:cxn modelId="{FCEE6E17-070B-4B85-B434-DC379DADA2B0}" srcId="{0B82B33C-51B2-4D3C-8B27-FCB2D95C95F6}" destId="{212D19D0-0678-4096-B343-432ABE3D5277}" srcOrd="4" destOrd="0" parTransId="{4E5EAF4C-2BF1-428C-A660-A1CD541B7174}" sibTransId="{2F85B754-C879-4326-805B-6FB35E235765}"/>
    <dgm:cxn modelId="{D0EA6724-7F37-43B1-BA0D-6DD91A413F6C}" type="presOf" srcId="{212D19D0-0678-4096-B343-432ABE3D5277}" destId="{1992C4A3-66B7-483A-9FC8-4B9DBB3E7169}" srcOrd="0" destOrd="0" presId="urn:microsoft.com/office/officeart/2005/8/layout/cycle2"/>
    <dgm:cxn modelId="{E6730D2E-06F5-4FCE-B30F-2826A15AC83A}" type="presOf" srcId="{0B82B33C-51B2-4D3C-8B27-FCB2D95C95F6}" destId="{06F8D1BC-A926-470C-9C0D-D01D3AD090BA}" srcOrd="0" destOrd="0" presId="urn:microsoft.com/office/officeart/2005/8/layout/cycle2"/>
    <dgm:cxn modelId="{3D4CE35D-2FBF-40C7-B200-DA5F95B628E6}" srcId="{0B82B33C-51B2-4D3C-8B27-FCB2D95C95F6}" destId="{BAD709B2-87E5-4237-91E3-687099602DA4}" srcOrd="2" destOrd="0" parTransId="{6B84E945-CE65-48F4-B661-5DAA1AD373C9}" sibTransId="{0DB5091C-3A5D-477B-9AC7-77E75EC00F2D}"/>
    <dgm:cxn modelId="{3C0C0362-8F3E-4A57-82E9-6BCD2359E08F}" type="presOf" srcId="{0B287C7C-97F4-444A-9F1D-835F28131BB6}" destId="{347BAAB6-E2B5-4DC3-B588-985B2AC35EA1}" srcOrd="1" destOrd="0" presId="urn:microsoft.com/office/officeart/2005/8/layout/cycle2"/>
    <dgm:cxn modelId="{591B4064-2646-4EC0-9C44-D0702043DD32}" type="presOf" srcId="{C500F51F-6703-4794-BBA7-731A1DC007BE}" destId="{0B018FFA-0CB8-4F0F-A779-3207CF887C94}" srcOrd="1" destOrd="0" presId="urn:microsoft.com/office/officeart/2005/8/layout/cycle2"/>
    <dgm:cxn modelId="{5D5F904F-F822-459C-B8A5-57DAE95EFFC7}" type="presOf" srcId="{3D5645AD-A7C4-4892-85A6-BC2E2D5367C6}" destId="{4345875E-13DD-4925-9E9E-EADCCAE585D6}" srcOrd="0" destOrd="0" presId="urn:microsoft.com/office/officeart/2005/8/layout/cycle2"/>
    <dgm:cxn modelId="{6BA4E653-485E-4475-9B6F-9D61633E43E4}" srcId="{0B82B33C-51B2-4D3C-8B27-FCB2D95C95F6}" destId="{3D5645AD-A7C4-4892-85A6-BC2E2D5367C6}" srcOrd="0" destOrd="0" parTransId="{9772413E-921D-44E4-9662-A7735DDD8A47}" sibTransId="{EA229EC6-2812-4EA7-8B05-2D5A0AB0BD95}"/>
    <dgm:cxn modelId="{0FE1A358-AEC3-4C2E-8788-701F77A04E57}" type="presOf" srcId="{EA229EC6-2812-4EA7-8B05-2D5A0AB0BD95}" destId="{017AD1C6-D67E-4EB1-A3E9-98DD452C9516}" srcOrd="1" destOrd="0" presId="urn:microsoft.com/office/officeart/2005/8/layout/cycle2"/>
    <dgm:cxn modelId="{4C0F437A-6996-446F-A524-C6C3326C8675}" type="presOf" srcId="{2F85B754-C879-4326-805B-6FB35E235765}" destId="{820551AB-7271-45C0-AB71-31B8022F0432}" srcOrd="1" destOrd="0" presId="urn:microsoft.com/office/officeart/2005/8/layout/cycle2"/>
    <dgm:cxn modelId="{E875648D-5AD8-4BE1-BF09-EA0DC19DFEA3}" type="presOf" srcId="{2F85B754-C879-4326-805B-6FB35E235765}" destId="{62DB05F7-5DF9-4FBA-A1D8-069CBE3231CA}" srcOrd="0" destOrd="0" presId="urn:microsoft.com/office/officeart/2005/8/layout/cycle2"/>
    <dgm:cxn modelId="{B9A40F9E-9DA0-4236-B8C3-48FC3A9DCD58}" type="presOf" srcId="{0DB5091C-3A5D-477B-9AC7-77E75EC00F2D}" destId="{37F99D00-8844-4B2C-8605-6E61971E1989}" srcOrd="1" destOrd="0" presId="urn:microsoft.com/office/officeart/2005/8/layout/cycle2"/>
    <dgm:cxn modelId="{750ADBB0-A524-4DAB-B0D5-E33E4A8835EB}" type="presOf" srcId="{BAD709B2-87E5-4237-91E3-687099602DA4}" destId="{1FAE2E7B-5D20-4AB5-B721-3FFDF9B2F263}" srcOrd="0" destOrd="0" presId="urn:microsoft.com/office/officeart/2005/8/layout/cycle2"/>
    <dgm:cxn modelId="{8C8635C5-BE1B-4768-91C0-28556D217F13}" type="presOf" srcId="{4628DE28-DDDE-405A-9741-71C883FF6082}" destId="{CBF54B0D-E8F6-488B-9666-B5A222DD748A}" srcOrd="0" destOrd="0" presId="urn:microsoft.com/office/officeart/2005/8/layout/cycle2"/>
    <dgm:cxn modelId="{B02EF4CA-90EE-4251-93AD-8E4D81140591}" type="presOf" srcId="{EA229EC6-2812-4EA7-8B05-2D5A0AB0BD95}" destId="{98515912-0E54-4DDE-8A8C-EB780C62F72B}" srcOrd="0" destOrd="0" presId="urn:microsoft.com/office/officeart/2005/8/layout/cycle2"/>
    <dgm:cxn modelId="{9E92E3E2-45DA-4434-89E8-91360E97B141}" srcId="{0B82B33C-51B2-4D3C-8B27-FCB2D95C95F6}" destId="{8A5C932B-94E9-40B6-9F5B-8CF4DA1F57BD}" srcOrd="1" destOrd="0" parTransId="{0CC5BC9B-F2E2-4EFD-BF42-D62BB71322B9}" sibTransId="{0B287C7C-97F4-444A-9F1D-835F28131BB6}"/>
    <dgm:cxn modelId="{F2F37DF0-972B-48CD-B327-6726274941DD}" type="presOf" srcId="{0B287C7C-97F4-444A-9F1D-835F28131BB6}" destId="{B01C3E7B-3A7F-403A-9272-AEFD3ED58DF5}" srcOrd="0" destOrd="0" presId="urn:microsoft.com/office/officeart/2005/8/layout/cycle2"/>
    <dgm:cxn modelId="{19BD89F0-154A-4C3C-9E75-E05FA63DE11B}" type="presOf" srcId="{0DB5091C-3A5D-477B-9AC7-77E75EC00F2D}" destId="{F48019D7-A546-4593-938F-EA209150165F}" srcOrd="0" destOrd="0" presId="urn:microsoft.com/office/officeart/2005/8/layout/cycle2"/>
    <dgm:cxn modelId="{7B7E8102-4352-4833-9CCB-A425DFE55BE2}" type="presParOf" srcId="{06F8D1BC-A926-470C-9C0D-D01D3AD090BA}" destId="{4345875E-13DD-4925-9E9E-EADCCAE585D6}" srcOrd="0" destOrd="0" presId="urn:microsoft.com/office/officeart/2005/8/layout/cycle2"/>
    <dgm:cxn modelId="{A221553E-AC50-491B-B28D-3827FC55812C}" type="presParOf" srcId="{06F8D1BC-A926-470C-9C0D-D01D3AD090BA}" destId="{98515912-0E54-4DDE-8A8C-EB780C62F72B}" srcOrd="1" destOrd="0" presId="urn:microsoft.com/office/officeart/2005/8/layout/cycle2"/>
    <dgm:cxn modelId="{9B22AFF2-929E-4C37-B01F-992586912A24}" type="presParOf" srcId="{98515912-0E54-4DDE-8A8C-EB780C62F72B}" destId="{017AD1C6-D67E-4EB1-A3E9-98DD452C9516}" srcOrd="0" destOrd="0" presId="urn:microsoft.com/office/officeart/2005/8/layout/cycle2"/>
    <dgm:cxn modelId="{1576CD58-B91F-4848-AD34-961783B26AFD}" type="presParOf" srcId="{06F8D1BC-A926-470C-9C0D-D01D3AD090BA}" destId="{5626E110-C44C-439D-92CC-1981582FA5DD}" srcOrd="2" destOrd="0" presId="urn:microsoft.com/office/officeart/2005/8/layout/cycle2"/>
    <dgm:cxn modelId="{AA7ADF4F-1950-4E85-96A3-894C6EF7D6B0}" type="presParOf" srcId="{06F8D1BC-A926-470C-9C0D-D01D3AD090BA}" destId="{B01C3E7B-3A7F-403A-9272-AEFD3ED58DF5}" srcOrd="3" destOrd="0" presId="urn:microsoft.com/office/officeart/2005/8/layout/cycle2"/>
    <dgm:cxn modelId="{F296224D-0AB2-460B-91B9-57EABEA77BB1}" type="presParOf" srcId="{B01C3E7B-3A7F-403A-9272-AEFD3ED58DF5}" destId="{347BAAB6-E2B5-4DC3-B588-985B2AC35EA1}" srcOrd="0" destOrd="0" presId="urn:microsoft.com/office/officeart/2005/8/layout/cycle2"/>
    <dgm:cxn modelId="{F8A5D471-66F2-4A49-89BC-03DD84632F30}" type="presParOf" srcId="{06F8D1BC-A926-470C-9C0D-D01D3AD090BA}" destId="{1FAE2E7B-5D20-4AB5-B721-3FFDF9B2F263}" srcOrd="4" destOrd="0" presId="urn:microsoft.com/office/officeart/2005/8/layout/cycle2"/>
    <dgm:cxn modelId="{41293BF3-98B3-4D6B-A128-E29938DA3EB6}" type="presParOf" srcId="{06F8D1BC-A926-470C-9C0D-D01D3AD090BA}" destId="{F48019D7-A546-4593-938F-EA209150165F}" srcOrd="5" destOrd="0" presId="urn:microsoft.com/office/officeart/2005/8/layout/cycle2"/>
    <dgm:cxn modelId="{29236258-1BA6-415B-BBBD-2E1E3FFBEEA9}" type="presParOf" srcId="{F48019D7-A546-4593-938F-EA209150165F}" destId="{37F99D00-8844-4B2C-8605-6E61971E1989}" srcOrd="0" destOrd="0" presId="urn:microsoft.com/office/officeart/2005/8/layout/cycle2"/>
    <dgm:cxn modelId="{3017900C-BACE-4BD4-8B93-778DB31134EF}" type="presParOf" srcId="{06F8D1BC-A926-470C-9C0D-D01D3AD090BA}" destId="{CBF54B0D-E8F6-488B-9666-B5A222DD748A}" srcOrd="6" destOrd="0" presId="urn:microsoft.com/office/officeart/2005/8/layout/cycle2"/>
    <dgm:cxn modelId="{FA9A3C7B-766F-44EF-9C5F-E31B8BA1E52E}" type="presParOf" srcId="{06F8D1BC-A926-470C-9C0D-D01D3AD090BA}" destId="{2DBF68F0-2E91-4107-AE8C-274E0D275408}" srcOrd="7" destOrd="0" presId="urn:microsoft.com/office/officeart/2005/8/layout/cycle2"/>
    <dgm:cxn modelId="{C5147F8F-4568-44C0-90F4-F3B28EC3016C}" type="presParOf" srcId="{2DBF68F0-2E91-4107-AE8C-274E0D275408}" destId="{0B018FFA-0CB8-4F0F-A779-3207CF887C94}" srcOrd="0" destOrd="0" presId="urn:microsoft.com/office/officeart/2005/8/layout/cycle2"/>
    <dgm:cxn modelId="{DDE47691-F9EF-4BB7-BCC3-E5DD4B60710F}" type="presParOf" srcId="{06F8D1BC-A926-470C-9C0D-D01D3AD090BA}" destId="{1992C4A3-66B7-483A-9FC8-4B9DBB3E7169}" srcOrd="8" destOrd="0" presId="urn:microsoft.com/office/officeart/2005/8/layout/cycle2"/>
    <dgm:cxn modelId="{790278DF-6CBC-46C6-9A5A-5E55F00F52E0}" type="presParOf" srcId="{06F8D1BC-A926-470C-9C0D-D01D3AD090BA}" destId="{62DB05F7-5DF9-4FBA-A1D8-069CBE3231CA}" srcOrd="9" destOrd="0" presId="urn:microsoft.com/office/officeart/2005/8/layout/cycle2"/>
    <dgm:cxn modelId="{9D916DC2-A439-4BC7-91AE-F0B31018CB44}" type="presParOf" srcId="{62DB05F7-5DF9-4FBA-A1D8-069CBE3231CA}" destId="{820551AB-7271-45C0-AB71-31B8022F0432}"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45875E-13DD-4925-9E9E-EADCCAE585D6}">
      <dsp:nvSpPr>
        <dsp:cNvPr id="0" name=""/>
        <dsp:cNvSpPr/>
      </dsp:nvSpPr>
      <dsp:spPr>
        <a:xfrm>
          <a:off x="4786459" y="1061"/>
          <a:ext cx="1929185" cy="1929185"/>
        </a:xfrm>
        <a:prstGeom prst="ellipse">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Font typeface="Arial" panose="020B0604020202020204" pitchFamily="34" charset="0"/>
            <a:buNone/>
          </a:pPr>
          <a:r>
            <a:rPr lang="en-US" sz="1600" b="1" kern="1200" dirty="0"/>
            <a:t>Requirement Gathering</a:t>
          </a:r>
        </a:p>
      </dsp:txBody>
      <dsp:txXfrm>
        <a:off x="5068982" y="283584"/>
        <a:ext cx="1364139" cy="1364139"/>
      </dsp:txXfrm>
    </dsp:sp>
    <dsp:sp modelId="{98515912-0E54-4DDE-8A8C-EB780C62F72B}">
      <dsp:nvSpPr>
        <dsp:cNvPr id="0" name=""/>
        <dsp:cNvSpPr/>
      </dsp:nvSpPr>
      <dsp:spPr>
        <a:xfrm rot="2160000">
          <a:off x="6654790" y="1483184"/>
          <a:ext cx="513325" cy="651100"/>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b="1" kern="1200"/>
        </a:p>
      </dsp:txBody>
      <dsp:txXfrm>
        <a:off x="6669495" y="1568145"/>
        <a:ext cx="359328" cy="390660"/>
      </dsp:txXfrm>
    </dsp:sp>
    <dsp:sp modelId="{5626E110-C44C-439D-92CC-1981582FA5DD}">
      <dsp:nvSpPr>
        <dsp:cNvPr id="0" name=""/>
        <dsp:cNvSpPr/>
      </dsp:nvSpPr>
      <dsp:spPr>
        <a:xfrm>
          <a:off x="7130767" y="1704300"/>
          <a:ext cx="1929185" cy="1929185"/>
        </a:xfrm>
        <a:prstGeom prst="ellipse">
          <a:avLst/>
        </a:prstGeom>
        <a:solidFill>
          <a:schemeClr val="accent4">
            <a:hueOff val="1649984"/>
            <a:satOff val="-7300"/>
            <a:lumOff val="-1226"/>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t>Design</a:t>
          </a:r>
        </a:p>
      </dsp:txBody>
      <dsp:txXfrm>
        <a:off x="7413290" y="1986823"/>
        <a:ext cx="1364139" cy="1364139"/>
      </dsp:txXfrm>
    </dsp:sp>
    <dsp:sp modelId="{B01C3E7B-3A7F-403A-9272-AEFD3ED58DF5}">
      <dsp:nvSpPr>
        <dsp:cNvPr id="0" name=""/>
        <dsp:cNvSpPr/>
      </dsp:nvSpPr>
      <dsp:spPr>
        <a:xfrm rot="6480000">
          <a:off x="7395464" y="3707476"/>
          <a:ext cx="513325" cy="651100"/>
        </a:xfrm>
        <a:prstGeom prst="rightArrow">
          <a:avLst>
            <a:gd name="adj1" fmla="val 60000"/>
            <a:gd name="adj2" fmla="val 50000"/>
          </a:avLst>
        </a:prstGeom>
        <a:solidFill>
          <a:schemeClr val="accent4">
            <a:hueOff val="1649984"/>
            <a:satOff val="-7300"/>
            <a:lumOff val="-122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b="1" kern="1200"/>
        </a:p>
      </dsp:txBody>
      <dsp:txXfrm rot="10800000">
        <a:off x="7496256" y="3764466"/>
        <a:ext cx="359328" cy="390660"/>
      </dsp:txXfrm>
    </dsp:sp>
    <dsp:sp modelId="{1FAE2E7B-5D20-4AB5-B721-3FFDF9B2F263}">
      <dsp:nvSpPr>
        <dsp:cNvPr id="0" name=""/>
        <dsp:cNvSpPr/>
      </dsp:nvSpPr>
      <dsp:spPr>
        <a:xfrm>
          <a:off x="6235321" y="4460201"/>
          <a:ext cx="1929185" cy="1929185"/>
        </a:xfrm>
        <a:prstGeom prst="ellipse">
          <a:avLst/>
        </a:prstGeom>
        <a:solidFill>
          <a:schemeClr val="accent4">
            <a:hueOff val="3299968"/>
            <a:satOff val="-14601"/>
            <a:lumOff val="-245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t>Development/Build</a:t>
          </a:r>
        </a:p>
      </dsp:txBody>
      <dsp:txXfrm>
        <a:off x="6517844" y="4742724"/>
        <a:ext cx="1364139" cy="1364139"/>
      </dsp:txXfrm>
    </dsp:sp>
    <dsp:sp modelId="{F48019D7-A546-4593-938F-EA209150165F}">
      <dsp:nvSpPr>
        <dsp:cNvPr id="0" name=""/>
        <dsp:cNvSpPr/>
      </dsp:nvSpPr>
      <dsp:spPr>
        <a:xfrm rot="10800000">
          <a:off x="5508917" y="5099243"/>
          <a:ext cx="513325" cy="651100"/>
        </a:xfrm>
        <a:prstGeom prst="rightArrow">
          <a:avLst>
            <a:gd name="adj1" fmla="val 60000"/>
            <a:gd name="adj2" fmla="val 50000"/>
          </a:avLst>
        </a:prstGeom>
        <a:solidFill>
          <a:schemeClr val="accent4">
            <a:hueOff val="3299968"/>
            <a:satOff val="-14601"/>
            <a:lumOff val="-245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b="1" kern="1200"/>
        </a:p>
      </dsp:txBody>
      <dsp:txXfrm rot="10800000">
        <a:off x="5662914" y="5229463"/>
        <a:ext cx="359328" cy="390660"/>
      </dsp:txXfrm>
    </dsp:sp>
    <dsp:sp modelId="{CBF54B0D-E8F6-488B-9666-B5A222DD748A}">
      <dsp:nvSpPr>
        <dsp:cNvPr id="0" name=""/>
        <dsp:cNvSpPr/>
      </dsp:nvSpPr>
      <dsp:spPr>
        <a:xfrm>
          <a:off x="3337596" y="4460201"/>
          <a:ext cx="1929185" cy="1929185"/>
        </a:xfrm>
        <a:prstGeom prst="ellipse">
          <a:avLst/>
        </a:prstGeom>
        <a:solidFill>
          <a:schemeClr val="accent4">
            <a:hueOff val="4949952"/>
            <a:satOff val="-21901"/>
            <a:lumOff val="-367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t>Testing</a:t>
          </a:r>
        </a:p>
      </dsp:txBody>
      <dsp:txXfrm>
        <a:off x="3620119" y="4742724"/>
        <a:ext cx="1364139" cy="1364139"/>
      </dsp:txXfrm>
    </dsp:sp>
    <dsp:sp modelId="{2DBF68F0-2E91-4107-AE8C-274E0D275408}">
      <dsp:nvSpPr>
        <dsp:cNvPr id="0" name=""/>
        <dsp:cNvSpPr/>
      </dsp:nvSpPr>
      <dsp:spPr>
        <a:xfrm rot="15120000">
          <a:off x="3602293" y="3735110"/>
          <a:ext cx="513325" cy="651100"/>
        </a:xfrm>
        <a:prstGeom prst="rightArrow">
          <a:avLst>
            <a:gd name="adj1" fmla="val 60000"/>
            <a:gd name="adj2" fmla="val 50000"/>
          </a:avLst>
        </a:prstGeom>
        <a:solidFill>
          <a:schemeClr val="accent4">
            <a:hueOff val="4949952"/>
            <a:satOff val="-21901"/>
            <a:lumOff val="-367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b="1" kern="1200"/>
        </a:p>
      </dsp:txBody>
      <dsp:txXfrm rot="10800000">
        <a:off x="3703085" y="3938560"/>
        <a:ext cx="359328" cy="390660"/>
      </dsp:txXfrm>
    </dsp:sp>
    <dsp:sp modelId="{1992C4A3-66B7-483A-9FC8-4B9DBB3E7169}">
      <dsp:nvSpPr>
        <dsp:cNvPr id="0" name=""/>
        <dsp:cNvSpPr/>
      </dsp:nvSpPr>
      <dsp:spPr>
        <a:xfrm>
          <a:off x="2442150" y="1704300"/>
          <a:ext cx="1929185" cy="1929185"/>
        </a:xfrm>
        <a:prstGeom prst="ellipse">
          <a:avLst/>
        </a:prstGeom>
        <a:solidFill>
          <a:schemeClr val="accent4">
            <a:hueOff val="6599937"/>
            <a:satOff val="-29202"/>
            <a:lumOff val="-4903"/>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t>Deploy And Maintain</a:t>
          </a:r>
        </a:p>
      </dsp:txBody>
      <dsp:txXfrm>
        <a:off x="2724673" y="1986823"/>
        <a:ext cx="1364139" cy="1364139"/>
      </dsp:txXfrm>
    </dsp:sp>
    <dsp:sp modelId="{62DB05F7-5DF9-4FBA-A1D8-069CBE3231CA}">
      <dsp:nvSpPr>
        <dsp:cNvPr id="0" name=""/>
        <dsp:cNvSpPr/>
      </dsp:nvSpPr>
      <dsp:spPr>
        <a:xfrm rot="19440000">
          <a:off x="4310481" y="1500263"/>
          <a:ext cx="513325" cy="651100"/>
        </a:xfrm>
        <a:prstGeom prst="rightArrow">
          <a:avLst>
            <a:gd name="adj1" fmla="val 60000"/>
            <a:gd name="adj2" fmla="val 50000"/>
          </a:avLst>
        </a:prstGeom>
        <a:solidFill>
          <a:schemeClr val="accent4">
            <a:hueOff val="6599937"/>
            <a:satOff val="-29202"/>
            <a:lumOff val="-490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b="1" kern="1200"/>
        </a:p>
      </dsp:txBody>
      <dsp:txXfrm>
        <a:off x="4325186" y="1675742"/>
        <a:ext cx="359328" cy="390660"/>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E4F3ED-EC03-4628-BC9A-794B73DBEC1E}" type="datetimeFigureOut">
              <a:rPr lang="en-US" smtClean="0"/>
              <a:t>1/19/2024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B42D27-BBC6-4D53-BAE0-91710EFC1415}" type="slidenum">
              <a:rPr lang="en-US" smtClean="0"/>
              <a:t>‹#›</a:t>
            </a:fld>
            <a:endParaRPr lang="en-US"/>
          </a:p>
        </p:txBody>
      </p:sp>
    </p:spTree>
    <p:extLst>
      <p:ext uri="{BB962C8B-B14F-4D97-AF65-F5344CB8AC3E}">
        <p14:creationId xmlns:p14="http://schemas.microsoft.com/office/powerpoint/2010/main" val="3500951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3A3A3A"/>
                </a:solidFill>
                <a:effectLst/>
                <a:latin typeface="Source Serif Pro" panose="020F0502020204030204" pitchFamily="18" charset="0"/>
              </a:rPr>
              <a:t>RASP</a:t>
            </a:r>
            <a:r>
              <a:rPr lang="en-US" b="0" i="0" dirty="0">
                <a:solidFill>
                  <a:srgbClr val="3A3A3A"/>
                </a:solidFill>
                <a:effectLst/>
                <a:latin typeface="Source Serif Pro" panose="020F0502020204030204" pitchFamily="18" charset="0"/>
              </a:rPr>
              <a:t> is a runtime application that is integrated into an application to analyze inward and outward traffic and end-user behavioral pattern to prevent security attacks.</a:t>
            </a:r>
            <a:endParaRPr lang="en-US" dirty="0"/>
          </a:p>
        </p:txBody>
      </p:sp>
      <p:sp>
        <p:nvSpPr>
          <p:cNvPr id="4" name="Slide Number Placeholder 3"/>
          <p:cNvSpPr>
            <a:spLocks noGrp="1"/>
          </p:cNvSpPr>
          <p:nvPr>
            <p:ph type="sldNum" sz="quarter" idx="5"/>
          </p:nvPr>
        </p:nvSpPr>
        <p:spPr/>
        <p:txBody>
          <a:bodyPr/>
          <a:lstStyle/>
          <a:p>
            <a:fld id="{65B42D27-BBC6-4D53-BAE0-91710EFC1415}" type="slidenum">
              <a:rPr lang="en-US" smtClean="0"/>
              <a:t>40</a:t>
            </a:fld>
            <a:endParaRPr lang="en-US"/>
          </a:p>
        </p:txBody>
      </p:sp>
    </p:spTree>
    <p:extLst>
      <p:ext uri="{BB962C8B-B14F-4D97-AF65-F5344CB8AC3E}">
        <p14:creationId xmlns:p14="http://schemas.microsoft.com/office/powerpoint/2010/main" val="2744583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STRIDE (spoofing, tampering, repudiation, information disclosure, denial of service,</a:t>
            </a:r>
          </a:p>
          <a:p>
            <a:r>
              <a:rPr lang="en-US"/>
              <a:t>and elevation of privilege</a:t>
            </a:r>
          </a:p>
        </p:txBody>
      </p:sp>
      <p:sp>
        <p:nvSpPr>
          <p:cNvPr id="4" name="Slide Number Placeholder 3"/>
          <p:cNvSpPr>
            <a:spLocks noGrp="1"/>
          </p:cNvSpPr>
          <p:nvPr>
            <p:ph type="sldNum" sz="quarter" idx="5"/>
          </p:nvPr>
        </p:nvSpPr>
        <p:spPr/>
        <p:txBody>
          <a:bodyPr/>
          <a:lstStyle/>
          <a:p>
            <a:fld id="{65B42D27-BBC6-4D53-BAE0-91710EFC1415}" type="slidenum">
              <a:rPr lang="en-US" smtClean="0"/>
              <a:t>42</a:t>
            </a:fld>
            <a:endParaRPr lang="en-US"/>
          </a:p>
        </p:txBody>
      </p:sp>
    </p:spTree>
    <p:extLst>
      <p:ext uri="{BB962C8B-B14F-4D97-AF65-F5344CB8AC3E}">
        <p14:creationId xmlns:p14="http://schemas.microsoft.com/office/powerpoint/2010/main" val="2240546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9B31F-69D4-725C-EE20-BD009C86B5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6B1B838-8DEA-F7FC-9610-752F6B7E6C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C7B13F-1A9D-B812-0BD5-CA2F885EEFD8}"/>
              </a:ext>
            </a:extLst>
          </p:cNvPr>
          <p:cNvSpPr>
            <a:spLocks noGrp="1"/>
          </p:cNvSpPr>
          <p:nvPr>
            <p:ph type="dt" sz="half" idx="10"/>
          </p:nvPr>
        </p:nvSpPr>
        <p:spPr/>
        <p:txBody>
          <a:bodyPr/>
          <a:lstStyle/>
          <a:p>
            <a:fld id="{7D35976B-F799-4EBF-9AFD-4CC7F8B7979B}" type="datetimeFigureOut">
              <a:rPr lang="en-US" smtClean="0"/>
              <a:t>1/19/2024</a:t>
            </a:fld>
            <a:endParaRPr lang="en-US"/>
          </a:p>
        </p:txBody>
      </p:sp>
      <p:sp>
        <p:nvSpPr>
          <p:cNvPr id="5" name="Footer Placeholder 4">
            <a:extLst>
              <a:ext uri="{FF2B5EF4-FFF2-40B4-BE49-F238E27FC236}">
                <a16:creationId xmlns:a16="http://schemas.microsoft.com/office/drawing/2014/main" id="{175E6696-37EE-9BB6-4315-6A6B3DC3D4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04A74A-F579-13DD-DC45-A01735E317DD}"/>
              </a:ext>
            </a:extLst>
          </p:cNvPr>
          <p:cNvSpPr>
            <a:spLocks noGrp="1"/>
          </p:cNvSpPr>
          <p:nvPr>
            <p:ph type="sldNum" sz="quarter" idx="12"/>
          </p:nvPr>
        </p:nvSpPr>
        <p:spPr/>
        <p:txBody>
          <a:bodyPr/>
          <a:lstStyle/>
          <a:p>
            <a:fld id="{465BB79D-D49D-4596-B43E-EF094C158DC1}" type="slidenum">
              <a:rPr lang="en-US" smtClean="0"/>
              <a:t>‹#›</a:t>
            </a:fld>
            <a:endParaRPr lang="en-US"/>
          </a:p>
        </p:txBody>
      </p:sp>
    </p:spTree>
    <p:extLst>
      <p:ext uri="{BB962C8B-B14F-4D97-AF65-F5344CB8AC3E}">
        <p14:creationId xmlns:p14="http://schemas.microsoft.com/office/powerpoint/2010/main" val="2136537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1C49-6678-6C87-D81F-283F8B17C59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D8B423-C971-3681-F3A7-43247B9811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2C3EC8-1446-88D5-AC11-BF6157AB7091}"/>
              </a:ext>
            </a:extLst>
          </p:cNvPr>
          <p:cNvSpPr>
            <a:spLocks noGrp="1"/>
          </p:cNvSpPr>
          <p:nvPr>
            <p:ph type="dt" sz="half" idx="10"/>
          </p:nvPr>
        </p:nvSpPr>
        <p:spPr/>
        <p:txBody>
          <a:bodyPr/>
          <a:lstStyle/>
          <a:p>
            <a:fld id="{7D35976B-F799-4EBF-9AFD-4CC7F8B7979B}" type="datetimeFigureOut">
              <a:rPr lang="en-US" smtClean="0"/>
              <a:t>1/19/2024</a:t>
            </a:fld>
            <a:endParaRPr lang="en-US"/>
          </a:p>
        </p:txBody>
      </p:sp>
      <p:sp>
        <p:nvSpPr>
          <p:cNvPr id="5" name="Footer Placeholder 4">
            <a:extLst>
              <a:ext uri="{FF2B5EF4-FFF2-40B4-BE49-F238E27FC236}">
                <a16:creationId xmlns:a16="http://schemas.microsoft.com/office/drawing/2014/main" id="{B1214735-B828-6302-4C6D-A1369C151B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EBEE5-02D9-C5B9-E68F-F643177225A3}"/>
              </a:ext>
            </a:extLst>
          </p:cNvPr>
          <p:cNvSpPr>
            <a:spLocks noGrp="1"/>
          </p:cNvSpPr>
          <p:nvPr>
            <p:ph type="sldNum" sz="quarter" idx="12"/>
          </p:nvPr>
        </p:nvSpPr>
        <p:spPr/>
        <p:txBody>
          <a:bodyPr/>
          <a:lstStyle/>
          <a:p>
            <a:fld id="{465BB79D-D49D-4596-B43E-EF094C158DC1}" type="slidenum">
              <a:rPr lang="en-US" smtClean="0"/>
              <a:t>‹#›</a:t>
            </a:fld>
            <a:endParaRPr lang="en-US"/>
          </a:p>
        </p:txBody>
      </p:sp>
    </p:spTree>
    <p:extLst>
      <p:ext uri="{BB962C8B-B14F-4D97-AF65-F5344CB8AC3E}">
        <p14:creationId xmlns:p14="http://schemas.microsoft.com/office/powerpoint/2010/main" val="2535214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7F2E46-FE41-03DF-F2B8-01D6E416D3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1ED51C-B466-AAF3-D5A0-3950945AB1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B8A955-F93B-FD84-CA28-F012268A9DE7}"/>
              </a:ext>
            </a:extLst>
          </p:cNvPr>
          <p:cNvSpPr>
            <a:spLocks noGrp="1"/>
          </p:cNvSpPr>
          <p:nvPr>
            <p:ph type="dt" sz="half" idx="10"/>
          </p:nvPr>
        </p:nvSpPr>
        <p:spPr/>
        <p:txBody>
          <a:bodyPr/>
          <a:lstStyle/>
          <a:p>
            <a:fld id="{7D35976B-F799-4EBF-9AFD-4CC7F8B7979B}" type="datetimeFigureOut">
              <a:rPr lang="en-US" smtClean="0"/>
              <a:t>1/19/2024</a:t>
            </a:fld>
            <a:endParaRPr lang="en-US"/>
          </a:p>
        </p:txBody>
      </p:sp>
      <p:sp>
        <p:nvSpPr>
          <p:cNvPr id="5" name="Footer Placeholder 4">
            <a:extLst>
              <a:ext uri="{FF2B5EF4-FFF2-40B4-BE49-F238E27FC236}">
                <a16:creationId xmlns:a16="http://schemas.microsoft.com/office/drawing/2014/main" id="{C518FCA1-221F-ACB1-0906-1A8E0786E2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AAF7B-9A17-0F4E-CA24-3DEBC6FF3F44}"/>
              </a:ext>
            </a:extLst>
          </p:cNvPr>
          <p:cNvSpPr>
            <a:spLocks noGrp="1"/>
          </p:cNvSpPr>
          <p:nvPr>
            <p:ph type="sldNum" sz="quarter" idx="12"/>
          </p:nvPr>
        </p:nvSpPr>
        <p:spPr/>
        <p:txBody>
          <a:bodyPr/>
          <a:lstStyle/>
          <a:p>
            <a:fld id="{465BB79D-D49D-4596-B43E-EF094C158DC1}" type="slidenum">
              <a:rPr lang="en-US" smtClean="0"/>
              <a:t>‹#›</a:t>
            </a:fld>
            <a:endParaRPr lang="en-US"/>
          </a:p>
        </p:txBody>
      </p:sp>
    </p:spTree>
    <p:extLst>
      <p:ext uri="{BB962C8B-B14F-4D97-AF65-F5344CB8AC3E}">
        <p14:creationId xmlns:p14="http://schemas.microsoft.com/office/powerpoint/2010/main" val="3383009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6492B-EC76-8C87-E8C5-A43EA76284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AB2B87-A5D4-76C4-86E7-6984A89ED9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9903AE-0728-C756-6D65-A39C42292A57}"/>
              </a:ext>
            </a:extLst>
          </p:cNvPr>
          <p:cNvSpPr>
            <a:spLocks noGrp="1"/>
          </p:cNvSpPr>
          <p:nvPr>
            <p:ph type="dt" sz="half" idx="10"/>
          </p:nvPr>
        </p:nvSpPr>
        <p:spPr/>
        <p:txBody>
          <a:bodyPr/>
          <a:lstStyle/>
          <a:p>
            <a:fld id="{7D35976B-F799-4EBF-9AFD-4CC7F8B7979B}" type="datetimeFigureOut">
              <a:rPr lang="en-US" smtClean="0"/>
              <a:t>1/19/2024</a:t>
            </a:fld>
            <a:endParaRPr lang="en-US"/>
          </a:p>
        </p:txBody>
      </p:sp>
      <p:sp>
        <p:nvSpPr>
          <p:cNvPr id="5" name="Footer Placeholder 4">
            <a:extLst>
              <a:ext uri="{FF2B5EF4-FFF2-40B4-BE49-F238E27FC236}">
                <a16:creationId xmlns:a16="http://schemas.microsoft.com/office/drawing/2014/main" id="{A52766A7-E7F1-65A5-CCA4-BCC716193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CCB5ED-258E-5EF4-F18A-ED5767A879A6}"/>
              </a:ext>
            </a:extLst>
          </p:cNvPr>
          <p:cNvSpPr>
            <a:spLocks noGrp="1"/>
          </p:cNvSpPr>
          <p:nvPr>
            <p:ph type="sldNum" sz="quarter" idx="12"/>
          </p:nvPr>
        </p:nvSpPr>
        <p:spPr/>
        <p:txBody>
          <a:bodyPr/>
          <a:lstStyle/>
          <a:p>
            <a:fld id="{465BB79D-D49D-4596-B43E-EF094C158DC1}" type="slidenum">
              <a:rPr lang="en-US" smtClean="0"/>
              <a:t>‹#›</a:t>
            </a:fld>
            <a:endParaRPr lang="en-US"/>
          </a:p>
        </p:txBody>
      </p:sp>
    </p:spTree>
    <p:extLst>
      <p:ext uri="{BB962C8B-B14F-4D97-AF65-F5344CB8AC3E}">
        <p14:creationId xmlns:p14="http://schemas.microsoft.com/office/powerpoint/2010/main" val="2622133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D07D7-1F74-F207-1542-4118D2F28D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7D3FB2-0A5C-70D2-F1FD-16E264EAF81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1B6777-417D-09A6-0168-3AA2742EDA8B}"/>
              </a:ext>
            </a:extLst>
          </p:cNvPr>
          <p:cNvSpPr>
            <a:spLocks noGrp="1"/>
          </p:cNvSpPr>
          <p:nvPr>
            <p:ph type="dt" sz="half" idx="10"/>
          </p:nvPr>
        </p:nvSpPr>
        <p:spPr/>
        <p:txBody>
          <a:bodyPr/>
          <a:lstStyle/>
          <a:p>
            <a:fld id="{7D35976B-F799-4EBF-9AFD-4CC7F8B7979B}" type="datetimeFigureOut">
              <a:rPr lang="en-US" smtClean="0"/>
              <a:t>1/19/2024</a:t>
            </a:fld>
            <a:endParaRPr lang="en-US"/>
          </a:p>
        </p:txBody>
      </p:sp>
      <p:sp>
        <p:nvSpPr>
          <p:cNvPr id="5" name="Footer Placeholder 4">
            <a:extLst>
              <a:ext uri="{FF2B5EF4-FFF2-40B4-BE49-F238E27FC236}">
                <a16:creationId xmlns:a16="http://schemas.microsoft.com/office/drawing/2014/main" id="{F95706CE-EAA1-9CCA-35D3-9595FE6089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A1B7A3-853C-84B8-3F26-BE270A84ED02}"/>
              </a:ext>
            </a:extLst>
          </p:cNvPr>
          <p:cNvSpPr>
            <a:spLocks noGrp="1"/>
          </p:cNvSpPr>
          <p:nvPr>
            <p:ph type="sldNum" sz="quarter" idx="12"/>
          </p:nvPr>
        </p:nvSpPr>
        <p:spPr/>
        <p:txBody>
          <a:bodyPr/>
          <a:lstStyle/>
          <a:p>
            <a:fld id="{465BB79D-D49D-4596-B43E-EF094C158DC1}" type="slidenum">
              <a:rPr lang="en-US" smtClean="0"/>
              <a:t>‹#›</a:t>
            </a:fld>
            <a:endParaRPr lang="en-US"/>
          </a:p>
        </p:txBody>
      </p:sp>
    </p:spTree>
    <p:extLst>
      <p:ext uri="{BB962C8B-B14F-4D97-AF65-F5344CB8AC3E}">
        <p14:creationId xmlns:p14="http://schemas.microsoft.com/office/powerpoint/2010/main" val="654040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A7210-00E6-93C0-C1DD-6C28E6647D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083ACD-925B-60F8-88AC-D338AA59F9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549E2D-FFA0-25BC-041B-BB2AB739D9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338E51-1376-8267-CBC5-748AF65F6FED}"/>
              </a:ext>
            </a:extLst>
          </p:cNvPr>
          <p:cNvSpPr>
            <a:spLocks noGrp="1"/>
          </p:cNvSpPr>
          <p:nvPr>
            <p:ph type="dt" sz="half" idx="10"/>
          </p:nvPr>
        </p:nvSpPr>
        <p:spPr/>
        <p:txBody>
          <a:bodyPr/>
          <a:lstStyle/>
          <a:p>
            <a:fld id="{7D35976B-F799-4EBF-9AFD-4CC7F8B7979B}" type="datetimeFigureOut">
              <a:rPr lang="en-US" smtClean="0"/>
              <a:t>1/19/2024</a:t>
            </a:fld>
            <a:endParaRPr lang="en-US"/>
          </a:p>
        </p:txBody>
      </p:sp>
      <p:sp>
        <p:nvSpPr>
          <p:cNvPr id="6" name="Footer Placeholder 5">
            <a:extLst>
              <a:ext uri="{FF2B5EF4-FFF2-40B4-BE49-F238E27FC236}">
                <a16:creationId xmlns:a16="http://schemas.microsoft.com/office/drawing/2014/main" id="{80A4693C-AEB8-3679-4575-C0BFA97816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43F8D5-669F-E934-B347-F38B1B79C579}"/>
              </a:ext>
            </a:extLst>
          </p:cNvPr>
          <p:cNvSpPr>
            <a:spLocks noGrp="1"/>
          </p:cNvSpPr>
          <p:nvPr>
            <p:ph type="sldNum" sz="quarter" idx="12"/>
          </p:nvPr>
        </p:nvSpPr>
        <p:spPr/>
        <p:txBody>
          <a:bodyPr/>
          <a:lstStyle/>
          <a:p>
            <a:fld id="{465BB79D-D49D-4596-B43E-EF094C158DC1}" type="slidenum">
              <a:rPr lang="en-US" smtClean="0"/>
              <a:t>‹#›</a:t>
            </a:fld>
            <a:endParaRPr lang="en-US"/>
          </a:p>
        </p:txBody>
      </p:sp>
    </p:spTree>
    <p:extLst>
      <p:ext uri="{BB962C8B-B14F-4D97-AF65-F5344CB8AC3E}">
        <p14:creationId xmlns:p14="http://schemas.microsoft.com/office/powerpoint/2010/main" val="1986902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DBC6C-DB5C-E1BA-95D2-5EA40B45514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798150-1FEF-C0C0-47CF-407034EA4C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4B4B31-3154-0BC4-4A91-1C62E7E983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7B3A03-84C4-1831-0C5E-B004841BF4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A4ECB6-B1E9-5C54-D648-058968FD4A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E08CB3-0D7E-E4CC-61B8-4798876F3E3E}"/>
              </a:ext>
            </a:extLst>
          </p:cNvPr>
          <p:cNvSpPr>
            <a:spLocks noGrp="1"/>
          </p:cNvSpPr>
          <p:nvPr>
            <p:ph type="dt" sz="half" idx="10"/>
          </p:nvPr>
        </p:nvSpPr>
        <p:spPr/>
        <p:txBody>
          <a:bodyPr/>
          <a:lstStyle/>
          <a:p>
            <a:fld id="{7D35976B-F799-4EBF-9AFD-4CC7F8B7979B}" type="datetimeFigureOut">
              <a:rPr lang="en-US" smtClean="0"/>
              <a:t>1/19/2024</a:t>
            </a:fld>
            <a:endParaRPr lang="en-US"/>
          </a:p>
        </p:txBody>
      </p:sp>
      <p:sp>
        <p:nvSpPr>
          <p:cNvPr id="8" name="Footer Placeholder 7">
            <a:extLst>
              <a:ext uri="{FF2B5EF4-FFF2-40B4-BE49-F238E27FC236}">
                <a16:creationId xmlns:a16="http://schemas.microsoft.com/office/drawing/2014/main" id="{6B779C89-CBA6-A4CC-16AA-841226E4298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D89BEA-E925-DD76-BA8C-18FEA74E2E85}"/>
              </a:ext>
            </a:extLst>
          </p:cNvPr>
          <p:cNvSpPr>
            <a:spLocks noGrp="1"/>
          </p:cNvSpPr>
          <p:nvPr>
            <p:ph type="sldNum" sz="quarter" idx="12"/>
          </p:nvPr>
        </p:nvSpPr>
        <p:spPr/>
        <p:txBody>
          <a:bodyPr/>
          <a:lstStyle/>
          <a:p>
            <a:fld id="{465BB79D-D49D-4596-B43E-EF094C158DC1}" type="slidenum">
              <a:rPr lang="en-US" smtClean="0"/>
              <a:t>‹#›</a:t>
            </a:fld>
            <a:endParaRPr lang="en-US"/>
          </a:p>
        </p:txBody>
      </p:sp>
    </p:spTree>
    <p:extLst>
      <p:ext uri="{BB962C8B-B14F-4D97-AF65-F5344CB8AC3E}">
        <p14:creationId xmlns:p14="http://schemas.microsoft.com/office/powerpoint/2010/main" val="898034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414B9-2BE8-0E97-37E6-008DF870F43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D19E90-E5A1-F307-DCF2-29B4BDF8B197}"/>
              </a:ext>
            </a:extLst>
          </p:cNvPr>
          <p:cNvSpPr>
            <a:spLocks noGrp="1"/>
          </p:cNvSpPr>
          <p:nvPr>
            <p:ph type="dt" sz="half" idx="10"/>
          </p:nvPr>
        </p:nvSpPr>
        <p:spPr/>
        <p:txBody>
          <a:bodyPr/>
          <a:lstStyle/>
          <a:p>
            <a:fld id="{7D35976B-F799-4EBF-9AFD-4CC7F8B7979B}" type="datetimeFigureOut">
              <a:rPr lang="en-US" smtClean="0"/>
              <a:t>1/19/2024</a:t>
            </a:fld>
            <a:endParaRPr lang="en-US"/>
          </a:p>
        </p:txBody>
      </p:sp>
      <p:sp>
        <p:nvSpPr>
          <p:cNvPr id="4" name="Footer Placeholder 3">
            <a:extLst>
              <a:ext uri="{FF2B5EF4-FFF2-40B4-BE49-F238E27FC236}">
                <a16:creationId xmlns:a16="http://schemas.microsoft.com/office/drawing/2014/main" id="{95ADA86C-A8F9-E1C3-3E07-5F26C4048F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3520C99-0179-FED3-8B9F-A662579A007A}"/>
              </a:ext>
            </a:extLst>
          </p:cNvPr>
          <p:cNvSpPr>
            <a:spLocks noGrp="1"/>
          </p:cNvSpPr>
          <p:nvPr>
            <p:ph type="sldNum" sz="quarter" idx="12"/>
          </p:nvPr>
        </p:nvSpPr>
        <p:spPr/>
        <p:txBody>
          <a:bodyPr/>
          <a:lstStyle/>
          <a:p>
            <a:fld id="{465BB79D-D49D-4596-B43E-EF094C158DC1}" type="slidenum">
              <a:rPr lang="en-US" smtClean="0"/>
              <a:t>‹#›</a:t>
            </a:fld>
            <a:endParaRPr lang="en-US"/>
          </a:p>
        </p:txBody>
      </p:sp>
    </p:spTree>
    <p:extLst>
      <p:ext uri="{BB962C8B-B14F-4D97-AF65-F5344CB8AC3E}">
        <p14:creationId xmlns:p14="http://schemas.microsoft.com/office/powerpoint/2010/main" val="444903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E5AF3B-CAA7-E58A-7050-3E428F357CFC}"/>
              </a:ext>
            </a:extLst>
          </p:cNvPr>
          <p:cNvSpPr>
            <a:spLocks noGrp="1"/>
          </p:cNvSpPr>
          <p:nvPr>
            <p:ph type="dt" sz="half" idx="10"/>
          </p:nvPr>
        </p:nvSpPr>
        <p:spPr/>
        <p:txBody>
          <a:bodyPr/>
          <a:lstStyle/>
          <a:p>
            <a:fld id="{7D35976B-F799-4EBF-9AFD-4CC7F8B7979B}" type="datetimeFigureOut">
              <a:rPr lang="en-US" smtClean="0"/>
              <a:t>1/19/2024</a:t>
            </a:fld>
            <a:endParaRPr lang="en-US"/>
          </a:p>
        </p:txBody>
      </p:sp>
      <p:sp>
        <p:nvSpPr>
          <p:cNvPr id="3" name="Footer Placeholder 2">
            <a:extLst>
              <a:ext uri="{FF2B5EF4-FFF2-40B4-BE49-F238E27FC236}">
                <a16:creationId xmlns:a16="http://schemas.microsoft.com/office/drawing/2014/main" id="{08C6695D-0034-F58A-D08C-9653B987C94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763AE3B-C13C-13A2-F5A1-F3439B1ED03C}"/>
              </a:ext>
            </a:extLst>
          </p:cNvPr>
          <p:cNvSpPr>
            <a:spLocks noGrp="1"/>
          </p:cNvSpPr>
          <p:nvPr>
            <p:ph type="sldNum" sz="quarter" idx="12"/>
          </p:nvPr>
        </p:nvSpPr>
        <p:spPr/>
        <p:txBody>
          <a:bodyPr/>
          <a:lstStyle/>
          <a:p>
            <a:fld id="{465BB79D-D49D-4596-B43E-EF094C158DC1}" type="slidenum">
              <a:rPr lang="en-US" smtClean="0"/>
              <a:t>‹#›</a:t>
            </a:fld>
            <a:endParaRPr lang="en-US"/>
          </a:p>
        </p:txBody>
      </p:sp>
    </p:spTree>
    <p:extLst>
      <p:ext uri="{BB962C8B-B14F-4D97-AF65-F5344CB8AC3E}">
        <p14:creationId xmlns:p14="http://schemas.microsoft.com/office/powerpoint/2010/main" val="956711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085BB-FD16-9175-2C5F-60595B3870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A5BD72-ABB8-1A84-F282-BCE4B1B186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CFB6546-1E2F-1EEF-0CCA-61918DDDF0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BE0723-FCA2-0680-E9B2-1CBD6B110188}"/>
              </a:ext>
            </a:extLst>
          </p:cNvPr>
          <p:cNvSpPr>
            <a:spLocks noGrp="1"/>
          </p:cNvSpPr>
          <p:nvPr>
            <p:ph type="dt" sz="half" idx="10"/>
          </p:nvPr>
        </p:nvSpPr>
        <p:spPr/>
        <p:txBody>
          <a:bodyPr/>
          <a:lstStyle/>
          <a:p>
            <a:fld id="{7D35976B-F799-4EBF-9AFD-4CC7F8B7979B}" type="datetimeFigureOut">
              <a:rPr lang="en-US" smtClean="0"/>
              <a:t>1/19/2024</a:t>
            </a:fld>
            <a:endParaRPr lang="en-US"/>
          </a:p>
        </p:txBody>
      </p:sp>
      <p:sp>
        <p:nvSpPr>
          <p:cNvPr id="6" name="Footer Placeholder 5">
            <a:extLst>
              <a:ext uri="{FF2B5EF4-FFF2-40B4-BE49-F238E27FC236}">
                <a16:creationId xmlns:a16="http://schemas.microsoft.com/office/drawing/2014/main" id="{9C467A12-E263-63DB-5B3F-E8A56FD112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1167F0-73D8-7B7E-11F2-EB665591FBEB}"/>
              </a:ext>
            </a:extLst>
          </p:cNvPr>
          <p:cNvSpPr>
            <a:spLocks noGrp="1"/>
          </p:cNvSpPr>
          <p:nvPr>
            <p:ph type="sldNum" sz="quarter" idx="12"/>
          </p:nvPr>
        </p:nvSpPr>
        <p:spPr/>
        <p:txBody>
          <a:bodyPr/>
          <a:lstStyle/>
          <a:p>
            <a:fld id="{465BB79D-D49D-4596-B43E-EF094C158DC1}" type="slidenum">
              <a:rPr lang="en-US" smtClean="0"/>
              <a:t>‹#›</a:t>
            </a:fld>
            <a:endParaRPr lang="en-US"/>
          </a:p>
        </p:txBody>
      </p:sp>
    </p:spTree>
    <p:extLst>
      <p:ext uri="{BB962C8B-B14F-4D97-AF65-F5344CB8AC3E}">
        <p14:creationId xmlns:p14="http://schemas.microsoft.com/office/powerpoint/2010/main" val="3605437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4F8FF-36DE-D793-3B52-F2ADBDBEBF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7B8B578-426C-0A04-3A5D-40313D11F5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70C751-BB64-78CE-A9E3-107D0F5E3B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724346-8F9E-8B4C-5AAB-6967DAD79F7D}"/>
              </a:ext>
            </a:extLst>
          </p:cNvPr>
          <p:cNvSpPr>
            <a:spLocks noGrp="1"/>
          </p:cNvSpPr>
          <p:nvPr>
            <p:ph type="dt" sz="half" idx="10"/>
          </p:nvPr>
        </p:nvSpPr>
        <p:spPr/>
        <p:txBody>
          <a:bodyPr/>
          <a:lstStyle/>
          <a:p>
            <a:fld id="{7D35976B-F799-4EBF-9AFD-4CC7F8B7979B}" type="datetimeFigureOut">
              <a:rPr lang="en-US" smtClean="0"/>
              <a:t>1/19/2024</a:t>
            </a:fld>
            <a:endParaRPr lang="en-US"/>
          </a:p>
        </p:txBody>
      </p:sp>
      <p:sp>
        <p:nvSpPr>
          <p:cNvPr id="6" name="Footer Placeholder 5">
            <a:extLst>
              <a:ext uri="{FF2B5EF4-FFF2-40B4-BE49-F238E27FC236}">
                <a16:creationId xmlns:a16="http://schemas.microsoft.com/office/drawing/2014/main" id="{BEFDF727-9781-1B3A-9F92-F8E7ECB8AD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68AD39-774D-5888-97C4-A980755764EB}"/>
              </a:ext>
            </a:extLst>
          </p:cNvPr>
          <p:cNvSpPr>
            <a:spLocks noGrp="1"/>
          </p:cNvSpPr>
          <p:nvPr>
            <p:ph type="sldNum" sz="quarter" idx="12"/>
          </p:nvPr>
        </p:nvSpPr>
        <p:spPr/>
        <p:txBody>
          <a:bodyPr/>
          <a:lstStyle/>
          <a:p>
            <a:fld id="{465BB79D-D49D-4596-B43E-EF094C158DC1}" type="slidenum">
              <a:rPr lang="en-US" smtClean="0"/>
              <a:t>‹#›</a:t>
            </a:fld>
            <a:endParaRPr lang="en-US"/>
          </a:p>
        </p:txBody>
      </p:sp>
    </p:spTree>
    <p:extLst>
      <p:ext uri="{BB962C8B-B14F-4D97-AF65-F5344CB8AC3E}">
        <p14:creationId xmlns:p14="http://schemas.microsoft.com/office/powerpoint/2010/main" val="2350660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99E8CC-017D-5FBB-3DF7-D7266C19F9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FBBC0F-0EC4-212D-3874-18B69B59D3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9750D5-0319-4D2F-0700-97DCA36D0D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D35976B-F799-4EBF-9AFD-4CC7F8B7979B}" type="datetimeFigureOut">
              <a:rPr lang="en-US" smtClean="0"/>
              <a:t>1/19/2024</a:t>
            </a:fld>
            <a:endParaRPr lang="en-US"/>
          </a:p>
        </p:txBody>
      </p:sp>
      <p:sp>
        <p:nvSpPr>
          <p:cNvPr id="5" name="Footer Placeholder 4">
            <a:extLst>
              <a:ext uri="{FF2B5EF4-FFF2-40B4-BE49-F238E27FC236}">
                <a16:creationId xmlns:a16="http://schemas.microsoft.com/office/drawing/2014/main" id="{6EB0A9AB-AA83-7818-AA47-87E7F0A4DC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1A06082-9758-51BB-5124-B4AFD2A6DC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65BB79D-D49D-4596-B43E-EF094C158DC1}" type="slidenum">
              <a:rPr lang="en-US" smtClean="0"/>
              <a:t>‹#›</a:t>
            </a:fld>
            <a:endParaRPr lang="en-US"/>
          </a:p>
        </p:txBody>
      </p:sp>
    </p:spTree>
    <p:extLst>
      <p:ext uri="{BB962C8B-B14F-4D97-AF65-F5344CB8AC3E}">
        <p14:creationId xmlns:p14="http://schemas.microsoft.com/office/powerpoint/2010/main" val="24186263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s://owasp.org/API-Security/editions/2023/en/0x11-t10/" TargetMode="External"/><Relationship Id="rId2" Type="http://schemas.openxmlformats.org/officeDocument/2006/relationships/hyperlink" Target="https://www.sans.org/top25-software-errors/" TargetMode="External"/><Relationship Id="rId1" Type="http://schemas.openxmlformats.org/officeDocument/2006/relationships/slideLayout" Target="../slideLayouts/slideLayout7.xml"/><Relationship Id="rId6" Type="http://schemas.openxmlformats.org/officeDocument/2006/relationships/hyperlink" Target="https://www.nist.gov/cyberframework" TargetMode="External"/><Relationship Id="rId5" Type="http://schemas.openxmlformats.org/officeDocument/2006/relationships/hyperlink" Target="https://cwe.mitre.org/" TargetMode="External"/><Relationship Id="rId4" Type="http://schemas.openxmlformats.org/officeDocument/2006/relationships/hyperlink" Target="https://cve.mitre.org/"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11D1A-E515-321B-E24F-9FBE2F33350C}"/>
              </a:ext>
            </a:extLst>
          </p:cNvPr>
          <p:cNvSpPr>
            <a:spLocks noGrp="1"/>
          </p:cNvSpPr>
          <p:nvPr>
            <p:ph type="ctrTitle"/>
          </p:nvPr>
        </p:nvSpPr>
        <p:spPr>
          <a:xfrm>
            <a:off x="1524000" y="1600200"/>
            <a:ext cx="9144000" cy="2387600"/>
          </a:xfrm>
        </p:spPr>
        <p:txBody>
          <a:bodyPr>
            <a:normAutofit fontScale="90000"/>
          </a:bodyPr>
          <a:lstStyle/>
          <a:p>
            <a:r>
              <a:rPr lang="en-US" sz="4400" b="1" kern="1800" dirty="0">
                <a:solidFill>
                  <a:srgbClr val="0087FF"/>
                </a:solidFill>
                <a:effectLst/>
                <a:latin typeface="Times New Roman" panose="02020603050405020304" pitchFamily="18" charset="0"/>
                <a:ea typeface="Times New Roman" panose="02020603050405020304" pitchFamily="18" charset="0"/>
                <a:cs typeface="Mangal" panose="02040503050203030202" pitchFamily="18" charset="0"/>
              </a:rPr>
              <a:t>Unit 1. </a:t>
            </a:r>
            <a:br>
              <a:rPr lang="en-US" sz="4400" b="1" kern="1800" dirty="0">
                <a:solidFill>
                  <a:srgbClr val="0087FF"/>
                </a:solidFill>
                <a:effectLst/>
                <a:latin typeface="Times New Roman" panose="02020603050405020304" pitchFamily="18" charset="0"/>
                <a:ea typeface="Times New Roman" panose="02020603050405020304" pitchFamily="18" charset="0"/>
                <a:cs typeface="Mangal" panose="02040503050203030202" pitchFamily="18" charset="0"/>
              </a:rPr>
            </a:br>
            <a:r>
              <a:rPr lang="en-US" sz="4400" b="1" kern="1800" dirty="0">
                <a:solidFill>
                  <a:srgbClr val="0087FF"/>
                </a:solidFill>
                <a:effectLst/>
                <a:latin typeface="Times New Roman" panose="02020603050405020304" pitchFamily="18" charset="0"/>
                <a:ea typeface="Times New Roman" panose="02020603050405020304" pitchFamily="18" charset="0"/>
                <a:cs typeface="Mangal" panose="02040503050203030202" pitchFamily="18" charset="0"/>
              </a:rPr>
              <a:t>Introduction to Software Development and Application Security</a:t>
            </a:r>
            <a:endParaRPr lang="en-US" sz="16100" dirty="0"/>
          </a:p>
        </p:txBody>
      </p:sp>
      <p:sp>
        <p:nvSpPr>
          <p:cNvPr id="3" name="Subtitle 2">
            <a:extLst>
              <a:ext uri="{FF2B5EF4-FFF2-40B4-BE49-F238E27FC236}">
                <a16:creationId xmlns:a16="http://schemas.microsoft.com/office/drawing/2014/main" id="{C3376B6E-4C1A-BB24-D1E2-4E15940EA445}"/>
              </a:ext>
            </a:extLst>
          </p:cNvPr>
          <p:cNvSpPr>
            <a:spLocks noGrp="1"/>
          </p:cNvSpPr>
          <p:nvPr>
            <p:ph type="subTitle" idx="1"/>
          </p:nvPr>
        </p:nvSpPr>
        <p:spPr>
          <a:xfrm>
            <a:off x="1524000" y="4513006"/>
            <a:ext cx="9144000" cy="744794"/>
          </a:xfrm>
        </p:spPr>
        <p:txBody>
          <a:bodyPr>
            <a:normAutofit/>
          </a:bodyPr>
          <a:lstStyle/>
          <a:p>
            <a:r>
              <a:rPr lang="en-US" sz="4000" b="1" dirty="0"/>
              <a:t>Dr. Keshav Sinha</a:t>
            </a:r>
          </a:p>
        </p:txBody>
      </p:sp>
    </p:spTree>
    <p:extLst>
      <p:ext uri="{BB962C8B-B14F-4D97-AF65-F5344CB8AC3E}">
        <p14:creationId xmlns:p14="http://schemas.microsoft.com/office/powerpoint/2010/main" val="14315297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5D36FA-EB85-E342-69F7-70AF3479DAEB}"/>
              </a:ext>
            </a:extLst>
          </p:cNvPr>
          <p:cNvSpPr txBox="1"/>
          <p:nvPr/>
        </p:nvSpPr>
        <p:spPr>
          <a:xfrm>
            <a:off x="748480" y="659841"/>
            <a:ext cx="8307029" cy="660437"/>
          </a:xfrm>
          <a:prstGeom prst="rect">
            <a:avLst/>
          </a:prstGeom>
          <a:noFill/>
        </p:spPr>
        <p:txBody>
          <a:bodyPr wrap="square">
            <a:spAutoFit/>
          </a:bodyPr>
          <a:lstStyle/>
          <a:p>
            <a:pPr marL="0" marR="0">
              <a:lnSpc>
                <a:spcPct val="107000"/>
              </a:lnSpc>
              <a:spcBef>
                <a:spcPts val="600"/>
              </a:spcBef>
              <a:spcAft>
                <a:spcPts val="600"/>
              </a:spcAft>
            </a:pPr>
            <a:r>
              <a:rPr lang="en-US" sz="3600" b="1" kern="1800" dirty="0">
                <a:solidFill>
                  <a:srgbClr val="0087FF"/>
                </a:solidFill>
                <a:effectLst/>
                <a:latin typeface="Times New Roman" panose="02020603050405020304" pitchFamily="18" charset="0"/>
                <a:ea typeface="Times New Roman" panose="02020603050405020304" pitchFamily="18" charset="0"/>
                <a:cs typeface="Mangal" panose="02040503050203030202" pitchFamily="18" charset="0"/>
              </a:rPr>
              <a:t>Learn about Software Development</a:t>
            </a:r>
            <a:endParaRPr lang="en-US" sz="1600" kern="100" dirty="0">
              <a:effectLst/>
              <a:latin typeface="Aptos" panose="020B0004020202020204" pitchFamily="34" charset="0"/>
              <a:ea typeface="Aptos" panose="020B0004020202020204" pitchFamily="34" charset="0"/>
              <a:cs typeface="Mangal" panose="02040503050203030202" pitchFamily="18" charset="0"/>
            </a:endParaRPr>
          </a:p>
        </p:txBody>
      </p:sp>
      <p:sp>
        <p:nvSpPr>
          <p:cNvPr id="5" name="TextBox 4">
            <a:extLst>
              <a:ext uri="{FF2B5EF4-FFF2-40B4-BE49-F238E27FC236}">
                <a16:creationId xmlns:a16="http://schemas.microsoft.com/office/drawing/2014/main" id="{39BA92B5-0789-33BE-4E52-12E8AF0873A4}"/>
              </a:ext>
            </a:extLst>
          </p:cNvPr>
          <p:cNvSpPr txBox="1"/>
          <p:nvPr/>
        </p:nvSpPr>
        <p:spPr>
          <a:xfrm>
            <a:off x="1047136" y="1814052"/>
            <a:ext cx="10545096" cy="3780522"/>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Begin with a feasibility analysis, ensuring financial soundness and technical feasibility of the proposed software development project.</a:t>
            </a:r>
          </a:p>
          <a:p>
            <a:pPr marL="285750" indent="-285750" algn="just">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Proceed to requirement analysis and specification to understand client requirements and organize them in a working document.</a:t>
            </a:r>
          </a:p>
          <a:p>
            <a:pPr marL="285750" indent="-285750" algn="just">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Utilize interviews, questionnaires, observations, and data flow diagrams to gather requirements.</a:t>
            </a:r>
          </a:p>
          <a:p>
            <a:pPr marL="285750" indent="-285750" algn="just">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Although there's no mathematical or logical approach to requirements gathering, following expert footsteps through various methods helps in analyzing business requirements.</a:t>
            </a:r>
          </a:p>
          <a:p>
            <a:pPr marL="285750" indent="-285750" algn="just">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Analyze if the project timeline aligns with programming hours needed for completion.</a:t>
            </a:r>
          </a:p>
          <a:p>
            <a:pPr marL="285750" indent="-285750" algn="just">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Strengthen human capital involved in programming for project success.</a:t>
            </a:r>
          </a:p>
        </p:txBody>
      </p:sp>
    </p:spTree>
    <p:extLst>
      <p:ext uri="{BB962C8B-B14F-4D97-AF65-F5344CB8AC3E}">
        <p14:creationId xmlns:p14="http://schemas.microsoft.com/office/powerpoint/2010/main" val="10042076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11DA59-3924-373D-12C3-1138DB47CAF0}"/>
              </a:ext>
            </a:extLst>
          </p:cNvPr>
          <p:cNvSpPr txBox="1"/>
          <p:nvPr/>
        </p:nvSpPr>
        <p:spPr>
          <a:xfrm>
            <a:off x="807474" y="648618"/>
            <a:ext cx="7333636" cy="646331"/>
          </a:xfrm>
          <a:prstGeom prst="rect">
            <a:avLst/>
          </a:prstGeom>
          <a:noFill/>
        </p:spPr>
        <p:txBody>
          <a:bodyPr wrap="square">
            <a:spAutoFit/>
          </a:bodyPr>
          <a:lstStyle/>
          <a:p>
            <a:r>
              <a:rPr lang="en-US" sz="3600" b="1" dirty="0">
                <a:solidFill>
                  <a:srgbClr val="0087FF"/>
                </a:solidFill>
              </a:rPr>
              <a:t>Software Development Process</a:t>
            </a:r>
          </a:p>
        </p:txBody>
      </p:sp>
      <p:sp>
        <p:nvSpPr>
          <p:cNvPr id="5" name="TextBox 4">
            <a:extLst>
              <a:ext uri="{FF2B5EF4-FFF2-40B4-BE49-F238E27FC236}">
                <a16:creationId xmlns:a16="http://schemas.microsoft.com/office/drawing/2014/main" id="{CBFBF11F-AFDC-CB62-7C21-F037B1F0CFDD}"/>
              </a:ext>
            </a:extLst>
          </p:cNvPr>
          <p:cNvSpPr txBox="1"/>
          <p:nvPr/>
        </p:nvSpPr>
        <p:spPr>
          <a:xfrm>
            <a:off x="1059426" y="1862047"/>
            <a:ext cx="10073148" cy="2809039"/>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400" dirty="0"/>
              <a:t>It is a process of </a:t>
            </a:r>
            <a:r>
              <a:rPr lang="en-US" sz="2400" b="1" dirty="0"/>
              <a:t>planning</a:t>
            </a:r>
            <a:r>
              <a:rPr lang="en-US" sz="2400" dirty="0"/>
              <a:t> and </a:t>
            </a:r>
            <a:r>
              <a:rPr lang="en-US" sz="2400" b="1" dirty="0"/>
              <a:t>managing</a:t>
            </a:r>
            <a:r>
              <a:rPr lang="en-US" sz="2400" dirty="0"/>
              <a:t> software development. </a:t>
            </a:r>
          </a:p>
          <a:p>
            <a:pPr marL="285750" indent="-285750" algn="just">
              <a:lnSpc>
                <a:spcPct val="150000"/>
              </a:lnSpc>
              <a:buFont typeface="Arial" panose="020B0604020202020204" pitchFamily="34" charset="0"/>
              <a:buChar char="•"/>
            </a:pPr>
            <a:r>
              <a:rPr lang="en-US" sz="2400" dirty="0"/>
              <a:t>It typically involves dividing software development work into </a:t>
            </a:r>
            <a:r>
              <a:rPr lang="en-US" sz="2400" b="1" dirty="0"/>
              <a:t>smaller</a:t>
            </a:r>
            <a:r>
              <a:rPr lang="en-US" sz="2400" dirty="0"/>
              <a:t>, </a:t>
            </a:r>
            <a:r>
              <a:rPr lang="en-US" sz="2400" b="1" dirty="0"/>
              <a:t>parallel</a:t>
            </a:r>
            <a:r>
              <a:rPr lang="en-US" sz="2400" dirty="0"/>
              <a:t>, or </a:t>
            </a:r>
            <a:r>
              <a:rPr lang="en-US" sz="2400" b="1" dirty="0"/>
              <a:t>sequential</a:t>
            </a:r>
            <a:r>
              <a:rPr lang="en-US" sz="2400" dirty="0"/>
              <a:t> steps or </a:t>
            </a:r>
            <a:r>
              <a:rPr lang="en-US" sz="2400" b="1" dirty="0"/>
              <a:t>sub-processes.</a:t>
            </a:r>
          </a:p>
          <a:p>
            <a:pPr marL="285750" indent="-285750" algn="just">
              <a:lnSpc>
                <a:spcPct val="150000"/>
              </a:lnSpc>
              <a:buFont typeface="Arial" panose="020B0604020202020204" pitchFamily="34" charset="0"/>
              <a:buChar char="•"/>
            </a:pPr>
            <a:r>
              <a:rPr lang="en-US" sz="2400" dirty="0"/>
              <a:t>It helps in to improve </a:t>
            </a:r>
            <a:r>
              <a:rPr lang="en-US" sz="2400" b="1" dirty="0"/>
              <a:t>design</a:t>
            </a:r>
            <a:r>
              <a:rPr lang="en-US" sz="2400" dirty="0"/>
              <a:t> and/or </a:t>
            </a:r>
            <a:r>
              <a:rPr lang="en-US" sz="2400" b="1" dirty="0"/>
              <a:t>product management</a:t>
            </a:r>
            <a:r>
              <a:rPr lang="en-US" sz="2400" dirty="0"/>
              <a:t>. </a:t>
            </a:r>
          </a:p>
          <a:p>
            <a:pPr marL="285750" indent="-285750" algn="just">
              <a:lnSpc>
                <a:spcPct val="150000"/>
              </a:lnSpc>
              <a:buFont typeface="Arial" panose="020B0604020202020204" pitchFamily="34" charset="0"/>
              <a:buChar char="•"/>
            </a:pPr>
            <a:r>
              <a:rPr lang="en-US" sz="2400" dirty="0"/>
              <a:t>It is also known as a </a:t>
            </a:r>
            <a:r>
              <a:rPr lang="en-US" sz="2400" b="1" dirty="0"/>
              <a:t>software development life cycle (SDLC)</a:t>
            </a:r>
            <a:r>
              <a:rPr lang="en-US" sz="2400" dirty="0"/>
              <a:t>. </a:t>
            </a:r>
          </a:p>
        </p:txBody>
      </p:sp>
    </p:spTree>
    <p:extLst>
      <p:ext uri="{BB962C8B-B14F-4D97-AF65-F5344CB8AC3E}">
        <p14:creationId xmlns:p14="http://schemas.microsoft.com/office/powerpoint/2010/main" val="42927381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3B8CF4EF-4AE8-52BE-BCB9-DDD4C05453EF}"/>
              </a:ext>
            </a:extLst>
          </p:cNvPr>
          <p:cNvGraphicFramePr/>
          <p:nvPr/>
        </p:nvGraphicFramePr>
        <p:xfrm>
          <a:off x="2100007" y="233776"/>
          <a:ext cx="11502104" cy="63904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5A02A9C9-4D53-0B27-7372-DD6B692DAE8F}"/>
              </a:ext>
            </a:extLst>
          </p:cNvPr>
          <p:cNvSpPr txBox="1"/>
          <p:nvPr/>
        </p:nvSpPr>
        <p:spPr>
          <a:xfrm>
            <a:off x="344948" y="233776"/>
            <a:ext cx="6098458" cy="646331"/>
          </a:xfrm>
          <a:prstGeom prst="rect">
            <a:avLst/>
          </a:prstGeom>
          <a:noFill/>
        </p:spPr>
        <p:txBody>
          <a:bodyPr wrap="square">
            <a:spAutoFit/>
          </a:bodyPr>
          <a:lstStyle/>
          <a:p>
            <a:r>
              <a:rPr lang="en-US" sz="3600" b="1" dirty="0">
                <a:solidFill>
                  <a:srgbClr val="0087FF"/>
                </a:solidFill>
              </a:rPr>
              <a:t>STAGES OF SDLC PROCESS</a:t>
            </a:r>
          </a:p>
        </p:txBody>
      </p:sp>
    </p:spTree>
    <p:extLst>
      <p:ext uri="{BB962C8B-B14F-4D97-AF65-F5344CB8AC3E}">
        <p14:creationId xmlns:p14="http://schemas.microsoft.com/office/powerpoint/2010/main" val="19430311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83A2F7-B9D7-C136-316E-6C443B710332}"/>
              </a:ext>
            </a:extLst>
          </p:cNvPr>
          <p:cNvSpPr txBox="1"/>
          <p:nvPr/>
        </p:nvSpPr>
        <p:spPr>
          <a:xfrm>
            <a:off x="817419" y="1136073"/>
            <a:ext cx="10099964" cy="646331"/>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Application security </a:t>
            </a:r>
            <a:r>
              <a:rPr lang="en-US" dirty="0">
                <a:latin typeface="Arial" panose="020B0604020202020204" pitchFamily="34" charset="0"/>
                <a:cs typeface="Arial" panose="020B0604020202020204" pitchFamily="34" charset="0"/>
              </a:rPr>
              <a:t>is the implementation of security through practices, tools, technology, people, and processes in the development life cycle</a:t>
            </a:r>
          </a:p>
        </p:txBody>
      </p:sp>
      <p:pic>
        <p:nvPicPr>
          <p:cNvPr id="5" name="Picture 4">
            <a:extLst>
              <a:ext uri="{FF2B5EF4-FFF2-40B4-BE49-F238E27FC236}">
                <a16:creationId xmlns:a16="http://schemas.microsoft.com/office/drawing/2014/main" id="{0262EF51-CADD-9596-96B3-35CD81132626}"/>
              </a:ext>
            </a:extLst>
          </p:cNvPr>
          <p:cNvPicPr>
            <a:picLocks noChangeAspect="1"/>
          </p:cNvPicPr>
          <p:nvPr/>
        </p:nvPicPr>
        <p:blipFill>
          <a:blip r:embed="rId2"/>
          <a:stretch>
            <a:fillRect/>
          </a:stretch>
        </p:blipFill>
        <p:spPr>
          <a:xfrm>
            <a:off x="817419" y="2253722"/>
            <a:ext cx="9445905" cy="1761342"/>
          </a:xfrm>
          <a:prstGeom prst="rect">
            <a:avLst/>
          </a:prstGeom>
        </p:spPr>
      </p:pic>
      <p:sp>
        <p:nvSpPr>
          <p:cNvPr id="6" name="TextBox 5">
            <a:extLst>
              <a:ext uri="{FF2B5EF4-FFF2-40B4-BE49-F238E27FC236}">
                <a16:creationId xmlns:a16="http://schemas.microsoft.com/office/drawing/2014/main" id="{C39A9ADA-0027-020B-20F8-8D92C54D7F5C}"/>
              </a:ext>
            </a:extLst>
          </p:cNvPr>
          <p:cNvSpPr txBox="1"/>
          <p:nvPr/>
        </p:nvSpPr>
        <p:spPr>
          <a:xfrm>
            <a:off x="817419" y="4357179"/>
            <a:ext cx="10099964" cy="2308324"/>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Challenges</a:t>
            </a:r>
          </a:p>
          <a:p>
            <a:endParaRPr lang="en-US" b="1"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en-US" dirty="0">
                <a:latin typeface="Arial" panose="020B0604020202020204" pitchFamily="34" charset="0"/>
                <a:cs typeface="Arial" panose="020B0604020202020204" pitchFamily="34" charset="0"/>
              </a:rPr>
              <a:t>Static Application Security Testing (SAST)</a:t>
            </a:r>
          </a:p>
          <a:p>
            <a:pPr marL="285750" indent="-285750">
              <a:buFont typeface="Wingdings" panose="05000000000000000000" pitchFamily="2" charset="2"/>
              <a:buChar char="q"/>
            </a:pPr>
            <a:r>
              <a:rPr lang="en-US" dirty="0">
                <a:latin typeface="Arial" panose="020B0604020202020204" pitchFamily="34" charset="0"/>
                <a:cs typeface="Arial" panose="020B0604020202020204" pitchFamily="34" charset="0"/>
              </a:rPr>
              <a:t>Dynamic Application Security Testing (DAST)</a:t>
            </a:r>
          </a:p>
          <a:p>
            <a:pPr marL="285750" indent="-285750">
              <a:buFont typeface="Wingdings" panose="05000000000000000000" pitchFamily="2" charset="2"/>
              <a:buChar char="q"/>
            </a:pPr>
            <a:r>
              <a:rPr lang="en-US" dirty="0">
                <a:latin typeface="Arial" panose="020B0604020202020204" pitchFamily="34" charset="0"/>
                <a:cs typeface="Arial" panose="020B0604020202020204" pitchFamily="34" charset="0"/>
              </a:rPr>
              <a:t>Software Composition Analysis (SCA)</a:t>
            </a:r>
          </a:p>
          <a:p>
            <a:pPr marL="285750" indent="-285750">
              <a:buFont typeface="Wingdings" panose="05000000000000000000" pitchFamily="2" charset="2"/>
              <a:buChar char="q"/>
            </a:pPr>
            <a:r>
              <a:rPr lang="en-US" dirty="0">
                <a:latin typeface="Arial" panose="020B0604020202020204" pitchFamily="34" charset="0"/>
                <a:cs typeface="Arial" panose="020B0604020202020204" pitchFamily="34" charset="0"/>
              </a:rPr>
              <a:t>Web application firewalls (WAF)</a:t>
            </a:r>
          </a:p>
          <a:p>
            <a:pPr marL="285750" indent="-285750">
              <a:buFont typeface="Wingdings" panose="05000000000000000000" pitchFamily="2" charset="2"/>
              <a:buChar char="q"/>
            </a:pPr>
            <a:r>
              <a:rPr lang="en-US" dirty="0">
                <a:latin typeface="Arial" panose="020B0604020202020204" pitchFamily="34" charset="0"/>
                <a:cs typeface="Arial" panose="020B0604020202020204" pitchFamily="34" charset="0"/>
              </a:rPr>
              <a:t>Run-time application security protection (RASP)</a:t>
            </a:r>
          </a:p>
          <a:p>
            <a:pPr marL="285750" indent="-285750">
              <a:buFont typeface="Wingdings" panose="05000000000000000000" pitchFamily="2" charset="2"/>
              <a:buChar char="q"/>
            </a:pPr>
            <a:endParaRPr lang="en-US"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D7A018B8-2F6F-DD1F-A3A0-69E236CFB0B5}"/>
              </a:ext>
            </a:extLst>
          </p:cNvPr>
          <p:cNvSpPr txBox="1"/>
          <p:nvPr/>
        </p:nvSpPr>
        <p:spPr>
          <a:xfrm>
            <a:off x="811049" y="402879"/>
            <a:ext cx="10563532" cy="660437"/>
          </a:xfrm>
          <a:prstGeom prst="rect">
            <a:avLst/>
          </a:prstGeom>
          <a:noFill/>
        </p:spPr>
        <p:txBody>
          <a:bodyPr wrap="square">
            <a:spAutoFit/>
          </a:bodyPr>
          <a:lstStyle/>
          <a:p>
            <a:pPr marL="0" marR="0">
              <a:lnSpc>
                <a:spcPct val="107000"/>
              </a:lnSpc>
              <a:spcBef>
                <a:spcPts val="600"/>
              </a:spcBef>
              <a:spcAft>
                <a:spcPts val="600"/>
              </a:spcAft>
            </a:pPr>
            <a:r>
              <a:rPr lang="en-US" sz="3600" b="1" kern="1800" dirty="0">
                <a:solidFill>
                  <a:srgbClr val="0087FF"/>
                </a:solidFill>
                <a:effectLst/>
                <a:latin typeface="Times New Roman" panose="02020603050405020304" pitchFamily="18" charset="0"/>
                <a:ea typeface="Times New Roman" panose="02020603050405020304" pitchFamily="18" charset="0"/>
                <a:cs typeface="Mangal" panose="02040503050203030202" pitchFamily="18" charset="0"/>
              </a:rPr>
              <a:t>Application Security</a:t>
            </a:r>
            <a:endParaRPr lang="en-US" sz="1600" kern="100" dirty="0">
              <a:effectLst/>
              <a:latin typeface="Aptos" panose="020B0004020202020204" pitchFamily="34" charset="0"/>
              <a:ea typeface="Aptos" panose="020B0004020202020204" pitchFamily="34" charset="0"/>
              <a:cs typeface="Mangal" panose="02040503050203030202" pitchFamily="18" charset="0"/>
            </a:endParaRPr>
          </a:p>
        </p:txBody>
      </p:sp>
    </p:spTree>
    <p:extLst>
      <p:ext uri="{BB962C8B-B14F-4D97-AF65-F5344CB8AC3E}">
        <p14:creationId xmlns:p14="http://schemas.microsoft.com/office/powerpoint/2010/main" val="15345570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CE6369-DDE8-BEAA-598E-E6240FA658BB}"/>
              </a:ext>
            </a:extLst>
          </p:cNvPr>
          <p:cNvSpPr txBox="1"/>
          <p:nvPr/>
        </p:nvSpPr>
        <p:spPr>
          <a:xfrm>
            <a:off x="1018030" y="867325"/>
            <a:ext cx="10563532" cy="660437"/>
          </a:xfrm>
          <a:prstGeom prst="rect">
            <a:avLst/>
          </a:prstGeom>
          <a:noFill/>
        </p:spPr>
        <p:txBody>
          <a:bodyPr wrap="square">
            <a:spAutoFit/>
          </a:bodyPr>
          <a:lstStyle/>
          <a:p>
            <a:pPr marL="0" marR="0">
              <a:lnSpc>
                <a:spcPct val="107000"/>
              </a:lnSpc>
              <a:spcBef>
                <a:spcPts val="600"/>
              </a:spcBef>
              <a:spcAft>
                <a:spcPts val="600"/>
              </a:spcAft>
            </a:pPr>
            <a:r>
              <a:rPr lang="en-US" sz="3600" b="1" kern="1800" dirty="0">
                <a:solidFill>
                  <a:srgbClr val="0087FF"/>
                </a:solidFill>
                <a:effectLst/>
                <a:latin typeface="Times New Roman" panose="02020603050405020304" pitchFamily="18" charset="0"/>
                <a:ea typeface="Times New Roman" panose="02020603050405020304" pitchFamily="18" charset="0"/>
                <a:cs typeface="Mangal" panose="02040503050203030202" pitchFamily="18" charset="0"/>
              </a:rPr>
              <a:t>Fundamentals of Application Security</a:t>
            </a:r>
            <a:endParaRPr lang="en-US" sz="1600" kern="100" dirty="0">
              <a:effectLst/>
              <a:latin typeface="Aptos" panose="020B0004020202020204" pitchFamily="34" charset="0"/>
              <a:ea typeface="Aptos" panose="020B0004020202020204" pitchFamily="34" charset="0"/>
              <a:cs typeface="Mangal" panose="02040503050203030202" pitchFamily="18" charset="0"/>
            </a:endParaRPr>
          </a:p>
        </p:txBody>
      </p:sp>
      <p:sp>
        <p:nvSpPr>
          <p:cNvPr id="5" name="TextBox 4">
            <a:extLst>
              <a:ext uri="{FF2B5EF4-FFF2-40B4-BE49-F238E27FC236}">
                <a16:creationId xmlns:a16="http://schemas.microsoft.com/office/drawing/2014/main" id="{CE173B1A-B54B-C706-BB0E-26834E260D74}"/>
              </a:ext>
            </a:extLst>
          </p:cNvPr>
          <p:cNvSpPr txBox="1"/>
          <p:nvPr/>
        </p:nvSpPr>
        <p:spPr>
          <a:xfrm>
            <a:off x="814234" y="1873046"/>
            <a:ext cx="10563532" cy="2607060"/>
          </a:xfrm>
          <a:prstGeom prst="rect">
            <a:avLst/>
          </a:prstGeom>
          <a:noFill/>
        </p:spPr>
        <p:txBody>
          <a:bodyPr wrap="square">
            <a:spAutoFit/>
          </a:bodyPr>
          <a:lstStyle/>
          <a:p>
            <a:pPr marL="285750" marR="0" indent="-285750" algn="just">
              <a:lnSpc>
                <a:spcPct val="107000"/>
              </a:lnSpc>
              <a:spcBef>
                <a:spcPts val="0"/>
              </a:spcBef>
              <a:spcAft>
                <a:spcPts val="1200"/>
              </a:spcAft>
              <a:buFont typeface="Arial" panose="020B0604020202020204" pitchFamily="34" charset="0"/>
              <a:buChar char="•"/>
            </a:pPr>
            <a:r>
              <a:rPr lang="en-US" sz="1800" kern="0" dirty="0">
                <a:effectLst/>
                <a:latin typeface="Arial" panose="020B0604020202020204" pitchFamily="34" charset="0"/>
                <a:ea typeface="Times New Roman" panose="02020603050405020304" pitchFamily="18" charset="0"/>
                <a:cs typeface="Mangal" panose="02040503050203030202" pitchFamily="18" charset="0"/>
              </a:rPr>
              <a:t>Involves controls or countermeasures within system and application software.</a:t>
            </a:r>
          </a:p>
          <a:p>
            <a:pPr marL="285750" marR="0" indent="-285750" algn="just">
              <a:lnSpc>
                <a:spcPct val="107000"/>
              </a:lnSpc>
              <a:spcBef>
                <a:spcPts val="0"/>
              </a:spcBef>
              <a:spcAft>
                <a:spcPts val="1200"/>
              </a:spcAft>
              <a:buFont typeface="Arial" panose="020B0604020202020204" pitchFamily="34" charset="0"/>
              <a:buChar char="•"/>
            </a:pPr>
            <a:r>
              <a:rPr lang="en-US" sz="1800" kern="0" dirty="0">
                <a:effectLst/>
                <a:latin typeface="Arial" panose="020B0604020202020204" pitchFamily="34" charset="0"/>
                <a:ea typeface="Times New Roman" panose="02020603050405020304" pitchFamily="18" charset="0"/>
                <a:cs typeface="Mangal" panose="02040503050203030202" pitchFamily="18" charset="0"/>
              </a:rPr>
              <a:t>Encompasses operating systems and specific software developed for various purposes (e.g., web applications, database applications).</a:t>
            </a:r>
          </a:p>
          <a:p>
            <a:pPr marL="285750" marR="0" indent="-285750" algn="just">
              <a:lnSpc>
                <a:spcPct val="107000"/>
              </a:lnSpc>
              <a:spcBef>
                <a:spcPts val="0"/>
              </a:spcBef>
              <a:spcAft>
                <a:spcPts val="1200"/>
              </a:spcAft>
              <a:buFont typeface="Arial" panose="020B0604020202020204" pitchFamily="34" charset="0"/>
              <a:buChar char="•"/>
            </a:pPr>
            <a:r>
              <a:rPr lang="en-US" sz="1800" kern="0" dirty="0">
                <a:effectLst/>
                <a:latin typeface="Arial" panose="020B0604020202020204" pitchFamily="34" charset="0"/>
                <a:ea typeface="Times New Roman" panose="02020603050405020304" pitchFamily="18" charset="0"/>
                <a:cs typeface="Mangal" panose="02040503050203030202" pitchFamily="18" charset="0"/>
              </a:rPr>
              <a:t>Database applications require specific security controls to manage risks associated with the volume of handled data.</a:t>
            </a:r>
          </a:p>
          <a:p>
            <a:pPr marL="285750" marR="0" indent="-285750" algn="just">
              <a:lnSpc>
                <a:spcPct val="107000"/>
              </a:lnSpc>
              <a:spcBef>
                <a:spcPts val="0"/>
              </a:spcBef>
              <a:spcAft>
                <a:spcPts val="1200"/>
              </a:spcAft>
              <a:buFont typeface="Arial" panose="020B0604020202020204" pitchFamily="34" charset="0"/>
              <a:buChar char="•"/>
            </a:pPr>
            <a:r>
              <a:rPr lang="en-US" sz="1800" kern="0" dirty="0">
                <a:effectLst/>
                <a:latin typeface="Arial" panose="020B0604020202020204" pitchFamily="34" charset="0"/>
                <a:ea typeface="Times New Roman" panose="02020603050405020304" pitchFamily="18" charset="0"/>
                <a:cs typeface="Mangal" panose="02040503050203030202" pitchFamily="18" charset="0"/>
              </a:rPr>
              <a:t>Web applications need specialized controls due to accessibility requirements, mitigating the risk of information system infiltration.</a:t>
            </a:r>
          </a:p>
        </p:txBody>
      </p:sp>
    </p:spTree>
    <p:extLst>
      <p:ext uri="{BB962C8B-B14F-4D97-AF65-F5344CB8AC3E}">
        <p14:creationId xmlns:p14="http://schemas.microsoft.com/office/powerpoint/2010/main" val="37925030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CE6369-DDE8-BEAA-598E-E6240FA658BB}"/>
              </a:ext>
            </a:extLst>
          </p:cNvPr>
          <p:cNvSpPr txBox="1"/>
          <p:nvPr/>
        </p:nvSpPr>
        <p:spPr>
          <a:xfrm>
            <a:off x="519266" y="763079"/>
            <a:ext cx="10563532" cy="660437"/>
          </a:xfrm>
          <a:prstGeom prst="rect">
            <a:avLst/>
          </a:prstGeom>
          <a:noFill/>
        </p:spPr>
        <p:txBody>
          <a:bodyPr wrap="square">
            <a:spAutoFit/>
          </a:bodyPr>
          <a:lstStyle/>
          <a:p>
            <a:pPr marL="0" marR="0">
              <a:lnSpc>
                <a:spcPct val="107000"/>
              </a:lnSpc>
              <a:spcBef>
                <a:spcPts val="600"/>
              </a:spcBef>
              <a:spcAft>
                <a:spcPts val="600"/>
              </a:spcAft>
            </a:pPr>
            <a:r>
              <a:rPr lang="en-US" sz="3600" b="1" kern="1800" dirty="0">
                <a:solidFill>
                  <a:srgbClr val="0087FF"/>
                </a:solidFill>
                <a:effectLst/>
                <a:latin typeface="Times New Roman" panose="02020603050405020304" pitchFamily="18" charset="0"/>
                <a:ea typeface="Times New Roman" panose="02020603050405020304" pitchFamily="18" charset="0"/>
                <a:cs typeface="Mangal" panose="02040503050203030202" pitchFamily="18" charset="0"/>
              </a:rPr>
              <a:t>Fundamentals of Application Security</a:t>
            </a:r>
            <a:endParaRPr lang="en-US" sz="1600" kern="100" dirty="0">
              <a:effectLst/>
              <a:latin typeface="Aptos" panose="020B0004020202020204" pitchFamily="34" charset="0"/>
              <a:ea typeface="Aptos" panose="020B0004020202020204" pitchFamily="34" charset="0"/>
              <a:cs typeface="Mangal" panose="02040503050203030202" pitchFamily="18" charset="0"/>
            </a:endParaRPr>
          </a:p>
        </p:txBody>
      </p:sp>
      <p:sp>
        <p:nvSpPr>
          <p:cNvPr id="5" name="TextBox 4">
            <a:extLst>
              <a:ext uri="{FF2B5EF4-FFF2-40B4-BE49-F238E27FC236}">
                <a16:creationId xmlns:a16="http://schemas.microsoft.com/office/drawing/2014/main" id="{CE173B1A-B54B-C706-BB0E-26834E260D74}"/>
              </a:ext>
            </a:extLst>
          </p:cNvPr>
          <p:cNvSpPr txBox="1"/>
          <p:nvPr/>
        </p:nvSpPr>
        <p:spPr>
          <a:xfrm>
            <a:off x="814233" y="1681317"/>
            <a:ext cx="10866489" cy="4693016"/>
          </a:xfrm>
          <a:prstGeom prst="rect">
            <a:avLst/>
          </a:prstGeom>
          <a:noFill/>
        </p:spPr>
        <p:txBody>
          <a:bodyPr wrap="square">
            <a:spAutoFit/>
          </a:bodyPr>
          <a:lstStyle/>
          <a:p>
            <a:pPr marL="285750" marR="0" indent="-285750" algn="just">
              <a:lnSpc>
                <a:spcPct val="107000"/>
              </a:lnSpc>
              <a:spcBef>
                <a:spcPts val="0"/>
              </a:spcBef>
              <a:spcAft>
                <a:spcPts val="1200"/>
              </a:spcAft>
              <a:buFont typeface="Arial" panose="020B0604020202020204" pitchFamily="34" charset="0"/>
              <a:buChar char="•"/>
            </a:pPr>
            <a:r>
              <a:rPr lang="en-US" sz="1800" kern="0" dirty="0">
                <a:effectLst/>
                <a:latin typeface="Arial" panose="020B0604020202020204" pitchFamily="34" charset="0"/>
                <a:ea typeface="Times New Roman" panose="02020603050405020304" pitchFamily="18" charset="0"/>
                <a:cs typeface="Mangal" panose="02040503050203030202" pitchFamily="18" charset="0"/>
              </a:rPr>
              <a:t>Emphasizes the need to develop software securely and in a controlled manner throughout the software development life cycle.</a:t>
            </a:r>
          </a:p>
          <a:p>
            <a:pPr marL="285750" marR="0" indent="-285750" algn="just">
              <a:lnSpc>
                <a:spcPct val="107000"/>
              </a:lnSpc>
              <a:spcBef>
                <a:spcPts val="0"/>
              </a:spcBef>
              <a:spcAft>
                <a:spcPts val="1200"/>
              </a:spcAft>
              <a:buFont typeface="Arial" panose="020B0604020202020204" pitchFamily="34" charset="0"/>
              <a:buChar char="•"/>
            </a:pPr>
            <a:r>
              <a:rPr lang="en-US" sz="1800" kern="0" dirty="0">
                <a:effectLst/>
                <a:latin typeface="Arial" panose="020B0604020202020204" pitchFamily="34" charset="0"/>
                <a:ea typeface="Times New Roman" panose="02020603050405020304" pitchFamily="18" charset="0"/>
                <a:cs typeface="Mangal" panose="02040503050203030202" pitchFamily="18" charset="0"/>
              </a:rPr>
              <a:t>Identifies security risks in software development, including malware, bugs, unseen vulnerabilities, and careless programming practices.</a:t>
            </a:r>
          </a:p>
          <a:p>
            <a:pPr marL="285750" marR="0" indent="-285750" algn="just">
              <a:lnSpc>
                <a:spcPct val="107000"/>
              </a:lnSpc>
              <a:spcBef>
                <a:spcPts val="0"/>
              </a:spcBef>
              <a:spcAft>
                <a:spcPts val="1200"/>
              </a:spcAft>
              <a:buFont typeface="Arial" panose="020B0604020202020204" pitchFamily="34" charset="0"/>
              <a:buChar char="•"/>
            </a:pPr>
            <a:r>
              <a:rPr lang="en-US" sz="1800" kern="0" dirty="0">
                <a:effectLst/>
                <a:latin typeface="Arial" panose="020B0604020202020204" pitchFamily="34" charset="0"/>
                <a:ea typeface="Times New Roman" panose="02020603050405020304" pitchFamily="18" charset="0"/>
                <a:cs typeface="Mangal" panose="02040503050203030202" pitchFamily="18" charset="0"/>
              </a:rPr>
              <a:t>Highlights that these security risks serve as major means for attackers to achieve unauthorized access, system intrusions, breaches, and network misuse.</a:t>
            </a:r>
          </a:p>
          <a:p>
            <a:pPr marL="285750" marR="0" indent="-285750" algn="just">
              <a:lnSpc>
                <a:spcPct val="107000"/>
              </a:lnSpc>
              <a:spcBef>
                <a:spcPts val="0"/>
              </a:spcBef>
              <a:spcAft>
                <a:spcPts val="1200"/>
              </a:spcAft>
              <a:buFont typeface="Arial" panose="020B0604020202020204" pitchFamily="34" charset="0"/>
              <a:buChar char="•"/>
            </a:pPr>
            <a:r>
              <a:rPr lang="en-US" sz="1800" kern="0" dirty="0">
                <a:effectLst/>
                <a:latin typeface="Arial" panose="020B0604020202020204" pitchFamily="34" charset="0"/>
                <a:ea typeface="Times New Roman" panose="02020603050405020304" pitchFamily="18" charset="0"/>
                <a:cs typeface="Mangal" panose="02040503050203030202" pitchFamily="18" charset="0"/>
              </a:rPr>
              <a:t>Underscores that improper processing can affect integrity, leading to data accuracy issues, and development errors may create availability problems, facilitating inappropriate data access.</a:t>
            </a:r>
          </a:p>
          <a:p>
            <a:pPr marL="285750" marR="0" indent="-285750" algn="just">
              <a:lnSpc>
                <a:spcPct val="107000"/>
              </a:lnSpc>
              <a:spcBef>
                <a:spcPts val="0"/>
              </a:spcBef>
              <a:spcAft>
                <a:spcPts val="1200"/>
              </a:spcAft>
              <a:buFont typeface="Arial" panose="020B0604020202020204" pitchFamily="34" charset="0"/>
              <a:buChar char="•"/>
            </a:pPr>
            <a:r>
              <a:rPr lang="en-US" sz="1800" kern="0" dirty="0">
                <a:effectLst/>
                <a:latin typeface="Arial" panose="020B0604020202020204" pitchFamily="34" charset="0"/>
                <a:ea typeface="Times New Roman" panose="02020603050405020304" pitchFamily="18" charset="0"/>
                <a:cs typeface="Mangal" panose="02040503050203030202" pitchFamily="18" charset="0"/>
              </a:rPr>
              <a:t>Stresses the necessity of application security testing during security system testing, covering controls, resistance to buffer overflow, use of cryptography, internet user sessions, and cookie usage for confidentiality and integrity protection.</a:t>
            </a:r>
          </a:p>
          <a:p>
            <a:pPr marL="285750" marR="0" indent="-285750" algn="just">
              <a:lnSpc>
                <a:spcPct val="107000"/>
              </a:lnSpc>
              <a:spcBef>
                <a:spcPts val="0"/>
              </a:spcBef>
              <a:spcAft>
                <a:spcPts val="1200"/>
              </a:spcAft>
              <a:buFont typeface="Arial" panose="020B0604020202020204" pitchFamily="34" charset="0"/>
              <a:buChar char="•"/>
            </a:pPr>
            <a:r>
              <a:rPr lang="en-US" sz="1800" kern="0" dirty="0">
                <a:effectLst/>
                <a:latin typeface="Arial" panose="020B0604020202020204" pitchFamily="34" charset="0"/>
                <a:ea typeface="Times New Roman" panose="02020603050405020304" pitchFamily="18" charset="0"/>
                <a:cs typeface="Mangal" panose="02040503050203030202" pitchFamily="18" charset="0"/>
              </a:rPr>
              <a:t>Advocates addressing application security vulnerabilities systematically by adhering to secure architecture and design guidelines.</a:t>
            </a:r>
          </a:p>
        </p:txBody>
      </p:sp>
    </p:spTree>
    <p:extLst>
      <p:ext uri="{BB962C8B-B14F-4D97-AF65-F5344CB8AC3E}">
        <p14:creationId xmlns:p14="http://schemas.microsoft.com/office/powerpoint/2010/main" val="20010410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CE6369-DDE8-BEAA-598E-E6240FA658BB}"/>
              </a:ext>
            </a:extLst>
          </p:cNvPr>
          <p:cNvSpPr txBox="1"/>
          <p:nvPr/>
        </p:nvSpPr>
        <p:spPr>
          <a:xfrm>
            <a:off x="519266" y="763079"/>
            <a:ext cx="10563532" cy="660437"/>
          </a:xfrm>
          <a:prstGeom prst="rect">
            <a:avLst/>
          </a:prstGeom>
          <a:noFill/>
        </p:spPr>
        <p:txBody>
          <a:bodyPr wrap="square">
            <a:spAutoFit/>
          </a:bodyPr>
          <a:lstStyle/>
          <a:p>
            <a:pPr marL="0" marR="0">
              <a:lnSpc>
                <a:spcPct val="107000"/>
              </a:lnSpc>
              <a:spcBef>
                <a:spcPts val="600"/>
              </a:spcBef>
              <a:spcAft>
                <a:spcPts val="600"/>
              </a:spcAft>
            </a:pPr>
            <a:r>
              <a:rPr lang="en-US" sz="3600" b="1" kern="1800" dirty="0">
                <a:solidFill>
                  <a:srgbClr val="0087FF"/>
                </a:solidFill>
                <a:effectLst/>
                <a:latin typeface="Times New Roman" panose="02020603050405020304" pitchFamily="18" charset="0"/>
                <a:ea typeface="Times New Roman" panose="02020603050405020304" pitchFamily="18" charset="0"/>
                <a:cs typeface="Mangal" panose="02040503050203030202" pitchFamily="18" charset="0"/>
              </a:rPr>
              <a:t>Fundamentals of Application Security</a:t>
            </a:r>
            <a:endParaRPr lang="en-US" sz="1600" kern="100" dirty="0">
              <a:effectLst/>
              <a:latin typeface="Aptos" panose="020B0004020202020204" pitchFamily="34" charset="0"/>
              <a:ea typeface="Aptos" panose="020B0004020202020204" pitchFamily="34" charset="0"/>
              <a:cs typeface="Mangal" panose="02040503050203030202" pitchFamily="18" charset="0"/>
            </a:endParaRPr>
          </a:p>
        </p:txBody>
      </p:sp>
      <p:sp>
        <p:nvSpPr>
          <p:cNvPr id="5" name="TextBox 4">
            <a:extLst>
              <a:ext uri="{FF2B5EF4-FFF2-40B4-BE49-F238E27FC236}">
                <a16:creationId xmlns:a16="http://schemas.microsoft.com/office/drawing/2014/main" id="{CE173B1A-B54B-C706-BB0E-26834E260D74}"/>
              </a:ext>
            </a:extLst>
          </p:cNvPr>
          <p:cNvSpPr txBox="1"/>
          <p:nvPr/>
        </p:nvSpPr>
        <p:spPr>
          <a:xfrm>
            <a:off x="991213" y="2256504"/>
            <a:ext cx="10866489" cy="2156809"/>
          </a:xfrm>
          <a:prstGeom prst="rect">
            <a:avLst/>
          </a:prstGeom>
          <a:noFill/>
        </p:spPr>
        <p:txBody>
          <a:bodyPr wrap="square">
            <a:spAutoFit/>
          </a:bodyPr>
          <a:lstStyle/>
          <a:p>
            <a:pPr marL="285750" marR="0" indent="-285750" algn="just">
              <a:lnSpc>
                <a:spcPct val="107000"/>
              </a:lnSpc>
              <a:spcBef>
                <a:spcPts val="0"/>
              </a:spcBef>
              <a:spcAft>
                <a:spcPts val="1200"/>
              </a:spcAft>
              <a:buFont typeface="Arial" panose="020B0604020202020204" pitchFamily="34" charset="0"/>
              <a:buChar char="•"/>
            </a:pPr>
            <a:r>
              <a:rPr lang="en-US" sz="1800" kern="0" dirty="0">
                <a:effectLst/>
                <a:latin typeface="Arial" panose="020B0604020202020204" pitchFamily="34" charset="0"/>
                <a:ea typeface="Times New Roman" panose="02020603050405020304" pitchFamily="18" charset="0"/>
                <a:cs typeface="Mangal" panose="02040503050203030202" pitchFamily="18" charset="0"/>
              </a:rPr>
              <a:t>Key Vulnerability Focus Areas:</a:t>
            </a:r>
          </a:p>
          <a:p>
            <a:pPr marL="742950" lvl="1" indent="-285750" algn="just">
              <a:lnSpc>
                <a:spcPct val="107000"/>
              </a:lnSpc>
              <a:spcAft>
                <a:spcPts val="1200"/>
              </a:spcAft>
              <a:buFont typeface="Arial" panose="020B0604020202020204" pitchFamily="34" charset="0"/>
              <a:buChar char="•"/>
            </a:pPr>
            <a:r>
              <a:rPr lang="en-US" kern="0" dirty="0">
                <a:effectLst/>
                <a:latin typeface="Arial" panose="020B0604020202020204" pitchFamily="34" charset="0"/>
                <a:ea typeface="Times New Roman" panose="02020603050405020304" pitchFamily="18" charset="0"/>
                <a:cs typeface="Mangal" panose="02040503050203030202" pitchFamily="18" charset="0"/>
              </a:rPr>
              <a:t>Outlines key vulnerability focus areas for secure software development, including </a:t>
            </a:r>
            <a:r>
              <a:rPr lang="en-US" b="1" kern="0" dirty="0">
                <a:effectLst/>
                <a:latin typeface="Arial" panose="020B0604020202020204" pitchFamily="34" charset="0"/>
                <a:ea typeface="Times New Roman" panose="02020603050405020304" pitchFamily="18" charset="0"/>
                <a:cs typeface="Mangal" panose="02040503050203030202" pitchFamily="18" charset="0"/>
              </a:rPr>
              <a:t>input validation (IV)</a:t>
            </a:r>
            <a:r>
              <a:rPr lang="en-US" kern="0" dirty="0">
                <a:effectLst/>
                <a:latin typeface="Arial" panose="020B0604020202020204" pitchFamily="34" charset="0"/>
                <a:ea typeface="Times New Roman" panose="02020603050405020304" pitchFamily="18" charset="0"/>
                <a:cs typeface="Mangal" panose="02040503050203030202" pitchFamily="18" charset="0"/>
              </a:rPr>
              <a:t>, </a:t>
            </a:r>
            <a:r>
              <a:rPr lang="en-US" b="1" kern="0" dirty="0">
                <a:effectLst/>
                <a:latin typeface="Arial" panose="020B0604020202020204" pitchFamily="34" charset="0"/>
                <a:ea typeface="Times New Roman" panose="02020603050405020304" pitchFamily="18" charset="0"/>
                <a:cs typeface="Mangal" panose="02040503050203030202" pitchFamily="18" charset="0"/>
              </a:rPr>
              <a:t>sensitive data (SD), authentication, configuration management (CM), authorization, session management (SM), parameter manipulation (PM), cryptography, auditing and logging, and exception management (EM)</a:t>
            </a:r>
            <a:r>
              <a:rPr lang="en-US" kern="0" dirty="0">
                <a:effectLst/>
                <a:latin typeface="Arial" panose="020B0604020202020204" pitchFamily="34" charset="0"/>
                <a:ea typeface="Times New Roman" panose="02020603050405020304" pitchFamily="18" charset="0"/>
                <a:cs typeface="Mangal" panose="02040503050203030202" pitchFamily="18" charset="0"/>
              </a:rPr>
              <a:t>. </a:t>
            </a:r>
          </a:p>
          <a:p>
            <a:pPr marL="742950" lvl="1" indent="-285750" algn="just">
              <a:lnSpc>
                <a:spcPct val="107000"/>
              </a:lnSpc>
              <a:spcAft>
                <a:spcPts val="1200"/>
              </a:spcAft>
              <a:buFont typeface="Arial" panose="020B0604020202020204" pitchFamily="34" charset="0"/>
              <a:buChar char="•"/>
            </a:pPr>
            <a:r>
              <a:rPr lang="en-US" kern="0" dirty="0">
                <a:effectLst/>
                <a:latin typeface="Arial" panose="020B0604020202020204" pitchFamily="34" charset="0"/>
                <a:ea typeface="Times New Roman" panose="02020603050405020304" pitchFamily="18" charset="0"/>
                <a:cs typeface="Mangal" panose="02040503050203030202" pitchFamily="18" charset="0"/>
              </a:rPr>
              <a:t>These areas are prone to errors and require careful attention.</a:t>
            </a:r>
          </a:p>
        </p:txBody>
      </p:sp>
    </p:spTree>
    <p:extLst>
      <p:ext uri="{BB962C8B-B14F-4D97-AF65-F5344CB8AC3E}">
        <p14:creationId xmlns:p14="http://schemas.microsoft.com/office/powerpoint/2010/main" val="16487767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0646AF-1FCE-8427-B708-36818A0AC71D}"/>
              </a:ext>
            </a:extLst>
          </p:cNvPr>
          <p:cNvSpPr txBox="1"/>
          <p:nvPr/>
        </p:nvSpPr>
        <p:spPr>
          <a:xfrm>
            <a:off x="704233" y="513249"/>
            <a:ext cx="10519287" cy="660437"/>
          </a:xfrm>
          <a:prstGeom prst="rect">
            <a:avLst/>
          </a:prstGeom>
          <a:noFill/>
        </p:spPr>
        <p:txBody>
          <a:bodyPr wrap="square">
            <a:spAutoFit/>
          </a:bodyPr>
          <a:lstStyle/>
          <a:p>
            <a:pPr marL="0" marR="0">
              <a:lnSpc>
                <a:spcPct val="107000"/>
              </a:lnSpc>
              <a:spcBef>
                <a:spcPts val="600"/>
              </a:spcBef>
              <a:spcAft>
                <a:spcPts val="600"/>
              </a:spcAft>
            </a:pPr>
            <a:r>
              <a:rPr lang="en-US" sz="3600" b="1" kern="1800" dirty="0">
                <a:solidFill>
                  <a:srgbClr val="0087FF"/>
                </a:solidFill>
                <a:effectLst/>
                <a:latin typeface="Times New Roman" panose="02020603050405020304" pitchFamily="18" charset="0"/>
                <a:ea typeface="Times New Roman" panose="02020603050405020304" pitchFamily="18" charset="0"/>
                <a:cs typeface="Mangal" panose="02040503050203030202" pitchFamily="18" charset="0"/>
              </a:rPr>
              <a:t>Essentials of Application Security</a:t>
            </a:r>
            <a:endParaRPr lang="en-US" sz="1600" kern="100" dirty="0">
              <a:effectLst/>
              <a:latin typeface="Aptos" panose="020B0004020202020204" pitchFamily="34" charset="0"/>
              <a:ea typeface="Aptos" panose="020B0004020202020204" pitchFamily="34" charset="0"/>
              <a:cs typeface="Mangal" panose="02040503050203030202" pitchFamily="18" charset="0"/>
            </a:endParaRPr>
          </a:p>
        </p:txBody>
      </p:sp>
      <p:sp>
        <p:nvSpPr>
          <p:cNvPr id="5" name="TextBox 4">
            <a:extLst>
              <a:ext uri="{FF2B5EF4-FFF2-40B4-BE49-F238E27FC236}">
                <a16:creationId xmlns:a16="http://schemas.microsoft.com/office/drawing/2014/main" id="{1682895B-3DD5-8100-E4B1-BEFA9C65C226}"/>
              </a:ext>
            </a:extLst>
          </p:cNvPr>
          <p:cNvSpPr txBox="1"/>
          <p:nvPr/>
        </p:nvSpPr>
        <p:spPr>
          <a:xfrm>
            <a:off x="704233" y="1615245"/>
            <a:ext cx="10961739" cy="4611519"/>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b="1" dirty="0">
                <a:latin typeface="Arial" panose="020B0604020202020204" pitchFamily="34" charset="0"/>
                <a:cs typeface="Arial" panose="020B0604020202020204" pitchFamily="34" charset="0"/>
              </a:rPr>
              <a:t>Applications</a:t>
            </a:r>
            <a:r>
              <a:rPr lang="en-US" dirty="0">
                <a:latin typeface="Arial" panose="020B0604020202020204" pitchFamily="34" charset="0"/>
                <a:cs typeface="Arial" panose="020B0604020202020204" pitchFamily="34" charset="0"/>
              </a:rPr>
              <a:t> play a crucial role in ensuring </a:t>
            </a:r>
            <a:r>
              <a:rPr lang="en-US" b="1" dirty="0">
                <a:latin typeface="Arial" panose="020B0604020202020204" pitchFamily="34" charset="0"/>
                <a:cs typeface="Arial" panose="020B0604020202020204" pitchFamily="34" charset="0"/>
              </a:rPr>
              <a:t>system security</a:t>
            </a:r>
            <a:r>
              <a:rPr lang="en-US" dirty="0">
                <a:latin typeface="Arial" panose="020B0604020202020204" pitchFamily="34" charset="0"/>
                <a:cs typeface="Arial" panose="020B0604020202020204" pitchFamily="34" charset="0"/>
              </a:rPr>
              <a:t> through the implementation of </a:t>
            </a:r>
            <a:r>
              <a:rPr lang="en-US" b="1" dirty="0">
                <a:latin typeface="Arial" panose="020B0604020202020204" pitchFamily="34" charset="0"/>
                <a:cs typeface="Arial" panose="020B0604020202020204" pitchFamily="34" charset="0"/>
              </a:rPr>
              <a:t>appropriate controls</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edit checks</a:t>
            </a:r>
            <a:r>
              <a:rPr lang="en-US" dirty="0">
                <a:latin typeface="Arial" panose="020B0604020202020204" pitchFamily="34" charset="0"/>
                <a:cs typeface="Arial" panose="020B0604020202020204" pitchFamily="34" charset="0"/>
              </a:rPr>
              <a:t>, and </a:t>
            </a:r>
            <a:r>
              <a:rPr lang="en-US" b="1" dirty="0">
                <a:latin typeface="Arial" panose="020B0604020202020204" pitchFamily="34" charset="0"/>
                <a:cs typeface="Arial" panose="020B0604020202020204" pitchFamily="34" charset="0"/>
              </a:rPr>
              <a:t>audit trails</a:t>
            </a:r>
            <a:r>
              <a:rPr lang="en-US" dirty="0">
                <a:latin typeface="Arial" panose="020B0604020202020204" pitchFamily="34" charset="0"/>
                <a:cs typeface="Arial" panose="020B0604020202020204" pitchFamily="34" charset="0"/>
              </a:rPr>
              <a:t>.</a:t>
            </a:r>
          </a:p>
          <a:p>
            <a:pPr marL="285750" indent="-285750" algn="just">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Developing a </a:t>
            </a:r>
            <a:r>
              <a:rPr lang="en-US" b="1" dirty="0">
                <a:latin typeface="Arial" panose="020B0604020202020204" pitchFamily="34" charset="0"/>
                <a:cs typeface="Arial" panose="020B0604020202020204" pitchFamily="34" charset="0"/>
              </a:rPr>
              <a:t>robust</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application</a:t>
            </a:r>
            <a:r>
              <a:rPr lang="en-US" dirty="0">
                <a:latin typeface="Arial" panose="020B0604020202020204" pitchFamily="34" charset="0"/>
                <a:cs typeface="Arial" panose="020B0604020202020204" pitchFamily="34" charset="0"/>
              </a:rPr>
              <a:t> with </a:t>
            </a:r>
            <a:r>
              <a:rPr lang="en-US" b="1" dirty="0">
                <a:latin typeface="Arial" panose="020B0604020202020204" pitchFamily="34" charset="0"/>
                <a:cs typeface="Arial" panose="020B0604020202020204" pitchFamily="34" charset="0"/>
              </a:rPr>
              <a:t>security</a:t>
            </a:r>
            <a:r>
              <a:rPr lang="en-US" dirty="0">
                <a:latin typeface="Arial" panose="020B0604020202020204" pitchFamily="34" charset="0"/>
                <a:cs typeface="Arial" panose="020B0604020202020204" pitchFamily="34" charset="0"/>
              </a:rPr>
              <a:t> in mind poses challenges for software developers, </a:t>
            </a:r>
            <a:r>
              <a:rPr lang="en-US" b="1" dirty="0">
                <a:latin typeface="Arial" panose="020B0604020202020204" pitchFamily="34" charset="0"/>
                <a:cs typeface="Arial" panose="020B0604020202020204" pitchFamily="34" charset="0"/>
              </a:rPr>
              <a:t>graphic designers, and system architects</a:t>
            </a:r>
            <a:r>
              <a:rPr lang="en-US" dirty="0">
                <a:latin typeface="Arial" panose="020B0604020202020204" pitchFamily="34" charset="0"/>
                <a:cs typeface="Arial" panose="020B0604020202020204" pitchFamily="34" charset="0"/>
              </a:rPr>
              <a:t>.</a:t>
            </a:r>
          </a:p>
          <a:p>
            <a:pPr marL="285750" indent="-285750" algn="just">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Building </a:t>
            </a:r>
            <a:r>
              <a:rPr lang="en-US" b="1" dirty="0">
                <a:latin typeface="Arial" panose="020B0604020202020204" pitchFamily="34" charset="0"/>
                <a:cs typeface="Arial" panose="020B0604020202020204" pitchFamily="34" charset="0"/>
              </a:rPr>
              <a:t>hack-resilient applications</a:t>
            </a:r>
            <a:r>
              <a:rPr lang="en-US" dirty="0">
                <a:latin typeface="Arial" panose="020B0604020202020204" pitchFamily="34" charset="0"/>
                <a:cs typeface="Arial" panose="020B0604020202020204" pitchFamily="34" charset="0"/>
              </a:rPr>
              <a:t> requires </a:t>
            </a:r>
            <a:r>
              <a:rPr lang="en-US" b="1" dirty="0">
                <a:latin typeface="Arial" panose="020B0604020202020204" pitchFamily="34" charset="0"/>
                <a:cs typeface="Arial" panose="020B0604020202020204" pitchFamily="34" charset="0"/>
              </a:rPr>
              <a:t>meeting</a:t>
            </a:r>
            <a:r>
              <a:rPr lang="en-US" dirty="0">
                <a:latin typeface="Arial" panose="020B0604020202020204" pitchFamily="34" charset="0"/>
                <a:cs typeface="Arial" panose="020B0604020202020204" pitchFamily="34" charset="0"/>
              </a:rPr>
              <a:t> current security needs, as </a:t>
            </a:r>
            <a:r>
              <a:rPr lang="en-US" b="1" dirty="0">
                <a:latin typeface="Arial" panose="020B0604020202020204" pitchFamily="34" charset="0"/>
                <a:cs typeface="Arial" panose="020B0604020202020204" pitchFamily="34" charset="0"/>
              </a:rPr>
              <a:t>insecure</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design</a:t>
            </a:r>
            <a:r>
              <a:rPr lang="en-US" dirty="0">
                <a:latin typeface="Arial" panose="020B0604020202020204" pitchFamily="34" charset="0"/>
                <a:cs typeface="Arial" panose="020B0604020202020204" pitchFamily="34" charset="0"/>
              </a:rPr>
              <a:t> may lead to doubts about implementation and potential security breaches.</a:t>
            </a:r>
          </a:p>
          <a:p>
            <a:pPr marL="285750" indent="-285750" algn="just">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Offering access to basic business functionality through </a:t>
            </a:r>
            <a:r>
              <a:rPr lang="en-US" b="1" dirty="0">
                <a:latin typeface="Arial" panose="020B0604020202020204" pitchFamily="34" charset="0"/>
                <a:cs typeface="Arial" panose="020B0604020202020204" pitchFamily="34" charset="0"/>
              </a:rPr>
              <a:t>web-based applications</a:t>
            </a:r>
            <a:r>
              <a:rPr lang="en-US" dirty="0">
                <a:latin typeface="Arial" panose="020B0604020202020204" pitchFamily="34" charset="0"/>
                <a:cs typeface="Arial" panose="020B0604020202020204" pitchFamily="34" charset="0"/>
              </a:rPr>
              <a:t> introduces new security vulnerabilities, even with firewalls and monitoring systems in place.</a:t>
            </a:r>
          </a:p>
          <a:p>
            <a:pPr marL="285750" indent="-285750" algn="just">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Implementation of </a:t>
            </a:r>
            <a:r>
              <a:rPr lang="en-US" b="1" dirty="0">
                <a:latin typeface="Arial" panose="020B0604020202020204" pitchFamily="34" charset="0"/>
                <a:cs typeface="Arial" panose="020B0604020202020204" pitchFamily="34" charset="0"/>
              </a:rPr>
              <a:t>application security concepts </a:t>
            </a:r>
            <a:r>
              <a:rPr lang="en-US" dirty="0">
                <a:latin typeface="Arial" panose="020B0604020202020204" pitchFamily="34" charset="0"/>
                <a:cs typeface="Arial" panose="020B0604020202020204" pitchFamily="34" charset="0"/>
              </a:rPr>
              <a:t>is essential to </a:t>
            </a:r>
            <a:r>
              <a:rPr lang="en-US" b="1" dirty="0">
                <a:latin typeface="Arial" panose="020B0604020202020204" pitchFamily="34" charset="0"/>
                <a:cs typeface="Arial" panose="020B0604020202020204" pitchFamily="34" charset="0"/>
              </a:rPr>
              <a:t>prevent security breaches</a:t>
            </a:r>
            <a:r>
              <a:rPr lang="en-US" dirty="0">
                <a:latin typeface="Arial" panose="020B0604020202020204" pitchFamily="34" charset="0"/>
                <a:cs typeface="Arial" panose="020B0604020202020204" pitchFamily="34" charset="0"/>
              </a:rPr>
              <a:t>, and information security professionals should understand the development environment to guide security checks in projects.</a:t>
            </a:r>
          </a:p>
        </p:txBody>
      </p:sp>
    </p:spTree>
    <p:extLst>
      <p:ext uri="{BB962C8B-B14F-4D97-AF65-F5344CB8AC3E}">
        <p14:creationId xmlns:p14="http://schemas.microsoft.com/office/powerpoint/2010/main" val="21354338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0646AF-1FCE-8427-B708-36818A0AC71D}"/>
              </a:ext>
            </a:extLst>
          </p:cNvPr>
          <p:cNvSpPr txBox="1"/>
          <p:nvPr/>
        </p:nvSpPr>
        <p:spPr>
          <a:xfrm>
            <a:off x="925460" y="674589"/>
            <a:ext cx="10519287" cy="660437"/>
          </a:xfrm>
          <a:prstGeom prst="rect">
            <a:avLst/>
          </a:prstGeom>
          <a:noFill/>
        </p:spPr>
        <p:txBody>
          <a:bodyPr wrap="square">
            <a:spAutoFit/>
          </a:bodyPr>
          <a:lstStyle/>
          <a:p>
            <a:pPr marL="0" marR="0">
              <a:lnSpc>
                <a:spcPct val="107000"/>
              </a:lnSpc>
              <a:spcBef>
                <a:spcPts val="600"/>
              </a:spcBef>
              <a:spcAft>
                <a:spcPts val="600"/>
              </a:spcAft>
            </a:pPr>
            <a:r>
              <a:rPr lang="en-US" sz="3600" b="1" kern="1800" dirty="0">
                <a:solidFill>
                  <a:srgbClr val="0087FF"/>
                </a:solidFill>
                <a:effectLst/>
                <a:latin typeface="Times New Roman" panose="02020603050405020304" pitchFamily="18" charset="0"/>
                <a:ea typeface="Times New Roman" panose="02020603050405020304" pitchFamily="18" charset="0"/>
                <a:cs typeface="Mangal" panose="02040503050203030202" pitchFamily="18" charset="0"/>
              </a:rPr>
              <a:t>Essentials of Application Security</a:t>
            </a:r>
            <a:endParaRPr lang="en-US" sz="1600" kern="100" dirty="0">
              <a:effectLst/>
              <a:latin typeface="Aptos" panose="020B0004020202020204" pitchFamily="34" charset="0"/>
              <a:ea typeface="Aptos" panose="020B0004020202020204" pitchFamily="34" charset="0"/>
              <a:cs typeface="Mangal" panose="02040503050203030202" pitchFamily="18" charset="0"/>
            </a:endParaRPr>
          </a:p>
        </p:txBody>
      </p:sp>
      <p:sp>
        <p:nvSpPr>
          <p:cNvPr id="5" name="TextBox 4">
            <a:extLst>
              <a:ext uri="{FF2B5EF4-FFF2-40B4-BE49-F238E27FC236}">
                <a16:creationId xmlns:a16="http://schemas.microsoft.com/office/drawing/2014/main" id="{1682895B-3DD5-8100-E4B1-BEFA9C65C226}"/>
              </a:ext>
            </a:extLst>
          </p:cNvPr>
          <p:cNvSpPr txBox="1"/>
          <p:nvPr/>
        </p:nvSpPr>
        <p:spPr>
          <a:xfrm>
            <a:off x="925461" y="1865968"/>
            <a:ext cx="10194824" cy="4196020"/>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Some software, such as </a:t>
            </a:r>
            <a:r>
              <a:rPr lang="en-US" b="1" dirty="0">
                <a:latin typeface="Arial" panose="020B0604020202020204" pitchFamily="34" charset="0"/>
                <a:cs typeface="Arial" panose="020B0604020202020204" pitchFamily="34" charset="0"/>
              </a:rPr>
              <a:t>malware</a:t>
            </a:r>
            <a:r>
              <a:rPr lang="en-US" dirty="0">
                <a:latin typeface="Arial" panose="020B0604020202020204" pitchFamily="34" charset="0"/>
                <a:cs typeface="Arial" panose="020B0604020202020204" pitchFamily="34" charset="0"/>
              </a:rPr>
              <a:t>, is intentionally </a:t>
            </a:r>
            <a:r>
              <a:rPr lang="en-US" b="1" dirty="0">
                <a:latin typeface="Arial" panose="020B0604020202020204" pitchFamily="34" charset="0"/>
                <a:cs typeface="Arial" panose="020B0604020202020204" pitchFamily="34" charset="0"/>
              </a:rPr>
              <a:t>developed</a:t>
            </a:r>
            <a:r>
              <a:rPr lang="en-US" dirty="0">
                <a:latin typeface="Arial" panose="020B0604020202020204" pitchFamily="34" charset="0"/>
                <a:cs typeface="Arial" panose="020B0604020202020204" pitchFamily="34" charset="0"/>
              </a:rPr>
              <a:t> to </a:t>
            </a:r>
            <a:r>
              <a:rPr lang="en-US" b="1" dirty="0">
                <a:latin typeface="Arial" panose="020B0604020202020204" pitchFamily="34" charset="0"/>
                <a:cs typeface="Arial" panose="020B0604020202020204" pitchFamily="34" charset="0"/>
              </a:rPr>
              <a:t>exploit</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security</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weaknesses</a:t>
            </a:r>
            <a:r>
              <a:rPr lang="en-US" dirty="0">
                <a:latin typeface="Arial" panose="020B0604020202020204" pitchFamily="34" charset="0"/>
                <a:cs typeface="Arial" panose="020B0604020202020204" pitchFamily="34" charset="0"/>
              </a:rPr>
              <a:t>, requiring specific study and </a:t>
            </a:r>
            <a:r>
              <a:rPr lang="en-US" b="1" dirty="0">
                <a:latin typeface="Arial" panose="020B0604020202020204" pitchFamily="34" charset="0"/>
                <a:cs typeface="Arial" panose="020B0604020202020204" pitchFamily="34" charset="0"/>
              </a:rPr>
              <a:t>countermeasures</a:t>
            </a:r>
            <a:r>
              <a:rPr lang="en-US" dirty="0">
                <a:latin typeface="Arial" panose="020B0604020202020204" pitchFamily="34" charset="0"/>
                <a:cs typeface="Arial" panose="020B0604020202020204" pitchFamily="34" charset="0"/>
              </a:rPr>
              <a:t>.</a:t>
            </a:r>
          </a:p>
          <a:p>
            <a:pPr marL="285750" indent="-285750" algn="just">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Beyond malware, </a:t>
            </a:r>
            <a:r>
              <a:rPr lang="en-US" b="1" dirty="0">
                <a:latin typeface="Arial" panose="020B0604020202020204" pitchFamily="34" charset="0"/>
                <a:cs typeface="Arial" panose="020B0604020202020204" pitchFamily="34" charset="0"/>
              </a:rPr>
              <a:t>security risks include bugs</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unseen</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vulnerabilities</a:t>
            </a:r>
            <a:r>
              <a:rPr lang="en-US" dirty="0">
                <a:latin typeface="Arial" panose="020B0604020202020204" pitchFamily="34" charset="0"/>
                <a:cs typeface="Arial" panose="020B0604020202020204" pitchFamily="34" charset="0"/>
              </a:rPr>
              <a:t>, and </a:t>
            </a:r>
            <a:r>
              <a:rPr lang="en-US" b="1" dirty="0">
                <a:latin typeface="Arial" panose="020B0604020202020204" pitchFamily="34" charset="0"/>
                <a:cs typeface="Arial" panose="020B0604020202020204" pitchFamily="34" charset="0"/>
              </a:rPr>
              <a:t>careless</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programming</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practices</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serving</a:t>
            </a:r>
            <a:r>
              <a:rPr lang="en-US" dirty="0">
                <a:latin typeface="Arial" panose="020B0604020202020204" pitchFamily="34" charset="0"/>
                <a:cs typeface="Arial" panose="020B0604020202020204" pitchFamily="34" charset="0"/>
              </a:rPr>
              <a:t> as means for </a:t>
            </a:r>
            <a:r>
              <a:rPr lang="en-US" b="1" dirty="0">
                <a:latin typeface="Arial" panose="020B0604020202020204" pitchFamily="34" charset="0"/>
                <a:cs typeface="Arial" panose="020B0604020202020204" pitchFamily="34" charset="0"/>
              </a:rPr>
              <a:t>unauthorized</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access</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system intrusions</a:t>
            </a:r>
            <a:r>
              <a:rPr lang="en-US" dirty="0">
                <a:latin typeface="Arial" panose="020B0604020202020204" pitchFamily="34" charset="0"/>
                <a:cs typeface="Arial" panose="020B0604020202020204" pitchFamily="34" charset="0"/>
              </a:rPr>
              <a:t>, and </a:t>
            </a:r>
            <a:r>
              <a:rPr lang="en-US" b="1" dirty="0">
                <a:latin typeface="Arial" panose="020B0604020202020204" pitchFamily="34" charset="0"/>
                <a:cs typeface="Arial" panose="020B0604020202020204" pitchFamily="34" charset="0"/>
              </a:rPr>
              <a:t>breaches</a:t>
            </a:r>
            <a:r>
              <a:rPr lang="en-US" dirty="0">
                <a:latin typeface="Arial" panose="020B0604020202020204" pitchFamily="34" charset="0"/>
                <a:cs typeface="Arial" panose="020B0604020202020204" pitchFamily="34" charset="0"/>
              </a:rPr>
              <a:t>.</a:t>
            </a:r>
          </a:p>
          <a:p>
            <a:pPr marL="285750" indent="-285750" algn="just">
              <a:lnSpc>
                <a:spcPct val="150000"/>
              </a:lnSpc>
              <a:buFont typeface="Arial" panose="020B0604020202020204" pitchFamily="34" charset="0"/>
              <a:buChar char="•"/>
            </a:pPr>
            <a:r>
              <a:rPr lang="en-US" b="1" dirty="0">
                <a:latin typeface="Arial" panose="020B0604020202020204" pitchFamily="34" charset="0"/>
                <a:cs typeface="Arial" panose="020B0604020202020204" pitchFamily="34" charset="0"/>
              </a:rPr>
              <a:t>Improper</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processing</a:t>
            </a:r>
            <a:r>
              <a:rPr lang="en-US" dirty="0">
                <a:latin typeface="Arial" panose="020B0604020202020204" pitchFamily="34" charset="0"/>
                <a:cs typeface="Arial" panose="020B0604020202020204" pitchFamily="34" charset="0"/>
              </a:rPr>
              <a:t> can compromise </a:t>
            </a:r>
            <a:r>
              <a:rPr lang="en-US" b="1" dirty="0">
                <a:latin typeface="Arial" panose="020B0604020202020204" pitchFamily="34" charset="0"/>
                <a:cs typeface="Arial" panose="020B0604020202020204" pitchFamily="34" charset="0"/>
              </a:rPr>
              <a:t>integrity</a:t>
            </a:r>
            <a:r>
              <a:rPr lang="en-US" dirty="0">
                <a:latin typeface="Arial" panose="020B0604020202020204" pitchFamily="34" charset="0"/>
                <a:cs typeface="Arial" panose="020B0604020202020204" pitchFamily="34" charset="0"/>
              </a:rPr>
              <a:t>, and development errors may hinder </a:t>
            </a:r>
            <a:r>
              <a:rPr lang="en-US" b="1" dirty="0">
                <a:latin typeface="Arial" panose="020B0604020202020204" pitchFamily="34" charset="0"/>
                <a:cs typeface="Arial" panose="020B0604020202020204" pitchFamily="34" charset="0"/>
              </a:rPr>
              <a:t>availability</a:t>
            </a:r>
            <a:r>
              <a:rPr lang="en-US" dirty="0">
                <a:latin typeface="Arial" panose="020B0604020202020204" pitchFamily="34" charset="0"/>
                <a:cs typeface="Arial" panose="020B0604020202020204" pitchFamily="34" charset="0"/>
              </a:rPr>
              <a:t>, emphasizing the </a:t>
            </a:r>
            <a:r>
              <a:rPr lang="en-US" b="1" dirty="0">
                <a:latin typeface="Arial" panose="020B0604020202020204" pitchFamily="34" charset="0"/>
                <a:cs typeface="Arial" panose="020B0604020202020204" pitchFamily="34" charset="0"/>
              </a:rPr>
              <a:t>importance</a:t>
            </a:r>
            <a:r>
              <a:rPr lang="en-US" dirty="0">
                <a:latin typeface="Arial" panose="020B0604020202020204" pitchFamily="34" charset="0"/>
                <a:cs typeface="Arial" panose="020B0604020202020204" pitchFamily="34" charset="0"/>
              </a:rPr>
              <a:t> of a safe and controlled development approach.</a:t>
            </a:r>
          </a:p>
          <a:p>
            <a:pPr marL="285750" indent="-285750" algn="just">
              <a:lnSpc>
                <a:spcPct val="150000"/>
              </a:lnSpc>
              <a:buFont typeface="Arial" panose="020B0604020202020204" pitchFamily="34" charset="0"/>
              <a:buChar char="•"/>
            </a:pPr>
            <a:r>
              <a:rPr lang="en-US" b="1" dirty="0">
                <a:latin typeface="Arial" panose="020B0604020202020204" pitchFamily="34" charset="0"/>
                <a:cs typeface="Arial" panose="020B0604020202020204" pitchFamily="34" charset="0"/>
              </a:rPr>
              <a:t>Software</a:t>
            </a:r>
            <a:r>
              <a:rPr lang="en-US" dirty="0">
                <a:latin typeface="Arial" panose="020B0604020202020204" pitchFamily="34" charset="0"/>
                <a:cs typeface="Arial" panose="020B0604020202020204" pitchFamily="34" charset="0"/>
              </a:rPr>
              <a:t> can be either a security </a:t>
            </a:r>
            <a:r>
              <a:rPr lang="en-US" b="1" dirty="0">
                <a:latin typeface="Arial" panose="020B0604020202020204" pitchFamily="34" charset="0"/>
                <a:cs typeface="Arial" panose="020B0604020202020204" pitchFamily="34" charset="0"/>
              </a:rPr>
              <a:t>weakness</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strength</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depending</a:t>
            </a:r>
            <a:r>
              <a:rPr lang="en-US" dirty="0">
                <a:latin typeface="Arial" panose="020B0604020202020204" pitchFamily="34" charset="0"/>
                <a:cs typeface="Arial" panose="020B0604020202020204" pitchFamily="34" charset="0"/>
              </a:rPr>
              <a:t> on </a:t>
            </a:r>
            <a:r>
              <a:rPr lang="en-US" b="1" dirty="0">
                <a:latin typeface="Arial" panose="020B0604020202020204" pitchFamily="34" charset="0"/>
                <a:cs typeface="Arial" panose="020B0604020202020204" pitchFamily="34" charset="0"/>
              </a:rPr>
              <a:t>proper</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design</a:t>
            </a:r>
            <a:r>
              <a:rPr lang="en-US" dirty="0">
                <a:latin typeface="Arial" panose="020B0604020202020204" pitchFamily="34" charset="0"/>
                <a:cs typeface="Arial" panose="020B0604020202020204" pitchFamily="34" charset="0"/>
              </a:rPr>
              <a:t> and implementation, influencing </a:t>
            </a:r>
            <a:r>
              <a:rPr lang="en-US" b="1" dirty="0">
                <a:latin typeface="Arial" panose="020B0604020202020204" pitchFamily="34" charset="0"/>
                <a:cs typeface="Arial" panose="020B0604020202020204" pitchFamily="34" charset="0"/>
              </a:rPr>
              <a:t>data accuracy, access control, system functionality</a:t>
            </a:r>
            <a:r>
              <a:rPr lang="en-US" dirty="0">
                <a:latin typeface="Arial" panose="020B0604020202020204" pitchFamily="34" charset="0"/>
                <a:cs typeface="Arial" panose="020B0604020202020204" pitchFamily="34" charset="0"/>
              </a:rPr>
              <a:t>, and </a:t>
            </a:r>
            <a:r>
              <a:rPr lang="en-US" b="1" dirty="0">
                <a:latin typeface="Arial" panose="020B0604020202020204" pitchFamily="34" charset="0"/>
                <a:cs typeface="Arial" panose="020B0604020202020204" pitchFamily="34" charset="0"/>
              </a:rPr>
              <a:t>data</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tracking</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206681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B8F8BA7-F3BF-9E47-DBCA-402AD4A3B04F}"/>
              </a:ext>
            </a:extLst>
          </p:cNvPr>
          <p:cNvSpPr txBox="1"/>
          <p:nvPr/>
        </p:nvSpPr>
        <p:spPr>
          <a:xfrm>
            <a:off x="689486" y="704085"/>
            <a:ext cx="10578282" cy="1124282"/>
          </a:xfrm>
          <a:prstGeom prst="rect">
            <a:avLst/>
          </a:prstGeom>
          <a:noFill/>
        </p:spPr>
        <p:txBody>
          <a:bodyPr wrap="square">
            <a:spAutoFit/>
          </a:bodyPr>
          <a:lstStyle/>
          <a:p>
            <a:pPr marL="0" marR="0">
              <a:lnSpc>
                <a:spcPct val="107000"/>
              </a:lnSpc>
              <a:spcBef>
                <a:spcPts val="600"/>
              </a:spcBef>
              <a:spcAft>
                <a:spcPts val="600"/>
              </a:spcAft>
            </a:pPr>
            <a:r>
              <a:rPr lang="en-US" sz="3200" b="1" kern="1800" dirty="0">
                <a:solidFill>
                  <a:srgbClr val="0087FF"/>
                </a:solidFill>
                <a:effectLst/>
                <a:latin typeface="Times New Roman" panose="02020603050405020304" pitchFamily="18" charset="0"/>
                <a:ea typeface="Times New Roman" panose="02020603050405020304" pitchFamily="18" charset="0"/>
                <a:cs typeface="Mangal" panose="02040503050203030202" pitchFamily="18" charset="0"/>
              </a:rPr>
              <a:t>Learn the concept of Terms of Service (</a:t>
            </a:r>
            <a:r>
              <a:rPr lang="en-US" sz="3200" b="1" kern="1800" dirty="0" err="1">
                <a:solidFill>
                  <a:srgbClr val="0087FF"/>
                </a:solidFill>
                <a:effectLst/>
                <a:latin typeface="Times New Roman" panose="02020603050405020304" pitchFamily="18" charset="0"/>
                <a:ea typeface="Times New Roman" panose="02020603050405020304" pitchFamily="18" charset="0"/>
                <a:cs typeface="Mangal" panose="02040503050203030202" pitchFamily="18" charset="0"/>
              </a:rPr>
              <a:t>ToS</a:t>
            </a:r>
            <a:r>
              <a:rPr lang="en-US" sz="3200" b="1" kern="1800" dirty="0">
                <a:solidFill>
                  <a:srgbClr val="0087FF"/>
                </a:solidFill>
                <a:effectLst/>
                <a:latin typeface="Times New Roman" panose="02020603050405020304" pitchFamily="18" charset="0"/>
                <a:ea typeface="Times New Roman" panose="02020603050405020304" pitchFamily="18" charset="0"/>
                <a:cs typeface="Mangal" panose="02040503050203030202" pitchFamily="18" charset="0"/>
              </a:rPr>
              <a:t>) on Application Security</a:t>
            </a:r>
            <a:endParaRPr lang="en-US" sz="3200" kern="100" dirty="0">
              <a:effectLst/>
              <a:latin typeface="Aptos" panose="020B0004020202020204" pitchFamily="34" charset="0"/>
              <a:ea typeface="Aptos" panose="020B0004020202020204" pitchFamily="34" charset="0"/>
              <a:cs typeface="Mangal" panose="02040503050203030202" pitchFamily="18" charset="0"/>
            </a:endParaRPr>
          </a:p>
        </p:txBody>
      </p:sp>
      <p:sp>
        <p:nvSpPr>
          <p:cNvPr id="7" name="TextBox 6">
            <a:extLst>
              <a:ext uri="{FF2B5EF4-FFF2-40B4-BE49-F238E27FC236}">
                <a16:creationId xmlns:a16="http://schemas.microsoft.com/office/drawing/2014/main" id="{DDDDCDB5-E801-12EB-7E50-1EF3CC5DCDC1}"/>
              </a:ext>
            </a:extLst>
          </p:cNvPr>
          <p:cNvSpPr txBox="1"/>
          <p:nvPr/>
        </p:nvSpPr>
        <p:spPr>
          <a:xfrm>
            <a:off x="792726" y="2115971"/>
            <a:ext cx="10475042" cy="3681649"/>
          </a:xfrm>
          <a:prstGeom prst="rect">
            <a:avLst/>
          </a:prstGeom>
          <a:noFill/>
        </p:spPr>
        <p:txBody>
          <a:bodyPr wrap="square">
            <a:spAutoFit/>
          </a:bodyPr>
          <a:lstStyle/>
          <a:p>
            <a:pPr marL="285750" marR="0" indent="-285750" algn="just">
              <a:lnSpc>
                <a:spcPct val="150000"/>
              </a:lnSpc>
              <a:spcBef>
                <a:spcPts val="0"/>
              </a:spcBef>
              <a:spcAft>
                <a:spcPts val="1200"/>
              </a:spcAft>
              <a:buFont typeface="Arial" panose="020B0604020202020204" pitchFamily="34" charset="0"/>
              <a:buChar char="•"/>
            </a:pPr>
            <a:r>
              <a:rPr lang="en-US" sz="1800" kern="0" dirty="0">
                <a:effectLst/>
                <a:latin typeface="Arial" panose="020B0604020202020204" pitchFamily="34" charset="0"/>
                <a:ea typeface="Times New Roman" panose="02020603050405020304" pitchFamily="18" charset="0"/>
                <a:cs typeface="Mangal" panose="02040503050203030202" pitchFamily="18" charset="0"/>
              </a:rPr>
              <a:t>You need to apply sound design and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architectural</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best practices,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incorporate organization’s security policies</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and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standards</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and reflect on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deployment</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strategies in order to build a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robust application</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a:t>
            </a:r>
          </a:p>
          <a:p>
            <a:pPr marL="285750" marR="0" indent="-285750" algn="just">
              <a:lnSpc>
                <a:spcPct val="150000"/>
              </a:lnSpc>
              <a:spcBef>
                <a:spcPts val="0"/>
              </a:spcBef>
              <a:spcAft>
                <a:spcPts val="1200"/>
              </a:spcAft>
              <a:buFont typeface="Arial" panose="020B0604020202020204" pitchFamily="34" charset="0"/>
              <a:buChar char="•"/>
            </a:pPr>
            <a:r>
              <a:rPr lang="en-US" sz="1800" b="1" kern="0" dirty="0">
                <a:effectLst/>
                <a:latin typeface="Arial" panose="020B0604020202020204" pitchFamily="34" charset="0"/>
                <a:ea typeface="Times New Roman" panose="02020603050405020304" pitchFamily="18" charset="0"/>
                <a:cs typeface="Mangal" panose="02040503050203030202" pitchFamily="18" charset="0"/>
              </a:rPr>
              <a:t>Database applications</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while a mature and established technology, have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specialized</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requirements</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and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security</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risks</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inherent in the volume of data being manage. </a:t>
            </a:r>
          </a:p>
          <a:p>
            <a:pPr marL="285750" marR="0" indent="-285750" algn="just">
              <a:lnSpc>
                <a:spcPct val="150000"/>
              </a:lnSpc>
              <a:spcBef>
                <a:spcPts val="0"/>
              </a:spcBef>
              <a:spcAft>
                <a:spcPts val="1200"/>
              </a:spcAft>
              <a:buFont typeface="Arial" panose="020B0604020202020204" pitchFamily="34" charset="0"/>
              <a:buChar char="•"/>
            </a:pPr>
            <a:r>
              <a:rPr lang="en-US" sz="1800" b="1" kern="0" dirty="0">
                <a:effectLst/>
                <a:latin typeface="Arial" panose="020B0604020202020204" pitchFamily="34" charset="0"/>
                <a:ea typeface="Times New Roman" panose="02020603050405020304" pitchFamily="18" charset="0"/>
                <a:cs typeface="Mangal" panose="02040503050203030202" pitchFamily="18" charset="0"/>
              </a:rPr>
              <a:t>Web applications</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also have specific risks, due to the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accessibility</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requirements</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which can have some of the major points of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attack</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for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penetration</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of information system as a whole, owing to the fact that web servers are often connected on both sides of a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firewall</a:t>
            </a:r>
            <a:r>
              <a:rPr lang="en-US" sz="1800" kern="0" dirty="0">
                <a:effectLst/>
                <a:latin typeface="Arial" panose="020B0604020202020204" pitchFamily="34" charset="0"/>
                <a:ea typeface="Times New Roman" panose="02020603050405020304" pitchFamily="18" charset="0"/>
                <a:cs typeface="Mangal" panose="02040503050203030202" pitchFamily="18" charset="0"/>
              </a:rPr>
              <a:t>.</a:t>
            </a:r>
            <a:endParaRPr lang="en-US" sz="2400" kern="100" dirty="0">
              <a:latin typeface="Aptos" panose="020B0004020202020204" pitchFamily="34"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5822687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9A47813-0A4E-C55F-D209-80468F7CF1A7}"/>
              </a:ext>
            </a:extLst>
          </p:cNvPr>
          <p:cNvSpPr txBox="1"/>
          <p:nvPr/>
        </p:nvSpPr>
        <p:spPr>
          <a:xfrm>
            <a:off x="1256685" y="1031952"/>
            <a:ext cx="10129069" cy="3976153"/>
          </a:xfrm>
          <a:prstGeom prst="rect">
            <a:avLst/>
          </a:prstGeom>
          <a:noFill/>
        </p:spPr>
        <p:txBody>
          <a:bodyPr wrap="square">
            <a:spAutoFit/>
          </a:bodyPr>
          <a:lstStyle/>
          <a:p>
            <a:pPr marL="0" marR="0">
              <a:lnSpc>
                <a:spcPct val="107000"/>
              </a:lnSpc>
              <a:spcBef>
                <a:spcPts val="0"/>
              </a:spcBef>
              <a:spcAft>
                <a:spcPts val="800"/>
              </a:spcAft>
            </a:pPr>
            <a:r>
              <a:rPr lang="en-US" sz="4800" b="1" kern="1800" dirty="0">
                <a:solidFill>
                  <a:srgbClr val="612413"/>
                </a:solidFill>
                <a:effectLst/>
                <a:latin typeface="Times New Roman" panose="02020603050405020304" pitchFamily="18" charset="0"/>
                <a:ea typeface="Times New Roman" panose="02020603050405020304" pitchFamily="18" charset="0"/>
                <a:cs typeface="Mangal" panose="02040503050203030202" pitchFamily="18" charset="0"/>
              </a:rPr>
              <a:t>Unit objectives</a:t>
            </a:r>
          </a:p>
          <a:p>
            <a:pPr marL="0" marR="0">
              <a:lnSpc>
                <a:spcPct val="107000"/>
              </a:lnSpc>
              <a:spcBef>
                <a:spcPts val="0"/>
              </a:spcBef>
              <a:spcAft>
                <a:spcPts val="800"/>
              </a:spcAft>
            </a:pPr>
            <a:endParaRPr lang="en-US" sz="2400" kern="100" dirty="0">
              <a:effectLst/>
              <a:latin typeface="Aptos" panose="020B0004020202020204" pitchFamily="34" charset="0"/>
              <a:ea typeface="Aptos" panose="020B0004020202020204" pitchFamily="34" charset="0"/>
              <a:cs typeface="Mangal" panose="02040503050203030202" pitchFamily="18" charset="0"/>
            </a:endParaRPr>
          </a:p>
          <a:p>
            <a:pPr marL="0" marR="0" algn="just">
              <a:lnSpc>
                <a:spcPct val="107000"/>
              </a:lnSpc>
              <a:spcBef>
                <a:spcPts val="0"/>
              </a:spcBef>
              <a:spcAft>
                <a:spcPts val="1200"/>
              </a:spcAft>
            </a:pPr>
            <a:r>
              <a:rPr lang="en-US" sz="1800" b="1" kern="0" dirty="0">
                <a:solidFill>
                  <a:srgbClr val="612413"/>
                </a:solidFill>
                <a:effectLst/>
                <a:latin typeface="Arial" panose="020B0604020202020204" pitchFamily="34" charset="0"/>
                <a:ea typeface="Times New Roman" panose="02020603050405020304" pitchFamily="18" charset="0"/>
                <a:cs typeface="Mangal" panose="02040503050203030202" pitchFamily="18" charset="0"/>
              </a:rPr>
              <a:t>After completing this unit, you should be able to:</a:t>
            </a:r>
            <a:endParaRPr lang="en-US" sz="2400" kern="100" dirty="0">
              <a:effectLst/>
              <a:latin typeface="Aptos" panose="020B0004020202020204" pitchFamily="34" charset="0"/>
              <a:ea typeface="Aptos" panose="020B0004020202020204" pitchFamily="34" charset="0"/>
              <a:cs typeface="Mangal" panose="02040503050203030202" pitchFamily="18" charset="0"/>
            </a:endParaRPr>
          </a:p>
          <a:p>
            <a:pPr marL="693738" marR="0" lvl="0" indent="-412750" algn="just">
              <a:lnSpc>
                <a:spcPct val="107000"/>
              </a:lnSpc>
              <a:spcBef>
                <a:spcPts val="0"/>
              </a:spcBef>
              <a:spcAft>
                <a:spcPts val="800"/>
              </a:spcAft>
              <a:buSzPts val="1000"/>
              <a:buFont typeface="Arial" panose="020B0604020202020204" pitchFamily="34" charset="0"/>
              <a:buChar char="•"/>
              <a:tabLst>
                <a:tab pos="457200" algn="l"/>
              </a:tabLst>
            </a:pPr>
            <a:r>
              <a:rPr lang="en-US" sz="2000" kern="0" dirty="0">
                <a:solidFill>
                  <a:srgbClr val="612413"/>
                </a:solidFill>
                <a:effectLst/>
                <a:latin typeface="Arial" panose="020B0604020202020204" pitchFamily="34" charset="0"/>
                <a:ea typeface="Times New Roman" panose="02020603050405020304" pitchFamily="18" charset="0"/>
                <a:cs typeface="Mangal" panose="02040503050203030202" pitchFamily="18" charset="0"/>
              </a:rPr>
              <a:t>Get an overview of traditional and modern programming languages</a:t>
            </a:r>
            <a:endParaRPr lang="en-US" sz="2000" kern="100" dirty="0">
              <a:effectLst/>
              <a:latin typeface="Aptos" panose="020B0004020202020204" pitchFamily="34" charset="0"/>
              <a:ea typeface="Aptos" panose="020B0004020202020204" pitchFamily="34" charset="0"/>
              <a:cs typeface="Mangal" panose="02040503050203030202" pitchFamily="18" charset="0"/>
            </a:endParaRPr>
          </a:p>
          <a:p>
            <a:pPr marL="693738" marR="0" lvl="0" indent="-412750" algn="just">
              <a:lnSpc>
                <a:spcPct val="107000"/>
              </a:lnSpc>
              <a:spcBef>
                <a:spcPts val="0"/>
              </a:spcBef>
              <a:spcAft>
                <a:spcPts val="800"/>
              </a:spcAft>
              <a:buSzPts val="1000"/>
              <a:buFont typeface="Arial" panose="020B0604020202020204" pitchFamily="34" charset="0"/>
              <a:buChar char="•"/>
              <a:tabLst>
                <a:tab pos="457200" algn="l"/>
              </a:tabLst>
            </a:pPr>
            <a:r>
              <a:rPr lang="en-US" sz="2000" kern="0" dirty="0">
                <a:solidFill>
                  <a:srgbClr val="612413"/>
                </a:solidFill>
                <a:effectLst/>
                <a:latin typeface="Arial" panose="020B0604020202020204" pitchFamily="34" charset="0"/>
                <a:ea typeface="Times New Roman" panose="02020603050405020304" pitchFamily="18" charset="0"/>
                <a:cs typeface="Mangal" panose="02040503050203030202" pitchFamily="18" charset="0"/>
              </a:rPr>
              <a:t>Understand the software development life cycle and its components</a:t>
            </a:r>
            <a:endParaRPr lang="en-US" sz="2000" kern="100" dirty="0">
              <a:effectLst/>
              <a:latin typeface="Aptos" panose="020B0004020202020204" pitchFamily="34" charset="0"/>
              <a:ea typeface="Aptos" panose="020B0004020202020204" pitchFamily="34" charset="0"/>
              <a:cs typeface="Mangal" panose="02040503050203030202" pitchFamily="18" charset="0"/>
            </a:endParaRPr>
          </a:p>
          <a:p>
            <a:pPr marL="693738" marR="0" lvl="0" indent="-412750" algn="just">
              <a:lnSpc>
                <a:spcPct val="107000"/>
              </a:lnSpc>
              <a:spcBef>
                <a:spcPts val="0"/>
              </a:spcBef>
              <a:spcAft>
                <a:spcPts val="800"/>
              </a:spcAft>
              <a:buSzPts val="1000"/>
              <a:buFont typeface="Arial" panose="020B0604020202020204" pitchFamily="34" charset="0"/>
              <a:buChar char="•"/>
              <a:tabLst>
                <a:tab pos="457200" algn="l"/>
              </a:tabLst>
            </a:pPr>
            <a:r>
              <a:rPr lang="en-US" sz="2000" kern="0" dirty="0">
                <a:solidFill>
                  <a:srgbClr val="612413"/>
                </a:solidFill>
                <a:effectLst/>
                <a:latin typeface="Arial" panose="020B0604020202020204" pitchFamily="34" charset="0"/>
                <a:ea typeface="Times New Roman" panose="02020603050405020304" pitchFamily="18" charset="0"/>
                <a:cs typeface="Mangal" panose="02040503050203030202" pitchFamily="18" charset="0"/>
              </a:rPr>
              <a:t>Gain insight on the need of application security</a:t>
            </a:r>
            <a:endParaRPr lang="en-US" sz="2000" kern="100" dirty="0">
              <a:effectLst/>
              <a:latin typeface="Aptos" panose="020B0004020202020204" pitchFamily="34" charset="0"/>
              <a:ea typeface="Aptos" panose="020B0004020202020204" pitchFamily="34" charset="0"/>
              <a:cs typeface="Mangal" panose="02040503050203030202" pitchFamily="18" charset="0"/>
            </a:endParaRPr>
          </a:p>
          <a:p>
            <a:pPr marL="693738" marR="0" lvl="0" indent="-412750" algn="just">
              <a:lnSpc>
                <a:spcPct val="107000"/>
              </a:lnSpc>
              <a:spcBef>
                <a:spcPts val="0"/>
              </a:spcBef>
              <a:spcAft>
                <a:spcPts val="800"/>
              </a:spcAft>
              <a:buSzPts val="1000"/>
              <a:buFont typeface="Arial" panose="020B0604020202020204" pitchFamily="34" charset="0"/>
              <a:buChar char="•"/>
              <a:tabLst>
                <a:tab pos="457200" algn="l"/>
              </a:tabLst>
            </a:pPr>
            <a:r>
              <a:rPr lang="en-US" sz="2000" kern="0" dirty="0">
                <a:solidFill>
                  <a:srgbClr val="612413"/>
                </a:solidFill>
                <a:effectLst/>
                <a:latin typeface="Arial" panose="020B0604020202020204" pitchFamily="34" charset="0"/>
                <a:ea typeface="Times New Roman" panose="02020603050405020304" pitchFamily="18" charset="0"/>
                <a:cs typeface="Mangal" panose="02040503050203030202" pitchFamily="18" charset="0"/>
              </a:rPr>
              <a:t>Identify the secure application development principles</a:t>
            </a:r>
            <a:endParaRPr lang="en-US" sz="2000" kern="100" dirty="0">
              <a:effectLst/>
              <a:latin typeface="Aptos" panose="020B0004020202020204" pitchFamily="34" charset="0"/>
              <a:ea typeface="Aptos" panose="020B0004020202020204" pitchFamily="34" charset="0"/>
              <a:cs typeface="Mangal" panose="02040503050203030202" pitchFamily="18" charset="0"/>
            </a:endParaRPr>
          </a:p>
          <a:p>
            <a:pPr marL="693738" marR="0" lvl="0" indent="-412750" algn="just">
              <a:lnSpc>
                <a:spcPct val="107000"/>
              </a:lnSpc>
              <a:spcBef>
                <a:spcPts val="0"/>
              </a:spcBef>
              <a:spcAft>
                <a:spcPts val="800"/>
              </a:spcAft>
              <a:buSzPts val="1000"/>
              <a:buFont typeface="Arial" panose="020B0604020202020204" pitchFamily="34" charset="0"/>
              <a:buChar char="•"/>
              <a:tabLst>
                <a:tab pos="457200" algn="l"/>
              </a:tabLst>
            </a:pPr>
            <a:r>
              <a:rPr lang="en-US" sz="2000" kern="0" dirty="0">
                <a:solidFill>
                  <a:srgbClr val="612413"/>
                </a:solidFill>
                <a:effectLst/>
                <a:latin typeface="Arial" panose="020B0604020202020204" pitchFamily="34" charset="0"/>
                <a:ea typeface="Times New Roman" panose="02020603050405020304" pitchFamily="18" charset="0"/>
                <a:cs typeface="Mangal" panose="02040503050203030202" pitchFamily="18" charset="0"/>
              </a:rPr>
              <a:t>Comprehend secure software development methodology</a:t>
            </a:r>
            <a:endParaRPr lang="en-US" sz="2000" kern="100" dirty="0">
              <a:effectLst/>
              <a:latin typeface="Aptos" panose="020B0004020202020204" pitchFamily="34" charset="0"/>
              <a:ea typeface="Aptos" panose="020B0004020202020204" pitchFamily="34" charset="0"/>
              <a:cs typeface="Mangal" panose="02040503050203030202" pitchFamily="18" charset="0"/>
            </a:endParaRPr>
          </a:p>
        </p:txBody>
      </p:sp>
    </p:spTree>
    <p:extLst>
      <p:ext uri="{BB962C8B-B14F-4D97-AF65-F5344CB8AC3E}">
        <p14:creationId xmlns:p14="http://schemas.microsoft.com/office/powerpoint/2010/main" val="28499868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B8F8BA7-F3BF-9E47-DBCA-402AD4A3B04F}"/>
              </a:ext>
            </a:extLst>
          </p:cNvPr>
          <p:cNvSpPr txBox="1"/>
          <p:nvPr/>
        </p:nvSpPr>
        <p:spPr>
          <a:xfrm>
            <a:off x="689486" y="704085"/>
            <a:ext cx="10709788" cy="1124282"/>
          </a:xfrm>
          <a:prstGeom prst="rect">
            <a:avLst/>
          </a:prstGeom>
          <a:noFill/>
        </p:spPr>
        <p:txBody>
          <a:bodyPr wrap="square">
            <a:spAutoFit/>
          </a:bodyPr>
          <a:lstStyle/>
          <a:p>
            <a:pPr marL="0" marR="0">
              <a:lnSpc>
                <a:spcPct val="107000"/>
              </a:lnSpc>
              <a:spcBef>
                <a:spcPts val="600"/>
              </a:spcBef>
              <a:spcAft>
                <a:spcPts val="600"/>
              </a:spcAft>
            </a:pPr>
            <a:r>
              <a:rPr lang="en-US" sz="3200" b="1" kern="1800" dirty="0">
                <a:solidFill>
                  <a:srgbClr val="0087FF"/>
                </a:solidFill>
                <a:effectLst/>
                <a:latin typeface="Times New Roman" panose="02020603050405020304" pitchFamily="18" charset="0"/>
                <a:ea typeface="Times New Roman" panose="02020603050405020304" pitchFamily="18" charset="0"/>
                <a:cs typeface="Mangal" panose="02040503050203030202" pitchFamily="18" charset="0"/>
              </a:rPr>
              <a:t>Learn the concept of Terms of Service (</a:t>
            </a:r>
            <a:r>
              <a:rPr lang="en-US" sz="3200" b="1" kern="1800" dirty="0" err="1">
                <a:solidFill>
                  <a:srgbClr val="0087FF"/>
                </a:solidFill>
                <a:effectLst/>
                <a:latin typeface="Times New Roman" panose="02020603050405020304" pitchFamily="18" charset="0"/>
                <a:ea typeface="Times New Roman" panose="02020603050405020304" pitchFamily="18" charset="0"/>
                <a:cs typeface="Mangal" panose="02040503050203030202" pitchFamily="18" charset="0"/>
              </a:rPr>
              <a:t>ToS</a:t>
            </a:r>
            <a:r>
              <a:rPr lang="en-US" sz="3200" b="1" kern="1800" dirty="0">
                <a:solidFill>
                  <a:srgbClr val="0087FF"/>
                </a:solidFill>
                <a:effectLst/>
                <a:latin typeface="Times New Roman" panose="02020603050405020304" pitchFamily="18" charset="0"/>
                <a:ea typeface="Times New Roman" panose="02020603050405020304" pitchFamily="18" charset="0"/>
                <a:cs typeface="Mangal" panose="02040503050203030202" pitchFamily="18" charset="0"/>
              </a:rPr>
              <a:t>) on Application Security</a:t>
            </a:r>
            <a:endParaRPr lang="en-US" sz="3200" kern="100" dirty="0">
              <a:effectLst/>
              <a:latin typeface="Aptos" panose="020B0004020202020204" pitchFamily="34" charset="0"/>
              <a:ea typeface="Aptos" panose="020B0004020202020204" pitchFamily="34" charset="0"/>
              <a:cs typeface="Mangal" panose="02040503050203030202" pitchFamily="18" charset="0"/>
            </a:endParaRPr>
          </a:p>
        </p:txBody>
      </p:sp>
      <p:sp>
        <p:nvSpPr>
          <p:cNvPr id="7" name="TextBox 6">
            <a:extLst>
              <a:ext uri="{FF2B5EF4-FFF2-40B4-BE49-F238E27FC236}">
                <a16:creationId xmlns:a16="http://schemas.microsoft.com/office/drawing/2014/main" id="{DDDDCDB5-E801-12EB-7E50-1EF3CC5DCDC1}"/>
              </a:ext>
            </a:extLst>
          </p:cNvPr>
          <p:cNvSpPr txBox="1"/>
          <p:nvPr/>
        </p:nvSpPr>
        <p:spPr>
          <a:xfrm>
            <a:off x="689486" y="2174965"/>
            <a:ext cx="10475042" cy="4242187"/>
          </a:xfrm>
          <a:prstGeom prst="rect">
            <a:avLst/>
          </a:prstGeom>
          <a:noFill/>
        </p:spPr>
        <p:txBody>
          <a:bodyPr wrap="square">
            <a:spAutoFit/>
          </a:bodyPr>
          <a:lstStyle/>
          <a:p>
            <a:pPr marL="285750" indent="-285750" algn="just">
              <a:lnSpc>
                <a:spcPct val="150000"/>
              </a:lnSpc>
              <a:spcAft>
                <a:spcPts val="1200"/>
              </a:spcAft>
              <a:buFont typeface="Arial" panose="020B0604020202020204" pitchFamily="34" charset="0"/>
              <a:buChar char="•"/>
            </a:pPr>
            <a:r>
              <a:rPr lang="en-US" sz="1800" kern="0" dirty="0">
                <a:effectLst/>
                <a:latin typeface="Arial" panose="020B0604020202020204" pitchFamily="34" charset="0"/>
                <a:ea typeface="Times New Roman" panose="02020603050405020304" pitchFamily="18" charset="0"/>
                <a:cs typeface="Mangal" panose="02040503050203030202" pitchFamily="18" charset="0"/>
              </a:rPr>
              <a:t>Remember from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computer</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and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security</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architecture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perspective</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application</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versus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operating</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system</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is a highly simplified view of the complexity of an actual computer operation, and also that complexity is the enemy of security. </a:t>
            </a:r>
          </a:p>
          <a:p>
            <a:pPr marL="285750" marR="0" indent="-285750" algn="just">
              <a:lnSpc>
                <a:spcPct val="150000"/>
              </a:lnSpc>
              <a:spcBef>
                <a:spcPts val="0"/>
              </a:spcBef>
              <a:spcAft>
                <a:spcPts val="1200"/>
              </a:spcAft>
              <a:buFont typeface="Arial" panose="020B0604020202020204" pitchFamily="34" charset="0"/>
              <a:buChar char="•"/>
            </a:pPr>
            <a:r>
              <a:rPr lang="en-US" b="1" kern="0" dirty="0">
                <a:latin typeface="Arial" panose="020B0604020202020204" pitchFamily="34" charset="0"/>
                <a:ea typeface="Times New Roman" panose="02020603050405020304" pitchFamily="18" charset="0"/>
                <a:cs typeface="Mangal" panose="02040503050203030202" pitchFamily="18" charset="0"/>
              </a:rPr>
              <a:t>S</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oftware protection controls </a:t>
            </a:r>
            <a:r>
              <a:rPr lang="en-US" sz="1800" kern="0" dirty="0">
                <a:effectLst/>
                <a:latin typeface="Arial" panose="020B0604020202020204" pitchFamily="34" charset="0"/>
                <a:ea typeface="Times New Roman" panose="02020603050405020304" pitchFamily="18" charset="0"/>
                <a:cs typeface="Mangal" panose="02040503050203030202" pitchFamily="18" charset="0"/>
              </a:rPr>
              <a:t>may be applied to any or all of the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components</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and that so</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ftware development control</a:t>
            </a:r>
            <a:r>
              <a:rPr lang="en-US" sz="1800" kern="0" dirty="0">
                <a:effectLst/>
                <a:latin typeface="Arial" panose="020B0604020202020204" pitchFamily="34" charset="0"/>
                <a:ea typeface="Times New Roman" panose="02020603050405020304" pitchFamily="18" charset="0"/>
                <a:cs typeface="Mangal" panose="02040503050203030202" pitchFamily="18" charset="0"/>
              </a:rPr>
              <a:t>s should be applied to all. </a:t>
            </a:r>
          </a:p>
          <a:p>
            <a:pPr marL="285750" marR="0" indent="-285750" algn="just">
              <a:lnSpc>
                <a:spcPct val="150000"/>
              </a:lnSpc>
              <a:spcBef>
                <a:spcPts val="0"/>
              </a:spcBef>
              <a:spcAft>
                <a:spcPts val="1200"/>
              </a:spcAft>
              <a:buFont typeface="Arial" panose="020B0604020202020204" pitchFamily="34" charset="0"/>
              <a:buChar char="•"/>
            </a:pPr>
            <a:r>
              <a:rPr lang="en-US" kern="0" dirty="0">
                <a:latin typeface="Arial" panose="020B0604020202020204" pitchFamily="34" charset="0"/>
                <a:ea typeface="Times New Roman" panose="02020603050405020304" pitchFamily="18" charset="0"/>
                <a:cs typeface="Mangal" panose="02040503050203030202" pitchFamily="18" charset="0"/>
              </a:rPr>
              <a:t>T</a:t>
            </a:r>
            <a:r>
              <a:rPr lang="en-US" sz="1800" kern="0" dirty="0">
                <a:effectLst/>
                <a:latin typeface="Arial" panose="020B0604020202020204" pitchFamily="34" charset="0"/>
                <a:ea typeface="Times New Roman" panose="02020603050405020304" pitchFamily="18" charset="0"/>
                <a:cs typeface="Mangal" panose="02040503050203030202" pitchFamily="18" charset="0"/>
              </a:rPr>
              <a:t>he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complexity</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of the many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components</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that can be involved in a given application,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management</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and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controls</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on the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development</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of the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system</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are all the more important. </a:t>
            </a:r>
          </a:p>
          <a:p>
            <a:pPr marL="285750" marR="0" indent="-285750" algn="just">
              <a:lnSpc>
                <a:spcPct val="150000"/>
              </a:lnSpc>
              <a:spcBef>
                <a:spcPts val="0"/>
              </a:spcBef>
              <a:spcAft>
                <a:spcPts val="1200"/>
              </a:spcAft>
              <a:buFont typeface="Arial" panose="020B0604020202020204" pitchFamily="34" charset="0"/>
              <a:buChar char="•"/>
            </a:pPr>
            <a:r>
              <a:rPr lang="en-US" sz="1800" b="1" kern="0" dirty="0">
                <a:effectLst/>
                <a:latin typeface="Arial" panose="020B0604020202020204" pitchFamily="34" charset="0"/>
                <a:ea typeface="Times New Roman" panose="02020603050405020304" pitchFamily="18" charset="0"/>
                <a:cs typeface="Mangal" panose="02040503050203030202" pitchFamily="18" charset="0"/>
              </a:rPr>
              <a:t>Systems</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and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Software</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Development</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Projects rarely meet the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expectations</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of the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business</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and seldom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integrate</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the required security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principles</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into the final product.</a:t>
            </a:r>
          </a:p>
        </p:txBody>
      </p:sp>
    </p:spTree>
    <p:extLst>
      <p:ext uri="{BB962C8B-B14F-4D97-AF65-F5344CB8AC3E}">
        <p14:creationId xmlns:p14="http://schemas.microsoft.com/office/powerpoint/2010/main" val="41599873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B8F8BA7-F3BF-9E47-DBCA-402AD4A3B04F}"/>
              </a:ext>
            </a:extLst>
          </p:cNvPr>
          <p:cNvSpPr txBox="1"/>
          <p:nvPr/>
        </p:nvSpPr>
        <p:spPr>
          <a:xfrm>
            <a:off x="644627" y="468111"/>
            <a:ext cx="10902746" cy="1124282"/>
          </a:xfrm>
          <a:prstGeom prst="rect">
            <a:avLst/>
          </a:prstGeom>
          <a:noFill/>
        </p:spPr>
        <p:txBody>
          <a:bodyPr wrap="square">
            <a:spAutoFit/>
          </a:bodyPr>
          <a:lstStyle/>
          <a:p>
            <a:pPr marL="0" marR="0">
              <a:lnSpc>
                <a:spcPct val="107000"/>
              </a:lnSpc>
              <a:spcBef>
                <a:spcPts val="600"/>
              </a:spcBef>
              <a:spcAft>
                <a:spcPts val="600"/>
              </a:spcAft>
            </a:pPr>
            <a:r>
              <a:rPr lang="en-US" sz="3200" b="1" kern="1800" dirty="0">
                <a:solidFill>
                  <a:srgbClr val="0087FF"/>
                </a:solidFill>
                <a:effectLst/>
                <a:latin typeface="Times New Roman" panose="02020603050405020304" pitchFamily="18" charset="0"/>
                <a:ea typeface="Times New Roman" panose="02020603050405020304" pitchFamily="18" charset="0"/>
                <a:cs typeface="Mangal" panose="02040503050203030202" pitchFamily="18" charset="0"/>
              </a:rPr>
              <a:t>Learn the concept of Terms of Service (</a:t>
            </a:r>
            <a:r>
              <a:rPr lang="en-US" sz="3200" b="1" kern="1800" dirty="0" err="1">
                <a:solidFill>
                  <a:srgbClr val="0087FF"/>
                </a:solidFill>
                <a:effectLst/>
                <a:latin typeface="Times New Roman" panose="02020603050405020304" pitchFamily="18" charset="0"/>
                <a:ea typeface="Times New Roman" panose="02020603050405020304" pitchFamily="18" charset="0"/>
                <a:cs typeface="Mangal" panose="02040503050203030202" pitchFamily="18" charset="0"/>
              </a:rPr>
              <a:t>ToS</a:t>
            </a:r>
            <a:r>
              <a:rPr lang="en-US" sz="3200" b="1" kern="1800" dirty="0">
                <a:solidFill>
                  <a:srgbClr val="0087FF"/>
                </a:solidFill>
                <a:effectLst/>
                <a:latin typeface="Times New Roman" panose="02020603050405020304" pitchFamily="18" charset="0"/>
                <a:ea typeface="Times New Roman" panose="02020603050405020304" pitchFamily="18" charset="0"/>
                <a:cs typeface="Mangal" panose="02040503050203030202" pitchFamily="18" charset="0"/>
              </a:rPr>
              <a:t>) on Application Security</a:t>
            </a:r>
            <a:endParaRPr lang="en-US" sz="3200" kern="100" dirty="0">
              <a:effectLst/>
              <a:latin typeface="Aptos" panose="020B0004020202020204" pitchFamily="34" charset="0"/>
              <a:ea typeface="Aptos" panose="020B0004020202020204" pitchFamily="34" charset="0"/>
              <a:cs typeface="Mangal" panose="02040503050203030202" pitchFamily="18" charset="0"/>
            </a:endParaRPr>
          </a:p>
        </p:txBody>
      </p:sp>
      <p:sp>
        <p:nvSpPr>
          <p:cNvPr id="7" name="TextBox 6">
            <a:extLst>
              <a:ext uri="{FF2B5EF4-FFF2-40B4-BE49-F238E27FC236}">
                <a16:creationId xmlns:a16="http://schemas.microsoft.com/office/drawing/2014/main" id="{DDDDCDB5-E801-12EB-7E50-1EF3CC5DCDC1}"/>
              </a:ext>
            </a:extLst>
          </p:cNvPr>
          <p:cNvSpPr txBox="1"/>
          <p:nvPr/>
        </p:nvSpPr>
        <p:spPr>
          <a:xfrm>
            <a:off x="792726" y="1732513"/>
            <a:ext cx="10475042" cy="4846904"/>
          </a:xfrm>
          <a:prstGeom prst="rect">
            <a:avLst/>
          </a:prstGeom>
          <a:noFill/>
        </p:spPr>
        <p:txBody>
          <a:bodyPr wrap="square">
            <a:spAutoFit/>
          </a:bodyPr>
          <a:lstStyle/>
          <a:p>
            <a:pPr marL="285750" marR="0" indent="-285750" algn="just">
              <a:lnSpc>
                <a:spcPct val="107000"/>
              </a:lnSpc>
              <a:spcBef>
                <a:spcPts val="0"/>
              </a:spcBef>
              <a:spcAft>
                <a:spcPts val="1200"/>
              </a:spcAft>
              <a:buFont typeface="Arial" panose="020B0604020202020204" pitchFamily="34" charset="0"/>
              <a:buChar char="•"/>
            </a:pPr>
            <a:r>
              <a:rPr lang="en-US" kern="100" dirty="0">
                <a:effectLst/>
                <a:latin typeface="Arial" panose="020B0604020202020204" pitchFamily="34" charset="0"/>
                <a:ea typeface="Aptos" panose="020B0004020202020204" pitchFamily="34" charset="0"/>
                <a:cs typeface="Arial" panose="020B0604020202020204" pitchFamily="34" charset="0"/>
              </a:rPr>
              <a:t>Emphasizes the </a:t>
            </a:r>
            <a:r>
              <a:rPr lang="en-US" b="1" kern="100" dirty="0">
                <a:effectLst/>
                <a:latin typeface="Arial" panose="020B0604020202020204" pitchFamily="34" charset="0"/>
                <a:ea typeface="Aptos" panose="020B0004020202020204" pitchFamily="34" charset="0"/>
                <a:cs typeface="Arial" panose="020B0604020202020204" pitchFamily="34" charset="0"/>
              </a:rPr>
              <a:t>significance</a:t>
            </a:r>
            <a:r>
              <a:rPr lang="en-US" kern="100" dirty="0">
                <a:effectLst/>
                <a:latin typeface="Arial" panose="020B0604020202020204" pitchFamily="34" charset="0"/>
                <a:ea typeface="Aptos" panose="020B0004020202020204" pitchFamily="34" charset="0"/>
                <a:cs typeface="Arial" panose="020B0604020202020204" pitchFamily="34" charset="0"/>
              </a:rPr>
              <a:t> of </a:t>
            </a:r>
            <a:r>
              <a:rPr lang="en-US" b="1" kern="100" dirty="0">
                <a:effectLst/>
                <a:latin typeface="Arial" panose="020B0604020202020204" pitchFamily="34" charset="0"/>
                <a:ea typeface="Aptos" panose="020B0004020202020204" pitchFamily="34" charset="0"/>
                <a:cs typeface="Arial" panose="020B0604020202020204" pitchFamily="34" charset="0"/>
              </a:rPr>
              <a:t>organizations</a:t>
            </a:r>
            <a:r>
              <a:rPr lang="en-US" kern="100" dirty="0">
                <a:effectLst/>
                <a:latin typeface="Arial" panose="020B0604020202020204" pitchFamily="34" charset="0"/>
                <a:ea typeface="Aptos" panose="020B0004020202020204" pitchFamily="34" charset="0"/>
                <a:cs typeface="Arial" panose="020B0604020202020204" pitchFamily="34" charset="0"/>
              </a:rPr>
              <a:t> following good </a:t>
            </a:r>
            <a:r>
              <a:rPr lang="en-US" b="1" kern="100" dirty="0">
                <a:effectLst/>
                <a:latin typeface="Arial" panose="020B0604020202020204" pitchFamily="34" charset="0"/>
                <a:ea typeface="Aptos" panose="020B0004020202020204" pitchFamily="34" charset="0"/>
                <a:cs typeface="Arial" panose="020B0604020202020204" pitchFamily="34" charset="0"/>
              </a:rPr>
              <a:t>project management controls</a:t>
            </a:r>
            <a:r>
              <a:rPr lang="en-US" kern="100" dirty="0">
                <a:effectLst/>
                <a:latin typeface="Arial" panose="020B0604020202020204" pitchFamily="34" charset="0"/>
                <a:ea typeface="Aptos" panose="020B0004020202020204" pitchFamily="34" charset="0"/>
                <a:cs typeface="Arial" panose="020B0604020202020204" pitchFamily="34" charset="0"/>
              </a:rPr>
              <a:t>.</a:t>
            </a:r>
          </a:p>
          <a:p>
            <a:pPr marL="285750" marR="0" indent="-285750" algn="just">
              <a:lnSpc>
                <a:spcPct val="107000"/>
              </a:lnSpc>
              <a:spcBef>
                <a:spcPts val="0"/>
              </a:spcBef>
              <a:spcAft>
                <a:spcPts val="1200"/>
              </a:spcAft>
              <a:buFont typeface="Arial" panose="020B0604020202020204" pitchFamily="34" charset="0"/>
              <a:buChar char="•"/>
            </a:pPr>
            <a:r>
              <a:rPr lang="en-US" kern="100" dirty="0">
                <a:effectLst/>
                <a:latin typeface="Arial" panose="020B0604020202020204" pitchFamily="34" charset="0"/>
                <a:ea typeface="Aptos" panose="020B0004020202020204" pitchFamily="34" charset="0"/>
                <a:cs typeface="Arial" panose="020B0604020202020204" pitchFamily="34" charset="0"/>
              </a:rPr>
              <a:t>Recommends the use of a systems development </a:t>
            </a:r>
            <a:r>
              <a:rPr lang="en-US" b="1" kern="100" dirty="0">
                <a:effectLst/>
                <a:latin typeface="Arial" panose="020B0604020202020204" pitchFamily="34" charset="0"/>
                <a:ea typeface="Aptos" panose="020B0004020202020204" pitchFamily="34" charset="0"/>
                <a:cs typeface="Arial" panose="020B0604020202020204" pitchFamily="34" charset="0"/>
              </a:rPr>
              <a:t>methodology</a:t>
            </a:r>
            <a:r>
              <a:rPr lang="en-US" kern="100" dirty="0">
                <a:effectLst/>
                <a:latin typeface="Arial" panose="020B0604020202020204" pitchFamily="34" charset="0"/>
                <a:ea typeface="Aptos" panose="020B0004020202020204" pitchFamily="34" charset="0"/>
                <a:cs typeface="Arial" panose="020B0604020202020204" pitchFamily="34" charset="0"/>
              </a:rPr>
              <a:t> such as the Systems Development Life Cycle (</a:t>
            </a:r>
            <a:r>
              <a:rPr lang="en-US" b="1" kern="100" dirty="0">
                <a:effectLst/>
                <a:latin typeface="Arial" panose="020B0604020202020204" pitchFamily="34" charset="0"/>
                <a:ea typeface="Aptos" panose="020B0004020202020204" pitchFamily="34" charset="0"/>
                <a:cs typeface="Arial" panose="020B0604020202020204" pitchFamily="34" charset="0"/>
              </a:rPr>
              <a:t>SDLC</a:t>
            </a:r>
            <a:r>
              <a:rPr lang="en-US" kern="100" dirty="0">
                <a:effectLst/>
                <a:latin typeface="Arial" panose="020B0604020202020204" pitchFamily="34" charset="0"/>
                <a:ea typeface="Aptos" panose="020B0004020202020204" pitchFamily="34" charset="0"/>
                <a:cs typeface="Arial" panose="020B0604020202020204" pitchFamily="34" charset="0"/>
              </a:rPr>
              <a:t>).</a:t>
            </a:r>
          </a:p>
          <a:p>
            <a:pPr marL="285750" marR="0" indent="-285750" algn="just">
              <a:lnSpc>
                <a:spcPct val="107000"/>
              </a:lnSpc>
              <a:spcBef>
                <a:spcPts val="0"/>
              </a:spcBef>
              <a:spcAft>
                <a:spcPts val="1200"/>
              </a:spcAft>
              <a:buFont typeface="Arial" panose="020B0604020202020204" pitchFamily="34" charset="0"/>
              <a:buChar char="•"/>
            </a:pPr>
            <a:r>
              <a:rPr lang="en-US" kern="100" dirty="0">
                <a:effectLst/>
                <a:latin typeface="Arial" panose="020B0604020202020204" pitchFamily="34" charset="0"/>
                <a:ea typeface="Aptos" panose="020B0004020202020204" pitchFamily="34" charset="0"/>
                <a:cs typeface="Arial" panose="020B0604020202020204" pitchFamily="34" charset="0"/>
              </a:rPr>
              <a:t>Highlights the need for the active </a:t>
            </a:r>
            <a:r>
              <a:rPr lang="en-US" b="1" kern="100" dirty="0">
                <a:effectLst/>
                <a:latin typeface="Arial" panose="020B0604020202020204" pitchFamily="34" charset="0"/>
                <a:ea typeface="Aptos" panose="020B0004020202020204" pitchFamily="34" charset="0"/>
                <a:cs typeface="Arial" panose="020B0604020202020204" pitchFamily="34" charset="0"/>
              </a:rPr>
              <a:t>involvement</a:t>
            </a:r>
            <a:r>
              <a:rPr lang="en-US" kern="100" dirty="0">
                <a:effectLst/>
                <a:latin typeface="Arial" panose="020B0604020202020204" pitchFamily="34" charset="0"/>
                <a:ea typeface="Aptos" panose="020B0004020202020204" pitchFamily="34" charset="0"/>
                <a:cs typeface="Arial" panose="020B0604020202020204" pitchFamily="34" charset="0"/>
              </a:rPr>
              <a:t> of both the </a:t>
            </a:r>
            <a:r>
              <a:rPr lang="en-US" b="1" kern="100" dirty="0">
                <a:effectLst/>
                <a:latin typeface="Arial" panose="020B0604020202020204" pitchFamily="34" charset="0"/>
                <a:ea typeface="Aptos" panose="020B0004020202020204" pitchFamily="34" charset="0"/>
                <a:cs typeface="Arial" panose="020B0604020202020204" pitchFamily="34" charset="0"/>
              </a:rPr>
              <a:t>business</a:t>
            </a:r>
            <a:r>
              <a:rPr lang="en-US" kern="100" dirty="0">
                <a:effectLst/>
                <a:latin typeface="Arial" panose="020B0604020202020204" pitchFamily="34" charset="0"/>
                <a:ea typeface="Aptos" panose="020B0004020202020204" pitchFamily="34" charset="0"/>
                <a:cs typeface="Arial" panose="020B0604020202020204" pitchFamily="34" charset="0"/>
              </a:rPr>
              <a:t> and </a:t>
            </a:r>
            <a:r>
              <a:rPr lang="en-US" b="1" kern="100" dirty="0">
                <a:effectLst/>
                <a:latin typeface="Arial" panose="020B0604020202020204" pitchFamily="34" charset="0"/>
                <a:ea typeface="Aptos" panose="020B0004020202020204" pitchFamily="34" charset="0"/>
                <a:cs typeface="Arial" panose="020B0604020202020204" pitchFamily="34" charset="0"/>
              </a:rPr>
              <a:t>security</a:t>
            </a:r>
            <a:r>
              <a:rPr lang="en-US" kern="100" dirty="0">
                <a:effectLst/>
                <a:latin typeface="Arial" panose="020B0604020202020204" pitchFamily="34" charset="0"/>
                <a:ea typeface="Aptos" panose="020B0004020202020204" pitchFamily="34" charset="0"/>
                <a:cs typeface="Arial" panose="020B0604020202020204" pitchFamily="34" charset="0"/>
              </a:rPr>
              <a:t> departments throughout the project's lifespan.</a:t>
            </a:r>
          </a:p>
          <a:p>
            <a:pPr marL="285750" marR="0" indent="-285750" algn="just">
              <a:lnSpc>
                <a:spcPct val="107000"/>
              </a:lnSpc>
              <a:spcBef>
                <a:spcPts val="0"/>
              </a:spcBef>
              <a:spcAft>
                <a:spcPts val="1200"/>
              </a:spcAft>
              <a:buFont typeface="Arial" panose="020B0604020202020204" pitchFamily="34" charset="0"/>
              <a:buChar char="•"/>
            </a:pPr>
            <a:r>
              <a:rPr lang="en-US" b="1" kern="100" dirty="0">
                <a:effectLst/>
                <a:latin typeface="Arial" panose="020B0604020202020204" pitchFamily="34" charset="0"/>
                <a:ea typeface="Aptos" panose="020B0004020202020204" pitchFamily="34" charset="0"/>
                <a:cs typeface="Arial" panose="020B0604020202020204" pitchFamily="34" charset="0"/>
              </a:rPr>
              <a:t>Stresses</a:t>
            </a:r>
            <a:r>
              <a:rPr lang="en-US" kern="100" dirty="0">
                <a:effectLst/>
                <a:latin typeface="Arial" panose="020B0604020202020204" pitchFamily="34" charset="0"/>
                <a:ea typeface="Aptos" panose="020B0004020202020204" pitchFamily="34" charset="0"/>
                <a:cs typeface="Arial" panose="020B0604020202020204" pitchFamily="34" charset="0"/>
              </a:rPr>
              <a:t> the importance of implementing </a:t>
            </a:r>
            <a:r>
              <a:rPr lang="en-US" b="1" kern="100" dirty="0">
                <a:effectLst/>
                <a:latin typeface="Arial" panose="020B0604020202020204" pitchFamily="34" charset="0"/>
                <a:ea typeface="Aptos" panose="020B0004020202020204" pitchFamily="34" charset="0"/>
                <a:cs typeface="Arial" panose="020B0604020202020204" pitchFamily="34" charset="0"/>
              </a:rPr>
              <a:t>change management controls</a:t>
            </a:r>
            <a:r>
              <a:rPr lang="en-US" kern="100" dirty="0">
                <a:effectLst/>
                <a:latin typeface="Arial" panose="020B0604020202020204" pitchFamily="34" charset="0"/>
                <a:ea typeface="Aptos" panose="020B0004020202020204" pitchFamily="34" charset="0"/>
                <a:cs typeface="Arial" panose="020B0604020202020204" pitchFamily="34" charset="0"/>
              </a:rPr>
              <a:t> to prevent </a:t>
            </a:r>
            <a:r>
              <a:rPr lang="en-US" b="1" kern="100" dirty="0">
                <a:effectLst/>
                <a:latin typeface="Arial" panose="020B0604020202020204" pitchFamily="34" charset="0"/>
                <a:ea typeface="Aptos" panose="020B0004020202020204" pitchFamily="34" charset="0"/>
                <a:cs typeface="Arial" panose="020B0604020202020204" pitchFamily="34" charset="0"/>
              </a:rPr>
              <a:t>uncontrolled</a:t>
            </a:r>
            <a:r>
              <a:rPr lang="en-US" kern="100" dirty="0">
                <a:effectLst/>
                <a:latin typeface="Arial" panose="020B0604020202020204" pitchFamily="34" charset="0"/>
                <a:ea typeface="Aptos" panose="020B0004020202020204" pitchFamily="34" charset="0"/>
                <a:cs typeface="Arial" panose="020B0604020202020204" pitchFamily="34" charset="0"/>
              </a:rPr>
              <a:t> changes and </a:t>
            </a:r>
            <a:r>
              <a:rPr lang="en-US" b="1" kern="100" dirty="0">
                <a:effectLst/>
                <a:latin typeface="Arial" panose="020B0604020202020204" pitchFamily="34" charset="0"/>
                <a:ea typeface="Aptos" panose="020B0004020202020204" pitchFamily="34" charset="0"/>
                <a:cs typeface="Arial" panose="020B0604020202020204" pitchFamily="34" charset="0"/>
              </a:rPr>
              <a:t>mitigate</a:t>
            </a:r>
            <a:r>
              <a:rPr lang="en-US" kern="100" dirty="0">
                <a:effectLst/>
                <a:latin typeface="Arial" panose="020B0604020202020204" pitchFamily="34" charset="0"/>
                <a:ea typeface="Aptos" panose="020B0004020202020204" pitchFamily="34" charset="0"/>
                <a:cs typeface="Arial" panose="020B0604020202020204" pitchFamily="34" charset="0"/>
              </a:rPr>
              <a:t> the risks of scope creep.</a:t>
            </a:r>
          </a:p>
          <a:p>
            <a:pPr marL="285750" marR="0" indent="-285750" algn="just">
              <a:lnSpc>
                <a:spcPct val="107000"/>
              </a:lnSpc>
              <a:spcBef>
                <a:spcPts val="0"/>
              </a:spcBef>
              <a:spcAft>
                <a:spcPts val="1200"/>
              </a:spcAft>
              <a:buFont typeface="Arial" panose="020B0604020202020204" pitchFamily="34" charset="0"/>
              <a:buChar char="•"/>
            </a:pPr>
            <a:r>
              <a:rPr lang="en-US" kern="100" dirty="0">
                <a:effectLst/>
                <a:latin typeface="Arial" panose="020B0604020202020204" pitchFamily="34" charset="0"/>
                <a:ea typeface="Aptos" panose="020B0004020202020204" pitchFamily="34" charset="0"/>
                <a:cs typeface="Arial" panose="020B0604020202020204" pitchFamily="34" charset="0"/>
              </a:rPr>
              <a:t>Addresses the increased </a:t>
            </a:r>
            <a:r>
              <a:rPr lang="en-US" b="1" kern="100" dirty="0">
                <a:effectLst/>
                <a:latin typeface="Arial" panose="020B0604020202020204" pitchFamily="34" charset="0"/>
                <a:ea typeface="Aptos" panose="020B0004020202020204" pitchFamily="34" charset="0"/>
                <a:cs typeface="Arial" panose="020B0604020202020204" pitchFamily="34" charset="0"/>
              </a:rPr>
              <a:t>difficulty</a:t>
            </a:r>
            <a:r>
              <a:rPr lang="en-US" kern="100" dirty="0">
                <a:effectLst/>
                <a:latin typeface="Arial" panose="020B0604020202020204" pitchFamily="34" charset="0"/>
                <a:ea typeface="Aptos" panose="020B0004020202020204" pitchFamily="34" charset="0"/>
                <a:cs typeface="Arial" panose="020B0604020202020204" pitchFamily="34" charset="0"/>
              </a:rPr>
              <a:t> of </a:t>
            </a:r>
            <a:r>
              <a:rPr lang="en-US" b="1" kern="100" dirty="0">
                <a:effectLst/>
                <a:latin typeface="Arial" panose="020B0604020202020204" pitchFamily="34" charset="0"/>
                <a:ea typeface="Aptos" panose="020B0004020202020204" pitchFamily="34" charset="0"/>
                <a:cs typeface="Arial" panose="020B0604020202020204" pitchFamily="34" charset="0"/>
              </a:rPr>
              <a:t>ensuring</a:t>
            </a:r>
            <a:r>
              <a:rPr lang="en-US" kern="100" dirty="0">
                <a:effectLst/>
                <a:latin typeface="Arial" panose="020B0604020202020204" pitchFamily="34" charset="0"/>
                <a:ea typeface="Aptos" panose="020B0004020202020204" pitchFamily="34" charset="0"/>
                <a:cs typeface="Arial" panose="020B0604020202020204" pitchFamily="34" charset="0"/>
              </a:rPr>
              <a:t> </a:t>
            </a:r>
            <a:r>
              <a:rPr lang="en-US" b="1" kern="100" dirty="0">
                <a:effectLst/>
                <a:latin typeface="Arial" panose="020B0604020202020204" pitchFamily="34" charset="0"/>
                <a:ea typeface="Aptos" panose="020B0004020202020204" pitchFamily="34" charset="0"/>
                <a:cs typeface="Arial" panose="020B0604020202020204" pitchFamily="34" charset="0"/>
              </a:rPr>
              <a:t>security</a:t>
            </a:r>
            <a:r>
              <a:rPr lang="en-US" kern="100" dirty="0">
                <a:effectLst/>
                <a:latin typeface="Arial" panose="020B0604020202020204" pitchFamily="34" charset="0"/>
                <a:ea typeface="Aptos" panose="020B0004020202020204" pitchFamily="34" charset="0"/>
                <a:cs typeface="Arial" panose="020B0604020202020204" pitchFamily="34" charset="0"/>
              </a:rPr>
              <a:t> in modern business processes and systems due to their complexity.</a:t>
            </a:r>
          </a:p>
          <a:p>
            <a:pPr marL="285750" marR="0" indent="-285750" algn="just">
              <a:lnSpc>
                <a:spcPct val="107000"/>
              </a:lnSpc>
              <a:spcBef>
                <a:spcPts val="0"/>
              </a:spcBef>
              <a:spcAft>
                <a:spcPts val="1200"/>
              </a:spcAft>
              <a:buFont typeface="Arial" panose="020B0604020202020204" pitchFamily="34" charset="0"/>
              <a:buChar char="•"/>
            </a:pPr>
            <a:r>
              <a:rPr lang="en-US" kern="100" dirty="0">
                <a:effectLst/>
                <a:latin typeface="Arial" panose="020B0604020202020204" pitchFamily="34" charset="0"/>
                <a:ea typeface="Aptos" panose="020B0004020202020204" pitchFamily="34" charset="0"/>
                <a:cs typeface="Arial" panose="020B0604020202020204" pitchFamily="34" charset="0"/>
              </a:rPr>
              <a:t>Points out that many </a:t>
            </a:r>
            <a:r>
              <a:rPr lang="en-US" b="1" kern="100" dirty="0">
                <a:effectLst/>
                <a:latin typeface="Arial" panose="020B0604020202020204" pitchFamily="34" charset="0"/>
                <a:ea typeface="Aptos" panose="020B0004020202020204" pitchFamily="34" charset="0"/>
                <a:cs typeface="Arial" panose="020B0604020202020204" pitchFamily="34" charset="0"/>
              </a:rPr>
              <a:t>applications</a:t>
            </a:r>
            <a:r>
              <a:rPr lang="en-US" kern="100" dirty="0">
                <a:effectLst/>
                <a:latin typeface="Arial" panose="020B0604020202020204" pitchFamily="34" charset="0"/>
                <a:ea typeface="Aptos" panose="020B0004020202020204" pitchFamily="34" charset="0"/>
                <a:cs typeface="Arial" panose="020B0604020202020204" pitchFamily="34" charset="0"/>
              </a:rPr>
              <a:t> </a:t>
            </a:r>
            <a:r>
              <a:rPr lang="en-US" b="1" kern="100" dirty="0">
                <a:effectLst/>
                <a:latin typeface="Arial" panose="020B0604020202020204" pitchFamily="34" charset="0"/>
                <a:ea typeface="Aptos" panose="020B0004020202020204" pitchFamily="34" charset="0"/>
                <a:cs typeface="Arial" panose="020B0604020202020204" pitchFamily="34" charset="0"/>
              </a:rPr>
              <a:t>interface</a:t>
            </a:r>
            <a:r>
              <a:rPr lang="en-US" kern="100" dirty="0">
                <a:effectLst/>
                <a:latin typeface="Arial" panose="020B0604020202020204" pitchFamily="34" charset="0"/>
                <a:ea typeface="Aptos" panose="020B0004020202020204" pitchFamily="34" charset="0"/>
                <a:cs typeface="Arial" panose="020B0604020202020204" pitchFamily="34" charset="0"/>
              </a:rPr>
              <a:t> with </a:t>
            </a:r>
            <a:r>
              <a:rPr lang="en-US" b="1" kern="100" dirty="0">
                <a:effectLst/>
                <a:latin typeface="Arial" panose="020B0604020202020204" pitchFamily="34" charset="0"/>
                <a:ea typeface="Aptos" panose="020B0004020202020204" pitchFamily="34" charset="0"/>
                <a:cs typeface="Arial" panose="020B0604020202020204" pitchFamily="34" charset="0"/>
              </a:rPr>
              <a:t>multiple</a:t>
            </a:r>
            <a:r>
              <a:rPr lang="en-US" kern="100" dirty="0">
                <a:effectLst/>
                <a:latin typeface="Arial" panose="020B0604020202020204" pitchFamily="34" charset="0"/>
                <a:ea typeface="Aptos" panose="020B0004020202020204" pitchFamily="34" charset="0"/>
                <a:cs typeface="Arial" panose="020B0604020202020204" pitchFamily="34" charset="0"/>
              </a:rPr>
              <a:t> </a:t>
            </a:r>
            <a:r>
              <a:rPr lang="en-US" b="1" kern="100" dirty="0">
                <a:effectLst/>
                <a:latin typeface="Arial" panose="020B0604020202020204" pitchFamily="34" charset="0"/>
                <a:ea typeface="Aptos" panose="020B0004020202020204" pitchFamily="34" charset="0"/>
                <a:cs typeface="Arial" panose="020B0604020202020204" pitchFamily="34" charset="0"/>
              </a:rPr>
              <a:t>backend</a:t>
            </a:r>
            <a:r>
              <a:rPr lang="en-US" kern="100" dirty="0">
                <a:effectLst/>
                <a:latin typeface="Arial" panose="020B0604020202020204" pitchFamily="34" charset="0"/>
                <a:ea typeface="Aptos" panose="020B0004020202020204" pitchFamily="34" charset="0"/>
                <a:cs typeface="Arial" panose="020B0604020202020204" pitchFamily="34" charset="0"/>
              </a:rPr>
              <a:t> </a:t>
            </a:r>
            <a:r>
              <a:rPr lang="en-US" b="1" kern="100" dirty="0">
                <a:effectLst/>
                <a:latin typeface="Arial" panose="020B0604020202020204" pitchFamily="34" charset="0"/>
                <a:ea typeface="Aptos" panose="020B0004020202020204" pitchFamily="34" charset="0"/>
                <a:cs typeface="Arial" panose="020B0604020202020204" pitchFamily="34" charset="0"/>
              </a:rPr>
              <a:t>systems</a:t>
            </a:r>
            <a:r>
              <a:rPr lang="en-US" kern="100" dirty="0">
                <a:effectLst/>
                <a:latin typeface="Arial" panose="020B0604020202020204" pitchFamily="34" charset="0"/>
                <a:ea typeface="Aptos" panose="020B0004020202020204" pitchFamily="34" charset="0"/>
                <a:cs typeface="Arial" panose="020B0604020202020204" pitchFamily="34" charset="0"/>
              </a:rPr>
              <a:t> or </a:t>
            </a:r>
            <a:r>
              <a:rPr lang="en-US" b="1" kern="100" dirty="0">
                <a:effectLst/>
                <a:latin typeface="Arial" panose="020B0604020202020204" pitchFamily="34" charset="0"/>
                <a:ea typeface="Aptos" panose="020B0004020202020204" pitchFamily="34" charset="0"/>
                <a:cs typeface="Arial" panose="020B0604020202020204" pitchFamily="34" charset="0"/>
              </a:rPr>
              <a:t>data</a:t>
            </a:r>
            <a:r>
              <a:rPr lang="en-US" kern="100" dirty="0">
                <a:effectLst/>
                <a:latin typeface="Arial" panose="020B0604020202020204" pitchFamily="34" charset="0"/>
                <a:ea typeface="Aptos" panose="020B0004020202020204" pitchFamily="34" charset="0"/>
                <a:cs typeface="Arial" panose="020B0604020202020204" pitchFamily="34" charset="0"/>
              </a:rPr>
              <a:t> </a:t>
            </a:r>
            <a:r>
              <a:rPr lang="en-US" b="1" kern="100" dirty="0">
                <a:effectLst/>
                <a:latin typeface="Arial" panose="020B0604020202020204" pitchFamily="34" charset="0"/>
                <a:ea typeface="Aptos" panose="020B0004020202020204" pitchFamily="34" charset="0"/>
                <a:cs typeface="Arial" panose="020B0604020202020204" pitchFamily="34" charset="0"/>
              </a:rPr>
              <a:t>sources</a:t>
            </a:r>
            <a:r>
              <a:rPr lang="en-US" kern="100" dirty="0">
                <a:effectLst/>
                <a:latin typeface="Arial" panose="020B0604020202020204" pitchFamily="34" charset="0"/>
                <a:ea typeface="Aptos" panose="020B0004020202020204" pitchFamily="34" charset="0"/>
                <a:cs typeface="Arial" panose="020B0604020202020204" pitchFamily="34" charset="0"/>
              </a:rPr>
              <a:t>, often through Middleware.</a:t>
            </a:r>
          </a:p>
          <a:p>
            <a:pPr marL="285750" marR="0" indent="-285750" algn="just">
              <a:lnSpc>
                <a:spcPct val="107000"/>
              </a:lnSpc>
              <a:spcBef>
                <a:spcPts val="0"/>
              </a:spcBef>
              <a:spcAft>
                <a:spcPts val="1200"/>
              </a:spcAft>
              <a:buFont typeface="Arial" panose="020B0604020202020204" pitchFamily="34" charset="0"/>
              <a:buChar char="•"/>
            </a:pPr>
            <a:r>
              <a:rPr lang="en-US" b="1" kern="100" dirty="0">
                <a:latin typeface="Arial" panose="020B0604020202020204" pitchFamily="34" charset="0"/>
                <a:ea typeface="Aptos" panose="020B0004020202020204" pitchFamily="34" charset="0"/>
                <a:cs typeface="Arial" panose="020B0604020202020204" pitchFamily="34" charset="0"/>
              </a:rPr>
              <a:t>I</a:t>
            </a:r>
            <a:r>
              <a:rPr lang="en-US" b="1" kern="100" dirty="0">
                <a:effectLst/>
                <a:latin typeface="Arial" panose="020B0604020202020204" pitchFamily="34" charset="0"/>
                <a:ea typeface="Aptos" panose="020B0004020202020204" pitchFamily="34" charset="0"/>
                <a:cs typeface="Arial" panose="020B0604020202020204" pitchFamily="34" charset="0"/>
              </a:rPr>
              <a:t>ntegration</a:t>
            </a:r>
            <a:r>
              <a:rPr lang="en-US" kern="100" dirty="0">
                <a:effectLst/>
                <a:latin typeface="Arial" panose="020B0604020202020204" pitchFamily="34" charset="0"/>
                <a:ea typeface="Aptos" panose="020B0004020202020204" pitchFamily="34" charset="0"/>
                <a:cs typeface="Arial" panose="020B0604020202020204" pitchFamily="34" charset="0"/>
              </a:rPr>
              <a:t> of data and systems complicates data protection efforts, especially in ensuring compliance with privacy regulations.</a:t>
            </a:r>
          </a:p>
        </p:txBody>
      </p:sp>
    </p:spTree>
    <p:extLst>
      <p:ext uri="{BB962C8B-B14F-4D97-AF65-F5344CB8AC3E}">
        <p14:creationId xmlns:p14="http://schemas.microsoft.com/office/powerpoint/2010/main" val="36111617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12412C-8C9B-0E51-B0CB-D1E285D8C084}"/>
              </a:ext>
            </a:extLst>
          </p:cNvPr>
          <p:cNvPicPr>
            <a:picLocks noChangeAspect="1"/>
          </p:cNvPicPr>
          <p:nvPr/>
        </p:nvPicPr>
        <p:blipFill>
          <a:blip r:embed="rId2"/>
          <a:stretch>
            <a:fillRect/>
          </a:stretch>
        </p:blipFill>
        <p:spPr>
          <a:xfrm>
            <a:off x="1167012" y="1986203"/>
            <a:ext cx="9215043" cy="3915405"/>
          </a:xfrm>
          <a:prstGeom prst="rect">
            <a:avLst/>
          </a:prstGeom>
        </p:spPr>
      </p:pic>
      <p:sp>
        <p:nvSpPr>
          <p:cNvPr id="5" name="TextBox 4">
            <a:extLst>
              <a:ext uri="{FF2B5EF4-FFF2-40B4-BE49-F238E27FC236}">
                <a16:creationId xmlns:a16="http://schemas.microsoft.com/office/drawing/2014/main" id="{3BD8D265-1E5D-73D7-1A9E-D52BAA705992}"/>
              </a:ext>
            </a:extLst>
          </p:cNvPr>
          <p:cNvSpPr txBox="1"/>
          <p:nvPr/>
        </p:nvSpPr>
        <p:spPr>
          <a:xfrm>
            <a:off x="1167012" y="1093363"/>
            <a:ext cx="6098344" cy="369332"/>
          </a:xfrm>
          <a:prstGeom prst="rect">
            <a:avLst/>
          </a:prstGeom>
          <a:noFill/>
        </p:spPr>
        <p:txBody>
          <a:bodyPr wrap="square">
            <a:spAutoFit/>
          </a:bodyPr>
          <a:lstStyle/>
          <a:p>
            <a:r>
              <a:rPr lang="en-US" b="1" dirty="0"/>
              <a:t>The three parts of application security</a:t>
            </a:r>
          </a:p>
        </p:txBody>
      </p:sp>
    </p:spTree>
    <p:extLst>
      <p:ext uri="{BB962C8B-B14F-4D97-AF65-F5344CB8AC3E}">
        <p14:creationId xmlns:p14="http://schemas.microsoft.com/office/powerpoint/2010/main" val="19682898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52A8F4-629A-3738-C1B1-BAD09CB481D5}"/>
              </a:ext>
            </a:extLst>
          </p:cNvPr>
          <p:cNvSpPr txBox="1"/>
          <p:nvPr/>
        </p:nvSpPr>
        <p:spPr>
          <a:xfrm>
            <a:off x="1302327" y="1260765"/>
            <a:ext cx="9282546" cy="2585323"/>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Defining application security </a:t>
            </a:r>
            <a:r>
              <a:rPr lang="en-US" dirty="0">
                <a:latin typeface="Arial" panose="020B0604020202020204" pitchFamily="34" charset="0"/>
                <a:cs typeface="Arial" panose="020B0604020202020204" pitchFamily="34" charset="0"/>
              </a:rPr>
              <a:t> looks at what an application security program is and its purpose in software development.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the reasons for creating an application security program</a:t>
            </a:r>
          </a:p>
          <a:p>
            <a:r>
              <a:rPr lang="en-US" dirty="0">
                <a:latin typeface="Arial" panose="020B0604020202020204" pitchFamily="34" charset="0"/>
                <a:cs typeface="Arial" panose="020B0604020202020204" pitchFamily="34" charset="0"/>
              </a:rPr>
              <a:t>and why is it important </a:t>
            </a:r>
            <a:r>
              <a:rPr lang="en-US" kern="0" dirty="0">
                <a:latin typeface="Arial" panose="020B0604020202020204" pitchFamily="34" charset="0"/>
                <a:cs typeface="Arial" panose="020B0604020202020204" pitchFamily="34" charset="0"/>
              </a:rPr>
              <a:t>today</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identifies the risks, threats, and activities that impact our ability to</a:t>
            </a:r>
          </a:p>
          <a:p>
            <a:r>
              <a:rPr lang="en-US" dirty="0">
                <a:latin typeface="Arial" panose="020B0604020202020204" pitchFamily="34" charset="0"/>
                <a:cs typeface="Arial" panose="020B0604020202020204" pitchFamily="34" charset="0"/>
              </a:rPr>
              <a:t>create and deliver secure software.</a:t>
            </a:r>
          </a:p>
          <a:p>
            <a:r>
              <a:rPr lang="en-US" dirty="0">
                <a:latin typeface="Arial" panose="020B0604020202020204" pitchFamily="34" charset="0"/>
                <a:cs typeface="Arial" panose="020B0604020202020204" pitchFamily="34" charset="0"/>
              </a:rPr>
              <a:t>■ covers the different components of application security and how they</a:t>
            </a:r>
          </a:p>
          <a:p>
            <a:r>
              <a:rPr lang="en-US" dirty="0">
                <a:latin typeface="Arial" panose="020B0604020202020204" pitchFamily="34" charset="0"/>
                <a:cs typeface="Arial" panose="020B0604020202020204" pitchFamily="34" charset="0"/>
              </a:rPr>
              <a:t>are applied in an organization.</a:t>
            </a:r>
          </a:p>
        </p:txBody>
      </p:sp>
    </p:spTree>
    <p:extLst>
      <p:ext uri="{BB962C8B-B14F-4D97-AF65-F5344CB8AC3E}">
        <p14:creationId xmlns:p14="http://schemas.microsoft.com/office/powerpoint/2010/main" val="8756057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0E403B-21E4-B3FA-9AA8-EDAF151F45BB}"/>
              </a:ext>
            </a:extLst>
          </p:cNvPr>
          <p:cNvSpPr txBox="1"/>
          <p:nvPr/>
        </p:nvSpPr>
        <p:spPr>
          <a:xfrm>
            <a:off x="1233055" y="1288473"/>
            <a:ext cx="9906000" cy="2585323"/>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Developing the application security program </a:t>
            </a:r>
            <a:r>
              <a:rPr lang="en-US" dirty="0">
                <a:latin typeface="Arial" panose="020B0604020202020204" pitchFamily="34" charset="0"/>
                <a:cs typeface="Arial" panose="020B0604020202020204" pitchFamily="34" charset="0"/>
              </a:rPr>
              <a:t>focuses on creating the application security program within an organization and the steps that should be followed.</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shows how modern software development creates an opportunity for us to integrate security in a way that provides faster feedback to the development teams.</a:t>
            </a:r>
          </a:p>
          <a:p>
            <a:r>
              <a:rPr lang="en-US" dirty="0">
                <a:latin typeface="Arial" panose="020B0604020202020204" pitchFamily="34" charset="0"/>
                <a:cs typeface="Arial" panose="020B0604020202020204" pitchFamily="34" charset="0"/>
              </a:rPr>
              <a:t>■ the concept of a shared responsibility model that should exist between security and the engineering organization.</a:t>
            </a:r>
          </a:p>
          <a:p>
            <a:r>
              <a:rPr lang="en-US" dirty="0">
                <a:latin typeface="Arial" panose="020B0604020202020204" pitchFamily="34" charset="0"/>
                <a:cs typeface="Arial" panose="020B0604020202020204" pitchFamily="34" charset="0"/>
              </a:rPr>
              <a:t>■ the concept of making application security functions and tools as a callable service that can be leveraged at all stages of the software development life cycle.</a:t>
            </a:r>
          </a:p>
        </p:txBody>
      </p:sp>
    </p:spTree>
    <p:extLst>
      <p:ext uri="{BB962C8B-B14F-4D97-AF65-F5344CB8AC3E}">
        <p14:creationId xmlns:p14="http://schemas.microsoft.com/office/powerpoint/2010/main" val="15545206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B2FFE6-EBEC-A108-9EBF-468755AA7293}"/>
              </a:ext>
            </a:extLst>
          </p:cNvPr>
          <p:cNvSpPr txBox="1"/>
          <p:nvPr/>
        </p:nvSpPr>
        <p:spPr>
          <a:xfrm>
            <a:off x="1454728" y="1120676"/>
            <a:ext cx="9060872" cy="2308324"/>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Deliver and measure  </a:t>
            </a:r>
            <a:r>
              <a:rPr lang="en-US" dirty="0">
                <a:latin typeface="Arial" panose="020B0604020202020204" pitchFamily="34" charset="0"/>
                <a:cs typeface="Arial" panose="020B0604020202020204" pitchFamily="34" charset="0"/>
              </a:rPr>
              <a:t>covers how to measure the effectiveness of the program and identify areas of improvement.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guidance on building out a roadmap to address building</a:t>
            </a:r>
          </a:p>
          <a:p>
            <a:r>
              <a:rPr lang="en-US" dirty="0">
                <a:latin typeface="Arial" panose="020B0604020202020204" pitchFamily="34" charset="0"/>
                <a:cs typeface="Arial" panose="020B0604020202020204" pitchFamily="34" charset="0"/>
              </a:rPr>
              <a:t>security into the software development life cycle</a:t>
            </a:r>
          </a:p>
          <a:p>
            <a:r>
              <a:rPr lang="en-US" dirty="0">
                <a:latin typeface="Arial" panose="020B0604020202020204" pitchFamily="34" charset="0"/>
                <a:cs typeface="Arial" panose="020B0604020202020204" pitchFamily="34" charset="0"/>
              </a:rPr>
              <a:t>■ what to measure and how to measure the effectiveness of your application security program.</a:t>
            </a:r>
          </a:p>
          <a:p>
            <a:r>
              <a:rPr lang="en-US" dirty="0">
                <a:latin typeface="Arial" panose="020B0604020202020204" pitchFamily="34" charset="0"/>
                <a:cs typeface="Arial" panose="020B0604020202020204" pitchFamily="34" charset="0"/>
              </a:rPr>
              <a:t>■ how to keep your program on track.</a:t>
            </a:r>
          </a:p>
        </p:txBody>
      </p:sp>
    </p:spTree>
    <p:extLst>
      <p:ext uri="{BB962C8B-B14F-4D97-AF65-F5344CB8AC3E}">
        <p14:creationId xmlns:p14="http://schemas.microsoft.com/office/powerpoint/2010/main" val="20924674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5F4805-E685-DAEA-D0DC-DBB245C08F34}"/>
              </a:ext>
            </a:extLst>
          </p:cNvPr>
          <p:cNvSpPr txBox="1"/>
          <p:nvPr/>
        </p:nvSpPr>
        <p:spPr>
          <a:xfrm>
            <a:off x="1136073" y="805934"/>
            <a:ext cx="6096000" cy="369332"/>
          </a:xfrm>
          <a:prstGeom prst="rect">
            <a:avLst/>
          </a:prstGeom>
          <a:noFill/>
        </p:spPr>
        <p:txBody>
          <a:bodyPr wrap="square">
            <a:spAutoFit/>
          </a:bodyPr>
          <a:lstStyle/>
          <a:p>
            <a:r>
              <a:rPr lang="en-US" dirty="0">
                <a:hlinkClick r:id="rId2"/>
              </a:rPr>
              <a:t>Top 25 Software Errors | SANS Institute</a:t>
            </a:r>
            <a:endParaRPr lang="en-US" dirty="0"/>
          </a:p>
        </p:txBody>
      </p:sp>
      <p:sp>
        <p:nvSpPr>
          <p:cNvPr id="5" name="TextBox 4">
            <a:extLst>
              <a:ext uri="{FF2B5EF4-FFF2-40B4-BE49-F238E27FC236}">
                <a16:creationId xmlns:a16="http://schemas.microsoft.com/office/drawing/2014/main" id="{52951A0D-7F1E-12AB-3F13-D49290E563BF}"/>
              </a:ext>
            </a:extLst>
          </p:cNvPr>
          <p:cNvSpPr txBox="1"/>
          <p:nvPr/>
        </p:nvSpPr>
        <p:spPr>
          <a:xfrm>
            <a:off x="1136072" y="1651107"/>
            <a:ext cx="9185563" cy="369332"/>
          </a:xfrm>
          <a:prstGeom prst="rect">
            <a:avLst/>
          </a:prstGeom>
          <a:noFill/>
        </p:spPr>
        <p:txBody>
          <a:bodyPr wrap="square">
            <a:spAutoFit/>
          </a:bodyPr>
          <a:lstStyle/>
          <a:p>
            <a:r>
              <a:rPr lang="en-US" dirty="0">
                <a:hlinkClick r:id="rId3"/>
              </a:rPr>
              <a:t>OWASP Top 10 API Security Risks – 2023 - OWASP API Security Top 10</a:t>
            </a:r>
            <a:endParaRPr lang="en-US" dirty="0"/>
          </a:p>
        </p:txBody>
      </p:sp>
      <p:sp>
        <p:nvSpPr>
          <p:cNvPr id="7" name="TextBox 6">
            <a:extLst>
              <a:ext uri="{FF2B5EF4-FFF2-40B4-BE49-F238E27FC236}">
                <a16:creationId xmlns:a16="http://schemas.microsoft.com/office/drawing/2014/main" id="{0848D9D6-4EF7-7AE3-0529-2660C9D09AA5}"/>
              </a:ext>
            </a:extLst>
          </p:cNvPr>
          <p:cNvSpPr txBox="1"/>
          <p:nvPr/>
        </p:nvSpPr>
        <p:spPr>
          <a:xfrm>
            <a:off x="1136072" y="2496280"/>
            <a:ext cx="6096000" cy="369332"/>
          </a:xfrm>
          <a:prstGeom prst="rect">
            <a:avLst/>
          </a:prstGeom>
          <a:noFill/>
        </p:spPr>
        <p:txBody>
          <a:bodyPr wrap="square">
            <a:spAutoFit/>
          </a:bodyPr>
          <a:lstStyle/>
          <a:p>
            <a:r>
              <a:rPr lang="en-US" dirty="0">
                <a:hlinkClick r:id="rId4"/>
              </a:rPr>
              <a:t>CVE - CVE (mitre.org)</a:t>
            </a:r>
            <a:endParaRPr lang="en-US" dirty="0"/>
          </a:p>
        </p:txBody>
      </p:sp>
      <p:sp>
        <p:nvSpPr>
          <p:cNvPr id="9" name="TextBox 8">
            <a:extLst>
              <a:ext uri="{FF2B5EF4-FFF2-40B4-BE49-F238E27FC236}">
                <a16:creationId xmlns:a16="http://schemas.microsoft.com/office/drawing/2014/main" id="{92901D1B-2367-103B-8300-A66707B8074F}"/>
              </a:ext>
            </a:extLst>
          </p:cNvPr>
          <p:cNvSpPr txBox="1"/>
          <p:nvPr/>
        </p:nvSpPr>
        <p:spPr>
          <a:xfrm>
            <a:off x="1136072" y="3341453"/>
            <a:ext cx="6096000" cy="369332"/>
          </a:xfrm>
          <a:prstGeom prst="rect">
            <a:avLst/>
          </a:prstGeom>
          <a:noFill/>
        </p:spPr>
        <p:txBody>
          <a:bodyPr wrap="square">
            <a:spAutoFit/>
          </a:bodyPr>
          <a:lstStyle/>
          <a:p>
            <a:r>
              <a:rPr lang="en-US" dirty="0">
                <a:hlinkClick r:id="rId5"/>
              </a:rPr>
              <a:t>CWE - Common Weakness Enumeration (mitre.org)</a:t>
            </a:r>
            <a:endParaRPr lang="en-US" dirty="0"/>
          </a:p>
        </p:txBody>
      </p:sp>
      <p:sp>
        <p:nvSpPr>
          <p:cNvPr id="11" name="TextBox 10">
            <a:extLst>
              <a:ext uri="{FF2B5EF4-FFF2-40B4-BE49-F238E27FC236}">
                <a16:creationId xmlns:a16="http://schemas.microsoft.com/office/drawing/2014/main" id="{D5209D6D-A680-8C5D-87EF-D8C95BC1099C}"/>
              </a:ext>
            </a:extLst>
          </p:cNvPr>
          <p:cNvSpPr txBox="1"/>
          <p:nvPr/>
        </p:nvSpPr>
        <p:spPr>
          <a:xfrm>
            <a:off x="1136072" y="4186626"/>
            <a:ext cx="6096000" cy="369332"/>
          </a:xfrm>
          <a:prstGeom prst="rect">
            <a:avLst/>
          </a:prstGeom>
          <a:noFill/>
        </p:spPr>
        <p:txBody>
          <a:bodyPr wrap="square">
            <a:spAutoFit/>
          </a:bodyPr>
          <a:lstStyle/>
          <a:p>
            <a:r>
              <a:rPr lang="en-US" dirty="0">
                <a:hlinkClick r:id="rId6"/>
              </a:rPr>
              <a:t>Cybersecurity Framework | NIST</a:t>
            </a:r>
            <a:endParaRPr lang="en-US" dirty="0"/>
          </a:p>
        </p:txBody>
      </p:sp>
    </p:spTree>
    <p:extLst>
      <p:ext uri="{BB962C8B-B14F-4D97-AF65-F5344CB8AC3E}">
        <p14:creationId xmlns:p14="http://schemas.microsoft.com/office/powerpoint/2010/main" val="17765679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BB4BB-CD8A-EC01-88B7-2AB2BA8B27C4}"/>
              </a:ext>
            </a:extLst>
          </p:cNvPr>
          <p:cNvSpPr>
            <a:spLocks noGrp="1"/>
          </p:cNvSpPr>
          <p:nvPr>
            <p:ph type="title"/>
          </p:nvPr>
        </p:nvSpPr>
        <p:spPr/>
        <p:txBody>
          <a:bodyPr/>
          <a:lstStyle/>
          <a:p>
            <a:r>
              <a:rPr lang="en-US" b="1" dirty="0">
                <a:solidFill>
                  <a:srgbClr val="0087FF"/>
                </a:solidFill>
                <a:effectLst/>
              </a:rPr>
              <a:t>Program Utilities</a:t>
            </a:r>
            <a:endParaRPr lang="en-US" dirty="0"/>
          </a:p>
        </p:txBody>
      </p:sp>
      <p:sp>
        <p:nvSpPr>
          <p:cNvPr id="3" name="Content Placeholder 2">
            <a:extLst>
              <a:ext uri="{FF2B5EF4-FFF2-40B4-BE49-F238E27FC236}">
                <a16:creationId xmlns:a16="http://schemas.microsoft.com/office/drawing/2014/main" id="{290CCE73-9588-97F8-273C-6748E1A04881}"/>
              </a:ext>
            </a:extLst>
          </p:cNvPr>
          <p:cNvSpPr>
            <a:spLocks noGrp="1"/>
          </p:cNvSpPr>
          <p:nvPr>
            <p:ph idx="1"/>
          </p:nvPr>
        </p:nvSpPr>
        <p:spPr/>
        <p:txBody>
          <a:bodyPr/>
          <a:lstStyle/>
          <a:p>
            <a:pPr algn="just"/>
            <a:r>
              <a:rPr lang="en-US" sz="1800" b="1" dirty="0">
                <a:effectLst/>
                <a:latin typeface="arial" panose="020B0604020202020204" pitchFamily="34" charset="0"/>
              </a:rPr>
              <a:t>Assembler:</a:t>
            </a:r>
            <a:r>
              <a:rPr lang="en-US" sz="1800" dirty="0">
                <a:effectLst/>
                <a:latin typeface="arial" panose="020B0604020202020204" pitchFamily="34" charset="0"/>
              </a:rPr>
              <a:t> Translates assembly language to machine language. There is a close correspondence between assembly mnemonic codes and machine opcodes.</a:t>
            </a:r>
            <a:endParaRPr lang="en-US" dirty="0">
              <a:effectLst/>
            </a:endParaRPr>
          </a:p>
          <a:p>
            <a:pPr algn="just"/>
            <a:r>
              <a:rPr lang="en-US" sz="1800" b="1" dirty="0">
                <a:effectLst/>
                <a:latin typeface="arial" panose="020B0604020202020204" pitchFamily="34" charset="0"/>
              </a:rPr>
              <a:t>Compiler:</a:t>
            </a:r>
            <a:r>
              <a:rPr lang="en-US" sz="1800" dirty="0">
                <a:effectLst/>
                <a:latin typeface="arial" panose="020B0604020202020204" pitchFamily="34" charset="0"/>
              </a:rPr>
              <a:t> “Translates a high-level language into machine language”.</a:t>
            </a:r>
            <a:endParaRPr lang="en-US" dirty="0">
              <a:effectLst/>
            </a:endParaRPr>
          </a:p>
          <a:p>
            <a:pPr algn="just"/>
            <a:r>
              <a:rPr lang="en-US" sz="1800" b="1" dirty="0">
                <a:effectLst/>
                <a:latin typeface="arial" panose="020B0604020202020204" pitchFamily="34" charset="0"/>
              </a:rPr>
              <a:t>Interpreter:</a:t>
            </a:r>
            <a:r>
              <a:rPr lang="en-US" sz="1800" dirty="0">
                <a:effectLst/>
                <a:latin typeface="arial" panose="020B0604020202020204" pitchFamily="34" charset="0"/>
              </a:rPr>
              <a:t> “Instead of compiling a program at once, the interpreter translates it statement-by-statement”.</a:t>
            </a:r>
            <a:endParaRPr lang="en-US" dirty="0">
              <a:effectLst/>
            </a:endParaRPr>
          </a:p>
          <a:p>
            <a:endParaRPr lang="en-US" dirty="0"/>
          </a:p>
        </p:txBody>
      </p:sp>
    </p:spTree>
    <p:extLst>
      <p:ext uri="{BB962C8B-B14F-4D97-AF65-F5344CB8AC3E}">
        <p14:creationId xmlns:p14="http://schemas.microsoft.com/office/powerpoint/2010/main" val="29437678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34685-BEDD-7A6B-EB13-4B5695FCDAB5}"/>
              </a:ext>
            </a:extLst>
          </p:cNvPr>
          <p:cNvSpPr>
            <a:spLocks noGrp="1"/>
          </p:cNvSpPr>
          <p:nvPr>
            <p:ph type="title"/>
          </p:nvPr>
        </p:nvSpPr>
        <p:spPr/>
        <p:txBody>
          <a:bodyPr/>
          <a:lstStyle/>
          <a:p>
            <a:r>
              <a:rPr lang="en-US" b="1" i="0" dirty="0">
                <a:solidFill>
                  <a:srgbClr val="0087FF"/>
                </a:solidFill>
                <a:effectLst/>
                <a:latin typeface="HelveticaNeue-Light"/>
              </a:rPr>
              <a:t>Basics of Programming Languages</a:t>
            </a:r>
            <a:br>
              <a:rPr lang="en-US" b="1" i="0" dirty="0">
                <a:solidFill>
                  <a:srgbClr val="0087FF"/>
                </a:solidFill>
                <a:effectLst/>
                <a:latin typeface="HelveticaNeue-Light"/>
              </a:rPr>
            </a:br>
            <a:endParaRPr lang="en-US" dirty="0"/>
          </a:p>
        </p:txBody>
      </p:sp>
      <p:sp>
        <p:nvSpPr>
          <p:cNvPr id="3" name="Content Placeholder 2">
            <a:extLst>
              <a:ext uri="{FF2B5EF4-FFF2-40B4-BE49-F238E27FC236}">
                <a16:creationId xmlns:a16="http://schemas.microsoft.com/office/drawing/2014/main" id="{0D3B67DB-D3C7-5440-8053-129DB11D0BA2}"/>
              </a:ext>
            </a:extLst>
          </p:cNvPr>
          <p:cNvSpPr>
            <a:spLocks noGrp="1"/>
          </p:cNvSpPr>
          <p:nvPr>
            <p:ph idx="1"/>
          </p:nvPr>
        </p:nvSpPr>
        <p:spPr>
          <a:xfrm>
            <a:off x="838200" y="1459832"/>
            <a:ext cx="10515600" cy="5149515"/>
          </a:xfrm>
        </p:spPr>
        <p:txBody>
          <a:bodyPr>
            <a:normAutofit fontScale="92500" lnSpcReduction="10000"/>
          </a:bodyPr>
          <a:lstStyle/>
          <a:p>
            <a:pPr marL="0" indent="0">
              <a:buNone/>
            </a:pPr>
            <a:r>
              <a:rPr lang="en-US" sz="1800" b="0" i="0" dirty="0">
                <a:solidFill>
                  <a:srgbClr val="000000"/>
                </a:solidFill>
                <a:effectLst/>
                <a:latin typeface="arial" panose="020B0604020202020204" pitchFamily="34" charset="0"/>
              </a:rPr>
              <a:t>Programming languages were developed over the years and improved in both ease of use and increased functionality</a:t>
            </a:r>
          </a:p>
          <a:p>
            <a:r>
              <a:rPr lang="en-US" sz="1800" b="1" i="0" dirty="0">
                <a:solidFill>
                  <a:srgbClr val="000000"/>
                </a:solidFill>
                <a:effectLst/>
                <a:latin typeface="arial" panose="020B0604020202020204" pitchFamily="34" charset="0"/>
              </a:rPr>
              <a:t>First generation</a:t>
            </a:r>
            <a:r>
              <a:rPr lang="en-US" sz="1800" dirty="0">
                <a:solidFill>
                  <a:srgbClr val="000000"/>
                </a:solidFill>
                <a:latin typeface="arial" panose="020B0604020202020204" pitchFamily="34" charset="0"/>
              </a:rPr>
              <a:t>: </a:t>
            </a:r>
            <a:r>
              <a:rPr lang="en-US" sz="1800" b="0" i="0" dirty="0">
                <a:solidFill>
                  <a:srgbClr val="000000"/>
                </a:solidFill>
                <a:effectLst/>
                <a:latin typeface="arial" panose="020B0604020202020204" pitchFamily="34" charset="0"/>
              </a:rPr>
              <a:t>Machine language is the first-generation programming language that uses binary codes in the form of bits comprising of series of 0s &amp; 1s, vacuum tubes as internal circuits for processing of codes, magnetic drums for storing coded data, and was prevalent in the year 1940 to 1956</a:t>
            </a:r>
            <a:r>
              <a:rPr lang="en-US" sz="1800" dirty="0">
                <a:solidFill>
                  <a:srgbClr val="000000"/>
                </a:solidFill>
                <a:latin typeface="arial" panose="020B0604020202020204" pitchFamily="34" charset="0"/>
              </a:rPr>
              <a:t>.</a:t>
            </a:r>
          </a:p>
          <a:p>
            <a:r>
              <a:rPr lang="en-US" sz="1800" b="1" i="0" dirty="0">
                <a:solidFill>
                  <a:srgbClr val="000000"/>
                </a:solidFill>
                <a:effectLst/>
                <a:latin typeface="arial" panose="020B0604020202020204" pitchFamily="34" charset="0"/>
              </a:rPr>
              <a:t>Second generation:</a:t>
            </a:r>
            <a:r>
              <a:rPr lang="en-US" sz="1800" b="0" i="0" dirty="0">
                <a:solidFill>
                  <a:srgbClr val="000000"/>
                </a:solidFill>
                <a:effectLst/>
                <a:latin typeface="arial" panose="020B0604020202020204" pitchFamily="34" charset="0"/>
              </a:rPr>
              <a:t> Assembly language is the second-generation programming language that uses mnemonic codes comprising of small words representing commands such as ADD, MUL, etc., transistors for internal circuits for processing of codes, magnetic tapes for storing of coded data, and was prevalent in the year 1956 to 1963.</a:t>
            </a:r>
          </a:p>
          <a:p>
            <a:r>
              <a:rPr lang="en-US" sz="1800" b="1" i="0" dirty="0">
                <a:solidFill>
                  <a:srgbClr val="000000"/>
                </a:solidFill>
                <a:effectLst/>
                <a:latin typeface="arial" panose="020B0604020202020204" pitchFamily="34" charset="0"/>
              </a:rPr>
              <a:t>Third generation: </a:t>
            </a:r>
            <a:r>
              <a:rPr lang="en-US" sz="1800" b="0" i="0" dirty="0">
                <a:solidFill>
                  <a:srgbClr val="000000"/>
                </a:solidFill>
                <a:effectLst/>
                <a:latin typeface="arial" panose="020B0604020202020204" pitchFamily="34" charset="0"/>
              </a:rPr>
              <a:t>High-level language is the third-generation programming language that uses human understandable traditional code for creating programs such as while, if, etc.; integrated circuits for processing of programs; magnetic disk for storing coded data; and was prevalent in the year 1964 to 1971. ( C, Pascal).</a:t>
            </a:r>
          </a:p>
          <a:p>
            <a:r>
              <a:rPr lang="en-US" sz="1800" b="1" i="0" dirty="0">
                <a:solidFill>
                  <a:srgbClr val="000000"/>
                </a:solidFill>
                <a:effectLst/>
                <a:latin typeface="arial" panose="020B0604020202020204" pitchFamily="34" charset="0"/>
              </a:rPr>
              <a:t>Fourth generation: </a:t>
            </a:r>
            <a:r>
              <a:rPr lang="en-US" sz="1800" b="0" i="0" dirty="0">
                <a:solidFill>
                  <a:srgbClr val="000000"/>
                </a:solidFill>
                <a:effectLst/>
                <a:latin typeface="arial" panose="020B0604020202020204" pitchFamily="34" charset="0"/>
              </a:rPr>
              <a:t>Very high-level language is the fourth-generation programming language that uses declarative, object oriented, and English-like programming language commands independent of the traditional input, process, and output logic; micro-processors for processing of programs; and was prevalent in the year 1971 to present. (SQL, VB, Lisp).</a:t>
            </a:r>
          </a:p>
          <a:p>
            <a:r>
              <a:rPr lang="en-US" sz="1800" b="1" i="0" dirty="0">
                <a:solidFill>
                  <a:srgbClr val="000000"/>
                </a:solidFill>
                <a:effectLst/>
                <a:latin typeface="arial" panose="020B0604020202020204" pitchFamily="34" charset="0"/>
              </a:rPr>
              <a:t>Fifth generation: </a:t>
            </a:r>
            <a:r>
              <a:rPr lang="en-US" sz="1800" b="0" i="0" dirty="0">
                <a:solidFill>
                  <a:srgbClr val="000000"/>
                </a:solidFill>
                <a:effectLst/>
                <a:latin typeface="arial" panose="020B0604020202020204" pitchFamily="34" charset="0"/>
              </a:rPr>
              <a:t>Natural language is the fifth-generation programming language that currently uses artificial intelligence technology and is presently used in various computing devices including mobile phones; some of the famous current AI implementation includes Cortana from Microsoft, Google Now from Google, and Siri from Apple.</a:t>
            </a:r>
            <a:endParaRPr lang="en-US" sz="1800" dirty="0"/>
          </a:p>
        </p:txBody>
      </p:sp>
    </p:spTree>
    <p:extLst>
      <p:ext uri="{BB962C8B-B14F-4D97-AF65-F5344CB8AC3E}">
        <p14:creationId xmlns:p14="http://schemas.microsoft.com/office/powerpoint/2010/main" val="14277172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D9D54-A6DB-E3FF-4FDE-5431AA370EB8}"/>
              </a:ext>
            </a:extLst>
          </p:cNvPr>
          <p:cNvSpPr>
            <a:spLocks noGrp="1"/>
          </p:cNvSpPr>
          <p:nvPr>
            <p:ph type="title"/>
          </p:nvPr>
        </p:nvSpPr>
        <p:spPr/>
        <p:txBody>
          <a:bodyPr/>
          <a:lstStyle/>
          <a:p>
            <a:r>
              <a:rPr lang="en-US" b="1" i="0" dirty="0">
                <a:solidFill>
                  <a:srgbClr val="0087FF"/>
                </a:solidFill>
                <a:effectLst/>
                <a:latin typeface="HelveticaNeue-Light"/>
              </a:rPr>
              <a:t>Programming Concepts</a:t>
            </a:r>
            <a:endParaRPr lang="en-US" dirty="0"/>
          </a:p>
        </p:txBody>
      </p:sp>
      <p:sp>
        <p:nvSpPr>
          <p:cNvPr id="3" name="Content Placeholder 2">
            <a:extLst>
              <a:ext uri="{FF2B5EF4-FFF2-40B4-BE49-F238E27FC236}">
                <a16:creationId xmlns:a16="http://schemas.microsoft.com/office/drawing/2014/main" id="{083B719D-E860-257E-D3D5-0DD252891851}"/>
              </a:ext>
            </a:extLst>
          </p:cNvPr>
          <p:cNvSpPr>
            <a:spLocks noGrp="1"/>
          </p:cNvSpPr>
          <p:nvPr>
            <p:ph idx="1"/>
          </p:nvPr>
        </p:nvSpPr>
        <p:spPr/>
        <p:txBody>
          <a:bodyPr>
            <a:normAutofit fontScale="77500" lnSpcReduction="20000"/>
          </a:bodyPr>
          <a:lstStyle/>
          <a:p>
            <a:pPr marL="0" indent="0">
              <a:buNone/>
            </a:pPr>
            <a:r>
              <a:rPr lang="en-US" b="1" i="0" dirty="0">
                <a:solidFill>
                  <a:srgbClr val="000000"/>
                </a:solidFill>
                <a:effectLst/>
                <a:latin typeface="arial" panose="020B0604020202020204" pitchFamily="34" charset="0"/>
              </a:rPr>
              <a:t>System model:</a:t>
            </a:r>
            <a:r>
              <a:rPr lang="en-US" b="0" i="0" dirty="0">
                <a:solidFill>
                  <a:srgbClr val="000000"/>
                </a:solidFill>
                <a:effectLst/>
                <a:latin typeface="arial" panose="020B0604020202020204" pitchFamily="34" charset="0"/>
              </a:rPr>
              <a:t> Instructions regarding source code files, development tools (such as compilers), and options to be used in creating the program or application.</a:t>
            </a:r>
          </a:p>
          <a:p>
            <a:pPr marL="0" indent="0">
              <a:buNone/>
            </a:pPr>
            <a:r>
              <a:rPr lang="en-US" b="1" i="0" dirty="0">
                <a:solidFill>
                  <a:srgbClr val="000000"/>
                </a:solidFill>
                <a:effectLst/>
                <a:latin typeface="arial" panose="020B0604020202020204" pitchFamily="34" charset="0"/>
              </a:rPr>
              <a:t>Von Neumann architecture:</a:t>
            </a:r>
            <a:r>
              <a:rPr lang="en-US" b="0" i="0" dirty="0">
                <a:solidFill>
                  <a:srgbClr val="000000"/>
                </a:solidFill>
                <a:effectLst/>
                <a:latin typeface="arial" panose="020B0604020202020204" pitchFamily="34" charset="0"/>
              </a:rPr>
              <a:t> Is now used so widely that it is sometimes thought to be the only architectural model. In the Von Neumann architecture, there is no difference between data and code. Code can be processed as data; data can be executed. Malware can modify existing programs. Malformed input can inject data into locations where it will be executed as programming.</a:t>
            </a:r>
            <a:endParaRPr lang="en-US" dirty="0">
              <a:solidFill>
                <a:srgbClr val="000000"/>
              </a:solidFill>
              <a:latin typeface="arial" panose="020B0604020202020204" pitchFamily="34" charset="0"/>
            </a:endParaRPr>
          </a:p>
          <a:p>
            <a:pPr marL="0" indent="0">
              <a:buNone/>
            </a:pPr>
            <a:r>
              <a:rPr lang="en-US" b="1" i="0" dirty="0">
                <a:solidFill>
                  <a:srgbClr val="000000"/>
                </a:solidFill>
                <a:effectLst/>
                <a:latin typeface="arial" panose="020B0604020202020204" pitchFamily="34" charset="0"/>
              </a:rPr>
              <a:t>Object-Oriented Programming (OOP):</a:t>
            </a:r>
            <a:r>
              <a:rPr lang="en-US" b="0" i="0" dirty="0">
                <a:solidFill>
                  <a:srgbClr val="000000"/>
                </a:solidFill>
                <a:effectLst/>
                <a:latin typeface="arial" panose="020B0604020202020204" pitchFamily="34" charset="0"/>
              </a:rPr>
              <a:t> The OOP concept is used in C++, which is the composite of C with object oriented programming features. The basic merit of OOP is its code reusability that reduces development time and minimizes coding cost. Now, if you are developing a program in a language that has the OOP built into it then you can be rest assured that the code that you type in once can be used by you as well as other programmers and vice versa, making it runnable on multiple programs.</a:t>
            </a:r>
            <a:endParaRPr lang="en-US" dirty="0"/>
          </a:p>
        </p:txBody>
      </p:sp>
    </p:spTree>
    <p:extLst>
      <p:ext uri="{BB962C8B-B14F-4D97-AF65-F5344CB8AC3E}">
        <p14:creationId xmlns:p14="http://schemas.microsoft.com/office/powerpoint/2010/main" val="5278785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05D587-1653-9A97-CAE1-2B1D7BF8A34D}"/>
              </a:ext>
            </a:extLst>
          </p:cNvPr>
          <p:cNvSpPr txBox="1"/>
          <p:nvPr/>
        </p:nvSpPr>
        <p:spPr>
          <a:xfrm>
            <a:off x="748481" y="645092"/>
            <a:ext cx="10091584" cy="597343"/>
          </a:xfrm>
          <a:prstGeom prst="rect">
            <a:avLst/>
          </a:prstGeom>
          <a:noFill/>
        </p:spPr>
        <p:txBody>
          <a:bodyPr wrap="square">
            <a:spAutoFit/>
          </a:bodyPr>
          <a:lstStyle/>
          <a:p>
            <a:pPr marL="0" marR="0">
              <a:lnSpc>
                <a:spcPct val="107000"/>
              </a:lnSpc>
              <a:spcBef>
                <a:spcPts val="600"/>
              </a:spcBef>
              <a:spcAft>
                <a:spcPts val="600"/>
              </a:spcAft>
            </a:pPr>
            <a:r>
              <a:rPr lang="en-US" sz="3200" b="1" kern="1800" dirty="0">
                <a:solidFill>
                  <a:srgbClr val="0087FF"/>
                </a:solidFill>
                <a:effectLst/>
                <a:latin typeface="Times New Roman" panose="02020603050405020304" pitchFamily="18" charset="0"/>
                <a:ea typeface="Times New Roman" panose="02020603050405020304" pitchFamily="18" charset="0"/>
                <a:cs typeface="Mangal" panose="02040503050203030202" pitchFamily="18" charset="0"/>
              </a:rPr>
              <a:t>Introduction to Software Development</a:t>
            </a:r>
            <a:endParaRPr lang="en-US" sz="1400" kern="100" dirty="0">
              <a:effectLst/>
              <a:latin typeface="Aptos" panose="020B0004020202020204" pitchFamily="34" charset="0"/>
              <a:ea typeface="Aptos" panose="020B0004020202020204" pitchFamily="34" charset="0"/>
              <a:cs typeface="Mangal" panose="02040503050203030202" pitchFamily="18" charset="0"/>
            </a:endParaRPr>
          </a:p>
        </p:txBody>
      </p:sp>
      <p:sp>
        <p:nvSpPr>
          <p:cNvPr id="5" name="TextBox 4">
            <a:extLst>
              <a:ext uri="{FF2B5EF4-FFF2-40B4-BE49-F238E27FC236}">
                <a16:creationId xmlns:a16="http://schemas.microsoft.com/office/drawing/2014/main" id="{5651C92C-C32D-DE6C-5AB8-B18062BA38B2}"/>
              </a:ext>
            </a:extLst>
          </p:cNvPr>
          <p:cNvSpPr txBox="1"/>
          <p:nvPr/>
        </p:nvSpPr>
        <p:spPr>
          <a:xfrm>
            <a:off x="1106130" y="1622323"/>
            <a:ext cx="10500851" cy="4592347"/>
          </a:xfrm>
          <a:prstGeom prst="rect">
            <a:avLst/>
          </a:prstGeom>
          <a:noFill/>
        </p:spPr>
        <p:txBody>
          <a:bodyPr wrap="square">
            <a:spAutoFit/>
          </a:bodyPr>
          <a:lstStyle/>
          <a:p>
            <a:pPr marL="285750" marR="0" indent="-285750" algn="just">
              <a:lnSpc>
                <a:spcPct val="107000"/>
              </a:lnSpc>
              <a:spcBef>
                <a:spcPts val="0"/>
              </a:spcBef>
              <a:spcAft>
                <a:spcPts val="1200"/>
              </a:spcAft>
              <a:buFont typeface="Arial" panose="020B0604020202020204" pitchFamily="34" charset="0"/>
              <a:buChar char="•"/>
            </a:pPr>
            <a:r>
              <a:rPr lang="en-US" sz="1800" kern="0" dirty="0">
                <a:effectLst/>
                <a:latin typeface="Arial" panose="020B0604020202020204" pitchFamily="34" charset="0"/>
                <a:ea typeface="Times New Roman" panose="02020603050405020304" pitchFamily="18" charset="0"/>
                <a:cs typeface="Mangal" panose="02040503050203030202" pitchFamily="18" charset="0"/>
              </a:rPr>
              <a:t>The compound word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software development </a:t>
            </a:r>
            <a:r>
              <a:rPr lang="en-US" sz="1800" kern="0" dirty="0">
                <a:effectLst/>
                <a:latin typeface="Arial" panose="020B0604020202020204" pitchFamily="34" charset="0"/>
                <a:ea typeface="Times New Roman" panose="02020603050405020304" pitchFamily="18" charset="0"/>
                <a:cs typeface="Mangal" panose="02040503050203030202" pitchFamily="18" charset="0"/>
              </a:rPr>
              <a:t>has two parts,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software</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plus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development</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a:t>
            </a:r>
          </a:p>
          <a:p>
            <a:pPr marL="285750" marR="0" indent="-285750" algn="just">
              <a:lnSpc>
                <a:spcPct val="107000"/>
              </a:lnSpc>
              <a:spcBef>
                <a:spcPts val="0"/>
              </a:spcBef>
              <a:spcAft>
                <a:spcPts val="1200"/>
              </a:spcAft>
              <a:buFont typeface="Arial" panose="020B0604020202020204" pitchFamily="34" charset="0"/>
              <a:buChar char="•"/>
            </a:pPr>
            <a:r>
              <a:rPr lang="en-US" sz="1800" kern="0" dirty="0">
                <a:effectLst/>
                <a:latin typeface="Arial" panose="020B0604020202020204" pitchFamily="34" charset="0"/>
                <a:ea typeface="Times New Roman" panose="02020603050405020304" pitchFamily="18" charset="0"/>
                <a:cs typeface="Mangal" panose="02040503050203030202" pitchFamily="18" charset="0"/>
              </a:rPr>
              <a:t>Here the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first part</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a:t>
            </a:r>
            <a:r>
              <a:rPr lang="en-US" sz="2000" b="1" kern="0" dirty="0">
                <a:effectLst/>
                <a:latin typeface="Arial" panose="020B0604020202020204" pitchFamily="34" charset="0"/>
                <a:ea typeface="Times New Roman" panose="02020603050405020304" pitchFamily="18" charset="0"/>
                <a:cs typeface="Mangal" panose="02040503050203030202" pitchFamily="18" charset="0"/>
              </a:rPr>
              <a:t>software</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is a well-defined collection of computer programs. </a:t>
            </a:r>
          </a:p>
          <a:p>
            <a:pPr marL="285750" marR="0" indent="-285750" algn="just">
              <a:lnSpc>
                <a:spcPct val="107000"/>
              </a:lnSpc>
              <a:spcBef>
                <a:spcPts val="0"/>
              </a:spcBef>
              <a:spcAft>
                <a:spcPts val="1200"/>
              </a:spcAft>
              <a:buFont typeface="Arial" panose="020B0604020202020204" pitchFamily="34" charset="0"/>
              <a:buChar char="•"/>
            </a:pPr>
            <a:r>
              <a:rPr lang="en-US" sz="1800" kern="0" dirty="0">
                <a:effectLst/>
                <a:latin typeface="Arial" panose="020B0604020202020204" pitchFamily="34" charset="0"/>
                <a:ea typeface="Times New Roman" panose="02020603050405020304" pitchFamily="18" charset="0"/>
                <a:cs typeface="Mangal" panose="02040503050203030202" pitchFamily="18" charset="0"/>
              </a:rPr>
              <a:t>A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computer program</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is a well-defined collection of computer codes written in a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programming language</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a:t>
            </a:r>
          </a:p>
          <a:p>
            <a:pPr marL="285750" marR="0" indent="-285750" algn="just">
              <a:lnSpc>
                <a:spcPct val="107000"/>
              </a:lnSpc>
              <a:spcBef>
                <a:spcPts val="0"/>
              </a:spcBef>
              <a:spcAft>
                <a:spcPts val="1200"/>
              </a:spcAft>
              <a:buFont typeface="Arial" panose="020B0604020202020204" pitchFamily="34" charset="0"/>
              <a:buChar char="•"/>
            </a:pPr>
            <a:r>
              <a:rPr lang="en-US" sz="1800" kern="0" dirty="0">
                <a:effectLst/>
                <a:latin typeface="Arial" panose="020B0604020202020204" pitchFamily="34" charset="0"/>
                <a:ea typeface="Times New Roman" panose="02020603050405020304" pitchFamily="18" charset="0"/>
                <a:cs typeface="Mangal" panose="02040503050203030202" pitchFamily="18" charset="0"/>
              </a:rPr>
              <a:t>A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computer program</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is built using the concept of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stacking</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and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nesting of computer codes</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and the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execution of the codes</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is governed by the programming logic of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sequence, selection,</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and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repetition</a:t>
            </a:r>
            <a:r>
              <a:rPr lang="en-US" sz="1800" kern="0" dirty="0">
                <a:effectLst/>
                <a:latin typeface="Arial" panose="020B0604020202020204" pitchFamily="34" charset="0"/>
                <a:ea typeface="Times New Roman" panose="02020603050405020304" pitchFamily="18" charset="0"/>
                <a:cs typeface="Mangal" panose="02040503050203030202" pitchFamily="18" charset="0"/>
              </a:rPr>
              <a:t>.</a:t>
            </a:r>
          </a:p>
          <a:p>
            <a:pPr marL="285750" marR="0" indent="-285750" algn="just">
              <a:lnSpc>
                <a:spcPct val="107000"/>
              </a:lnSpc>
              <a:spcBef>
                <a:spcPts val="0"/>
              </a:spcBef>
              <a:spcAft>
                <a:spcPts val="1200"/>
              </a:spcAft>
              <a:buFont typeface="Arial" panose="020B0604020202020204" pitchFamily="34" charset="0"/>
              <a:buChar char="•"/>
            </a:pPr>
            <a:r>
              <a:rPr lang="en-US" sz="1800" kern="0" dirty="0">
                <a:effectLst/>
                <a:latin typeface="Arial" panose="020B0604020202020204" pitchFamily="34" charset="0"/>
                <a:ea typeface="Times New Roman" panose="02020603050405020304" pitchFamily="18" charset="0"/>
                <a:cs typeface="Mangal" panose="02040503050203030202" pitchFamily="18" charset="0"/>
              </a:rPr>
              <a:t>The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role</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of a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computer program</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is basically to perform the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desired task</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as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coded by a computer programmer</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who is otherwise known as a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software developer</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a:t>
            </a:r>
          </a:p>
          <a:p>
            <a:pPr marL="285750" marR="0" indent="-285750" algn="just">
              <a:lnSpc>
                <a:spcPct val="107000"/>
              </a:lnSpc>
              <a:spcBef>
                <a:spcPts val="0"/>
              </a:spcBef>
              <a:spcAft>
                <a:spcPts val="1200"/>
              </a:spcAft>
              <a:buFont typeface="Arial" panose="020B0604020202020204" pitchFamily="34" charset="0"/>
              <a:buChar char="•"/>
            </a:pPr>
            <a:r>
              <a:rPr lang="en-US" sz="1800" kern="0" dirty="0">
                <a:effectLst/>
                <a:latin typeface="Arial" panose="020B0604020202020204" pitchFamily="34" charset="0"/>
                <a:ea typeface="Times New Roman" panose="02020603050405020304" pitchFamily="18" charset="0"/>
                <a:cs typeface="Mangal" panose="02040503050203030202" pitchFamily="18" charset="0"/>
              </a:rPr>
              <a:t>A computer program thus enables a computer to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take input</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process it</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and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generate result(s)</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as output</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a:t>
            </a:r>
          </a:p>
          <a:p>
            <a:pPr marL="285750" marR="0" indent="-285750" algn="just">
              <a:lnSpc>
                <a:spcPct val="107000"/>
              </a:lnSpc>
              <a:spcBef>
                <a:spcPts val="0"/>
              </a:spcBef>
              <a:spcAft>
                <a:spcPts val="1200"/>
              </a:spcAft>
              <a:buFont typeface="Arial" panose="020B0604020202020204" pitchFamily="34" charset="0"/>
              <a:buChar char="•"/>
            </a:pPr>
            <a:r>
              <a:rPr lang="en-US" sz="1800" b="1" kern="0" dirty="0">
                <a:effectLst/>
                <a:latin typeface="Arial" panose="020B0604020202020204" pitchFamily="34" charset="0"/>
                <a:ea typeface="Times New Roman" panose="02020603050405020304" pitchFamily="18" charset="0"/>
                <a:cs typeface="Mangal" panose="02040503050203030202" pitchFamily="18" charset="0"/>
              </a:rPr>
              <a:t>Computer software</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thereby, governs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computer hardware</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and brings it to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functionality</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a:t>
            </a:r>
            <a:endParaRPr lang="en-US" sz="2400" kern="100" dirty="0">
              <a:effectLst/>
              <a:latin typeface="Aptos" panose="020B0004020202020204" pitchFamily="34" charset="0"/>
              <a:ea typeface="Aptos" panose="020B0004020202020204" pitchFamily="34" charset="0"/>
              <a:cs typeface="Mangal" panose="02040503050203030202" pitchFamily="18" charset="0"/>
            </a:endParaRPr>
          </a:p>
        </p:txBody>
      </p:sp>
    </p:spTree>
    <p:extLst>
      <p:ext uri="{BB962C8B-B14F-4D97-AF65-F5344CB8AC3E}">
        <p14:creationId xmlns:p14="http://schemas.microsoft.com/office/powerpoint/2010/main" val="11208535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005B6-D883-D925-37B9-CC4A8394CC17}"/>
              </a:ext>
            </a:extLst>
          </p:cNvPr>
          <p:cNvSpPr>
            <a:spLocks noGrp="1"/>
          </p:cNvSpPr>
          <p:nvPr>
            <p:ph type="title"/>
          </p:nvPr>
        </p:nvSpPr>
        <p:spPr/>
        <p:txBody>
          <a:bodyPr/>
          <a:lstStyle/>
          <a:p>
            <a:r>
              <a:rPr lang="en-US" b="1" i="0" dirty="0">
                <a:solidFill>
                  <a:srgbClr val="0087FF"/>
                </a:solidFill>
                <a:effectLst/>
                <a:latin typeface="HelveticaNeue-Light"/>
              </a:rPr>
              <a:t>Distributed Programming</a:t>
            </a:r>
            <a:endParaRPr lang="en-US" dirty="0"/>
          </a:p>
        </p:txBody>
      </p:sp>
      <p:sp>
        <p:nvSpPr>
          <p:cNvPr id="3" name="Content Placeholder 2">
            <a:extLst>
              <a:ext uri="{FF2B5EF4-FFF2-40B4-BE49-F238E27FC236}">
                <a16:creationId xmlns:a16="http://schemas.microsoft.com/office/drawing/2014/main" id="{785D09AA-42CE-61B3-A7DF-1BEC8C3C959B}"/>
              </a:ext>
            </a:extLst>
          </p:cNvPr>
          <p:cNvSpPr>
            <a:spLocks noGrp="1"/>
          </p:cNvSpPr>
          <p:nvPr>
            <p:ph idx="1"/>
          </p:nvPr>
        </p:nvSpPr>
        <p:spPr/>
        <p:txBody>
          <a:bodyPr>
            <a:normAutofit/>
          </a:bodyPr>
          <a:lstStyle/>
          <a:p>
            <a:pPr marL="0" indent="0">
              <a:buNone/>
            </a:pPr>
            <a:r>
              <a:rPr lang="en-US" sz="2000" b="1" i="0" dirty="0">
                <a:solidFill>
                  <a:srgbClr val="000000"/>
                </a:solidFill>
                <a:effectLst/>
                <a:latin typeface="arial" panose="020B0604020202020204" pitchFamily="34" charset="0"/>
              </a:rPr>
              <a:t>Distributed programming:</a:t>
            </a:r>
            <a:r>
              <a:rPr lang="en-US" sz="2000" b="0" i="0" dirty="0">
                <a:solidFill>
                  <a:srgbClr val="000000"/>
                </a:solidFill>
                <a:effectLst/>
                <a:latin typeface="arial" panose="020B0604020202020204" pitchFamily="34" charset="0"/>
              </a:rPr>
              <a:t> Distributed programming requires abstract communication between hosts. Distributed computing entails programs located on different cooperating in the same application. Applications are divided into components; each can operate in a different location/platform. </a:t>
            </a:r>
          </a:p>
          <a:p>
            <a:pPr marL="0" indent="0">
              <a:buNone/>
            </a:pPr>
            <a:r>
              <a:rPr lang="en-US" sz="2000" b="0" i="0" dirty="0">
                <a:solidFill>
                  <a:srgbClr val="000000"/>
                </a:solidFill>
                <a:effectLst/>
                <a:latin typeface="arial" panose="020B0604020202020204" pitchFamily="34" charset="0"/>
              </a:rPr>
              <a:t>The four major protocols in use today are: </a:t>
            </a:r>
          </a:p>
          <a:p>
            <a:pPr marL="0" indent="0">
              <a:buNone/>
            </a:pPr>
            <a:endParaRPr lang="en-US" sz="2000" b="0" i="0" dirty="0">
              <a:solidFill>
                <a:srgbClr val="000000"/>
              </a:solidFill>
              <a:effectLst/>
              <a:latin typeface="arial" panose="020B0604020202020204" pitchFamily="34" charset="0"/>
            </a:endParaRPr>
          </a:p>
          <a:p>
            <a:r>
              <a:rPr lang="en-US" sz="2000" b="1" i="0" dirty="0">
                <a:solidFill>
                  <a:srgbClr val="000000"/>
                </a:solidFill>
                <a:effectLst/>
                <a:latin typeface="arial" panose="020B0604020202020204" pitchFamily="34" charset="0"/>
              </a:rPr>
              <a:t>Distributed Component Object Model (DCOM)</a:t>
            </a:r>
            <a:endParaRPr lang="en-US" sz="2000" dirty="0">
              <a:solidFill>
                <a:srgbClr val="000000"/>
              </a:solidFill>
              <a:latin typeface="arial" panose="020B0604020202020204" pitchFamily="34" charset="0"/>
            </a:endParaRPr>
          </a:p>
          <a:p>
            <a:r>
              <a:rPr lang="en-US" sz="2000" b="1" i="0" dirty="0">
                <a:solidFill>
                  <a:srgbClr val="000000"/>
                </a:solidFill>
                <a:effectLst/>
                <a:latin typeface="arial" panose="020B0604020202020204" pitchFamily="34" charset="0"/>
              </a:rPr>
              <a:t>Service Oriented Architecture Protocol (SOAP)</a:t>
            </a:r>
          </a:p>
          <a:p>
            <a:r>
              <a:rPr lang="en-US" sz="2000" b="1" i="0" dirty="0">
                <a:solidFill>
                  <a:srgbClr val="000000"/>
                </a:solidFill>
                <a:effectLst/>
                <a:latin typeface="arial" panose="020B0604020202020204" pitchFamily="34" charset="0"/>
              </a:rPr>
              <a:t>Common Object Request Broker Architecture (CORBA)</a:t>
            </a:r>
            <a:endParaRPr lang="en-US" sz="2000" b="1" dirty="0">
              <a:solidFill>
                <a:srgbClr val="000000"/>
              </a:solidFill>
              <a:latin typeface="arial" panose="020B0604020202020204" pitchFamily="34" charset="0"/>
            </a:endParaRPr>
          </a:p>
          <a:p>
            <a:r>
              <a:rPr lang="en-US" sz="2000" b="1" i="0" dirty="0">
                <a:solidFill>
                  <a:srgbClr val="000000"/>
                </a:solidFill>
                <a:effectLst/>
                <a:latin typeface="arial" panose="020B0604020202020204" pitchFamily="34" charset="0"/>
              </a:rPr>
              <a:t>Enterprise Java Beans (EJB)</a:t>
            </a:r>
            <a:endParaRPr lang="en-US" sz="2000" dirty="0"/>
          </a:p>
        </p:txBody>
      </p:sp>
    </p:spTree>
    <p:extLst>
      <p:ext uri="{BB962C8B-B14F-4D97-AF65-F5344CB8AC3E}">
        <p14:creationId xmlns:p14="http://schemas.microsoft.com/office/powerpoint/2010/main" val="9363282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2CE0F-6FB8-B646-6C7F-A33E2EA53270}"/>
              </a:ext>
            </a:extLst>
          </p:cNvPr>
          <p:cNvSpPr>
            <a:spLocks noGrp="1"/>
          </p:cNvSpPr>
          <p:nvPr>
            <p:ph type="title"/>
          </p:nvPr>
        </p:nvSpPr>
        <p:spPr/>
        <p:txBody>
          <a:bodyPr/>
          <a:lstStyle/>
          <a:p>
            <a:r>
              <a:rPr lang="en-US" b="1" i="0" dirty="0">
                <a:solidFill>
                  <a:srgbClr val="0087FF"/>
                </a:solidFill>
                <a:effectLst/>
                <a:latin typeface="HelveticaNeue-Light"/>
              </a:rPr>
              <a:t>Information Security Triad</a:t>
            </a:r>
            <a:br>
              <a:rPr lang="en-US" b="1" i="0" dirty="0">
                <a:solidFill>
                  <a:srgbClr val="0087FF"/>
                </a:solidFill>
                <a:effectLst/>
                <a:latin typeface="HelveticaNeue-Light"/>
              </a:rPr>
            </a:br>
            <a:endParaRPr lang="en-US" dirty="0"/>
          </a:p>
        </p:txBody>
      </p:sp>
      <p:sp>
        <p:nvSpPr>
          <p:cNvPr id="3" name="Content Placeholder 2">
            <a:extLst>
              <a:ext uri="{FF2B5EF4-FFF2-40B4-BE49-F238E27FC236}">
                <a16:creationId xmlns:a16="http://schemas.microsoft.com/office/drawing/2014/main" id="{A1426ECE-8720-5BF4-B0B6-D692CD5D1FF1}"/>
              </a:ext>
            </a:extLst>
          </p:cNvPr>
          <p:cNvSpPr>
            <a:spLocks noGrp="1"/>
          </p:cNvSpPr>
          <p:nvPr>
            <p:ph idx="1"/>
          </p:nvPr>
        </p:nvSpPr>
        <p:spPr/>
        <p:txBody>
          <a:bodyPr/>
          <a:lstStyle/>
          <a:p>
            <a:pPr marL="0" indent="0" algn="just">
              <a:buNone/>
            </a:pPr>
            <a:r>
              <a:rPr lang="en-US" sz="1800" b="1" i="0" dirty="0">
                <a:solidFill>
                  <a:srgbClr val="000000"/>
                </a:solidFill>
                <a:effectLst/>
                <a:latin typeface="arial" panose="020B0604020202020204" pitchFamily="34" charset="0"/>
              </a:rPr>
              <a:t>Confidentiality:</a:t>
            </a:r>
            <a:r>
              <a:rPr lang="en-US" sz="1800" b="0" i="0" dirty="0">
                <a:solidFill>
                  <a:srgbClr val="000000"/>
                </a:solidFill>
                <a:effectLst/>
                <a:latin typeface="arial" panose="020B0604020202020204" pitchFamily="34" charset="0"/>
              </a:rPr>
              <a:t> The application must ensure that access is only given to authorized people or The program (application) must also ensure that each user only gets access according to their privilege level. The application should limit the use of the application and data to the intended purposes and covert channels and object reuse.</a:t>
            </a:r>
            <a:endParaRPr lang="en-US" b="0" i="0" dirty="0">
              <a:solidFill>
                <a:srgbClr val="000000"/>
              </a:solidFill>
              <a:effectLst/>
              <a:latin typeface="HelveticaNeue-Light"/>
            </a:endParaRPr>
          </a:p>
          <a:p>
            <a:pPr marL="0" indent="0" algn="just">
              <a:buNone/>
            </a:pPr>
            <a:r>
              <a:rPr lang="en-US" sz="1800" b="1" i="0" dirty="0">
                <a:solidFill>
                  <a:srgbClr val="000000"/>
                </a:solidFill>
                <a:effectLst/>
                <a:latin typeface="arial" panose="020B0604020202020204" pitchFamily="34" charset="0"/>
              </a:rPr>
              <a:t>Integrity:</a:t>
            </a:r>
            <a:r>
              <a:rPr lang="en-US" sz="1800" b="0" i="0" dirty="0">
                <a:solidFill>
                  <a:srgbClr val="000000"/>
                </a:solidFill>
                <a:effectLst/>
                <a:latin typeface="arial" panose="020B0604020202020204" pitchFamily="34" charset="0"/>
              </a:rPr>
              <a:t> The application can often prevent the corruption of data through proper edit checks and The application must also be written to ensure the correct and complete processing of transactions. Malware may specifically target the integrity of the data.</a:t>
            </a:r>
            <a:endParaRPr lang="en-US" b="0" i="0" dirty="0">
              <a:solidFill>
                <a:srgbClr val="000000"/>
              </a:solidFill>
              <a:effectLst/>
              <a:latin typeface="HelveticaNeue-Light"/>
            </a:endParaRPr>
          </a:p>
          <a:p>
            <a:pPr marL="0" indent="0" algn="just">
              <a:buNone/>
            </a:pPr>
            <a:r>
              <a:rPr lang="en-US" sz="1800" b="1" i="0" dirty="0">
                <a:solidFill>
                  <a:srgbClr val="000000"/>
                </a:solidFill>
                <a:effectLst/>
                <a:latin typeface="arial" panose="020B0604020202020204" pitchFamily="34" charset="0"/>
              </a:rPr>
              <a:t>Availability:</a:t>
            </a:r>
            <a:r>
              <a:rPr lang="en-US" sz="1800" b="0" i="0" dirty="0">
                <a:solidFill>
                  <a:srgbClr val="000000"/>
                </a:solidFill>
                <a:effectLst/>
                <a:latin typeface="arial" panose="020B0604020202020204" pitchFamily="34" charset="0"/>
              </a:rPr>
              <a:t> The whole purpose of an application security is to make it easy for users to access data The application must be written in such a way as to provide the information promptly. Even when applications are used as intended if the application is not optimized for the number of users it may fail</a:t>
            </a:r>
            <a:r>
              <a:rPr lang="en-US" sz="1800" b="1" i="0" dirty="0">
                <a:solidFill>
                  <a:srgbClr val="000000"/>
                </a:solidFill>
                <a:effectLst/>
                <a:latin typeface="arial" panose="020B0604020202020204" pitchFamily="34" charset="0"/>
              </a:rPr>
              <a:t>.</a:t>
            </a:r>
            <a:endParaRPr lang="en-US" b="0" i="0" dirty="0">
              <a:solidFill>
                <a:srgbClr val="000000"/>
              </a:solidFill>
              <a:effectLst/>
              <a:latin typeface="HelveticaNeue-Light"/>
            </a:endParaRPr>
          </a:p>
          <a:p>
            <a:endParaRPr lang="en-US" dirty="0"/>
          </a:p>
        </p:txBody>
      </p:sp>
    </p:spTree>
    <p:extLst>
      <p:ext uri="{BB962C8B-B14F-4D97-AF65-F5344CB8AC3E}">
        <p14:creationId xmlns:p14="http://schemas.microsoft.com/office/powerpoint/2010/main" val="1459840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89591-1059-BEC7-28EF-471CA6EC9C63}"/>
              </a:ext>
            </a:extLst>
          </p:cNvPr>
          <p:cNvSpPr>
            <a:spLocks noGrp="1"/>
          </p:cNvSpPr>
          <p:nvPr>
            <p:ph type="title"/>
          </p:nvPr>
        </p:nvSpPr>
        <p:spPr/>
        <p:txBody>
          <a:bodyPr/>
          <a:lstStyle/>
          <a:p>
            <a:r>
              <a:rPr lang="en-US" b="1" i="0" dirty="0">
                <a:solidFill>
                  <a:srgbClr val="0087FF"/>
                </a:solidFill>
                <a:effectLst/>
                <a:latin typeface="HelveticaNeue-Light"/>
              </a:rPr>
              <a:t>Web Application Security Principles</a:t>
            </a:r>
            <a:br>
              <a:rPr lang="en-US" b="1" i="0" dirty="0">
                <a:solidFill>
                  <a:srgbClr val="0087FF"/>
                </a:solidFill>
                <a:effectLst/>
                <a:latin typeface="HelveticaNeue-Light"/>
              </a:rPr>
            </a:br>
            <a:endParaRPr lang="en-US" dirty="0"/>
          </a:p>
        </p:txBody>
      </p:sp>
      <p:sp>
        <p:nvSpPr>
          <p:cNvPr id="3" name="Content Placeholder 2">
            <a:extLst>
              <a:ext uri="{FF2B5EF4-FFF2-40B4-BE49-F238E27FC236}">
                <a16:creationId xmlns:a16="http://schemas.microsoft.com/office/drawing/2014/main" id="{BF3A6AE5-F515-D07A-3E3A-BE33475A127F}"/>
              </a:ext>
            </a:extLst>
          </p:cNvPr>
          <p:cNvSpPr>
            <a:spLocks noGrp="1"/>
          </p:cNvSpPr>
          <p:nvPr>
            <p:ph idx="1"/>
          </p:nvPr>
        </p:nvSpPr>
        <p:spPr/>
        <p:txBody>
          <a:bodyPr>
            <a:normAutofit fontScale="62500" lnSpcReduction="20000"/>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1" i="0" u="none" strike="noStrike" cap="none" normalizeH="0" baseline="0" dirty="0">
                <a:ln>
                  <a:noFill/>
                </a:ln>
                <a:solidFill>
                  <a:schemeClr val="tx1"/>
                </a:solidFill>
                <a:effectLst/>
                <a:latin typeface="Arial" panose="020B0604020202020204" pitchFamily="34" charset="0"/>
              </a:rPr>
              <a:t>Input/Output Validation:</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Validate all data to ensure only known valid inputs and outputs are accepted.</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1" i="0" u="none" strike="noStrike" cap="none" normalizeH="0" baseline="0" dirty="0">
                <a:ln>
                  <a:noFill/>
                </a:ln>
                <a:solidFill>
                  <a:schemeClr val="tx1"/>
                </a:solidFill>
                <a:effectLst/>
                <a:latin typeface="Arial" panose="020B0604020202020204" pitchFamily="34" charset="0"/>
              </a:rPr>
              <a:t>Fail-Secure (Closed):</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Design to secure failures; if a component fails, ensure it fails in a secure state (e.g., firewall disallowing all traffic upon a crash).</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1" i="0" u="none" strike="noStrike" cap="none" normalizeH="0" baseline="0" dirty="0">
                <a:ln>
                  <a:noFill/>
                </a:ln>
                <a:solidFill>
                  <a:schemeClr val="tx1"/>
                </a:solidFill>
                <a:effectLst/>
                <a:latin typeface="Arial" panose="020B0604020202020204" pitchFamily="34" charset="0"/>
              </a:rPr>
              <a:t>Fail-Safe (Opened):</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Prevent cascading failures; if a part fails, it shouldn't disrupt the entire system, emphasizing availability over confidentiality.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1" i="0" u="none" strike="noStrike" cap="none" normalizeH="0" baseline="0" dirty="0">
                <a:ln>
                  <a:noFill/>
                </a:ln>
                <a:solidFill>
                  <a:schemeClr val="tx1"/>
                </a:solidFill>
                <a:effectLst/>
                <a:latin typeface="Arial" panose="020B0604020202020204" pitchFamily="34" charset="0"/>
              </a:rPr>
              <a:t>Simplicity in Design:</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Keep security systems simple to encourage use and avoid user workarounds (e.g., complex password policies leading to insecure practices).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1" i="0" u="none" strike="noStrike" cap="none" normalizeH="0" baseline="0" dirty="0">
                <a:ln>
                  <a:noFill/>
                </a:ln>
                <a:solidFill>
                  <a:schemeClr val="tx1"/>
                </a:solidFill>
                <a:effectLst/>
                <a:latin typeface="Arial" panose="020B0604020202020204" pitchFamily="34" charset="0"/>
              </a:rPr>
              <a:t>Defense in Depth:</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Design a layered security approach; if one layer fails, others should catch breaches, providing defense in depth.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20358508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F64A8-0920-4DAA-8E07-322703A5A56B}"/>
              </a:ext>
            </a:extLst>
          </p:cNvPr>
          <p:cNvSpPr>
            <a:spLocks noGrp="1"/>
          </p:cNvSpPr>
          <p:nvPr>
            <p:ph type="title"/>
          </p:nvPr>
        </p:nvSpPr>
        <p:spPr/>
        <p:txBody>
          <a:bodyPr/>
          <a:lstStyle/>
          <a:p>
            <a:r>
              <a:rPr lang="en-US" b="1" i="0" dirty="0">
                <a:solidFill>
                  <a:srgbClr val="0087FF"/>
                </a:solidFill>
                <a:effectLst/>
                <a:latin typeface="HelveticaNeue-Light"/>
              </a:rPr>
              <a:t>Web Application Security Principles</a:t>
            </a:r>
            <a:br>
              <a:rPr lang="en-US" b="1" i="0" dirty="0">
                <a:solidFill>
                  <a:srgbClr val="0087FF"/>
                </a:solidFill>
                <a:effectLst/>
                <a:latin typeface="HelveticaNeue-Light"/>
              </a:rPr>
            </a:br>
            <a:endParaRPr lang="en-US" dirty="0"/>
          </a:p>
        </p:txBody>
      </p:sp>
      <p:sp>
        <p:nvSpPr>
          <p:cNvPr id="4" name="Rectangle 1">
            <a:extLst>
              <a:ext uri="{FF2B5EF4-FFF2-40B4-BE49-F238E27FC236}">
                <a16:creationId xmlns:a16="http://schemas.microsoft.com/office/drawing/2014/main" id="{4F561A9E-CFCB-2A48-5AE9-03845149A43D}"/>
              </a:ext>
            </a:extLst>
          </p:cNvPr>
          <p:cNvSpPr>
            <a:spLocks noGrp="1" noChangeArrowheads="1"/>
          </p:cNvSpPr>
          <p:nvPr>
            <p:ph idx="1"/>
          </p:nvPr>
        </p:nvSpPr>
        <p:spPr bwMode="auto">
          <a:xfrm>
            <a:off x="838200" y="1462139"/>
            <a:ext cx="10455619"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Weakest Link Principle: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Identify and strengthen the weakest link in security, as attackers exploit vulnerabilities in the system.</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No Security by Obscurity: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Avoid relying on secrecy alone for protection; instead, focus on robust security measures.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No Caching of Secure Pages: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Configure clients not to store data transmitted via HTTPS for enhanced security.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Industry-Standard Encryption: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Utilize recognized encryption standards like AES for secure data protection.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Monitor Third-Party Code: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Regularly check security bulletins for applications and OS from third-party vendors to stay informed.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Validate Data:</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Perform bounds checking on user and partner data to ensure it aligns with known values.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022017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26396-0996-5663-410A-1E16D679B080}"/>
              </a:ext>
            </a:extLst>
          </p:cNvPr>
          <p:cNvSpPr>
            <a:spLocks noGrp="1"/>
          </p:cNvSpPr>
          <p:nvPr>
            <p:ph type="title"/>
          </p:nvPr>
        </p:nvSpPr>
        <p:spPr/>
        <p:txBody>
          <a:bodyPr>
            <a:normAutofit fontScale="90000"/>
          </a:bodyPr>
          <a:lstStyle/>
          <a:p>
            <a:r>
              <a:rPr lang="en-US" b="1" i="0" dirty="0">
                <a:solidFill>
                  <a:srgbClr val="0087FF"/>
                </a:solidFill>
                <a:effectLst/>
                <a:latin typeface="HelveticaNeue-Light"/>
              </a:rPr>
              <a:t>Application Design &amp; Development Security</a:t>
            </a:r>
            <a:br>
              <a:rPr lang="en-US" b="1" i="0" dirty="0">
                <a:solidFill>
                  <a:srgbClr val="0087FF"/>
                </a:solidFill>
                <a:effectLst/>
                <a:latin typeface="HelveticaNeue-Light"/>
              </a:rPr>
            </a:br>
            <a:endParaRPr lang="en-US" dirty="0"/>
          </a:p>
        </p:txBody>
      </p:sp>
      <p:sp>
        <p:nvSpPr>
          <p:cNvPr id="3" name="Content Placeholder 2">
            <a:extLst>
              <a:ext uri="{FF2B5EF4-FFF2-40B4-BE49-F238E27FC236}">
                <a16:creationId xmlns:a16="http://schemas.microsoft.com/office/drawing/2014/main" id="{8ACD9093-9875-31FE-2B18-44BC758FC109}"/>
              </a:ext>
            </a:extLst>
          </p:cNvPr>
          <p:cNvSpPr>
            <a:spLocks noGrp="1"/>
          </p:cNvSpPr>
          <p:nvPr>
            <p:ph idx="1"/>
          </p:nvPr>
        </p:nvSpPr>
        <p:spPr/>
        <p:txBody>
          <a:bodyPr>
            <a:normAutofit/>
          </a:bodyPr>
          <a:lstStyle/>
          <a:p>
            <a:pPr algn="just"/>
            <a:r>
              <a:rPr lang="en-US" sz="1800" b="1" i="0" dirty="0">
                <a:solidFill>
                  <a:srgbClr val="000000"/>
                </a:solidFill>
                <a:effectLst/>
                <a:latin typeface="arial" panose="020B0604020202020204" pitchFamily="34" charset="0"/>
              </a:rPr>
              <a:t>Secure design methodology:</a:t>
            </a:r>
            <a:r>
              <a:rPr lang="en-US" sz="1800" b="0" i="0" dirty="0">
                <a:solidFill>
                  <a:srgbClr val="000000"/>
                </a:solidFill>
                <a:effectLst/>
                <a:latin typeface="arial" panose="020B0604020202020204" pitchFamily="34" charset="0"/>
              </a:rPr>
              <a:t> It includes list required skills by developers, attack surface analyst, threat modelling and security design review.</a:t>
            </a:r>
            <a:endParaRPr lang="en-US" dirty="0">
              <a:solidFill>
                <a:srgbClr val="000000"/>
              </a:solidFill>
              <a:latin typeface="HelveticaNeue-Light"/>
            </a:endParaRPr>
          </a:p>
          <a:p>
            <a:pPr algn="just"/>
            <a:r>
              <a:rPr lang="en-US" sz="1800" b="1" i="0" dirty="0">
                <a:solidFill>
                  <a:srgbClr val="000000"/>
                </a:solidFill>
                <a:effectLst/>
                <a:latin typeface="arial" panose="020B0604020202020204" pitchFamily="34" charset="0"/>
              </a:rPr>
              <a:t>Secure development methodology:</a:t>
            </a:r>
            <a:r>
              <a:rPr lang="en-US" sz="1800" b="0" i="0" dirty="0">
                <a:solidFill>
                  <a:srgbClr val="000000"/>
                </a:solidFill>
                <a:effectLst/>
                <a:latin typeface="arial" panose="020B0604020202020204" pitchFamily="34" charset="0"/>
              </a:rPr>
              <a:t> It should be used such as: assessment tools, check-in reviews, peer reviews, and version control of updates/configuration changes.</a:t>
            </a:r>
            <a:endParaRPr lang="en-US" dirty="0">
              <a:solidFill>
                <a:srgbClr val="000000"/>
              </a:solidFill>
              <a:latin typeface="HelveticaNeue-Light"/>
            </a:endParaRPr>
          </a:p>
          <a:p>
            <a:pPr algn="just"/>
            <a:r>
              <a:rPr lang="en-US" sz="1800" b="1" i="0" dirty="0">
                <a:solidFill>
                  <a:srgbClr val="000000"/>
                </a:solidFill>
                <a:effectLst/>
                <a:latin typeface="arial" panose="020B0604020202020204" pitchFamily="34" charset="0"/>
              </a:rPr>
              <a:t>Security testing:</a:t>
            </a:r>
            <a:r>
              <a:rPr lang="en-US" sz="1800" b="0" i="0" dirty="0">
                <a:solidFill>
                  <a:srgbClr val="000000"/>
                </a:solidFill>
                <a:effectLst/>
                <a:latin typeface="arial" panose="020B0604020202020204" pitchFamily="34" charset="0"/>
              </a:rPr>
              <a:t> It should have predetermined criteria and testing methodology. Tools for security testing include: Static Scanners, Coverage tools, Control coverage, Fuzzing and Penetration testing. Exceptions and error conditions should push the application past the data norms.</a:t>
            </a:r>
            <a:endParaRPr lang="en-US" b="0" i="0" dirty="0">
              <a:solidFill>
                <a:srgbClr val="000000"/>
              </a:solidFill>
              <a:effectLst/>
              <a:latin typeface="HelveticaNeue-Light"/>
            </a:endParaRPr>
          </a:p>
          <a:p>
            <a:endParaRPr lang="en-US" dirty="0"/>
          </a:p>
        </p:txBody>
      </p:sp>
    </p:spTree>
    <p:extLst>
      <p:ext uri="{BB962C8B-B14F-4D97-AF65-F5344CB8AC3E}">
        <p14:creationId xmlns:p14="http://schemas.microsoft.com/office/powerpoint/2010/main" val="20514025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94A0D-0A03-7887-D064-D2D2896992AF}"/>
              </a:ext>
            </a:extLst>
          </p:cNvPr>
          <p:cNvSpPr>
            <a:spLocks noGrp="1"/>
          </p:cNvSpPr>
          <p:nvPr>
            <p:ph type="title"/>
          </p:nvPr>
        </p:nvSpPr>
        <p:spPr/>
        <p:txBody>
          <a:bodyPr>
            <a:normAutofit fontScale="90000"/>
          </a:bodyPr>
          <a:lstStyle/>
          <a:p>
            <a:r>
              <a:rPr lang="en-US" b="1" i="0" dirty="0">
                <a:solidFill>
                  <a:srgbClr val="0087FF"/>
                </a:solidFill>
                <a:effectLst/>
                <a:latin typeface="HelveticaNeue-Light"/>
              </a:rPr>
              <a:t>Application Design &amp; Development Security</a:t>
            </a:r>
            <a:br>
              <a:rPr lang="en-US" b="1" i="0" dirty="0">
                <a:solidFill>
                  <a:srgbClr val="0087FF"/>
                </a:solidFill>
                <a:effectLst/>
                <a:latin typeface="HelveticaNeue-Light"/>
              </a:rPr>
            </a:br>
            <a:endParaRPr lang="en-US" dirty="0"/>
          </a:p>
        </p:txBody>
      </p:sp>
      <p:sp>
        <p:nvSpPr>
          <p:cNvPr id="3" name="Content Placeholder 2">
            <a:extLst>
              <a:ext uri="{FF2B5EF4-FFF2-40B4-BE49-F238E27FC236}">
                <a16:creationId xmlns:a16="http://schemas.microsoft.com/office/drawing/2014/main" id="{E2ECD841-80C2-A35A-8E9B-BAADB0E76DA3}"/>
              </a:ext>
            </a:extLst>
          </p:cNvPr>
          <p:cNvSpPr>
            <a:spLocks noGrp="1"/>
          </p:cNvSpPr>
          <p:nvPr>
            <p:ph idx="1"/>
          </p:nvPr>
        </p:nvSpPr>
        <p:spPr/>
        <p:txBody>
          <a:bodyPr>
            <a:normAutofit/>
          </a:bodyPr>
          <a:lstStyle/>
          <a:p>
            <a:pPr algn="just"/>
            <a:r>
              <a:rPr lang="en-US" sz="2000" b="1" i="0" dirty="0">
                <a:solidFill>
                  <a:srgbClr val="000000"/>
                </a:solidFill>
                <a:effectLst/>
                <a:latin typeface="arial" panose="020B0604020202020204" pitchFamily="34" charset="0"/>
              </a:rPr>
              <a:t>Change control and configuration management:</a:t>
            </a:r>
            <a:r>
              <a:rPr lang="en-US" sz="2000" b="0" i="0" dirty="0">
                <a:solidFill>
                  <a:srgbClr val="000000"/>
                </a:solidFill>
                <a:effectLst/>
                <a:latin typeface="arial" panose="020B0604020202020204" pitchFamily="34" charset="0"/>
              </a:rPr>
              <a:t> For the application and the operating system, the application will reside or must be defined and moved from known-good to known-good.</a:t>
            </a:r>
            <a:endParaRPr lang="en-US" sz="2000" dirty="0">
              <a:solidFill>
                <a:srgbClr val="000000"/>
              </a:solidFill>
              <a:latin typeface="HelveticaNeue-Light"/>
            </a:endParaRPr>
          </a:p>
          <a:p>
            <a:pPr algn="just"/>
            <a:r>
              <a:rPr lang="en-US" sz="2000" b="1" i="0" dirty="0">
                <a:solidFill>
                  <a:srgbClr val="000000"/>
                </a:solidFill>
                <a:effectLst/>
                <a:latin typeface="arial" panose="020B0604020202020204" pitchFamily="34" charset="0"/>
              </a:rPr>
              <a:t>Certification:</a:t>
            </a:r>
            <a:r>
              <a:rPr lang="en-US" sz="2000" b="0" i="0" dirty="0">
                <a:solidFill>
                  <a:srgbClr val="000000"/>
                </a:solidFill>
                <a:effectLst/>
                <a:latin typeface="arial" panose="020B0604020202020204" pitchFamily="34" charset="0"/>
              </a:rPr>
              <a:t> It is the technical evaluation of the system and the risk it poses to the environment accreditation is management’s acceptance of the risk of operating system in the environment. C &amp; A process must be clearly defined.</a:t>
            </a:r>
            <a:endParaRPr lang="en-US" sz="2000" dirty="0">
              <a:solidFill>
                <a:srgbClr val="000000"/>
              </a:solidFill>
              <a:latin typeface="HelveticaNeue-Light"/>
            </a:endParaRPr>
          </a:p>
          <a:p>
            <a:pPr algn="just"/>
            <a:r>
              <a:rPr lang="en-US" sz="2000" b="1" i="0" dirty="0">
                <a:solidFill>
                  <a:srgbClr val="000000"/>
                </a:solidFill>
                <a:effectLst/>
                <a:latin typeface="arial" panose="020B0604020202020204" pitchFamily="34" charset="0"/>
              </a:rPr>
              <a:t>Vulnerability response plan:</a:t>
            </a:r>
            <a:r>
              <a:rPr lang="en-US" sz="2000" b="0" i="0" dirty="0">
                <a:solidFill>
                  <a:srgbClr val="000000"/>
                </a:solidFill>
                <a:effectLst/>
                <a:latin typeface="arial" panose="020B0604020202020204" pitchFamily="34" charset="0"/>
              </a:rPr>
              <a:t> It is the vendor sided of patch management. When vulnerability is reported how is it handled? What validation is in place? What is the update preparation, update notification, and update dispersal process? How does the user community find out? Is your local CERT/FIRST team notified? Are your customers notified directly or via CVE?</a:t>
            </a:r>
            <a:endParaRPr lang="en-US" sz="2000" b="0" i="0" dirty="0">
              <a:solidFill>
                <a:srgbClr val="000000"/>
              </a:solidFill>
              <a:effectLst/>
              <a:latin typeface="HelveticaNeue-Light"/>
            </a:endParaRPr>
          </a:p>
          <a:p>
            <a:endParaRPr lang="en-US" sz="2000" dirty="0"/>
          </a:p>
        </p:txBody>
      </p:sp>
    </p:spTree>
    <p:extLst>
      <p:ext uri="{BB962C8B-B14F-4D97-AF65-F5344CB8AC3E}">
        <p14:creationId xmlns:p14="http://schemas.microsoft.com/office/powerpoint/2010/main" val="9790088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805E5-11FF-748A-80D0-66CD54E70E2A}"/>
              </a:ext>
            </a:extLst>
          </p:cNvPr>
          <p:cNvSpPr>
            <a:spLocks noGrp="1"/>
          </p:cNvSpPr>
          <p:nvPr>
            <p:ph type="title"/>
          </p:nvPr>
        </p:nvSpPr>
        <p:spPr/>
        <p:txBody>
          <a:bodyPr/>
          <a:lstStyle/>
          <a:p>
            <a:r>
              <a:rPr lang="en-US" b="1" i="0" dirty="0">
                <a:solidFill>
                  <a:srgbClr val="0087FF"/>
                </a:solidFill>
                <a:effectLst/>
                <a:latin typeface="HelveticaNeue-Light"/>
              </a:rPr>
              <a:t>Environment and Controls</a:t>
            </a:r>
            <a:endParaRPr lang="en-US" dirty="0"/>
          </a:p>
        </p:txBody>
      </p:sp>
      <p:sp>
        <p:nvSpPr>
          <p:cNvPr id="3" name="Content Placeholder 2">
            <a:extLst>
              <a:ext uri="{FF2B5EF4-FFF2-40B4-BE49-F238E27FC236}">
                <a16:creationId xmlns:a16="http://schemas.microsoft.com/office/drawing/2014/main" id="{453B9E12-CBF1-486B-8C78-30046DA48ED5}"/>
              </a:ext>
            </a:extLst>
          </p:cNvPr>
          <p:cNvSpPr>
            <a:spLocks noGrp="1"/>
          </p:cNvSpPr>
          <p:nvPr>
            <p:ph idx="1"/>
          </p:nvPr>
        </p:nvSpPr>
        <p:spPr/>
        <p:txBody>
          <a:bodyPr/>
          <a:lstStyle/>
          <a:p>
            <a:pPr algn="just"/>
            <a:r>
              <a:rPr lang="en-US" sz="1800" b="1" i="0" dirty="0">
                <a:solidFill>
                  <a:srgbClr val="000000"/>
                </a:solidFill>
                <a:effectLst/>
                <a:latin typeface="arial" panose="020B0604020202020204" pitchFamily="34" charset="0"/>
              </a:rPr>
              <a:t>Security of the environment: </a:t>
            </a:r>
            <a:r>
              <a:rPr lang="en-US" sz="1800" b="0" i="0" dirty="0">
                <a:solidFill>
                  <a:srgbClr val="000000"/>
                </a:solidFill>
                <a:effectLst/>
                <a:latin typeface="arial" panose="020B0604020202020204" pitchFamily="34" charset="0"/>
              </a:rPr>
              <a:t>It is controlled via physical controls.</a:t>
            </a:r>
            <a:endParaRPr lang="en-US" dirty="0">
              <a:solidFill>
                <a:srgbClr val="000000"/>
              </a:solidFill>
              <a:latin typeface="HelveticaNeue-Light"/>
            </a:endParaRPr>
          </a:p>
          <a:p>
            <a:pPr algn="just"/>
            <a:r>
              <a:rPr lang="en-US" sz="1800" b="1" i="0" dirty="0">
                <a:solidFill>
                  <a:srgbClr val="000000"/>
                </a:solidFill>
                <a:effectLst/>
                <a:latin typeface="arial" panose="020B0604020202020204" pitchFamily="34" charset="0"/>
              </a:rPr>
              <a:t>Physical and logical separation of duties: </a:t>
            </a:r>
            <a:r>
              <a:rPr lang="en-US" sz="1800" b="0" i="0" dirty="0">
                <a:solidFill>
                  <a:srgbClr val="000000"/>
                </a:solidFill>
                <a:effectLst/>
                <a:latin typeface="arial" panose="020B0604020202020204" pitchFamily="34" charset="0"/>
              </a:rPr>
              <a:t>It can be achieved with separate software interfaces.</a:t>
            </a:r>
            <a:endParaRPr lang="en-US" dirty="0">
              <a:solidFill>
                <a:srgbClr val="000000"/>
              </a:solidFill>
              <a:latin typeface="HelveticaNeue-Light"/>
            </a:endParaRPr>
          </a:p>
          <a:p>
            <a:pPr algn="just"/>
            <a:r>
              <a:rPr lang="en-US" sz="1800" b="1" i="0" dirty="0">
                <a:solidFill>
                  <a:srgbClr val="000000"/>
                </a:solidFill>
                <a:effectLst/>
                <a:latin typeface="arial" panose="020B0604020202020204" pitchFamily="34" charset="0"/>
              </a:rPr>
              <a:t>Separation of production and development environments: </a:t>
            </a:r>
            <a:r>
              <a:rPr lang="en-US" sz="1800" b="0" i="0" dirty="0">
                <a:solidFill>
                  <a:srgbClr val="000000"/>
                </a:solidFill>
                <a:effectLst/>
                <a:latin typeface="arial" panose="020B0604020202020204" pitchFamily="34" charset="0"/>
              </a:rPr>
              <a:t>It is performed by creating and using development sandbox with permissions limited to the development team.</a:t>
            </a:r>
            <a:endParaRPr lang="en-US" dirty="0">
              <a:solidFill>
                <a:srgbClr val="000000"/>
              </a:solidFill>
              <a:latin typeface="HelveticaNeue-Light"/>
            </a:endParaRPr>
          </a:p>
          <a:p>
            <a:pPr algn="just"/>
            <a:r>
              <a:rPr lang="en-US" sz="1800" b="1" i="0" dirty="0">
                <a:solidFill>
                  <a:srgbClr val="000000"/>
                </a:solidFill>
                <a:effectLst/>
                <a:latin typeface="arial" panose="020B0604020202020204" pitchFamily="34" charset="0"/>
              </a:rPr>
              <a:t>Retention of key personnel/knowledge:</a:t>
            </a:r>
            <a:r>
              <a:rPr lang="en-US" sz="1800" b="0" i="0" dirty="0">
                <a:solidFill>
                  <a:srgbClr val="000000"/>
                </a:solidFill>
                <a:effectLst/>
                <a:latin typeface="arial" panose="020B0604020202020204" pitchFamily="34" charset="0"/>
              </a:rPr>
              <a:t> It is possible using good hiring practices.</a:t>
            </a:r>
            <a:endParaRPr lang="en-US" dirty="0">
              <a:solidFill>
                <a:srgbClr val="000000"/>
              </a:solidFill>
              <a:latin typeface="HelveticaNeue-Light"/>
            </a:endParaRPr>
          </a:p>
          <a:p>
            <a:pPr algn="just"/>
            <a:r>
              <a:rPr lang="en-US" sz="1800" b="1" i="0" dirty="0">
                <a:solidFill>
                  <a:srgbClr val="000000"/>
                </a:solidFill>
                <a:effectLst/>
                <a:latin typeface="arial" panose="020B0604020202020204" pitchFamily="34" charset="0"/>
              </a:rPr>
              <a:t>Documentation of programs/systems/error handling: </a:t>
            </a:r>
            <a:r>
              <a:rPr lang="en-US" sz="1800" b="0" i="0" dirty="0">
                <a:solidFill>
                  <a:srgbClr val="000000"/>
                </a:solidFill>
                <a:effectLst/>
                <a:latin typeface="arial" panose="020B0604020202020204" pitchFamily="34" charset="0"/>
              </a:rPr>
              <a:t>It is done by development team will aid next version development and vulnerability management.</a:t>
            </a:r>
            <a:endParaRPr lang="en-US" dirty="0">
              <a:solidFill>
                <a:srgbClr val="000000"/>
              </a:solidFill>
              <a:latin typeface="HelveticaNeue-Light"/>
            </a:endParaRPr>
          </a:p>
          <a:p>
            <a:pPr algn="just"/>
            <a:r>
              <a:rPr lang="en-US" sz="1800" b="1" i="0" dirty="0">
                <a:solidFill>
                  <a:srgbClr val="000000"/>
                </a:solidFill>
                <a:effectLst/>
                <a:latin typeface="arial" panose="020B0604020202020204" pitchFamily="34" charset="0"/>
              </a:rPr>
              <a:t>Security and monitoring of off-hours access: </a:t>
            </a:r>
            <a:r>
              <a:rPr lang="en-US" sz="1800" b="0" i="0" dirty="0">
                <a:solidFill>
                  <a:srgbClr val="000000"/>
                </a:solidFill>
                <a:effectLst/>
                <a:latin typeface="arial" panose="020B0604020202020204" pitchFamily="34" charset="0"/>
              </a:rPr>
              <a:t>It is another physical security control coupled with the access control systems; it will help in the event of an investigation.</a:t>
            </a:r>
            <a:endParaRPr lang="en-US" dirty="0">
              <a:solidFill>
                <a:srgbClr val="000000"/>
              </a:solidFill>
              <a:latin typeface="HelveticaNeue-Light"/>
            </a:endParaRPr>
          </a:p>
          <a:p>
            <a:pPr algn="just"/>
            <a:r>
              <a:rPr lang="en-US" sz="1800" b="1" i="0" dirty="0">
                <a:solidFill>
                  <a:srgbClr val="000000"/>
                </a:solidFill>
                <a:effectLst/>
                <a:latin typeface="arial" panose="020B0604020202020204" pitchFamily="34" charset="0"/>
              </a:rPr>
              <a:t>Preventing social engineering:</a:t>
            </a:r>
            <a:r>
              <a:rPr lang="en-US" sz="1800" b="0" i="0" dirty="0">
                <a:solidFill>
                  <a:srgbClr val="000000"/>
                </a:solidFill>
                <a:effectLst/>
                <a:latin typeface="arial" panose="020B0604020202020204" pitchFamily="34" charset="0"/>
              </a:rPr>
              <a:t> Through routine awareness training, ensure that everyone is trained on proper procedures. Following established security procedures. Following established security procedures is an excellent way to combat social engineering.</a:t>
            </a:r>
            <a:endParaRPr lang="en-US" b="0" i="0" dirty="0">
              <a:solidFill>
                <a:srgbClr val="000000"/>
              </a:solidFill>
              <a:effectLst/>
              <a:latin typeface="HelveticaNeue-Light"/>
            </a:endParaRPr>
          </a:p>
          <a:p>
            <a:endParaRPr lang="en-US" dirty="0"/>
          </a:p>
        </p:txBody>
      </p:sp>
    </p:spTree>
    <p:extLst>
      <p:ext uri="{BB962C8B-B14F-4D97-AF65-F5344CB8AC3E}">
        <p14:creationId xmlns:p14="http://schemas.microsoft.com/office/powerpoint/2010/main" val="26675385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468D7-E3D7-7A3E-DFC6-39A762288BE3}"/>
              </a:ext>
            </a:extLst>
          </p:cNvPr>
          <p:cNvSpPr>
            <a:spLocks noGrp="1"/>
          </p:cNvSpPr>
          <p:nvPr>
            <p:ph type="title"/>
          </p:nvPr>
        </p:nvSpPr>
        <p:spPr/>
        <p:txBody>
          <a:bodyPr>
            <a:normAutofit fontScale="90000"/>
          </a:bodyPr>
          <a:lstStyle/>
          <a:p>
            <a:r>
              <a:rPr lang="en-US" b="1" i="0" dirty="0">
                <a:solidFill>
                  <a:srgbClr val="0087FF"/>
                </a:solidFill>
                <a:effectLst/>
                <a:latin typeface="HelveticaNeue-Light"/>
              </a:rPr>
              <a:t>Additional Software Protection Mechanisms</a:t>
            </a:r>
            <a:br>
              <a:rPr lang="en-US" b="1" i="0" dirty="0">
                <a:solidFill>
                  <a:srgbClr val="0087FF"/>
                </a:solidFill>
                <a:effectLst/>
                <a:latin typeface="HelveticaNeue-Light"/>
              </a:rPr>
            </a:br>
            <a:endParaRPr lang="en-US" dirty="0"/>
          </a:p>
        </p:txBody>
      </p:sp>
      <p:sp>
        <p:nvSpPr>
          <p:cNvPr id="3" name="Content Placeholder 2">
            <a:extLst>
              <a:ext uri="{FF2B5EF4-FFF2-40B4-BE49-F238E27FC236}">
                <a16:creationId xmlns:a16="http://schemas.microsoft.com/office/drawing/2014/main" id="{FACE69EC-AEE1-237B-E791-7D76AE8CF432}"/>
              </a:ext>
            </a:extLst>
          </p:cNvPr>
          <p:cNvSpPr>
            <a:spLocks noGrp="1"/>
          </p:cNvSpPr>
          <p:nvPr>
            <p:ph idx="1"/>
          </p:nvPr>
        </p:nvSpPr>
        <p:spPr/>
        <p:txBody>
          <a:bodyPr>
            <a:normAutofit lnSpcReduction="10000"/>
          </a:bodyPr>
          <a:lstStyle/>
          <a:p>
            <a:r>
              <a:rPr lang="en-US" sz="2400" b="1" i="0" dirty="0">
                <a:solidFill>
                  <a:srgbClr val="000000"/>
                </a:solidFill>
                <a:effectLst/>
                <a:latin typeface="arial" panose="020B0604020202020204" pitchFamily="34" charset="0"/>
              </a:rPr>
              <a:t>Cryptography</a:t>
            </a:r>
          </a:p>
          <a:p>
            <a:r>
              <a:rPr lang="en-US" sz="2400" b="1" i="0" dirty="0">
                <a:solidFill>
                  <a:srgbClr val="000000"/>
                </a:solidFill>
                <a:effectLst/>
                <a:latin typeface="arial" panose="020B0604020202020204" pitchFamily="34" charset="0"/>
              </a:rPr>
              <a:t>Access controls</a:t>
            </a:r>
            <a:endParaRPr lang="en-US" sz="2400" b="1" dirty="0">
              <a:solidFill>
                <a:srgbClr val="000000"/>
              </a:solidFill>
              <a:latin typeface="arial" panose="020B0604020202020204" pitchFamily="34" charset="0"/>
            </a:endParaRPr>
          </a:p>
          <a:p>
            <a:r>
              <a:rPr lang="en-US" sz="2400" b="1" i="0" dirty="0">
                <a:solidFill>
                  <a:srgbClr val="000000"/>
                </a:solidFill>
                <a:effectLst/>
                <a:latin typeface="arial" panose="020B0604020202020204" pitchFamily="34" charset="0"/>
              </a:rPr>
              <a:t>Validation of external components</a:t>
            </a:r>
          </a:p>
          <a:p>
            <a:r>
              <a:rPr lang="en-US" sz="2400" b="1" i="0" dirty="0">
                <a:solidFill>
                  <a:srgbClr val="000000"/>
                </a:solidFill>
                <a:effectLst/>
                <a:latin typeface="arial" panose="020B0604020202020204" pitchFamily="34" charset="0"/>
              </a:rPr>
              <a:t>Purchased APIs and libraries</a:t>
            </a:r>
            <a:endParaRPr lang="en-US" sz="2400" b="1" dirty="0">
              <a:solidFill>
                <a:srgbClr val="000000"/>
              </a:solidFill>
              <a:latin typeface="arial" panose="020B0604020202020204" pitchFamily="34" charset="0"/>
            </a:endParaRPr>
          </a:p>
          <a:p>
            <a:r>
              <a:rPr lang="en-US" sz="2400" b="1" i="0" dirty="0">
                <a:solidFill>
                  <a:srgbClr val="000000"/>
                </a:solidFill>
                <a:effectLst/>
                <a:latin typeface="arial" panose="020B0604020202020204" pitchFamily="34" charset="0"/>
              </a:rPr>
              <a:t>Backup and redundancy controls</a:t>
            </a:r>
          </a:p>
          <a:p>
            <a:r>
              <a:rPr lang="en-US" sz="2400" b="1" i="0" dirty="0">
                <a:solidFill>
                  <a:srgbClr val="000000"/>
                </a:solidFill>
                <a:effectLst/>
                <a:latin typeface="arial" panose="020B0604020202020204" pitchFamily="34" charset="0"/>
              </a:rPr>
              <a:t>Training</a:t>
            </a:r>
            <a:endParaRPr lang="en-US" sz="2400" b="1" dirty="0">
              <a:solidFill>
                <a:srgbClr val="000000"/>
              </a:solidFill>
              <a:latin typeface="arial" panose="020B0604020202020204" pitchFamily="34" charset="0"/>
            </a:endParaRPr>
          </a:p>
          <a:p>
            <a:r>
              <a:rPr lang="en-US" sz="2400" b="1" i="0" dirty="0">
                <a:solidFill>
                  <a:srgbClr val="000000"/>
                </a:solidFill>
                <a:effectLst/>
                <a:latin typeface="arial" panose="020B0604020202020204" pitchFamily="34" charset="0"/>
              </a:rPr>
              <a:t>Transaction controls</a:t>
            </a:r>
          </a:p>
          <a:p>
            <a:r>
              <a:rPr lang="en-US" sz="2400" b="1" i="0" dirty="0">
                <a:solidFill>
                  <a:srgbClr val="000000"/>
                </a:solidFill>
                <a:effectLst/>
                <a:latin typeface="arial" panose="020B0604020202020204" pitchFamily="34" charset="0"/>
              </a:rPr>
              <a:t>Malicious code control</a:t>
            </a:r>
          </a:p>
          <a:p>
            <a:r>
              <a:rPr lang="en-US" sz="2400" b="1" i="0" dirty="0">
                <a:solidFill>
                  <a:srgbClr val="000000"/>
                </a:solidFill>
                <a:effectLst/>
                <a:latin typeface="arial" panose="020B0604020202020204" pitchFamily="34" charset="0"/>
              </a:rPr>
              <a:t>Documentation and common program controls</a:t>
            </a:r>
          </a:p>
          <a:p>
            <a:r>
              <a:rPr lang="en-US" sz="2400" b="1" i="0" dirty="0">
                <a:solidFill>
                  <a:srgbClr val="000000"/>
                </a:solidFill>
                <a:effectLst/>
                <a:latin typeface="arial" panose="020B0604020202020204" pitchFamily="34" charset="0"/>
              </a:rPr>
              <a:t>Testing and evaluation</a:t>
            </a:r>
            <a:endParaRPr lang="en-US" sz="2400" dirty="0"/>
          </a:p>
        </p:txBody>
      </p:sp>
    </p:spTree>
    <p:extLst>
      <p:ext uri="{BB962C8B-B14F-4D97-AF65-F5344CB8AC3E}">
        <p14:creationId xmlns:p14="http://schemas.microsoft.com/office/powerpoint/2010/main" val="21715533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14019-FE9F-2489-9ACA-6B5CD649950C}"/>
              </a:ext>
            </a:extLst>
          </p:cNvPr>
          <p:cNvSpPr>
            <a:spLocks noGrp="1"/>
          </p:cNvSpPr>
          <p:nvPr>
            <p:ph type="title"/>
          </p:nvPr>
        </p:nvSpPr>
        <p:spPr/>
        <p:txBody>
          <a:bodyPr/>
          <a:lstStyle/>
          <a:p>
            <a:r>
              <a:rPr lang="en-US" b="1" i="0" dirty="0">
                <a:solidFill>
                  <a:srgbClr val="0087FF"/>
                </a:solidFill>
                <a:effectLst/>
                <a:latin typeface="HelveticaNeue-Light"/>
              </a:rPr>
              <a:t>Auditing and Assurance Mechanism</a:t>
            </a:r>
            <a:br>
              <a:rPr lang="en-US" b="1" i="0" dirty="0">
                <a:solidFill>
                  <a:srgbClr val="0087FF"/>
                </a:solidFill>
                <a:effectLst/>
                <a:latin typeface="HelveticaNeue-Light"/>
              </a:rPr>
            </a:br>
            <a:endParaRPr lang="en-US" dirty="0"/>
          </a:p>
        </p:txBody>
      </p:sp>
      <p:sp>
        <p:nvSpPr>
          <p:cNvPr id="3" name="Content Placeholder 2">
            <a:extLst>
              <a:ext uri="{FF2B5EF4-FFF2-40B4-BE49-F238E27FC236}">
                <a16:creationId xmlns:a16="http://schemas.microsoft.com/office/drawing/2014/main" id="{63EBDF9E-8662-3E46-1886-5DAF9CCC6466}"/>
              </a:ext>
            </a:extLst>
          </p:cNvPr>
          <p:cNvSpPr>
            <a:spLocks noGrp="1"/>
          </p:cNvSpPr>
          <p:nvPr>
            <p:ph idx="1"/>
          </p:nvPr>
        </p:nvSpPr>
        <p:spPr/>
        <p:txBody>
          <a:bodyPr/>
          <a:lstStyle/>
          <a:p>
            <a:pPr algn="just">
              <a:buFont typeface="Arial" panose="020B0604020202020204" pitchFamily="34" charset="0"/>
              <a:buChar char="•"/>
            </a:pPr>
            <a:r>
              <a:rPr lang="en-US" sz="1800" b="0" i="0" dirty="0">
                <a:solidFill>
                  <a:srgbClr val="000000"/>
                </a:solidFill>
                <a:effectLst/>
                <a:latin typeface="arial" panose="020B0604020202020204" pitchFamily="34" charset="0"/>
              </a:rPr>
              <a:t>Describe policies and techniques for system reliability and assurance.</a:t>
            </a:r>
            <a:endParaRPr lang="en-US" b="0" i="0" dirty="0">
              <a:solidFill>
                <a:srgbClr val="000000"/>
              </a:solidFill>
              <a:effectLst/>
              <a:latin typeface="HelveticaNeue-Light"/>
            </a:endParaRPr>
          </a:p>
          <a:p>
            <a:pPr algn="just">
              <a:buFont typeface="Arial" panose="020B0604020202020204" pitchFamily="34" charset="0"/>
              <a:buChar char="•"/>
            </a:pPr>
            <a:r>
              <a:rPr lang="en-US" sz="1800" b="0" i="0" dirty="0">
                <a:solidFill>
                  <a:srgbClr val="000000"/>
                </a:solidFill>
                <a:effectLst/>
                <a:latin typeface="arial" panose="020B0604020202020204" pitchFamily="34" charset="0"/>
              </a:rPr>
              <a:t>Identify special development situations and relevant mechanisms.</a:t>
            </a:r>
            <a:endParaRPr lang="en-US" b="0" i="0" dirty="0">
              <a:solidFill>
                <a:srgbClr val="000000"/>
              </a:solidFill>
              <a:effectLst/>
              <a:latin typeface="HelveticaNeue-Light"/>
            </a:endParaRPr>
          </a:p>
          <a:p>
            <a:pPr algn="just">
              <a:buFont typeface="Arial" panose="020B0604020202020204" pitchFamily="34" charset="0"/>
              <a:buChar char="•"/>
            </a:pPr>
            <a:r>
              <a:rPr lang="en-US" sz="1800" b="0" i="0" dirty="0">
                <a:solidFill>
                  <a:srgbClr val="000000"/>
                </a:solidFill>
                <a:effectLst/>
                <a:latin typeface="arial" panose="020B0604020202020204" pitchFamily="34" charset="0"/>
              </a:rPr>
              <a:t>Describe operations and acquisition management considerations and practices.</a:t>
            </a:r>
            <a:endParaRPr lang="en-US" b="0" i="0" dirty="0">
              <a:solidFill>
                <a:srgbClr val="000000"/>
              </a:solidFill>
              <a:effectLst/>
              <a:latin typeface="HelveticaNeue-Light"/>
            </a:endParaRPr>
          </a:p>
          <a:p>
            <a:pPr algn="just">
              <a:buFont typeface="Arial" panose="020B0604020202020204" pitchFamily="34" charset="0"/>
              <a:buChar char="•"/>
            </a:pPr>
            <a:r>
              <a:rPr lang="en-US" sz="1800" b="0" i="0" dirty="0">
                <a:solidFill>
                  <a:srgbClr val="000000"/>
                </a:solidFill>
                <a:effectLst/>
                <a:latin typeface="arial" panose="020B0604020202020204" pitchFamily="34" charset="0"/>
              </a:rPr>
              <a:t>Describe and understand change management principle.</a:t>
            </a:r>
          </a:p>
          <a:p>
            <a:pPr algn="just">
              <a:buFont typeface="Arial" panose="020B0604020202020204" pitchFamily="34" charset="0"/>
              <a:buChar char="•"/>
            </a:pPr>
            <a:endParaRPr lang="en-US" b="0" i="0" dirty="0">
              <a:solidFill>
                <a:srgbClr val="000000"/>
              </a:solidFill>
              <a:effectLst/>
              <a:latin typeface="HelveticaNeue-Light"/>
            </a:endParaRPr>
          </a:p>
          <a:p>
            <a:r>
              <a:rPr lang="en-US" b="1" i="0" dirty="0">
                <a:solidFill>
                  <a:srgbClr val="000000"/>
                </a:solidFill>
                <a:effectLst/>
                <a:latin typeface="arial" panose="020B0604020202020204" pitchFamily="34" charset="0"/>
              </a:rPr>
              <a:t>Information integrity</a:t>
            </a:r>
          </a:p>
          <a:p>
            <a:r>
              <a:rPr lang="en-US" b="1" i="0" dirty="0">
                <a:solidFill>
                  <a:srgbClr val="000000"/>
                </a:solidFill>
                <a:effectLst/>
                <a:latin typeface="arial" panose="020B0604020202020204" pitchFamily="34" charset="0"/>
              </a:rPr>
              <a:t>Information auditing</a:t>
            </a:r>
            <a:endParaRPr lang="en-US" b="1" dirty="0">
              <a:solidFill>
                <a:srgbClr val="000000"/>
              </a:solidFill>
              <a:latin typeface="arial" panose="020B0604020202020204" pitchFamily="34" charset="0"/>
            </a:endParaRPr>
          </a:p>
          <a:p>
            <a:r>
              <a:rPr lang="en-US" b="1" i="0" dirty="0">
                <a:solidFill>
                  <a:srgbClr val="000000"/>
                </a:solidFill>
                <a:effectLst/>
                <a:latin typeface="arial" panose="020B0604020202020204" pitchFamily="34" charset="0"/>
              </a:rPr>
              <a:t>Malware assurance</a:t>
            </a:r>
            <a:endParaRPr lang="en-US" dirty="0"/>
          </a:p>
        </p:txBody>
      </p:sp>
    </p:spTree>
    <p:extLst>
      <p:ext uri="{BB962C8B-B14F-4D97-AF65-F5344CB8AC3E}">
        <p14:creationId xmlns:p14="http://schemas.microsoft.com/office/powerpoint/2010/main" val="12685151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D5868-2F27-F3E5-3CA9-AECF0990C087}"/>
              </a:ext>
            </a:extLst>
          </p:cNvPr>
          <p:cNvSpPr>
            <a:spLocks noGrp="1"/>
          </p:cNvSpPr>
          <p:nvPr>
            <p:ph type="title"/>
          </p:nvPr>
        </p:nvSpPr>
        <p:spPr/>
        <p:txBody>
          <a:bodyPr/>
          <a:lstStyle/>
          <a:p>
            <a:r>
              <a:rPr lang="en-US" dirty="0"/>
              <a:t>SDLC + AppSec</a:t>
            </a:r>
          </a:p>
        </p:txBody>
      </p:sp>
      <p:sp>
        <p:nvSpPr>
          <p:cNvPr id="3" name="Content Placeholder 2">
            <a:extLst>
              <a:ext uri="{FF2B5EF4-FFF2-40B4-BE49-F238E27FC236}">
                <a16:creationId xmlns:a16="http://schemas.microsoft.com/office/drawing/2014/main" id="{71394D1D-D3BE-6E6F-7B5A-CBE0F2F9C573}"/>
              </a:ext>
            </a:extLst>
          </p:cNvPr>
          <p:cNvSpPr>
            <a:spLocks noGrp="1"/>
          </p:cNvSpPr>
          <p:nvPr>
            <p:ph idx="1"/>
          </p:nvPr>
        </p:nvSpPr>
        <p:spPr/>
        <p:txBody>
          <a:bodyPr/>
          <a:lstStyle/>
          <a:p>
            <a:endParaRPr lang="en-US" dirty="0"/>
          </a:p>
          <a:p>
            <a:endParaRPr lang="en-US" dirty="0"/>
          </a:p>
        </p:txBody>
      </p:sp>
      <p:pic>
        <p:nvPicPr>
          <p:cNvPr id="5" name="Picture 4">
            <a:extLst>
              <a:ext uri="{FF2B5EF4-FFF2-40B4-BE49-F238E27FC236}">
                <a16:creationId xmlns:a16="http://schemas.microsoft.com/office/drawing/2014/main" id="{DA2EA634-868D-2552-F989-878816857451}"/>
              </a:ext>
            </a:extLst>
          </p:cNvPr>
          <p:cNvPicPr>
            <a:picLocks noChangeAspect="1"/>
          </p:cNvPicPr>
          <p:nvPr/>
        </p:nvPicPr>
        <p:blipFill>
          <a:blip r:embed="rId2"/>
          <a:stretch>
            <a:fillRect/>
          </a:stretch>
        </p:blipFill>
        <p:spPr>
          <a:xfrm>
            <a:off x="1615322" y="1380838"/>
            <a:ext cx="8585131" cy="5477161"/>
          </a:xfrm>
          <a:prstGeom prst="rect">
            <a:avLst/>
          </a:prstGeom>
        </p:spPr>
      </p:pic>
    </p:spTree>
    <p:extLst>
      <p:ext uri="{BB962C8B-B14F-4D97-AF65-F5344CB8AC3E}">
        <p14:creationId xmlns:p14="http://schemas.microsoft.com/office/powerpoint/2010/main" val="11809389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05D587-1653-9A97-CAE1-2B1D7BF8A34D}"/>
              </a:ext>
            </a:extLst>
          </p:cNvPr>
          <p:cNvSpPr txBox="1"/>
          <p:nvPr/>
        </p:nvSpPr>
        <p:spPr>
          <a:xfrm>
            <a:off x="748481" y="645092"/>
            <a:ext cx="10091584" cy="597343"/>
          </a:xfrm>
          <a:prstGeom prst="rect">
            <a:avLst/>
          </a:prstGeom>
          <a:noFill/>
        </p:spPr>
        <p:txBody>
          <a:bodyPr wrap="square">
            <a:spAutoFit/>
          </a:bodyPr>
          <a:lstStyle/>
          <a:p>
            <a:pPr marL="0" marR="0">
              <a:lnSpc>
                <a:spcPct val="107000"/>
              </a:lnSpc>
              <a:spcBef>
                <a:spcPts val="600"/>
              </a:spcBef>
              <a:spcAft>
                <a:spcPts val="600"/>
              </a:spcAft>
            </a:pPr>
            <a:r>
              <a:rPr lang="en-US" sz="3200" b="1" kern="1800" dirty="0">
                <a:solidFill>
                  <a:srgbClr val="0087FF"/>
                </a:solidFill>
                <a:effectLst/>
                <a:latin typeface="Times New Roman" panose="02020603050405020304" pitchFamily="18" charset="0"/>
                <a:ea typeface="Times New Roman" panose="02020603050405020304" pitchFamily="18" charset="0"/>
                <a:cs typeface="Mangal" panose="02040503050203030202" pitchFamily="18" charset="0"/>
              </a:rPr>
              <a:t>Introduction to Software Development</a:t>
            </a:r>
            <a:endParaRPr lang="en-US" sz="1400" kern="100" dirty="0">
              <a:effectLst/>
              <a:latin typeface="Aptos" panose="020B0004020202020204" pitchFamily="34" charset="0"/>
              <a:ea typeface="Aptos" panose="020B0004020202020204" pitchFamily="34" charset="0"/>
              <a:cs typeface="Mangal" panose="02040503050203030202" pitchFamily="18" charset="0"/>
            </a:endParaRPr>
          </a:p>
        </p:txBody>
      </p:sp>
      <p:sp>
        <p:nvSpPr>
          <p:cNvPr id="5" name="TextBox 4">
            <a:extLst>
              <a:ext uri="{FF2B5EF4-FFF2-40B4-BE49-F238E27FC236}">
                <a16:creationId xmlns:a16="http://schemas.microsoft.com/office/drawing/2014/main" id="{5651C92C-C32D-DE6C-5AB8-B18062BA38B2}"/>
              </a:ext>
            </a:extLst>
          </p:cNvPr>
          <p:cNvSpPr txBox="1"/>
          <p:nvPr/>
        </p:nvSpPr>
        <p:spPr>
          <a:xfrm>
            <a:off x="1061885" y="1824682"/>
            <a:ext cx="10500851" cy="4251036"/>
          </a:xfrm>
          <a:prstGeom prst="rect">
            <a:avLst/>
          </a:prstGeom>
          <a:noFill/>
        </p:spPr>
        <p:txBody>
          <a:bodyPr wrap="square">
            <a:spAutoFit/>
          </a:bodyPr>
          <a:lstStyle/>
          <a:p>
            <a:pPr marL="285750" marR="0" indent="-285750" algn="just">
              <a:lnSpc>
                <a:spcPct val="150000"/>
              </a:lnSpc>
              <a:spcBef>
                <a:spcPts val="0"/>
              </a:spcBef>
              <a:spcAft>
                <a:spcPts val="1200"/>
              </a:spcAft>
              <a:buFont typeface="Arial" panose="020B0604020202020204" pitchFamily="34" charset="0"/>
              <a:buChar char="•"/>
            </a:pPr>
            <a:r>
              <a:rPr lang="en-US" sz="1800" kern="0" dirty="0">
                <a:effectLst/>
                <a:latin typeface="Arial" panose="020B0604020202020204" pitchFamily="34" charset="0"/>
                <a:ea typeface="Times New Roman" panose="02020603050405020304" pitchFamily="18" charset="0"/>
                <a:cs typeface="Mangal" panose="02040503050203030202" pitchFamily="18" charset="0"/>
              </a:rPr>
              <a:t>Without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software</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a computer cannot perform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data processing, number crunching,</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and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web application tasks</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that need the usage of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Internet, servers, </a:t>
            </a:r>
            <a:r>
              <a:rPr lang="en-US" sz="1800" kern="0" dirty="0">
                <a:effectLst/>
                <a:latin typeface="Arial" panose="020B0604020202020204" pitchFamily="34" charset="0"/>
                <a:ea typeface="Times New Roman" panose="02020603050405020304" pitchFamily="18" charset="0"/>
                <a:cs typeface="Mangal" panose="02040503050203030202" pitchFamily="18" charset="0"/>
              </a:rPr>
              <a:t>and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electricity.</a:t>
            </a:r>
          </a:p>
          <a:p>
            <a:pPr marL="285750" marR="0" indent="-285750" algn="just">
              <a:lnSpc>
                <a:spcPct val="150000"/>
              </a:lnSpc>
              <a:spcBef>
                <a:spcPts val="0"/>
              </a:spcBef>
              <a:spcAft>
                <a:spcPts val="1200"/>
              </a:spcAft>
              <a:buFont typeface="Arial" panose="020B0604020202020204" pitchFamily="34" charset="0"/>
              <a:buChar char="•"/>
            </a:pPr>
            <a:r>
              <a:rPr lang="en-US" sz="1800" kern="0" dirty="0">
                <a:effectLst/>
                <a:latin typeface="Arial" panose="020B0604020202020204" pitchFamily="34" charset="0"/>
                <a:ea typeface="Times New Roman" panose="02020603050405020304" pitchFamily="18" charset="0"/>
                <a:cs typeface="Mangal" panose="02040503050203030202" pitchFamily="18" charset="0"/>
              </a:rPr>
              <a:t>The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second part development</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is the process of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creating, improving,</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and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advancing</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a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computer program </a:t>
            </a:r>
            <a:r>
              <a:rPr lang="en-US" sz="1800" kern="0" dirty="0">
                <a:effectLst/>
                <a:latin typeface="Arial" panose="020B0604020202020204" pitchFamily="34" charset="0"/>
                <a:ea typeface="Times New Roman" panose="02020603050405020304" pitchFamily="18" charset="0"/>
                <a:cs typeface="Mangal" panose="02040503050203030202" pitchFamily="18" charset="0"/>
              </a:rPr>
              <a:t>in a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logical manner</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observing to the latest and improved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algorithms</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and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data</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structures</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that consolidate a computer program. </a:t>
            </a:r>
          </a:p>
          <a:p>
            <a:pPr marL="285750" marR="0" indent="-285750" algn="just">
              <a:lnSpc>
                <a:spcPct val="150000"/>
              </a:lnSpc>
              <a:spcBef>
                <a:spcPts val="0"/>
              </a:spcBef>
              <a:spcAft>
                <a:spcPts val="1200"/>
              </a:spcAft>
              <a:buFont typeface="Arial" panose="020B0604020202020204" pitchFamily="34" charset="0"/>
              <a:buChar char="•"/>
            </a:pPr>
            <a:r>
              <a:rPr lang="en-US" sz="1800" kern="0" dirty="0">
                <a:effectLst/>
                <a:latin typeface="Arial" panose="020B0604020202020204" pitchFamily="34" charset="0"/>
                <a:ea typeface="Times New Roman" panose="02020603050405020304" pitchFamily="18" charset="0"/>
                <a:cs typeface="Mangal" panose="02040503050203030202" pitchFamily="18" charset="0"/>
              </a:rPr>
              <a:t>An optimized computer program minimizes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time and space complexity</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which needs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innovation</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research</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and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endeavor</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from the software developer’s end. </a:t>
            </a:r>
          </a:p>
          <a:p>
            <a:pPr marL="285750" marR="0" indent="-285750" algn="just">
              <a:lnSpc>
                <a:spcPct val="150000"/>
              </a:lnSpc>
              <a:spcBef>
                <a:spcPts val="0"/>
              </a:spcBef>
              <a:spcAft>
                <a:spcPts val="1200"/>
              </a:spcAft>
              <a:buFont typeface="Arial" panose="020B0604020202020204" pitchFamily="34" charset="0"/>
              <a:buChar char="•"/>
            </a:pPr>
            <a:r>
              <a:rPr lang="en-US" sz="1800" kern="0" dirty="0">
                <a:effectLst/>
                <a:latin typeface="Arial" panose="020B0604020202020204" pitchFamily="34" charset="0"/>
                <a:ea typeface="Times New Roman" panose="02020603050405020304" pitchFamily="18" charset="0"/>
                <a:cs typeface="Mangal" panose="02040503050203030202" pitchFamily="18" charset="0"/>
              </a:rPr>
              <a:t>The art of computer programming is a wonderful,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imaginative</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and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revered</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job</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that is ever appreciated by humankind.</a:t>
            </a:r>
            <a:endParaRPr lang="en-US" sz="2400" kern="100" dirty="0">
              <a:latin typeface="Aptos" panose="020B0004020202020204" pitchFamily="34"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12201247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026" name="Picture 2" descr="History of Application Security Automation">
            <a:extLst>
              <a:ext uri="{FF2B5EF4-FFF2-40B4-BE49-F238E27FC236}">
                <a16:creationId xmlns:a16="http://schemas.microsoft.com/office/drawing/2014/main" id="{F43ED608-FB33-20B6-33CF-AF2B85E2B232}"/>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295"/>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71049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69A635A-8C97-D58E-E190-9B9AD30F77C3}"/>
              </a:ext>
            </a:extLst>
          </p:cNvPr>
          <p:cNvPicPr>
            <a:picLocks noGrp="1" noChangeAspect="1"/>
          </p:cNvPicPr>
          <p:nvPr>
            <p:ph idx="1"/>
          </p:nvPr>
        </p:nvPicPr>
        <p:blipFill>
          <a:blip r:embed="rId2"/>
          <a:stretch>
            <a:fillRect/>
          </a:stretch>
        </p:blipFill>
        <p:spPr>
          <a:xfrm>
            <a:off x="643467" y="893572"/>
            <a:ext cx="10905066" cy="5070854"/>
          </a:xfrm>
          <a:prstGeom prst="rect">
            <a:avLst/>
          </a:prstGeom>
        </p:spPr>
      </p:pic>
    </p:spTree>
    <p:extLst>
      <p:ext uri="{BB962C8B-B14F-4D97-AF65-F5344CB8AC3E}">
        <p14:creationId xmlns:p14="http://schemas.microsoft.com/office/powerpoint/2010/main" val="26363852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D5868-2F27-F3E5-3CA9-AECF0990C087}"/>
              </a:ext>
            </a:extLst>
          </p:cNvPr>
          <p:cNvSpPr>
            <a:spLocks noGrp="1"/>
          </p:cNvSpPr>
          <p:nvPr>
            <p:ph type="title"/>
          </p:nvPr>
        </p:nvSpPr>
        <p:spPr>
          <a:xfrm>
            <a:off x="145094" y="377037"/>
            <a:ext cx="9667240" cy="1325563"/>
          </a:xfrm>
        </p:spPr>
        <p:txBody>
          <a:bodyPr/>
          <a:lstStyle/>
          <a:p>
            <a:r>
              <a:rPr lang="en-US" dirty="0"/>
              <a:t>Shift Left Approach</a:t>
            </a:r>
          </a:p>
        </p:txBody>
      </p:sp>
      <p:sp>
        <p:nvSpPr>
          <p:cNvPr id="3" name="Content Placeholder 2">
            <a:extLst>
              <a:ext uri="{FF2B5EF4-FFF2-40B4-BE49-F238E27FC236}">
                <a16:creationId xmlns:a16="http://schemas.microsoft.com/office/drawing/2014/main" id="{71394D1D-D3BE-6E6F-7B5A-CBE0F2F9C573}"/>
              </a:ext>
            </a:extLst>
          </p:cNvPr>
          <p:cNvSpPr>
            <a:spLocks noGrp="1"/>
          </p:cNvSpPr>
          <p:nvPr>
            <p:ph idx="1"/>
          </p:nvPr>
        </p:nvSpPr>
        <p:spPr/>
        <p:txBody>
          <a:bodyPr/>
          <a:lstStyle/>
          <a:p>
            <a:endParaRPr lang="en-US" dirty="0"/>
          </a:p>
          <a:p>
            <a:endParaRPr lang="en-US" dirty="0"/>
          </a:p>
        </p:txBody>
      </p:sp>
      <p:pic>
        <p:nvPicPr>
          <p:cNvPr id="6" name="Picture 5">
            <a:extLst>
              <a:ext uri="{FF2B5EF4-FFF2-40B4-BE49-F238E27FC236}">
                <a16:creationId xmlns:a16="http://schemas.microsoft.com/office/drawing/2014/main" id="{4B1C99E6-EE89-9094-2B62-FAEA6A204981}"/>
              </a:ext>
            </a:extLst>
          </p:cNvPr>
          <p:cNvPicPr>
            <a:picLocks noChangeAspect="1"/>
          </p:cNvPicPr>
          <p:nvPr/>
        </p:nvPicPr>
        <p:blipFill>
          <a:blip r:embed="rId3"/>
          <a:stretch>
            <a:fillRect/>
          </a:stretch>
        </p:blipFill>
        <p:spPr>
          <a:xfrm>
            <a:off x="4978714" y="468667"/>
            <a:ext cx="7071046" cy="6176163"/>
          </a:xfrm>
          <a:prstGeom prst="rect">
            <a:avLst/>
          </a:prstGeom>
        </p:spPr>
      </p:pic>
    </p:spTree>
    <p:extLst>
      <p:ext uri="{BB962C8B-B14F-4D97-AF65-F5344CB8AC3E}">
        <p14:creationId xmlns:p14="http://schemas.microsoft.com/office/powerpoint/2010/main" val="36474667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D5868-2F27-F3E5-3CA9-AECF0990C087}"/>
              </a:ext>
            </a:extLst>
          </p:cNvPr>
          <p:cNvSpPr>
            <a:spLocks noGrp="1"/>
          </p:cNvSpPr>
          <p:nvPr>
            <p:ph type="title"/>
          </p:nvPr>
        </p:nvSpPr>
        <p:spPr/>
        <p:txBody>
          <a:bodyPr/>
          <a:lstStyle/>
          <a:p>
            <a:r>
              <a:rPr lang="en-US" dirty="0"/>
              <a:t>Shift Right Approach</a:t>
            </a:r>
          </a:p>
        </p:txBody>
      </p:sp>
      <p:sp>
        <p:nvSpPr>
          <p:cNvPr id="3" name="Content Placeholder 2">
            <a:extLst>
              <a:ext uri="{FF2B5EF4-FFF2-40B4-BE49-F238E27FC236}">
                <a16:creationId xmlns:a16="http://schemas.microsoft.com/office/drawing/2014/main" id="{71394D1D-D3BE-6E6F-7B5A-CBE0F2F9C573}"/>
              </a:ext>
            </a:extLst>
          </p:cNvPr>
          <p:cNvSpPr>
            <a:spLocks noGrp="1"/>
          </p:cNvSpPr>
          <p:nvPr>
            <p:ph idx="1"/>
          </p:nvPr>
        </p:nvSpPr>
        <p:spPr>
          <a:xfrm>
            <a:off x="838200" y="1825625"/>
            <a:ext cx="6172199" cy="4351338"/>
          </a:xfrm>
        </p:spPr>
        <p:txBody>
          <a:bodyPr/>
          <a:lstStyle/>
          <a:p>
            <a:endParaRPr lang="en-US" dirty="0">
              <a:solidFill>
                <a:srgbClr val="FF0000"/>
              </a:solidFill>
            </a:endParaRPr>
          </a:p>
          <a:p>
            <a:pPr marL="0" indent="0">
              <a:buNone/>
            </a:pPr>
            <a:r>
              <a:rPr lang="en-US" dirty="0">
                <a:solidFill>
                  <a:srgbClr val="FF0000"/>
                </a:solidFill>
              </a:rPr>
              <a:t>“Attackers only need to be in the right place at the right time, once. </a:t>
            </a:r>
            <a:r>
              <a:rPr lang="en-US" dirty="0">
                <a:solidFill>
                  <a:srgbClr val="00B050"/>
                </a:solidFill>
              </a:rPr>
              <a:t>Defenders need to be right every time</a:t>
            </a:r>
            <a:r>
              <a:rPr lang="en-US" dirty="0">
                <a:solidFill>
                  <a:srgbClr val="FF0000"/>
                </a:solidFill>
              </a:rPr>
              <a:t>”</a:t>
            </a:r>
          </a:p>
        </p:txBody>
      </p:sp>
      <p:pic>
        <p:nvPicPr>
          <p:cNvPr id="6" name="Picture 5">
            <a:extLst>
              <a:ext uri="{FF2B5EF4-FFF2-40B4-BE49-F238E27FC236}">
                <a16:creationId xmlns:a16="http://schemas.microsoft.com/office/drawing/2014/main" id="{4304C08B-90D0-5BA7-0634-E6AC56D4FEDE}"/>
              </a:ext>
            </a:extLst>
          </p:cNvPr>
          <p:cNvPicPr>
            <a:picLocks noChangeAspect="1"/>
          </p:cNvPicPr>
          <p:nvPr/>
        </p:nvPicPr>
        <p:blipFill>
          <a:blip r:embed="rId2"/>
          <a:stretch>
            <a:fillRect/>
          </a:stretch>
        </p:blipFill>
        <p:spPr>
          <a:xfrm>
            <a:off x="7010399" y="124839"/>
            <a:ext cx="3296802" cy="6608321"/>
          </a:xfrm>
          <a:prstGeom prst="rect">
            <a:avLst/>
          </a:prstGeom>
        </p:spPr>
      </p:pic>
    </p:spTree>
    <p:extLst>
      <p:ext uri="{BB962C8B-B14F-4D97-AF65-F5344CB8AC3E}">
        <p14:creationId xmlns:p14="http://schemas.microsoft.com/office/powerpoint/2010/main" val="23435929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9F12A-A5E9-FC50-9798-451EEECA0D91}"/>
              </a:ext>
            </a:extLst>
          </p:cNvPr>
          <p:cNvSpPr>
            <a:spLocks noGrp="1"/>
          </p:cNvSpPr>
          <p:nvPr>
            <p:ph type="title"/>
          </p:nvPr>
        </p:nvSpPr>
        <p:spPr/>
        <p:txBody>
          <a:bodyPr/>
          <a:lstStyle/>
          <a:p>
            <a:r>
              <a:rPr lang="en-US" dirty="0"/>
              <a:t>Case: </a:t>
            </a:r>
          </a:p>
        </p:txBody>
      </p:sp>
      <p:sp>
        <p:nvSpPr>
          <p:cNvPr id="3" name="Content Placeholder 2">
            <a:extLst>
              <a:ext uri="{FF2B5EF4-FFF2-40B4-BE49-F238E27FC236}">
                <a16:creationId xmlns:a16="http://schemas.microsoft.com/office/drawing/2014/main" id="{85D7F019-747D-31BD-14D5-5BC3D8DC280D}"/>
              </a:ext>
            </a:extLst>
          </p:cNvPr>
          <p:cNvSpPr>
            <a:spLocks noGrp="1"/>
          </p:cNvSpPr>
          <p:nvPr>
            <p:ph idx="1"/>
          </p:nvPr>
        </p:nvSpPr>
        <p:spPr>
          <a:xfrm>
            <a:off x="838199" y="1825625"/>
            <a:ext cx="10663989" cy="4351338"/>
          </a:xfrm>
        </p:spPr>
        <p:txBody>
          <a:bodyPr>
            <a:normAutofit fontScale="92500"/>
          </a:bodyPr>
          <a:lstStyle/>
          <a:p>
            <a:pPr marL="0" indent="0" algn="just">
              <a:buNone/>
            </a:pPr>
            <a:r>
              <a:rPr lang="en-US" dirty="0">
                <a:solidFill>
                  <a:schemeClr val="tx2">
                    <a:lumMod val="75000"/>
                    <a:lumOff val="25000"/>
                  </a:schemeClr>
                </a:solidFill>
              </a:rPr>
              <a:t>In 2018, a vulnerability in </a:t>
            </a:r>
            <a:r>
              <a:rPr lang="en-US" b="1" dirty="0">
                <a:solidFill>
                  <a:srgbClr val="FF0000"/>
                </a:solidFill>
              </a:rPr>
              <a:t>Facebook</a:t>
            </a:r>
            <a:r>
              <a:rPr lang="en-US" dirty="0">
                <a:solidFill>
                  <a:schemeClr val="tx2">
                    <a:lumMod val="75000"/>
                    <a:lumOff val="25000"/>
                  </a:schemeClr>
                </a:solidFill>
              </a:rPr>
              <a:t> led to the compromise of tens of millions of Facebook accounts. The flaw was in a </a:t>
            </a:r>
            <a:r>
              <a:rPr lang="en-US" b="1" dirty="0">
                <a:solidFill>
                  <a:srgbClr val="FF0000"/>
                </a:solidFill>
              </a:rPr>
              <a:t>feature</a:t>
            </a:r>
            <a:r>
              <a:rPr lang="en-US" dirty="0">
                <a:solidFill>
                  <a:schemeClr val="tx2">
                    <a:lumMod val="75000"/>
                    <a:lumOff val="25000"/>
                  </a:schemeClr>
                </a:solidFill>
              </a:rPr>
              <a:t> that allowed a user to view their profile from the point of view of a different account. No surprise, this feature was called “</a:t>
            </a:r>
            <a:r>
              <a:rPr lang="en-US" b="1" dirty="0">
                <a:solidFill>
                  <a:srgbClr val="FF0000"/>
                </a:solidFill>
              </a:rPr>
              <a:t>View As</a:t>
            </a:r>
            <a:r>
              <a:rPr lang="en-US" dirty="0">
                <a:solidFill>
                  <a:schemeClr val="tx2">
                    <a:lumMod val="75000"/>
                    <a:lumOff val="25000"/>
                  </a:schemeClr>
                </a:solidFill>
              </a:rPr>
              <a:t>.” Bad actors were able to </a:t>
            </a:r>
            <a:r>
              <a:rPr lang="en-US" b="1" dirty="0">
                <a:solidFill>
                  <a:srgbClr val="FF0000"/>
                </a:solidFill>
              </a:rPr>
              <a:t>steal</a:t>
            </a:r>
            <a:r>
              <a:rPr lang="en-US" dirty="0">
                <a:solidFill>
                  <a:schemeClr val="tx2">
                    <a:lumMod val="75000"/>
                    <a:lumOff val="25000"/>
                  </a:schemeClr>
                </a:solidFill>
              </a:rPr>
              <a:t> the </a:t>
            </a:r>
            <a:r>
              <a:rPr lang="en-US" b="1" dirty="0">
                <a:solidFill>
                  <a:srgbClr val="FF0000"/>
                </a:solidFill>
              </a:rPr>
              <a:t>access tokens </a:t>
            </a:r>
            <a:r>
              <a:rPr lang="en-US" dirty="0">
                <a:solidFill>
                  <a:schemeClr val="tx2">
                    <a:lumMod val="75000"/>
                    <a:lumOff val="25000"/>
                  </a:schemeClr>
                </a:solidFill>
              </a:rPr>
              <a:t>of Facebook accounts that allowed them to then log in as the user that the access tokens were associated with. They started with their own connected friends and from there stole the access tokens from their friends’ connections until they had collected several hundred thousand accounts and then several million. They were able to </a:t>
            </a:r>
            <a:r>
              <a:rPr lang="en-US" b="1" dirty="0">
                <a:solidFill>
                  <a:srgbClr val="FF0000"/>
                </a:solidFill>
              </a:rPr>
              <a:t>collect personal data</a:t>
            </a:r>
            <a:r>
              <a:rPr lang="en-US" dirty="0">
                <a:solidFill>
                  <a:schemeClr val="tx2">
                    <a:lumMod val="75000"/>
                    <a:lumOff val="25000"/>
                  </a:schemeClr>
                </a:solidFill>
              </a:rPr>
              <a:t>, including the usual suspects of name, contact information, places the user checked in, and other private data.</a:t>
            </a:r>
          </a:p>
        </p:txBody>
      </p:sp>
    </p:spTree>
    <p:extLst>
      <p:ext uri="{BB962C8B-B14F-4D97-AF65-F5344CB8AC3E}">
        <p14:creationId xmlns:p14="http://schemas.microsoft.com/office/powerpoint/2010/main" val="25335012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05D587-1653-9A97-CAE1-2B1D7BF8A34D}"/>
              </a:ext>
            </a:extLst>
          </p:cNvPr>
          <p:cNvSpPr txBox="1"/>
          <p:nvPr/>
        </p:nvSpPr>
        <p:spPr>
          <a:xfrm>
            <a:off x="748481" y="645092"/>
            <a:ext cx="10091584" cy="597343"/>
          </a:xfrm>
          <a:prstGeom prst="rect">
            <a:avLst/>
          </a:prstGeom>
          <a:noFill/>
        </p:spPr>
        <p:txBody>
          <a:bodyPr wrap="square">
            <a:spAutoFit/>
          </a:bodyPr>
          <a:lstStyle/>
          <a:p>
            <a:pPr marL="0" marR="0">
              <a:lnSpc>
                <a:spcPct val="107000"/>
              </a:lnSpc>
              <a:spcBef>
                <a:spcPts val="600"/>
              </a:spcBef>
              <a:spcAft>
                <a:spcPts val="600"/>
              </a:spcAft>
            </a:pPr>
            <a:r>
              <a:rPr lang="en-US" sz="3200" b="1" kern="1800" dirty="0">
                <a:solidFill>
                  <a:srgbClr val="0087FF"/>
                </a:solidFill>
                <a:effectLst/>
                <a:latin typeface="Times New Roman" panose="02020603050405020304" pitchFamily="18" charset="0"/>
                <a:ea typeface="Times New Roman" panose="02020603050405020304" pitchFamily="18" charset="0"/>
                <a:cs typeface="Mangal" panose="02040503050203030202" pitchFamily="18" charset="0"/>
              </a:rPr>
              <a:t>Introduction to Software Development</a:t>
            </a:r>
            <a:endParaRPr lang="en-US" sz="1400" kern="100" dirty="0">
              <a:effectLst/>
              <a:latin typeface="Aptos" panose="020B0004020202020204" pitchFamily="34" charset="0"/>
              <a:ea typeface="Aptos" panose="020B0004020202020204" pitchFamily="34" charset="0"/>
              <a:cs typeface="Mangal" panose="02040503050203030202" pitchFamily="18" charset="0"/>
            </a:endParaRPr>
          </a:p>
        </p:txBody>
      </p:sp>
      <p:sp>
        <p:nvSpPr>
          <p:cNvPr id="5" name="TextBox 4">
            <a:extLst>
              <a:ext uri="{FF2B5EF4-FFF2-40B4-BE49-F238E27FC236}">
                <a16:creationId xmlns:a16="http://schemas.microsoft.com/office/drawing/2014/main" id="{5651C92C-C32D-DE6C-5AB8-B18062BA38B2}"/>
              </a:ext>
            </a:extLst>
          </p:cNvPr>
          <p:cNvSpPr txBox="1"/>
          <p:nvPr/>
        </p:nvSpPr>
        <p:spPr>
          <a:xfrm>
            <a:off x="1061885" y="1824682"/>
            <a:ext cx="10500851" cy="4097147"/>
          </a:xfrm>
          <a:prstGeom prst="rect">
            <a:avLst/>
          </a:prstGeom>
          <a:noFill/>
        </p:spPr>
        <p:txBody>
          <a:bodyPr wrap="square">
            <a:spAutoFit/>
          </a:bodyPr>
          <a:lstStyle/>
          <a:p>
            <a:pPr marL="285750" marR="0" indent="-285750" algn="just">
              <a:lnSpc>
                <a:spcPct val="150000"/>
              </a:lnSpc>
              <a:spcBef>
                <a:spcPts val="0"/>
              </a:spcBef>
              <a:spcAft>
                <a:spcPts val="1200"/>
              </a:spcAft>
              <a:buFont typeface="Arial" panose="020B0604020202020204" pitchFamily="34" charset="0"/>
              <a:buChar char="•"/>
            </a:pPr>
            <a:r>
              <a:rPr lang="en-US" sz="1800" kern="0" dirty="0">
                <a:effectLst/>
                <a:latin typeface="Arial" panose="020B0604020202020204" pitchFamily="34" charset="0"/>
                <a:ea typeface="Times New Roman" panose="02020603050405020304" pitchFamily="18" charset="0"/>
                <a:cs typeface="Mangal" panose="02040503050203030202" pitchFamily="18" charset="0"/>
              </a:rPr>
              <a:t>Once a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logical set up</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of the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optimized computer programs</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are made and is consolidated as software, it can be used for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application</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or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operating</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system</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purpose as it is intended. </a:t>
            </a:r>
          </a:p>
          <a:p>
            <a:pPr marL="285750" marR="0" indent="-285750" algn="just">
              <a:lnSpc>
                <a:spcPct val="150000"/>
              </a:lnSpc>
              <a:spcBef>
                <a:spcPts val="0"/>
              </a:spcBef>
              <a:spcAft>
                <a:spcPts val="1200"/>
              </a:spcAft>
              <a:buFont typeface="Arial" panose="020B0604020202020204" pitchFamily="34" charset="0"/>
              <a:buChar char="•"/>
            </a:pPr>
            <a:r>
              <a:rPr lang="en-US" sz="1800" kern="0" dirty="0">
                <a:effectLst/>
                <a:latin typeface="Arial" panose="020B0604020202020204" pitchFamily="34" charset="0"/>
                <a:ea typeface="Times New Roman" panose="02020603050405020304" pitchFamily="18" charset="0"/>
                <a:cs typeface="Mangal" panose="02040503050203030202" pitchFamily="18" charset="0"/>
              </a:rPr>
              <a:t>The task of a software developer is to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develop</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software</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for computer system that can act as an operating system or can be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tailor-made</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for a specific application such as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web application, database application</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or c</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ustom applica</a:t>
            </a:r>
            <a:r>
              <a:rPr lang="en-US" sz="1800" kern="0" dirty="0">
                <a:effectLst/>
                <a:latin typeface="Arial" panose="020B0604020202020204" pitchFamily="34" charset="0"/>
                <a:ea typeface="Times New Roman" panose="02020603050405020304" pitchFamily="18" charset="0"/>
                <a:cs typeface="Mangal" panose="02040503050203030202" pitchFamily="18" charset="0"/>
              </a:rPr>
              <a:t>tion. </a:t>
            </a:r>
          </a:p>
          <a:p>
            <a:pPr marL="285750" marR="0" indent="-285750" algn="just">
              <a:lnSpc>
                <a:spcPct val="150000"/>
              </a:lnSpc>
              <a:spcBef>
                <a:spcPts val="0"/>
              </a:spcBef>
              <a:spcAft>
                <a:spcPts val="1200"/>
              </a:spcAft>
              <a:buFont typeface="Arial" panose="020B0604020202020204" pitchFamily="34" charset="0"/>
              <a:buChar char="•"/>
            </a:pPr>
            <a:r>
              <a:rPr lang="en-US" b="1" kern="0" dirty="0">
                <a:latin typeface="Arial" panose="020B0604020202020204" pitchFamily="34" charset="0"/>
                <a:ea typeface="Times New Roman" panose="02020603050405020304" pitchFamily="18" charset="0"/>
                <a:cs typeface="Mangal" panose="02040503050203030202" pitchFamily="18" charset="0"/>
              </a:rPr>
              <a:t>S</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oftware</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development</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is a process of creating a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new</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software</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or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improving</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the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existing</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software that caters to the current needs of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computing devices, organizations, groups</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or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individuals</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by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planning</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designing</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implementing</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testing</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and </a:t>
            </a:r>
            <a:r>
              <a:rPr lang="en-US" sz="1800" b="1" kern="0" dirty="0">
                <a:effectLst/>
                <a:latin typeface="Arial" panose="020B0604020202020204" pitchFamily="34" charset="0"/>
                <a:ea typeface="Times New Roman" panose="02020603050405020304" pitchFamily="18" charset="0"/>
                <a:cs typeface="Mangal" panose="02040503050203030202" pitchFamily="18" charset="0"/>
              </a:rPr>
              <a:t>maintaining</a:t>
            </a:r>
            <a:r>
              <a:rPr lang="en-US" sz="1800" kern="0" dirty="0">
                <a:effectLst/>
                <a:latin typeface="Arial" panose="020B0604020202020204" pitchFamily="34" charset="0"/>
                <a:ea typeface="Times New Roman" panose="02020603050405020304" pitchFamily="18" charset="0"/>
                <a:cs typeface="Mangal" panose="02040503050203030202" pitchFamily="18" charset="0"/>
              </a:rPr>
              <a:t> the developed software.</a:t>
            </a:r>
            <a:endParaRPr lang="en-US" sz="2400" kern="100" dirty="0">
              <a:effectLst/>
              <a:latin typeface="Aptos" panose="020B0004020202020204" pitchFamily="34" charset="0"/>
              <a:ea typeface="Aptos" panose="020B0004020202020204" pitchFamily="34" charset="0"/>
              <a:cs typeface="Mangal" panose="02040503050203030202" pitchFamily="18" charset="0"/>
            </a:endParaRPr>
          </a:p>
        </p:txBody>
      </p:sp>
    </p:spTree>
    <p:extLst>
      <p:ext uri="{BB962C8B-B14F-4D97-AF65-F5344CB8AC3E}">
        <p14:creationId xmlns:p14="http://schemas.microsoft.com/office/powerpoint/2010/main" val="5774825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078AEB-8C8F-5342-B5F4-207C2FEEC019}"/>
              </a:ext>
            </a:extLst>
          </p:cNvPr>
          <p:cNvSpPr txBox="1"/>
          <p:nvPr/>
        </p:nvSpPr>
        <p:spPr>
          <a:xfrm>
            <a:off x="630494" y="833513"/>
            <a:ext cx="9958848" cy="660437"/>
          </a:xfrm>
          <a:prstGeom prst="rect">
            <a:avLst/>
          </a:prstGeom>
          <a:noFill/>
        </p:spPr>
        <p:txBody>
          <a:bodyPr wrap="square">
            <a:spAutoFit/>
          </a:bodyPr>
          <a:lstStyle/>
          <a:p>
            <a:pPr marL="0" marR="0">
              <a:lnSpc>
                <a:spcPct val="107000"/>
              </a:lnSpc>
              <a:spcBef>
                <a:spcPts val="600"/>
              </a:spcBef>
              <a:spcAft>
                <a:spcPts val="600"/>
              </a:spcAft>
            </a:pPr>
            <a:r>
              <a:rPr lang="en-US" sz="3600" b="1" kern="1800" dirty="0">
                <a:solidFill>
                  <a:srgbClr val="0087FF"/>
                </a:solidFill>
                <a:effectLst/>
                <a:latin typeface="Times New Roman" panose="02020603050405020304" pitchFamily="18" charset="0"/>
                <a:ea typeface="Times New Roman" panose="02020603050405020304" pitchFamily="18" charset="0"/>
                <a:cs typeface="Mangal" panose="02040503050203030202" pitchFamily="18" charset="0"/>
              </a:rPr>
              <a:t>Essence of Software Development</a:t>
            </a:r>
            <a:endParaRPr lang="en-US" sz="1600" kern="100" dirty="0">
              <a:effectLst/>
              <a:latin typeface="Aptos" panose="020B0004020202020204" pitchFamily="34" charset="0"/>
              <a:ea typeface="Aptos" panose="020B0004020202020204" pitchFamily="34" charset="0"/>
              <a:cs typeface="Mangal" panose="02040503050203030202" pitchFamily="18" charset="0"/>
            </a:endParaRPr>
          </a:p>
        </p:txBody>
      </p:sp>
      <p:sp>
        <p:nvSpPr>
          <p:cNvPr id="5" name="TextBox 4">
            <a:extLst>
              <a:ext uri="{FF2B5EF4-FFF2-40B4-BE49-F238E27FC236}">
                <a16:creationId xmlns:a16="http://schemas.microsoft.com/office/drawing/2014/main" id="{A547AEE3-5451-786F-E03E-564C3F43775E}"/>
              </a:ext>
            </a:extLst>
          </p:cNvPr>
          <p:cNvSpPr txBox="1"/>
          <p:nvPr/>
        </p:nvSpPr>
        <p:spPr>
          <a:xfrm>
            <a:off x="763230" y="1902396"/>
            <a:ext cx="10633587" cy="3791872"/>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a:t>Paradigm shift from paper-based to computer-based work environments in the contemporary world.</a:t>
            </a:r>
          </a:p>
          <a:p>
            <a:pPr marL="285750" indent="-285750" algn="just">
              <a:lnSpc>
                <a:spcPct val="150000"/>
              </a:lnSpc>
              <a:buFont typeface="Arial" panose="020B0604020202020204" pitchFamily="34" charset="0"/>
              <a:buChar char="•"/>
            </a:pPr>
            <a:r>
              <a:rPr lang="en-US" dirty="0"/>
              <a:t>Information technology gained impetus to provide and obtain information quickly.</a:t>
            </a:r>
          </a:p>
          <a:p>
            <a:pPr marL="285750" indent="-285750" algn="just">
              <a:lnSpc>
                <a:spcPct val="150000"/>
              </a:lnSpc>
              <a:buFont typeface="Arial" panose="020B0604020202020204" pitchFamily="34" charset="0"/>
              <a:buChar char="•"/>
            </a:pPr>
            <a:r>
              <a:rPr lang="en-US" dirty="0"/>
              <a:t>The world is universally reliant on computing power, interconnected computers, and networks (intranet, extranet, Internet).</a:t>
            </a:r>
          </a:p>
          <a:p>
            <a:pPr marL="285750" indent="-285750" algn="just">
              <a:lnSpc>
                <a:spcPct val="150000"/>
              </a:lnSpc>
              <a:buFont typeface="Arial" panose="020B0604020202020204" pitchFamily="34" charset="0"/>
              <a:buChar char="•"/>
            </a:pPr>
            <a:r>
              <a:rPr lang="en-US" dirty="0"/>
              <a:t>Essential for organizations to empower users with omnipresence, omniscience, and omnipotence through information rendering.</a:t>
            </a:r>
          </a:p>
          <a:p>
            <a:pPr marL="285750" indent="-285750" algn="just">
              <a:lnSpc>
                <a:spcPct val="150000"/>
              </a:lnSpc>
              <a:buFont typeface="Arial" panose="020B0604020202020204" pitchFamily="34" charset="0"/>
              <a:buChar char="•"/>
            </a:pPr>
            <a:r>
              <a:rPr lang="en-US" dirty="0"/>
              <a:t>Enables easy access to information in the digital world.</a:t>
            </a:r>
          </a:p>
          <a:p>
            <a:pPr marL="285750" indent="-285750" algn="just">
              <a:lnSpc>
                <a:spcPct val="150000"/>
              </a:lnSpc>
              <a:buFont typeface="Arial" panose="020B0604020202020204" pitchFamily="34" charset="0"/>
              <a:buChar char="•"/>
            </a:pPr>
            <a:r>
              <a:rPr lang="en-US" dirty="0"/>
              <a:t>Transition from traditional library-based searches to electronic-based searches using search engines like Google.</a:t>
            </a:r>
          </a:p>
        </p:txBody>
      </p:sp>
    </p:spTree>
    <p:extLst>
      <p:ext uri="{BB962C8B-B14F-4D97-AF65-F5344CB8AC3E}">
        <p14:creationId xmlns:p14="http://schemas.microsoft.com/office/powerpoint/2010/main" val="6895034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078AEB-8C8F-5342-B5F4-207C2FEEC019}"/>
              </a:ext>
            </a:extLst>
          </p:cNvPr>
          <p:cNvSpPr txBox="1"/>
          <p:nvPr/>
        </p:nvSpPr>
        <p:spPr>
          <a:xfrm>
            <a:off x="630494" y="833513"/>
            <a:ext cx="9958848" cy="660437"/>
          </a:xfrm>
          <a:prstGeom prst="rect">
            <a:avLst/>
          </a:prstGeom>
          <a:noFill/>
        </p:spPr>
        <p:txBody>
          <a:bodyPr wrap="square">
            <a:spAutoFit/>
          </a:bodyPr>
          <a:lstStyle/>
          <a:p>
            <a:pPr marL="0" marR="0">
              <a:lnSpc>
                <a:spcPct val="107000"/>
              </a:lnSpc>
              <a:spcBef>
                <a:spcPts val="600"/>
              </a:spcBef>
              <a:spcAft>
                <a:spcPts val="600"/>
              </a:spcAft>
            </a:pPr>
            <a:r>
              <a:rPr lang="en-US" sz="3600" b="1" kern="1800" dirty="0">
                <a:solidFill>
                  <a:srgbClr val="0087FF"/>
                </a:solidFill>
                <a:effectLst/>
                <a:latin typeface="Times New Roman" panose="02020603050405020304" pitchFamily="18" charset="0"/>
                <a:ea typeface="Times New Roman" panose="02020603050405020304" pitchFamily="18" charset="0"/>
                <a:cs typeface="Mangal" panose="02040503050203030202" pitchFamily="18" charset="0"/>
              </a:rPr>
              <a:t>Essence of Software Development</a:t>
            </a:r>
            <a:endParaRPr lang="en-US" sz="1600" kern="100" dirty="0">
              <a:effectLst/>
              <a:latin typeface="Aptos" panose="020B0004020202020204" pitchFamily="34" charset="0"/>
              <a:ea typeface="Aptos" panose="020B0004020202020204" pitchFamily="34" charset="0"/>
              <a:cs typeface="Mangal" panose="02040503050203030202" pitchFamily="18" charset="0"/>
            </a:endParaRPr>
          </a:p>
        </p:txBody>
      </p:sp>
      <p:sp>
        <p:nvSpPr>
          <p:cNvPr id="5" name="TextBox 4">
            <a:extLst>
              <a:ext uri="{FF2B5EF4-FFF2-40B4-BE49-F238E27FC236}">
                <a16:creationId xmlns:a16="http://schemas.microsoft.com/office/drawing/2014/main" id="{A547AEE3-5451-786F-E03E-564C3F43775E}"/>
              </a:ext>
            </a:extLst>
          </p:cNvPr>
          <p:cNvSpPr txBox="1"/>
          <p:nvPr/>
        </p:nvSpPr>
        <p:spPr>
          <a:xfrm>
            <a:off x="763230" y="1902395"/>
            <a:ext cx="10991235" cy="3365024"/>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Search engines (e.g., Bing, Yahoo, Google) are software that performs thorough searches across global databases based on user-entered keywords.</a:t>
            </a:r>
          </a:p>
          <a:p>
            <a:pPr marL="285750" indent="-285750" algn="just">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Organizations aim to be visible on the first page of search results to attract more clients and business.</a:t>
            </a:r>
          </a:p>
          <a:p>
            <a:pPr marL="285750" indent="-285750" algn="just">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Create a web application to promote the company, its essence, and services.</a:t>
            </a:r>
          </a:p>
          <a:p>
            <a:pPr marL="285750" indent="-285750" algn="just">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Market the web application for search engine optimization, ensuring a high ranking in search results.</a:t>
            </a:r>
          </a:p>
          <a:p>
            <a:pPr marL="285750" indent="-285750" algn="just">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Ensure the security of the web application.</a:t>
            </a:r>
          </a:p>
          <a:p>
            <a:pPr marL="285750" indent="-285750" algn="just">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Emphasizes the need to make web applications secure for information protection and overall business integrity.</a:t>
            </a:r>
          </a:p>
        </p:txBody>
      </p:sp>
    </p:spTree>
    <p:extLst>
      <p:ext uri="{BB962C8B-B14F-4D97-AF65-F5344CB8AC3E}">
        <p14:creationId xmlns:p14="http://schemas.microsoft.com/office/powerpoint/2010/main" val="871943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5D36FA-EB85-E342-69F7-70AF3479DAEB}"/>
              </a:ext>
            </a:extLst>
          </p:cNvPr>
          <p:cNvSpPr txBox="1"/>
          <p:nvPr/>
        </p:nvSpPr>
        <p:spPr>
          <a:xfrm>
            <a:off x="748480" y="659841"/>
            <a:ext cx="8307029" cy="660437"/>
          </a:xfrm>
          <a:prstGeom prst="rect">
            <a:avLst/>
          </a:prstGeom>
          <a:noFill/>
        </p:spPr>
        <p:txBody>
          <a:bodyPr wrap="square">
            <a:spAutoFit/>
          </a:bodyPr>
          <a:lstStyle/>
          <a:p>
            <a:pPr marL="0" marR="0">
              <a:lnSpc>
                <a:spcPct val="107000"/>
              </a:lnSpc>
              <a:spcBef>
                <a:spcPts val="600"/>
              </a:spcBef>
              <a:spcAft>
                <a:spcPts val="600"/>
              </a:spcAft>
            </a:pPr>
            <a:r>
              <a:rPr lang="en-US" sz="3600" b="1" kern="1800" dirty="0">
                <a:solidFill>
                  <a:srgbClr val="0087FF"/>
                </a:solidFill>
                <a:effectLst/>
                <a:latin typeface="Times New Roman" panose="02020603050405020304" pitchFamily="18" charset="0"/>
                <a:ea typeface="Times New Roman" panose="02020603050405020304" pitchFamily="18" charset="0"/>
                <a:cs typeface="Mangal" panose="02040503050203030202" pitchFamily="18" charset="0"/>
              </a:rPr>
              <a:t>Learn about Software Development</a:t>
            </a:r>
            <a:endParaRPr lang="en-US" sz="1600" kern="100" dirty="0">
              <a:effectLst/>
              <a:latin typeface="Aptos" panose="020B0004020202020204" pitchFamily="34" charset="0"/>
              <a:ea typeface="Aptos" panose="020B0004020202020204" pitchFamily="34" charset="0"/>
              <a:cs typeface="Mangal" panose="02040503050203030202" pitchFamily="18" charset="0"/>
            </a:endParaRPr>
          </a:p>
        </p:txBody>
      </p:sp>
      <p:sp>
        <p:nvSpPr>
          <p:cNvPr id="5" name="TextBox 4">
            <a:extLst>
              <a:ext uri="{FF2B5EF4-FFF2-40B4-BE49-F238E27FC236}">
                <a16:creationId xmlns:a16="http://schemas.microsoft.com/office/drawing/2014/main" id="{39BA92B5-0789-33BE-4E52-12E8AF0873A4}"/>
              </a:ext>
            </a:extLst>
          </p:cNvPr>
          <p:cNvSpPr txBox="1"/>
          <p:nvPr/>
        </p:nvSpPr>
        <p:spPr>
          <a:xfrm>
            <a:off x="1294170" y="1756100"/>
            <a:ext cx="10209571" cy="4622869"/>
          </a:xfrm>
          <a:prstGeom prst="rect">
            <a:avLst/>
          </a:prstGeom>
          <a:noFill/>
        </p:spPr>
        <p:txBody>
          <a:bodyPr wrap="square">
            <a:spAutoFit/>
          </a:bodyPr>
          <a:lstStyle/>
          <a:p>
            <a:pPr>
              <a:lnSpc>
                <a:spcPct val="150000"/>
              </a:lnSpc>
            </a:pPr>
            <a:r>
              <a:rPr lang="en-US" b="1" dirty="0">
                <a:latin typeface="Arial" panose="020B0604020202020204" pitchFamily="34" charset="0"/>
                <a:cs typeface="Arial" panose="020B0604020202020204" pitchFamily="34" charset="0"/>
              </a:rPr>
              <a:t>Fundamentals of Software Development</a:t>
            </a:r>
          </a:p>
          <a:p>
            <a:pPr marL="742950" lvl="1"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Requires a deep understanding of programming languages.</a:t>
            </a:r>
          </a:p>
          <a:p>
            <a:pPr marL="742950" lvl="1"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Involves a systematic approach in the development process.</a:t>
            </a:r>
          </a:p>
          <a:p>
            <a:pPr marL="742950" lvl="1"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Obligates the use of a software development life cycle (SDLC).</a:t>
            </a:r>
          </a:p>
          <a:p>
            <a:pPr marL="742950" lvl="1"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Expedites development by following a standard and suitable software development methodology.</a:t>
            </a:r>
          </a:p>
          <a:p>
            <a:pPr marL="742950" lvl="1" indent="-285750">
              <a:lnSpc>
                <a:spcPct val="150000"/>
              </a:lnSpc>
              <a:buFont typeface="Arial" panose="020B0604020202020204" pitchFamily="34" charset="0"/>
              <a:buChar char="•"/>
            </a:pPr>
            <a:endParaRPr lang="en-US" b="1" dirty="0">
              <a:latin typeface="Arial" panose="020B0604020202020204" pitchFamily="34" charset="0"/>
              <a:cs typeface="Arial" panose="020B0604020202020204" pitchFamily="34" charset="0"/>
            </a:endParaRPr>
          </a:p>
          <a:p>
            <a:pPr>
              <a:lnSpc>
                <a:spcPct val="150000"/>
              </a:lnSpc>
            </a:pPr>
            <a:r>
              <a:rPr lang="en-US" b="1" dirty="0">
                <a:latin typeface="Arial" panose="020B0604020202020204" pitchFamily="34" charset="0"/>
                <a:cs typeface="Arial" panose="020B0604020202020204" pitchFamily="34" charset="0"/>
              </a:rPr>
              <a:t>Choice of Programming Language</a:t>
            </a:r>
          </a:p>
          <a:p>
            <a:pPr marL="742950" lvl="1"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Depends on the usage and requirements of users, businesses, or computational machines.</a:t>
            </a:r>
          </a:p>
          <a:p>
            <a:pPr marL="742950" lvl="1"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Options range from machine language and assembly language to high-level language, very high-level language, and natural language.</a:t>
            </a:r>
          </a:p>
        </p:txBody>
      </p:sp>
    </p:spTree>
    <p:extLst>
      <p:ext uri="{BB962C8B-B14F-4D97-AF65-F5344CB8AC3E}">
        <p14:creationId xmlns:p14="http://schemas.microsoft.com/office/powerpoint/2010/main" val="27005171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5D36FA-EB85-E342-69F7-70AF3479DAEB}"/>
              </a:ext>
            </a:extLst>
          </p:cNvPr>
          <p:cNvSpPr txBox="1"/>
          <p:nvPr/>
        </p:nvSpPr>
        <p:spPr>
          <a:xfrm>
            <a:off x="748480" y="659841"/>
            <a:ext cx="8307029" cy="660437"/>
          </a:xfrm>
          <a:prstGeom prst="rect">
            <a:avLst/>
          </a:prstGeom>
          <a:noFill/>
        </p:spPr>
        <p:txBody>
          <a:bodyPr wrap="square">
            <a:spAutoFit/>
          </a:bodyPr>
          <a:lstStyle/>
          <a:p>
            <a:pPr marL="0" marR="0">
              <a:lnSpc>
                <a:spcPct val="107000"/>
              </a:lnSpc>
              <a:spcBef>
                <a:spcPts val="600"/>
              </a:spcBef>
              <a:spcAft>
                <a:spcPts val="600"/>
              </a:spcAft>
            </a:pPr>
            <a:r>
              <a:rPr lang="en-US" sz="3600" b="1" kern="1800" dirty="0">
                <a:solidFill>
                  <a:srgbClr val="0087FF"/>
                </a:solidFill>
                <a:effectLst/>
                <a:latin typeface="Times New Roman" panose="02020603050405020304" pitchFamily="18" charset="0"/>
                <a:ea typeface="Times New Roman" panose="02020603050405020304" pitchFamily="18" charset="0"/>
                <a:cs typeface="Mangal" panose="02040503050203030202" pitchFamily="18" charset="0"/>
              </a:rPr>
              <a:t>Learn about Software Development</a:t>
            </a:r>
            <a:endParaRPr lang="en-US" sz="1600" kern="100" dirty="0">
              <a:effectLst/>
              <a:latin typeface="Aptos" panose="020B0004020202020204" pitchFamily="34" charset="0"/>
              <a:ea typeface="Aptos" panose="020B0004020202020204" pitchFamily="34" charset="0"/>
              <a:cs typeface="Mangal" panose="02040503050203030202" pitchFamily="18" charset="0"/>
            </a:endParaRPr>
          </a:p>
        </p:txBody>
      </p:sp>
      <p:sp>
        <p:nvSpPr>
          <p:cNvPr id="5" name="TextBox 4">
            <a:extLst>
              <a:ext uri="{FF2B5EF4-FFF2-40B4-BE49-F238E27FC236}">
                <a16:creationId xmlns:a16="http://schemas.microsoft.com/office/drawing/2014/main" id="{39BA92B5-0789-33BE-4E52-12E8AF0873A4}"/>
              </a:ext>
            </a:extLst>
          </p:cNvPr>
          <p:cNvSpPr txBox="1"/>
          <p:nvPr/>
        </p:nvSpPr>
        <p:spPr>
          <a:xfrm>
            <a:off x="1047136" y="1954237"/>
            <a:ext cx="10545096" cy="2949525"/>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Modern developers should follow the latest technology, contemporary software development methodologies, and future-ready programming languages.</a:t>
            </a:r>
          </a:p>
          <a:p>
            <a:pPr marL="285750" indent="-285750" algn="just">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Enables the development of state-of-the-art application software and robust application security.</a:t>
            </a:r>
          </a:p>
          <a:p>
            <a:pPr marL="285750" indent="-285750" algn="just">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Implementation of robust application security protects information from misuse, breaches, and tampering, ensuring safety, security, and stability.</a:t>
            </a:r>
          </a:p>
          <a:p>
            <a:pPr marL="285750" indent="-285750" algn="just">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After deciding on the language and approach, creating a proposal document for the organization is essential.</a:t>
            </a:r>
          </a:p>
        </p:txBody>
      </p:sp>
    </p:spTree>
    <p:extLst>
      <p:ext uri="{BB962C8B-B14F-4D97-AF65-F5344CB8AC3E}">
        <p14:creationId xmlns:p14="http://schemas.microsoft.com/office/powerpoint/2010/main" val="32429390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1072</TotalTime>
  <Words>3967</Words>
  <Application>Microsoft Office PowerPoint</Application>
  <PresentationFormat>Widescreen</PresentationFormat>
  <Paragraphs>260</Paragraphs>
  <Slides>44</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44</vt:i4>
      </vt:variant>
    </vt:vector>
  </HeadingPairs>
  <TitlesOfParts>
    <vt:vector size="54" baseType="lpstr">
      <vt:lpstr>Aptos</vt:lpstr>
      <vt:lpstr>Aptos Display</vt:lpstr>
      <vt:lpstr>Arial</vt:lpstr>
      <vt:lpstr>Arial</vt:lpstr>
      <vt:lpstr>Calibri</vt:lpstr>
      <vt:lpstr>HelveticaNeue-Light</vt:lpstr>
      <vt:lpstr>Source Serif Pro</vt:lpstr>
      <vt:lpstr>Times New Roman</vt:lpstr>
      <vt:lpstr>Wingdings</vt:lpstr>
      <vt:lpstr>Office Theme</vt:lpstr>
      <vt:lpstr>Unit 1.  Introduction to Software Development and Application Security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Program Utilities</vt:lpstr>
      <vt:lpstr>Basics of Programming Languages </vt:lpstr>
      <vt:lpstr>Programming Concepts</vt:lpstr>
      <vt:lpstr>Distributed Programming</vt:lpstr>
      <vt:lpstr>Information Security Triad </vt:lpstr>
      <vt:lpstr>Web Application Security Principles </vt:lpstr>
      <vt:lpstr>Web Application Security Principles </vt:lpstr>
      <vt:lpstr>Application Design &amp; Development Security </vt:lpstr>
      <vt:lpstr>Application Design &amp; Development Security </vt:lpstr>
      <vt:lpstr>Environment and Controls</vt:lpstr>
      <vt:lpstr>Additional Software Protection Mechanisms </vt:lpstr>
      <vt:lpstr>Auditing and Assurance Mechanism </vt:lpstr>
      <vt:lpstr>SDLC + AppSec</vt:lpstr>
      <vt:lpstr>PowerPoint Presentation</vt:lpstr>
      <vt:lpstr>PowerPoint Presentation</vt:lpstr>
      <vt:lpstr>Shift Left Approach</vt:lpstr>
      <vt:lpstr>Shift Right Approach</vt:lpstr>
      <vt:lpstr>Case: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Keshav Sinha</dc:creator>
  <cp:lastModifiedBy>Gopal Singh Rawat</cp:lastModifiedBy>
  <cp:revision>146</cp:revision>
  <dcterms:created xsi:type="dcterms:W3CDTF">2024-01-11T13:42:16Z</dcterms:created>
  <dcterms:modified xsi:type="dcterms:W3CDTF">2024-01-19T07:31:41Z</dcterms:modified>
</cp:coreProperties>
</file>