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0" r:id="rId1"/>
  </p:sldMasterIdLst>
  <p:sldIdLst>
    <p:sldId id="273" r:id="rId2"/>
    <p:sldId id="265" r:id="rId3"/>
    <p:sldId id="258" r:id="rId4"/>
    <p:sldId id="272" r:id="rId5"/>
    <p:sldId id="266" r:id="rId6"/>
    <p:sldId id="268" r:id="rId7"/>
    <p:sldId id="269" r:id="rId8"/>
    <p:sldId id="270" r:id="rId9"/>
    <p:sldId id="271" r:id="rId10"/>
    <p:sldId id="257" r:id="rId11"/>
    <p:sldId id="259" r:id="rId12"/>
    <p:sldId id="260" r:id="rId13"/>
    <p:sldId id="262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17-Feb-18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74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17-Feb-18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17-Feb-18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2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17-Feb-18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17-Feb-18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5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17-Feb-18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1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17-Feb-18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4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17-Feb-18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0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17-Feb-18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8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17-Feb-18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14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17-Feb-18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17-Feb-18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96" y="1087394"/>
            <a:ext cx="9966960" cy="1096963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>Cost Benefit Evaluation techniques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5524" y="4154520"/>
            <a:ext cx="2804984" cy="136380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Name-</a:t>
            </a:r>
            <a:r>
              <a:rPr lang="en-US" dirty="0" err="1" smtClean="0"/>
              <a:t>Vaibhav</a:t>
            </a:r>
            <a:r>
              <a:rPr lang="en-US" smtClean="0"/>
              <a:t> Gupta     Branch- </a:t>
            </a:r>
            <a:r>
              <a:rPr lang="en-US" dirty="0" smtClean="0"/>
              <a:t>CSE-MI</a:t>
            </a:r>
            <a:br>
              <a:rPr lang="en-US" dirty="0" smtClean="0"/>
            </a:br>
            <a:r>
              <a:rPr lang="en-US" dirty="0" smtClean="0"/>
              <a:t>Roll No.-17</a:t>
            </a:r>
          </a:p>
        </p:txBody>
      </p:sp>
    </p:spTree>
    <p:extLst>
      <p:ext uri="{BB962C8B-B14F-4D97-AF65-F5344CB8AC3E}">
        <p14:creationId xmlns:p14="http://schemas.microsoft.com/office/powerpoint/2010/main" val="3035147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253" y="528035"/>
            <a:ext cx="10065913" cy="142955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Which of these project will be chosen on the basis of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a) Payback Period  b)ROI(Return On Investment)  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c)NPV</a:t>
            </a:r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Assuming 10% discount rate</a:t>
            </a:r>
            <a:br>
              <a:rPr lang="en-US" sz="2000" dirty="0" smtClean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                                           </a:t>
            </a:r>
            <a:endParaRPr lang="en-US" sz="2000" dirty="0">
              <a:latin typeface="Georgia" panose="02040502050405020303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174849"/>
              </p:ext>
            </p:extLst>
          </p:nvPr>
        </p:nvGraphicFramePr>
        <p:xfrm>
          <a:off x="3438267" y="2240921"/>
          <a:ext cx="5654218" cy="342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366">
                  <a:extLst>
                    <a:ext uri="{9D8B030D-6E8A-4147-A177-3AD203B41FA5}">
                      <a16:colId xmlns:a16="http://schemas.microsoft.com/office/drawing/2014/main" val="3422621848"/>
                    </a:ext>
                  </a:extLst>
                </a:gridCol>
                <a:gridCol w="2300243">
                  <a:extLst>
                    <a:ext uri="{9D8B030D-6E8A-4147-A177-3AD203B41FA5}">
                      <a16:colId xmlns:a16="http://schemas.microsoft.com/office/drawing/2014/main" val="1213834023"/>
                    </a:ext>
                  </a:extLst>
                </a:gridCol>
                <a:gridCol w="1695609">
                  <a:extLst>
                    <a:ext uri="{9D8B030D-6E8A-4147-A177-3AD203B41FA5}">
                      <a16:colId xmlns:a16="http://schemas.microsoft.com/office/drawing/2014/main" val="3135218502"/>
                    </a:ext>
                  </a:extLst>
                </a:gridCol>
              </a:tblGrid>
              <a:tr h="7658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Cash 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Cash flows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247305"/>
                  </a:ext>
                </a:extLst>
              </a:tr>
              <a:tr h="443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-100000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32013"/>
                  </a:ext>
                </a:extLst>
              </a:tr>
              <a:tr h="443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30695"/>
                  </a:ext>
                </a:extLst>
              </a:tr>
              <a:tr h="443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17349"/>
                  </a:ext>
                </a:extLst>
              </a:tr>
              <a:tr h="443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09743"/>
                  </a:ext>
                </a:extLst>
              </a:tr>
              <a:tr h="443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747461"/>
                  </a:ext>
                </a:extLst>
              </a:tr>
              <a:tr h="44371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75000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9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5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323044"/>
              </p:ext>
            </p:extLst>
          </p:nvPr>
        </p:nvGraphicFramePr>
        <p:xfrm>
          <a:off x="450761" y="1202633"/>
          <a:ext cx="11307651" cy="3997960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746974">
                  <a:extLst>
                    <a:ext uri="{9D8B030D-6E8A-4147-A177-3AD203B41FA5}">
                      <a16:colId xmlns:a16="http://schemas.microsoft.com/office/drawing/2014/main" val="3269165961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1949876669"/>
                    </a:ext>
                  </a:extLst>
                </a:gridCol>
                <a:gridCol w="1229216">
                  <a:extLst>
                    <a:ext uri="{9D8B030D-6E8A-4147-A177-3AD203B41FA5}">
                      <a16:colId xmlns:a16="http://schemas.microsoft.com/office/drawing/2014/main" val="3734828584"/>
                    </a:ext>
                  </a:extLst>
                </a:gridCol>
                <a:gridCol w="1011708">
                  <a:extLst>
                    <a:ext uri="{9D8B030D-6E8A-4147-A177-3AD203B41FA5}">
                      <a16:colId xmlns:a16="http://schemas.microsoft.com/office/drawing/2014/main" val="391675623"/>
                    </a:ext>
                  </a:extLst>
                </a:gridCol>
                <a:gridCol w="1275009">
                  <a:extLst>
                    <a:ext uri="{9D8B030D-6E8A-4147-A177-3AD203B41FA5}">
                      <a16:colId xmlns:a16="http://schemas.microsoft.com/office/drawing/2014/main" val="3397800152"/>
                    </a:ext>
                  </a:extLst>
                </a:gridCol>
                <a:gridCol w="1602467">
                  <a:extLst>
                    <a:ext uri="{9D8B030D-6E8A-4147-A177-3AD203B41FA5}">
                      <a16:colId xmlns:a16="http://schemas.microsoft.com/office/drawing/2014/main" val="2397205662"/>
                    </a:ext>
                  </a:extLst>
                </a:gridCol>
                <a:gridCol w="1192248">
                  <a:extLst>
                    <a:ext uri="{9D8B030D-6E8A-4147-A177-3AD203B41FA5}">
                      <a16:colId xmlns:a16="http://schemas.microsoft.com/office/drawing/2014/main" val="989223932"/>
                    </a:ext>
                  </a:extLst>
                </a:gridCol>
                <a:gridCol w="978795">
                  <a:extLst>
                    <a:ext uri="{9D8B030D-6E8A-4147-A177-3AD203B41FA5}">
                      <a16:colId xmlns:a16="http://schemas.microsoft.com/office/drawing/2014/main" val="2298993611"/>
                    </a:ext>
                  </a:extLst>
                </a:gridCol>
                <a:gridCol w="1661375">
                  <a:extLst>
                    <a:ext uri="{9D8B030D-6E8A-4147-A177-3AD203B41FA5}">
                      <a16:colId xmlns:a16="http://schemas.microsoft.com/office/drawing/2014/main" val="599938049"/>
                    </a:ext>
                  </a:extLst>
                </a:gridCol>
              </a:tblGrid>
              <a:tr h="458742">
                <a:tc rowSpan="2">
                  <a:txBody>
                    <a:bodyPr/>
                    <a:lstStyle/>
                    <a:p>
                      <a:pPr algn="ctr"/>
                      <a:endParaRPr lang="en-US" sz="2000" b="1" dirty="0" smtClean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2000" b="1" dirty="0" smtClean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2000" b="1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Project A</a:t>
                      </a:r>
                    </a:p>
                    <a:p>
                      <a:pPr algn="ctr"/>
                      <a:endParaRPr lang="en-US" sz="2000" b="1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2000" b="1" baseline="0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2000" b="1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573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Cash Flows</a:t>
                      </a:r>
                      <a:endParaRPr lang="en-US" sz="2000" b="1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Payback</a:t>
                      </a:r>
                      <a:endParaRPr lang="en-US" sz="2000" b="1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D.F (10%)</a:t>
                      </a:r>
                      <a:endParaRPr lang="en-US" sz="2000" b="1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r>
                        <a:rPr lang="en-US" sz="2000" b="1" baseline="0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US" sz="2000" b="1" dirty="0" smtClean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Cash Flows</a:t>
                      </a:r>
                      <a:endParaRPr lang="en-US" sz="2000" b="1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Payback</a:t>
                      </a:r>
                      <a:endParaRPr lang="en-US" sz="2000" b="1" dirty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D.F</a:t>
                      </a:r>
                    </a:p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Present</a:t>
                      </a:r>
                      <a:r>
                        <a:rPr lang="en-US" sz="2000" b="1" baseline="0" dirty="0" smtClean="0">
                          <a:latin typeface="Bell MT" panose="02020503060305020303" pitchFamily="18" charset="0"/>
                          <a:cs typeface="Times New Roman" panose="02020603050405020304" pitchFamily="18" charset="0"/>
                        </a:rPr>
                        <a:t> Value</a:t>
                      </a:r>
                      <a:endParaRPr lang="en-US" sz="2000" b="1" dirty="0" smtClean="0">
                        <a:latin typeface="Bell MT" panose="02020503060305020303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25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-100000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-100000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-100000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-120000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-120000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-120000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2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-90000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0.9091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9091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-90000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0.9091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27273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96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-80000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0.8264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8264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-60000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0.8264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24792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5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-70000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0.7513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7513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-30000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0.7513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22539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30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20000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-50000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0.6830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13660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30000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0.6830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20490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45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100000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50000</a:t>
                      </a:r>
                      <a:endParaRPr lang="en-US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0.6209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62090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75000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75000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0.6209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46567.5</a:t>
                      </a:r>
                      <a:endParaRPr lang="en-US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NP=50000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NPV=618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NP=75000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NPV=21661.5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70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5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43000" y="695459"/>
                <a:ext cx="9739648" cy="56280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  ROI=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𝑨𝒗𝒆𝒓𝒂𝒈𝒆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𝑨𝒏𝒏𝒖𝒂𝒍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𝑷𝒓𝒐𝒇𝒊𝒕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𝑰𝒏𝒗𝒆𝒔𝒕𝒎𝒆𝒏𝒕</m:t>
                        </m:r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endParaRPr lang="en-US" sz="2000" b="1" dirty="0">
                  <a:solidFill>
                    <a:schemeClr val="tx1"/>
                  </a:solidFill>
                </a:endParaRPr>
              </a:p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   Average Annual Profit=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𝑵𝒆𝒕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𝑷𝒓𝒐𝒇𝒊𝒕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𝒀𝒆𝒂𝒓𝒔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endParaRPr lang="en-US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400" b="1" i="1" u="sng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Project A:-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Average Annual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Profit=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𝟓𝟎𝟎𝟎𝟎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=10000</a:t>
                </a:r>
              </a:p>
              <a:p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</a:t>
                </a:r>
                <a:r>
                  <a:rPr lang="en-US" sz="2000" b="1" dirty="0" smtClean="0">
                    <a:solidFill>
                      <a:schemeClr val="tx1"/>
                    </a:solidFill>
                  </a:rPr>
                  <a:t>Return On investment=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𝟏𝟎𝟎𝟎𝟎</m:t>
                        </m:r>
                      </m:num>
                      <m:den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𝟏𝟎𝟎𝟎𝟎𝟎</m:t>
                        </m:r>
                      </m:den>
                    </m:f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200" b="1" i="1" dirty="0" smtClean="0">
                    <a:solidFill>
                      <a:schemeClr val="tx1"/>
                    </a:solidFill>
                  </a:rPr>
                  <a:t>= </a:t>
                </a:r>
                <a:r>
                  <a:rPr lang="en-US" sz="22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10%</a:t>
                </a:r>
                <a:endParaRPr lang="en-US" sz="2200" b="1" i="1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endParaRPr lang="en-US" sz="2400" dirty="0" smtClean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400" i="1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</a:t>
                </a:r>
                <a:endParaRPr lang="en-US" sz="2400" i="1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43000" y="695459"/>
                <a:ext cx="9739648" cy="5628068"/>
              </a:xfrm>
              <a:blipFill>
                <a:blip r:embed="rId2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95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42999" y="708338"/>
                <a:ext cx="9932831" cy="5143822"/>
              </a:xfrm>
            </p:spPr>
            <p:txBody>
              <a:bodyPr/>
              <a:lstStyle/>
              <a:p>
                <a:r>
                  <a:rPr lang="en-US" sz="16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Payback Period=5 -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𝟓𝟎𝟎𝟎𝟎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𝟏𝟎𝟎𝟎𝟎𝟎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4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Year</a:t>
                </a:r>
              </a:p>
              <a:p>
                <a:r>
                  <a:rPr lang="en-US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  <a:p>
                <a:r>
                  <a:rPr lang="en-US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Payback Period= </a:t>
                </a:r>
                <a:r>
                  <a:rPr lang="en-US" sz="2000" b="1" u="sng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 Years 6 Months</a:t>
                </a:r>
              </a:p>
              <a:p>
                <a:endParaRPr lang="en-US" sz="2000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1" i="1" u="sng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Project B:-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Average Annual Profit=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𝟕𝟓𝟎𝟎𝟎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=15000</a:t>
                </a:r>
              </a:p>
              <a:p>
                <a:endParaRPr lang="en-US" sz="20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Return On Investment=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𝟏𝟓𝟎𝟎𝟎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𝟏𝟐𝟎𝟎𝟎𝟎</m:t>
                        </m:r>
                      </m:den>
                    </m:f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b="1" i="1" dirty="0">
                    <a:solidFill>
                      <a:schemeClr val="tx1"/>
                    </a:solidFill>
                  </a:rPr>
                  <a:t>= 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12.5%</a:t>
                </a:r>
                <a:endParaRPr lang="en-US" sz="2000" b="1" i="1" dirty="0">
                  <a:solidFill>
                    <a:schemeClr val="tx1"/>
                  </a:solidFill>
                </a:endParaRPr>
              </a:p>
              <a:p>
                <a:endParaRPr lang="en-US" sz="2000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42999" y="708338"/>
                <a:ext cx="9932831" cy="5143822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555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42999" y="669701"/>
                <a:ext cx="10074499" cy="5182459"/>
              </a:xfrm>
            </p:spPr>
            <p:txBody>
              <a:bodyPr/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Payback Period=4-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𝟎𝟎𝟎𝟎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Years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42999" y="669701"/>
                <a:ext cx="10074499" cy="5182459"/>
              </a:xfr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67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95423"/>
            <a:ext cx="9966960" cy="1828799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>Cost Benefit Evaluation techniques</a:t>
            </a:r>
            <a:r>
              <a:rPr lang="en-US" altLang="en-US" sz="3600" dirty="0">
                <a:solidFill>
                  <a:schemeClr val="tx1"/>
                </a:solidFill>
                <a:latin typeface="Georgia" panose="02040502050405020303" pitchFamily="18" charset="0"/>
              </a:rPr>
              <a:t/>
            </a:r>
            <a:br>
              <a:rPr lang="en-US" altLang="en-US" sz="3600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204" y="2635208"/>
            <a:ext cx="10153709" cy="2837123"/>
          </a:xfrm>
        </p:spPr>
        <p:txBody>
          <a:bodyPr>
            <a:normAutofit fontScale="250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12800" b="1" dirty="0">
                <a:solidFill>
                  <a:schemeClr val="tx1"/>
                </a:solidFill>
              </a:rPr>
              <a:t> Net profit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12800" b="1" dirty="0">
                <a:solidFill>
                  <a:schemeClr val="tx1"/>
                </a:solidFill>
              </a:rPr>
              <a:t> Payback Period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12800" b="1" dirty="0">
                <a:solidFill>
                  <a:schemeClr val="tx1"/>
                </a:solidFill>
              </a:rPr>
              <a:t> Return on investment  or Accounting Rate o</a:t>
            </a:r>
            <a:r>
              <a:rPr lang="en-US" altLang="en-US" sz="12800" b="1" dirty="0" smtClean="0">
                <a:solidFill>
                  <a:schemeClr val="tx1"/>
                </a:solidFill>
              </a:rPr>
              <a:t>f Return</a:t>
            </a:r>
            <a:endParaRPr lang="en-US" altLang="en-US" sz="12800" b="1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12800" b="1" dirty="0">
                <a:solidFill>
                  <a:schemeClr val="tx1"/>
                </a:solidFill>
              </a:rPr>
              <a:t> Net present Value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12800" b="1" dirty="0">
                <a:solidFill>
                  <a:schemeClr val="tx1"/>
                </a:solidFill>
              </a:rPr>
              <a:t> Internal rate of return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9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54954" y="395417"/>
                <a:ext cx="8825659" cy="56243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Net Profit=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𝑻𝒐𝒕𝒂𝒍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𝑪𝒐𝒔𝒕</m:t>
                    </m:r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𝑹𝒆𝒗𝒆𝒏𝒖𝒆</m:t>
                    </m:r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</a:rPr>
                  <a:t>) -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𝑻𝒐𝒕𝒂𝒍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𝑰𝒏𝒗𝒆𝒔𝒕𝒎𝒆𝒏𝒕</m:t>
                    </m:r>
                  </m:oMath>
                </a14:m>
                <a:r>
                  <a:rPr lang="en-US" sz="2400" b="1" i="1" dirty="0" smtClean="0">
                    <a:solidFill>
                      <a:schemeClr val="tx1"/>
                    </a:solidFill>
                  </a:rPr>
                  <a:t>  </a:t>
                </a:r>
              </a:p>
              <a:p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pPr>
                  <a:defRPr/>
                </a:pPr>
                <a:r>
                  <a:rPr lang="en-US" sz="2400" b="1" u="sng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RETURN ON INVESTMENT  or  ACCOUNTING RATE OF RETURN</a:t>
                </a:r>
                <a:br>
                  <a:rPr lang="en-US" sz="2400" b="1" u="sng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provides a way of comparing the net profitability to the investment required</a:t>
                </a:r>
                <a:r>
                  <a:rPr lang="en-US" sz="2400" dirty="0" smtClean="0"/>
                  <a:t>.</a:t>
                </a:r>
                <a:endParaRPr lang="en-US" sz="2400" b="1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                                                </a:t>
                </a:r>
              </a:p>
              <a:p>
                <a:pPr marL="45720" indent="0">
                  <a:buNone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         ROI(Return on Investment)=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𝑨𝒗𝒆𝒓𝒂𝒈𝒆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𝑨𝒏𝒏𝒖𝒂𝒍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𝑷𝒓𝒐𝒇𝒊𝒕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𝑰𝒏𝒗𝒆𝒔𝒕𝒎𝒆𝒏𝒕</m:t>
                        </m:r>
                      </m:den>
                    </m:f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             Average Annual Profit=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𝑵𝒆𝒕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𝑷𝒓𝒐𝒇𝒊𝒕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𝑵𝒐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𝑶𝒇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𝒀𝒆𝒂𝒓𝒔</m:t>
                        </m:r>
                      </m:den>
                    </m:f>
                  </m:oMath>
                </a14:m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Discount Factor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r>
                              <a:rPr lang="en-US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</m:t>
                            </m:r>
                          </m:e>
                        </m:d>
                        <m:r>
                          <a:rPr lang="en-US" sz="3600" b="1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600" b="1" i="1" baseline="30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3600" b="1" i="1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b="1" i="1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395417"/>
                <a:ext cx="8825659" cy="5624384"/>
              </a:xfrm>
              <a:blipFill>
                <a:blip r:embed="rId2"/>
                <a:stretch>
                  <a:fillRect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79549"/>
            <a:ext cx="10010104" cy="527261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Payback Period:-</a:t>
            </a:r>
          </a:p>
          <a:p>
            <a:r>
              <a:rPr lang="en-GB" sz="18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The payback period is the time taken to recover the initial investment.</a:t>
            </a:r>
          </a:p>
          <a:p>
            <a:endParaRPr lang="en-GB" sz="18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>
                <a:solidFill>
                  <a:schemeClr val="tx1"/>
                </a:solidFill>
              </a:rPr>
              <a:t>NPV(Net Profit Value)=Amount * Discount Factor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GB" sz="18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6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689317"/>
            <a:ext cx="9843868" cy="502568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Internal Rate of Return (IRR)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IRR is defined as the discount rate at which NPV vanishes. Hence, there is     neither profit or loss in the project.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If NPV&gt;=0     =&gt;  Project is Feasible  or acceptable.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NPV&lt;0        </a:t>
            </a:r>
            <a:r>
              <a:rPr lang="en-US" sz="2400" dirty="0">
                <a:solidFill>
                  <a:schemeClr val="tx1"/>
                </a:solidFill>
              </a:rPr>
              <a:t>=&gt;  </a:t>
            </a:r>
            <a:r>
              <a:rPr lang="en-US" sz="2400" dirty="0" smtClean="0">
                <a:solidFill>
                  <a:schemeClr val="tx1"/>
                </a:solidFill>
              </a:rPr>
              <a:t>Project must be rejected (infeasible).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If NPV=0        =&gt;  There is no profit/loss.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Georgia" panose="02040502050405020303" pitchFamily="18" charset="0"/>
              </a:rPr>
              <a:t>Calculate Net profit, ROI, payback period &amp; NPV  at 33% for the given project A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133372"/>
              </p:ext>
            </p:extLst>
          </p:nvPr>
        </p:nvGraphicFramePr>
        <p:xfrm>
          <a:off x="3667616" y="2110583"/>
          <a:ext cx="34415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660">
                  <a:extLst>
                    <a:ext uri="{9D8B030D-6E8A-4147-A177-3AD203B41FA5}">
                      <a16:colId xmlns:a16="http://schemas.microsoft.com/office/drawing/2014/main" val="2582926499"/>
                    </a:ext>
                  </a:extLst>
                </a:gridCol>
                <a:gridCol w="2034862">
                  <a:extLst>
                    <a:ext uri="{9D8B030D-6E8A-4147-A177-3AD203B41FA5}">
                      <a16:colId xmlns:a16="http://schemas.microsoft.com/office/drawing/2014/main" val="3452148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Year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Project A</a:t>
                      </a:r>
                    </a:p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(Cash flows )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2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-100K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97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20K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09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30K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85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40K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73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70K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0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120</a:t>
                      </a:r>
                      <a:endPara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9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5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99604"/>
              </p:ext>
            </p:extLst>
          </p:nvPr>
        </p:nvGraphicFramePr>
        <p:xfrm>
          <a:off x="1890333" y="1634066"/>
          <a:ext cx="699609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26781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643089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404645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65056822"/>
                    </a:ext>
                  </a:extLst>
                </a:gridCol>
                <a:gridCol w="1577422">
                  <a:extLst>
                    <a:ext uri="{9D8B030D-6E8A-4147-A177-3AD203B41FA5}">
                      <a16:colId xmlns:a16="http://schemas.microsoft.com/office/drawing/2014/main" val="147082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Years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Cash flows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Payback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D.F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(33%)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Present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Value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51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-100K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-100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-100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0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20K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-80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0.7518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15.036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2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30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-50K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0.5653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16.959K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68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 40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-10K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0.4250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17K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6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70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60K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0.3195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22.365K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65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120K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180</a:t>
                      </a:r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0.2402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28.824K</a:t>
                      </a:r>
                      <a:endPara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612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NP=180K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NPV=0.184</a:t>
                      </a:r>
                      <a:endParaRPr lang="en-US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46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5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43000" y="824248"/>
                <a:ext cx="9353282" cy="4890752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>
                    <a:solidFill>
                      <a:schemeClr val="tx1"/>
                    </a:solidFill>
                  </a:rPr>
                  <a:t>ROI(Return on Investment)=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𝑨𝒗𝒆𝒓𝒂𝒈𝒆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𝑨𝒏𝒏𝒖𝒂𝒍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𝑷𝒓𝒐𝒇𝒊𝒕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𝑰𝒏𝒗𝒆𝒔𝒕𝒎𝒆𝒏𝒕</m:t>
                        </m:r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    Average Annual Profit=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𝑵𝒆𝒕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𝑷𝒓𝒐𝒇𝒊𝒕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𝒀𝒆𝒂𝒓𝒔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400" b="1" i="1" u="sng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Project A:-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Average Annual Profit=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𝟏𝟖𝟎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=36</a:t>
                </a:r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endParaRPr lang="en-US" sz="2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              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Return On investment=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𝟑𝟔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= 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36%</a:t>
                </a:r>
                <a:endParaRPr lang="en-US" sz="2400" b="1" i="1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43000" y="824248"/>
                <a:ext cx="9353282" cy="489075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6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142999" y="708338"/>
                <a:ext cx="9662375" cy="5006662"/>
              </a:xfrm>
            </p:spPr>
            <p:txBody>
              <a:bodyPr/>
              <a:lstStyle/>
              <a:p>
                <a:r>
                  <a:rPr lang="en-US" sz="18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Payback Period=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𝟕𝟎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Year</a:t>
                </a:r>
              </a:p>
              <a:p>
                <a:r>
                  <a:rPr lang="en-US" sz="16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den>
                    </m:f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en-US" sz="2400" b="1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Payback Period= </a:t>
                </a:r>
                <a:r>
                  <a:rPr lang="en-US" sz="1800" b="1" u="sng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 Years 1 Month</a:t>
                </a:r>
                <a:r>
                  <a:rPr lang="en-US" sz="1800" b="1" u="sng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b="1" u="sng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 Days</a:t>
                </a:r>
                <a:endParaRPr lang="en-US" sz="1800" b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142999" y="708338"/>
                <a:ext cx="9662375" cy="5006662"/>
              </a:xfrm>
              <a:blipFill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295</TotalTime>
  <Words>428</Words>
  <Application>Microsoft Office PowerPoint</Application>
  <PresentationFormat>Widescreen</PresentationFormat>
  <Paragraphs>212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Bell MT</vt:lpstr>
      <vt:lpstr>Cambria Math</vt:lpstr>
      <vt:lpstr>Corbel</vt:lpstr>
      <vt:lpstr>Georgia</vt:lpstr>
      <vt:lpstr>Times New Roman</vt:lpstr>
      <vt:lpstr>Wingdings</vt:lpstr>
      <vt:lpstr>Basis</vt:lpstr>
      <vt:lpstr>Cost Benefit Evaluation techniques</vt:lpstr>
      <vt:lpstr>Cost Benefit Evaluation techniques </vt:lpstr>
      <vt:lpstr>PowerPoint Presentation</vt:lpstr>
      <vt:lpstr>PowerPoint Presentation</vt:lpstr>
      <vt:lpstr>PowerPoint Presentation</vt:lpstr>
      <vt:lpstr>Calculate Net profit, ROI, payback period &amp; NPV  at 33% for the given project A</vt:lpstr>
      <vt:lpstr>PowerPoint Presentation</vt:lpstr>
      <vt:lpstr>PowerPoint Presentation</vt:lpstr>
      <vt:lpstr>PowerPoint Presentation</vt:lpstr>
      <vt:lpstr>Which of these project will be chosen on the basis of  a) Payback Period  b)ROI(Return On Investment)   c)NPV  Assuming 10% discount rate                                       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tRiDeV</cp:lastModifiedBy>
  <cp:revision>41</cp:revision>
  <dcterms:created xsi:type="dcterms:W3CDTF">2017-03-20T16:07:23Z</dcterms:created>
  <dcterms:modified xsi:type="dcterms:W3CDTF">2018-02-17T03:51:38Z</dcterms:modified>
</cp:coreProperties>
</file>