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3" r:id="rId4"/>
    <p:sldId id="259" r:id="rId5"/>
    <p:sldId id="262" r:id="rId6"/>
    <p:sldId id="264" r:id="rId7"/>
    <p:sldId id="260" r:id="rId8"/>
    <p:sldId id="265" r:id="rId9"/>
    <p:sldId id="267"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348" y="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EA57E-B7CE-A5C0-7869-9EDB778FAAD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9047018-D428-6A4D-F4EE-6EE7610AFE2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20DE998-5E82-32FF-B128-432820B018FD}"/>
              </a:ext>
            </a:extLst>
          </p:cNvPr>
          <p:cNvSpPr>
            <a:spLocks noGrp="1"/>
          </p:cNvSpPr>
          <p:nvPr>
            <p:ph type="dt" sz="half" idx="10"/>
          </p:nvPr>
        </p:nvSpPr>
        <p:spPr/>
        <p:txBody>
          <a:bodyPr/>
          <a:lstStyle/>
          <a:p>
            <a:fld id="{AB37AB50-6992-40FE-BE67-C06157F3A1C0}" type="datetimeFigureOut">
              <a:rPr lang="en-US" smtClean="0"/>
              <a:t>5/6/2024</a:t>
            </a:fld>
            <a:endParaRPr lang="en-US"/>
          </a:p>
        </p:txBody>
      </p:sp>
      <p:sp>
        <p:nvSpPr>
          <p:cNvPr id="5" name="Footer Placeholder 4">
            <a:extLst>
              <a:ext uri="{FF2B5EF4-FFF2-40B4-BE49-F238E27FC236}">
                <a16:creationId xmlns:a16="http://schemas.microsoft.com/office/drawing/2014/main" id="{0789C8B3-64F0-9E12-7967-8E3F3D344E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6F611EB-BFED-3631-AF44-E93598C05144}"/>
              </a:ext>
            </a:extLst>
          </p:cNvPr>
          <p:cNvSpPr>
            <a:spLocks noGrp="1"/>
          </p:cNvSpPr>
          <p:nvPr>
            <p:ph type="sldNum" sz="quarter" idx="12"/>
          </p:nvPr>
        </p:nvSpPr>
        <p:spPr/>
        <p:txBody>
          <a:bodyPr/>
          <a:lstStyle/>
          <a:p>
            <a:fld id="{ACC82B68-BA0F-485D-9F53-11BA9CE7EF75}" type="slidenum">
              <a:rPr lang="en-US" smtClean="0"/>
              <a:t>‹#›</a:t>
            </a:fld>
            <a:endParaRPr lang="en-US"/>
          </a:p>
        </p:txBody>
      </p:sp>
    </p:spTree>
    <p:extLst>
      <p:ext uri="{BB962C8B-B14F-4D97-AF65-F5344CB8AC3E}">
        <p14:creationId xmlns:p14="http://schemas.microsoft.com/office/powerpoint/2010/main" val="4109335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428EFD-5442-52E7-DBCA-D178297B1F0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25DFDE2-2DD1-A74A-2C18-A9ADDA6DF9B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784F60-D830-BF26-16C9-4EBC93D14680}"/>
              </a:ext>
            </a:extLst>
          </p:cNvPr>
          <p:cNvSpPr>
            <a:spLocks noGrp="1"/>
          </p:cNvSpPr>
          <p:nvPr>
            <p:ph type="dt" sz="half" idx="10"/>
          </p:nvPr>
        </p:nvSpPr>
        <p:spPr/>
        <p:txBody>
          <a:bodyPr/>
          <a:lstStyle/>
          <a:p>
            <a:fld id="{AB37AB50-6992-40FE-BE67-C06157F3A1C0}" type="datetimeFigureOut">
              <a:rPr lang="en-US" smtClean="0"/>
              <a:t>5/6/2024</a:t>
            </a:fld>
            <a:endParaRPr lang="en-US"/>
          </a:p>
        </p:txBody>
      </p:sp>
      <p:sp>
        <p:nvSpPr>
          <p:cNvPr id="5" name="Footer Placeholder 4">
            <a:extLst>
              <a:ext uri="{FF2B5EF4-FFF2-40B4-BE49-F238E27FC236}">
                <a16:creationId xmlns:a16="http://schemas.microsoft.com/office/drawing/2014/main" id="{D67E69A8-476A-F6B4-E0B2-B7BE7E23EC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D793510-EF25-09C6-947A-7C4E461F88AC}"/>
              </a:ext>
            </a:extLst>
          </p:cNvPr>
          <p:cNvSpPr>
            <a:spLocks noGrp="1"/>
          </p:cNvSpPr>
          <p:nvPr>
            <p:ph type="sldNum" sz="quarter" idx="12"/>
          </p:nvPr>
        </p:nvSpPr>
        <p:spPr/>
        <p:txBody>
          <a:bodyPr/>
          <a:lstStyle/>
          <a:p>
            <a:fld id="{ACC82B68-BA0F-485D-9F53-11BA9CE7EF75}" type="slidenum">
              <a:rPr lang="en-US" smtClean="0"/>
              <a:t>‹#›</a:t>
            </a:fld>
            <a:endParaRPr lang="en-US"/>
          </a:p>
        </p:txBody>
      </p:sp>
    </p:spTree>
    <p:extLst>
      <p:ext uri="{BB962C8B-B14F-4D97-AF65-F5344CB8AC3E}">
        <p14:creationId xmlns:p14="http://schemas.microsoft.com/office/powerpoint/2010/main" val="27720240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8F10E1C-8A2B-BF36-D93F-2C68500A1CB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CA9EE86-882E-A179-FF0D-57CB7A00D6F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629C03-2B1A-78E7-AF75-6B4325A30268}"/>
              </a:ext>
            </a:extLst>
          </p:cNvPr>
          <p:cNvSpPr>
            <a:spLocks noGrp="1"/>
          </p:cNvSpPr>
          <p:nvPr>
            <p:ph type="dt" sz="half" idx="10"/>
          </p:nvPr>
        </p:nvSpPr>
        <p:spPr/>
        <p:txBody>
          <a:bodyPr/>
          <a:lstStyle/>
          <a:p>
            <a:fld id="{AB37AB50-6992-40FE-BE67-C06157F3A1C0}" type="datetimeFigureOut">
              <a:rPr lang="en-US" smtClean="0"/>
              <a:t>5/6/2024</a:t>
            </a:fld>
            <a:endParaRPr lang="en-US"/>
          </a:p>
        </p:txBody>
      </p:sp>
      <p:sp>
        <p:nvSpPr>
          <p:cNvPr id="5" name="Footer Placeholder 4">
            <a:extLst>
              <a:ext uri="{FF2B5EF4-FFF2-40B4-BE49-F238E27FC236}">
                <a16:creationId xmlns:a16="http://schemas.microsoft.com/office/drawing/2014/main" id="{AFC8C0D4-FFAC-FCE7-E94B-1CBFFDECF2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651BBAD-EE7B-7398-FA57-A474E8431B2B}"/>
              </a:ext>
            </a:extLst>
          </p:cNvPr>
          <p:cNvSpPr>
            <a:spLocks noGrp="1"/>
          </p:cNvSpPr>
          <p:nvPr>
            <p:ph type="sldNum" sz="quarter" idx="12"/>
          </p:nvPr>
        </p:nvSpPr>
        <p:spPr/>
        <p:txBody>
          <a:bodyPr/>
          <a:lstStyle/>
          <a:p>
            <a:fld id="{ACC82B68-BA0F-485D-9F53-11BA9CE7EF75}" type="slidenum">
              <a:rPr lang="en-US" smtClean="0"/>
              <a:t>‹#›</a:t>
            </a:fld>
            <a:endParaRPr lang="en-US"/>
          </a:p>
        </p:txBody>
      </p:sp>
    </p:spTree>
    <p:extLst>
      <p:ext uri="{BB962C8B-B14F-4D97-AF65-F5344CB8AC3E}">
        <p14:creationId xmlns:p14="http://schemas.microsoft.com/office/powerpoint/2010/main" val="38009047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64129D-C835-204C-3831-C8964664A75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B860204-0DFE-BA4E-78A6-4FE1CB64001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188E463-18E0-7237-0016-F9F9671E27E7}"/>
              </a:ext>
            </a:extLst>
          </p:cNvPr>
          <p:cNvSpPr>
            <a:spLocks noGrp="1"/>
          </p:cNvSpPr>
          <p:nvPr>
            <p:ph type="dt" sz="half" idx="10"/>
          </p:nvPr>
        </p:nvSpPr>
        <p:spPr/>
        <p:txBody>
          <a:bodyPr/>
          <a:lstStyle/>
          <a:p>
            <a:fld id="{AB37AB50-6992-40FE-BE67-C06157F3A1C0}" type="datetimeFigureOut">
              <a:rPr lang="en-US" smtClean="0"/>
              <a:t>5/6/2024</a:t>
            </a:fld>
            <a:endParaRPr lang="en-US"/>
          </a:p>
        </p:txBody>
      </p:sp>
      <p:sp>
        <p:nvSpPr>
          <p:cNvPr id="5" name="Footer Placeholder 4">
            <a:extLst>
              <a:ext uri="{FF2B5EF4-FFF2-40B4-BE49-F238E27FC236}">
                <a16:creationId xmlns:a16="http://schemas.microsoft.com/office/drawing/2014/main" id="{987E02C6-75AF-904C-7CA3-9C6A349C5A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FBE5E7-C6A5-FB2D-E03A-789D8397C075}"/>
              </a:ext>
            </a:extLst>
          </p:cNvPr>
          <p:cNvSpPr>
            <a:spLocks noGrp="1"/>
          </p:cNvSpPr>
          <p:nvPr>
            <p:ph type="sldNum" sz="quarter" idx="12"/>
          </p:nvPr>
        </p:nvSpPr>
        <p:spPr/>
        <p:txBody>
          <a:bodyPr/>
          <a:lstStyle/>
          <a:p>
            <a:fld id="{ACC82B68-BA0F-485D-9F53-11BA9CE7EF75}" type="slidenum">
              <a:rPr lang="en-US" smtClean="0"/>
              <a:t>‹#›</a:t>
            </a:fld>
            <a:endParaRPr lang="en-US"/>
          </a:p>
        </p:txBody>
      </p:sp>
    </p:spTree>
    <p:extLst>
      <p:ext uri="{BB962C8B-B14F-4D97-AF65-F5344CB8AC3E}">
        <p14:creationId xmlns:p14="http://schemas.microsoft.com/office/powerpoint/2010/main" val="6389968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8B874D-D848-16AF-1C70-2EE6873656B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09F867F-9709-AA87-E869-EE7CFAF4CD9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091126E-BCE0-47F4-0A9A-E845356026B2}"/>
              </a:ext>
            </a:extLst>
          </p:cNvPr>
          <p:cNvSpPr>
            <a:spLocks noGrp="1"/>
          </p:cNvSpPr>
          <p:nvPr>
            <p:ph type="dt" sz="half" idx="10"/>
          </p:nvPr>
        </p:nvSpPr>
        <p:spPr/>
        <p:txBody>
          <a:bodyPr/>
          <a:lstStyle/>
          <a:p>
            <a:fld id="{AB37AB50-6992-40FE-BE67-C06157F3A1C0}" type="datetimeFigureOut">
              <a:rPr lang="en-US" smtClean="0"/>
              <a:t>5/6/2024</a:t>
            </a:fld>
            <a:endParaRPr lang="en-US"/>
          </a:p>
        </p:txBody>
      </p:sp>
      <p:sp>
        <p:nvSpPr>
          <p:cNvPr id="5" name="Footer Placeholder 4">
            <a:extLst>
              <a:ext uri="{FF2B5EF4-FFF2-40B4-BE49-F238E27FC236}">
                <a16:creationId xmlns:a16="http://schemas.microsoft.com/office/drawing/2014/main" id="{74EFAB1B-7437-7986-6213-B9CBAB37FA4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0E96F36-2BA4-2BDE-AF47-4C3097A607B7}"/>
              </a:ext>
            </a:extLst>
          </p:cNvPr>
          <p:cNvSpPr>
            <a:spLocks noGrp="1"/>
          </p:cNvSpPr>
          <p:nvPr>
            <p:ph type="sldNum" sz="quarter" idx="12"/>
          </p:nvPr>
        </p:nvSpPr>
        <p:spPr/>
        <p:txBody>
          <a:bodyPr/>
          <a:lstStyle/>
          <a:p>
            <a:fld id="{ACC82B68-BA0F-485D-9F53-11BA9CE7EF75}" type="slidenum">
              <a:rPr lang="en-US" smtClean="0"/>
              <a:t>‹#›</a:t>
            </a:fld>
            <a:endParaRPr lang="en-US"/>
          </a:p>
        </p:txBody>
      </p:sp>
    </p:spTree>
    <p:extLst>
      <p:ext uri="{BB962C8B-B14F-4D97-AF65-F5344CB8AC3E}">
        <p14:creationId xmlns:p14="http://schemas.microsoft.com/office/powerpoint/2010/main" val="25690532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25F669-C818-CE0A-D49D-7A87A2D2CDD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14A5453-28AB-508B-66E8-94D17DA5442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442C66F-39DB-8C3B-F381-A1C230BA3CB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E87C575-5E7B-918E-1AE8-34A2212F2BF2}"/>
              </a:ext>
            </a:extLst>
          </p:cNvPr>
          <p:cNvSpPr>
            <a:spLocks noGrp="1"/>
          </p:cNvSpPr>
          <p:nvPr>
            <p:ph type="dt" sz="half" idx="10"/>
          </p:nvPr>
        </p:nvSpPr>
        <p:spPr/>
        <p:txBody>
          <a:bodyPr/>
          <a:lstStyle/>
          <a:p>
            <a:fld id="{AB37AB50-6992-40FE-BE67-C06157F3A1C0}" type="datetimeFigureOut">
              <a:rPr lang="en-US" smtClean="0"/>
              <a:t>5/6/2024</a:t>
            </a:fld>
            <a:endParaRPr lang="en-US"/>
          </a:p>
        </p:txBody>
      </p:sp>
      <p:sp>
        <p:nvSpPr>
          <p:cNvPr id="6" name="Footer Placeholder 5">
            <a:extLst>
              <a:ext uri="{FF2B5EF4-FFF2-40B4-BE49-F238E27FC236}">
                <a16:creationId xmlns:a16="http://schemas.microsoft.com/office/drawing/2014/main" id="{376F1846-34C1-6189-2AF2-9AA797C740D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37F90EE-4008-E8AD-1B2F-30800F892484}"/>
              </a:ext>
            </a:extLst>
          </p:cNvPr>
          <p:cNvSpPr>
            <a:spLocks noGrp="1"/>
          </p:cNvSpPr>
          <p:nvPr>
            <p:ph type="sldNum" sz="quarter" idx="12"/>
          </p:nvPr>
        </p:nvSpPr>
        <p:spPr/>
        <p:txBody>
          <a:bodyPr/>
          <a:lstStyle/>
          <a:p>
            <a:fld id="{ACC82B68-BA0F-485D-9F53-11BA9CE7EF75}" type="slidenum">
              <a:rPr lang="en-US" smtClean="0"/>
              <a:t>‹#›</a:t>
            </a:fld>
            <a:endParaRPr lang="en-US"/>
          </a:p>
        </p:txBody>
      </p:sp>
    </p:spTree>
    <p:extLst>
      <p:ext uri="{BB962C8B-B14F-4D97-AF65-F5344CB8AC3E}">
        <p14:creationId xmlns:p14="http://schemas.microsoft.com/office/powerpoint/2010/main" val="24724385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99E6B-974F-2CBB-C834-CA9B87F33C2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6493382-4AEF-7ABF-2D8C-9A8A68321FC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FAAA11B-395E-B01A-CF75-3BCFEB3164E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56F59D4-C6F8-FE14-AFE2-A78431AE703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57F2621-9FF1-99A8-869F-5464B3582C2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B136245-B138-AC6D-2A61-76F5C925B63A}"/>
              </a:ext>
            </a:extLst>
          </p:cNvPr>
          <p:cNvSpPr>
            <a:spLocks noGrp="1"/>
          </p:cNvSpPr>
          <p:nvPr>
            <p:ph type="dt" sz="half" idx="10"/>
          </p:nvPr>
        </p:nvSpPr>
        <p:spPr/>
        <p:txBody>
          <a:bodyPr/>
          <a:lstStyle/>
          <a:p>
            <a:fld id="{AB37AB50-6992-40FE-BE67-C06157F3A1C0}" type="datetimeFigureOut">
              <a:rPr lang="en-US" smtClean="0"/>
              <a:t>5/6/2024</a:t>
            </a:fld>
            <a:endParaRPr lang="en-US"/>
          </a:p>
        </p:txBody>
      </p:sp>
      <p:sp>
        <p:nvSpPr>
          <p:cNvPr id="8" name="Footer Placeholder 7">
            <a:extLst>
              <a:ext uri="{FF2B5EF4-FFF2-40B4-BE49-F238E27FC236}">
                <a16:creationId xmlns:a16="http://schemas.microsoft.com/office/drawing/2014/main" id="{5C2DC7D1-6311-2852-BB5E-2001313590A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7C539C9-D0B4-0517-33FB-7B845B8B7756}"/>
              </a:ext>
            </a:extLst>
          </p:cNvPr>
          <p:cNvSpPr>
            <a:spLocks noGrp="1"/>
          </p:cNvSpPr>
          <p:nvPr>
            <p:ph type="sldNum" sz="quarter" idx="12"/>
          </p:nvPr>
        </p:nvSpPr>
        <p:spPr/>
        <p:txBody>
          <a:bodyPr/>
          <a:lstStyle/>
          <a:p>
            <a:fld id="{ACC82B68-BA0F-485D-9F53-11BA9CE7EF75}" type="slidenum">
              <a:rPr lang="en-US" smtClean="0"/>
              <a:t>‹#›</a:t>
            </a:fld>
            <a:endParaRPr lang="en-US"/>
          </a:p>
        </p:txBody>
      </p:sp>
    </p:spTree>
    <p:extLst>
      <p:ext uri="{BB962C8B-B14F-4D97-AF65-F5344CB8AC3E}">
        <p14:creationId xmlns:p14="http://schemas.microsoft.com/office/powerpoint/2010/main" val="34003037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2DD249-987A-6D94-F4B4-2CE484C25C8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4F6902A-3183-BE88-6B4E-0B43F65A5170}"/>
              </a:ext>
            </a:extLst>
          </p:cNvPr>
          <p:cNvSpPr>
            <a:spLocks noGrp="1"/>
          </p:cNvSpPr>
          <p:nvPr>
            <p:ph type="dt" sz="half" idx="10"/>
          </p:nvPr>
        </p:nvSpPr>
        <p:spPr/>
        <p:txBody>
          <a:bodyPr/>
          <a:lstStyle/>
          <a:p>
            <a:fld id="{AB37AB50-6992-40FE-BE67-C06157F3A1C0}" type="datetimeFigureOut">
              <a:rPr lang="en-US" smtClean="0"/>
              <a:t>5/6/2024</a:t>
            </a:fld>
            <a:endParaRPr lang="en-US"/>
          </a:p>
        </p:txBody>
      </p:sp>
      <p:sp>
        <p:nvSpPr>
          <p:cNvPr id="4" name="Footer Placeholder 3">
            <a:extLst>
              <a:ext uri="{FF2B5EF4-FFF2-40B4-BE49-F238E27FC236}">
                <a16:creationId xmlns:a16="http://schemas.microsoft.com/office/drawing/2014/main" id="{2B8F7AAE-CD34-CDCA-433B-1BF7D729CAE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93B1260-5387-7D5A-BC61-52BA1F8BF73F}"/>
              </a:ext>
            </a:extLst>
          </p:cNvPr>
          <p:cNvSpPr>
            <a:spLocks noGrp="1"/>
          </p:cNvSpPr>
          <p:nvPr>
            <p:ph type="sldNum" sz="quarter" idx="12"/>
          </p:nvPr>
        </p:nvSpPr>
        <p:spPr/>
        <p:txBody>
          <a:bodyPr/>
          <a:lstStyle/>
          <a:p>
            <a:fld id="{ACC82B68-BA0F-485D-9F53-11BA9CE7EF75}" type="slidenum">
              <a:rPr lang="en-US" smtClean="0"/>
              <a:t>‹#›</a:t>
            </a:fld>
            <a:endParaRPr lang="en-US"/>
          </a:p>
        </p:txBody>
      </p:sp>
    </p:spTree>
    <p:extLst>
      <p:ext uri="{BB962C8B-B14F-4D97-AF65-F5344CB8AC3E}">
        <p14:creationId xmlns:p14="http://schemas.microsoft.com/office/powerpoint/2010/main" val="42494985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CA07884-7425-6263-680C-2D6758012C67}"/>
              </a:ext>
            </a:extLst>
          </p:cNvPr>
          <p:cNvSpPr>
            <a:spLocks noGrp="1"/>
          </p:cNvSpPr>
          <p:nvPr>
            <p:ph type="dt" sz="half" idx="10"/>
          </p:nvPr>
        </p:nvSpPr>
        <p:spPr/>
        <p:txBody>
          <a:bodyPr/>
          <a:lstStyle/>
          <a:p>
            <a:fld id="{AB37AB50-6992-40FE-BE67-C06157F3A1C0}" type="datetimeFigureOut">
              <a:rPr lang="en-US" smtClean="0"/>
              <a:t>5/6/2024</a:t>
            </a:fld>
            <a:endParaRPr lang="en-US"/>
          </a:p>
        </p:txBody>
      </p:sp>
      <p:sp>
        <p:nvSpPr>
          <p:cNvPr id="3" name="Footer Placeholder 2">
            <a:extLst>
              <a:ext uri="{FF2B5EF4-FFF2-40B4-BE49-F238E27FC236}">
                <a16:creationId xmlns:a16="http://schemas.microsoft.com/office/drawing/2014/main" id="{992C3524-E79B-4951-BAE9-8B5E32407E7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AAB9425-DE06-AB02-B139-39BB379D9089}"/>
              </a:ext>
            </a:extLst>
          </p:cNvPr>
          <p:cNvSpPr>
            <a:spLocks noGrp="1"/>
          </p:cNvSpPr>
          <p:nvPr>
            <p:ph type="sldNum" sz="quarter" idx="12"/>
          </p:nvPr>
        </p:nvSpPr>
        <p:spPr/>
        <p:txBody>
          <a:bodyPr/>
          <a:lstStyle/>
          <a:p>
            <a:fld id="{ACC82B68-BA0F-485D-9F53-11BA9CE7EF75}" type="slidenum">
              <a:rPr lang="en-US" smtClean="0"/>
              <a:t>‹#›</a:t>
            </a:fld>
            <a:endParaRPr lang="en-US"/>
          </a:p>
        </p:txBody>
      </p:sp>
    </p:spTree>
    <p:extLst>
      <p:ext uri="{BB962C8B-B14F-4D97-AF65-F5344CB8AC3E}">
        <p14:creationId xmlns:p14="http://schemas.microsoft.com/office/powerpoint/2010/main" val="1389087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D1FEA5-6F72-8125-63CF-8D63B246D7A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366C365-D99D-C024-A052-74AC140237D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A94394C-6FE3-1D54-C2FB-53BFC94873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3D1843D-3502-81CD-AF27-193D998EA111}"/>
              </a:ext>
            </a:extLst>
          </p:cNvPr>
          <p:cNvSpPr>
            <a:spLocks noGrp="1"/>
          </p:cNvSpPr>
          <p:nvPr>
            <p:ph type="dt" sz="half" idx="10"/>
          </p:nvPr>
        </p:nvSpPr>
        <p:spPr/>
        <p:txBody>
          <a:bodyPr/>
          <a:lstStyle/>
          <a:p>
            <a:fld id="{AB37AB50-6992-40FE-BE67-C06157F3A1C0}" type="datetimeFigureOut">
              <a:rPr lang="en-US" smtClean="0"/>
              <a:t>5/6/2024</a:t>
            </a:fld>
            <a:endParaRPr lang="en-US"/>
          </a:p>
        </p:txBody>
      </p:sp>
      <p:sp>
        <p:nvSpPr>
          <p:cNvPr id="6" name="Footer Placeholder 5">
            <a:extLst>
              <a:ext uri="{FF2B5EF4-FFF2-40B4-BE49-F238E27FC236}">
                <a16:creationId xmlns:a16="http://schemas.microsoft.com/office/drawing/2014/main" id="{EE00D92B-CF43-1D69-F85A-CF0202C9B66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55AE464-5F03-555F-DA1B-279AE349F139}"/>
              </a:ext>
            </a:extLst>
          </p:cNvPr>
          <p:cNvSpPr>
            <a:spLocks noGrp="1"/>
          </p:cNvSpPr>
          <p:nvPr>
            <p:ph type="sldNum" sz="quarter" idx="12"/>
          </p:nvPr>
        </p:nvSpPr>
        <p:spPr/>
        <p:txBody>
          <a:bodyPr/>
          <a:lstStyle/>
          <a:p>
            <a:fld id="{ACC82B68-BA0F-485D-9F53-11BA9CE7EF75}" type="slidenum">
              <a:rPr lang="en-US" smtClean="0"/>
              <a:t>‹#›</a:t>
            </a:fld>
            <a:endParaRPr lang="en-US"/>
          </a:p>
        </p:txBody>
      </p:sp>
    </p:spTree>
    <p:extLst>
      <p:ext uri="{BB962C8B-B14F-4D97-AF65-F5344CB8AC3E}">
        <p14:creationId xmlns:p14="http://schemas.microsoft.com/office/powerpoint/2010/main" val="2201523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5697A3-375B-23AB-D4B9-6AFB05108AE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C687DEF-CFF7-B834-86F6-49265D29DB6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69B0AF5-1C4C-616A-2C45-95EA5742C05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053CF74-F38B-6684-48FB-9A34177919B7}"/>
              </a:ext>
            </a:extLst>
          </p:cNvPr>
          <p:cNvSpPr>
            <a:spLocks noGrp="1"/>
          </p:cNvSpPr>
          <p:nvPr>
            <p:ph type="dt" sz="half" idx="10"/>
          </p:nvPr>
        </p:nvSpPr>
        <p:spPr/>
        <p:txBody>
          <a:bodyPr/>
          <a:lstStyle/>
          <a:p>
            <a:fld id="{AB37AB50-6992-40FE-BE67-C06157F3A1C0}" type="datetimeFigureOut">
              <a:rPr lang="en-US" smtClean="0"/>
              <a:t>5/6/2024</a:t>
            </a:fld>
            <a:endParaRPr lang="en-US"/>
          </a:p>
        </p:txBody>
      </p:sp>
      <p:sp>
        <p:nvSpPr>
          <p:cNvPr id="6" name="Footer Placeholder 5">
            <a:extLst>
              <a:ext uri="{FF2B5EF4-FFF2-40B4-BE49-F238E27FC236}">
                <a16:creationId xmlns:a16="http://schemas.microsoft.com/office/drawing/2014/main" id="{BF30FFE6-5AFB-FFED-7FA2-57E3D84688B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50A399-B8D1-838D-8E47-A9EBD162F11D}"/>
              </a:ext>
            </a:extLst>
          </p:cNvPr>
          <p:cNvSpPr>
            <a:spLocks noGrp="1"/>
          </p:cNvSpPr>
          <p:nvPr>
            <p:ph type="sldNum" sz="quarter" idx="12"/>
          </p:nvPr>
        </p:nvSpPr>
        <p:spPr/>
        <p:txBody>
          <a:bodyPr/>
          <a:lstStyle/>
          <a:p>
            <a:fld id="{ACC82B68-BA0F-485D-9F53-11BA9CE7EF75}" type="slidenum">
              <a:rPr lang="en-US" smtClean="0"/>
              <a:t>‹#›</a:t>
            </a:fld>
            <a:endParaRPr lang="en-US"/>
          </a:p>
        </p:txBody>
      </p:sp>
    </p:spTree>
    <p:extLst>
      <p:ext uri="{BB962C8B-B14F-4D97-AF65-F5344CB8AC3E}">
        <p14:creationId xmlns:p14="http://schemas.microsoft.com/office/powerpoint/2010/main" val="37553447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A03E5AC-1F69-0AD7-AD2F-3BCEF53088A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DD1382D-977C-C1BD-53C6-88B290CF2EB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A0EF528-579F-5AD9-DD9B-0F0CC8E9407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B37AB50-6992-40FE-BE67-C06157F3A1C0}" type="datetimeFigureOut">
              <a:rPr lang="en-US" smtClean="0"/>
              <a:t>5/6/2024</a:t>
            </a:fld>
            <a:endParaRPr lang="en-US"/>
          </a:p>
        </p:txBody>
      </p:sp>
      <p:sp>
        <p:nvSpPr>
          <p:cNvPr id="5" name="Footer Placeholder 4">
            <a:extLst>
              <a:ext uri="{FF2B5EF4-FFF2-40B4-BE49-F238E27FC236}">
                <a16:creationId xmlns:a16="http://schemas.microsoft.com/office/drawing/2014/main" id="{81A0BFD6-BD7A-1997-660F-DE9736F5F30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47CE089-E20D-A930-5CB4-DDACF7883C8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CC82B68-BA0F-485D-9F53-11BA9CE7EF75}" type="slidenum">
              <a:rPr lang="en-US" smtClean="0"/>
              <a:t>‹#›</a:t>
            </a:fld>
            <a:endParaRPr lang="en-US"/>
          </a:p>
        </p:txBody>
      </p:sp>
    </p:spTree>
    <p:extLst>
      <p:ext uri="{BB962C8B-B14F-4D97-AF65-F5344CB8AC3E}">
        <p14:creationId xmlns:p14="http://schemas.microsoft.com/office/powerpoint/2010/main" val="42741445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5EBA60-1118-B220-9F80-AA00DA660207}"/>
              </a:ext>
            </a:extLst>
          </p:cNvPr>
          <p:cNvSpPr>
            <a:spLocks noGrp="1"/>
          </p:cNvSpPr>
          <p:nvPr>
            <p:ph type="ctrTitle"/>
          </p:nvPr>
        </p:nvSpPr>
        <p:spPr/>
        <p:txBody>
          <a:bodyPr/>
          <a:lstStyle/>
          <a:p>
            <a:r>
              <a:rPr lang="en-US" dirty="0"/>
              <a:t>Software Design</a:t>
            </a:r>
          </a:p>
        </p:txBody>
      </p:sp>
      <p:sp>
        <p:nvSpPr>
          <p:cNvPr id="3" name="Subtitle 2">
            <a:extLst>
              <a:ext uri="{FF2B5EF4-FFF2-40B4-BE49-F238E27FC236}">
                <a16:creationId xmlns:a16="http://schemas.microsoft.com/office/drawing/2014/main" id="{E311ED1B-077D-369F-44BC-F928E67B7A7D}"/>
              </a:ext>
            </a:extLst>
          </p:cNvPr>
          <p:cNvSpPr>
            <a:spLocks noGrp="1"/>
          </p:cNvSpPr>
          <p:nvPr>
            <p:ph type="subTitle" idx="1"/>
          </p:nvPr>
        </p:nvSpPr>
        <p:spPr/>
        <p:txBody>
          <a:bodyPr/>
          <a:lstStyle/>
          <a:p>
            <a:r>
              <a:rPr lang="en-US" dirty="0"/>
              <a:t>Unit 2</a:t>
            </a:r>
          </a:p>
          <a:p>
            <a:r>
              <a:rPr lang="en-US" dirty="0"/>
              <a:t>Software Engineering</a:t>
            </a:r>
          </a:p>
          <a:p>
            <a:r>
              <a:rPr lang="en-US" dirty="0"/>
              <a:t>Dr. Ram Kumar</a:t>
            </a:r>
          </a:p>
        </p:txBody>
      </p:sp>
    </p:spTree>
    <p:extLst>
      <p:ext uri="{BB962C8B-B14F-4D97-AF65-F5344CB8AC3E}">
        <p14:creationId xmlns:p14="http://schemas.microsoft.com/office/powerpoint/2010/main" val="40678109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3F3B28-A969-14D4-D1DA-F81505AC3C8A}"/>
              </a:ext>
            </a:extLst>
          </p:cNvPr>
          <p:cNvSpPr>
            <a:spLocks noGrp="1"/>
          </p:cNvSpPr>
          <p:nvPr>
            <p:ph type="title"/>
          </p:nvPr>
        </p:nvSpPr>
        <p:spPr/>
        <p:txBody>
          <a:bodyPr/>
          <a:lstStyle/>
          <a:p>
            <a:r>
              <a:rPr lang="en-US" dirty="0"/>
              <a:t>Coupling and Cohesion</a:t>
            </a:r>
          </a:p>
        </p:txBody>
      </p:sp>
      <p:sp>
        <p:nvSpPr>
          <p:cNvPr id="3" name="Content Placeholder 2">
            <a:extLst>
              <a:ext uri="{FF2B5EF4-FFF2-40B4-BE49-F238E27FC236}">
                <a16:creationId xmlns:a16="http://schemas.microsoft.com/office/drawing/2014/main" id="{86A0F0A9-F330-9F1E-A5E9-EC5876647990}"/>
              </a:ext>
            </a:extLst>
          </p:cNvPr>
          <p:cNvSpPr>
            <a:spLocks noGrp="1"/>
          </p:cNvSpPr>
          <p:nvPr>
            <p:ph idx="1"/>
          </p:nvPr>
        </p:nvSpPr>
        <p:spPr>
          <a:xfrm>
            <a:off x="838200" y="1825624"/>
            <a:ext cx="10515600" cy="4919949"/>
          </a:xfrm>
        </p:spPr>
        <p:txBody>
          <a:bodyPr>
            <a:normAutofit/>
          </a:bodyPr>
          <a:lstStyle/>
          <a:p>
            <a:r>
              <a:rPr lang="en-US" sz="2000" dirty="0"/>
              <a:t>Coupling and Cohesion are two key concepts in software engineering that are used to measure the quality of a software system’s design.</a:t>
            </a:r>
          </a:p>
          <a:p>
            <a:r>
              <a:rPr lang="en-US" sz="2000" b="1" i="0" dirty="0">
                <a:solidFill>
                  <a:srgbClr val="273239"/>
                </a:solidFill>
                <a:effectLst/>
              </a:rPr>
              <a:t>Coupling</a:t>
            </a:r>
            <a:r>
              <a:rPr lang="en-US" sz="2000" b="0" i="0" dirty="0">
                <a:solidFill>
                  <a:srgbClr val="273239"/>
                </a:solidFill>
                <a:effectLst/>
              </a:rPr>
              <a:t> refers to the degree of interdependence between software modules. High coupling means that modules are closely connected and changes in one module may affect other modules. Low coupling means that modules are independent and changes in one module have little impact on other modules.</a:t>
            </a:r>
          </a:p>
          <a:p>
            <a:r>
              <a:rPr lang="en-US" sz="2000" b="1" i="0" dirty="0">
                <a:solidFill>
                  <a:srgbClr val="273239"/>
                </a:solidFill>
                <a:effectLst/>
              </a:rPr>
              <a:t>Cohesion</a:t>
            </a:r>
            <a:r>
              <a:rPr lang="en-US" sz="2000" b="0" i="0" dirty="0">
                <a:solidFill>
                  <a:srgbClr val="273239"/>
                </a:solidFill>
                <a:effectLst/>
              </a:rPr>
              <a:t> refers to the degree to which elements within a module work together to fulfill a single, well-defined purpose. High cohesion means that elements are closely related and focused on a single purpose, while low cohesion means that elements are loosely related and serve multiple purposes.</a:t>
            </a:r>
          </a:p>
          <a:p>
            <a:r>
              <a:rPr lang="en-US" sz="2000" dirty="0"/>
              <a:t>Both coupling and cohesion are important factors in determining the maintainability, scalability, and reliability of a software system. </a:t>
            </a:r>
          </a:p>
          <a:p>
            <a:r>
              <a:rPr lang="en-US" sz="2000" dirty="0"/>
              <a:t>High coupling and low cohesion can make a system difficult to change and test, while low coupling and high cohesion make a system easier to maintain and improve.</a:t>
            </a:r>
          </a:p>
          <a:p>
            <a:endParaRPr lang="en-US" sz="2000" dirty="0"/>
          </a:p>
        </p:txBody>
      </p:sp>
    </p:spTree>
    <p:extLst>
      <p:ext uri="{BB962C8B-B14F-4D97-AF65-F5344CB8AC3E}">
        <p14:creationId xmlns:p14="http://schemas.microsoft.com/office/powerpoint/2010/main" val="11737171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green arrow with white text&#10;&#10;Description automatically generated">
            <a:extLst>
              <a:ext uri="{FF2B5EF4-FFF2-40B4-BE49-F238E27FC236}">
                <a16:creationId xmlns:a16="http://schemas.microsoft.com/office/drawing/2014/main" id="{DD24DE33-5B2C-F28E-AEF6-A5748FED19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84770" y="839931"/>
            <a:ext cx="4370958" cy="5178138"/>
          </a:xfrm>
          <a:prstGeom prst="rect">
            <a:avLst/>
          </a:prstGeom>
        </p:spPr>
      </p:pic>
    </p:spTree>
    <p:extLst>
      <p:ext uri="{BB962C8B-B14F-4D97-AF65-F5344CB8AC3E}">
        <p14:creationId xmlns:p14="http://schemas.microsoft.com/office/powerpoint/2010/main" val="29022917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89D75E-1CEF-2BD1-0AD9-D2E08BEABB2D}"/>
              </a:ext>
            </a:extLst>
          </p:cNvPr>
          <p:cNvSpPr>
            <a:spLocks noGrp="1"/>
          </p:cNvSpPr>
          <p:nvPr>
            <p:ph type="title"/>
          </p:nvPr>
        </p:nvSpPr>
        <p:spPr>
          <a:xfrm>
            <a:off x="670560" y="1"/>
            <a:ext cx="10515600" cy="982980"/>
          </a:xfrm>
        </p:spPr>
        <p:txBody>
          <a:bodyPr/>
          <a:lstStyle/>
          <a:p>
            <a:r>
              <a:rPr lang="en-US" b="1" dirty="0"/>
              <a:t>Type of Coupling</a:t>
            </a:r>
          </a:p>
        </p:txBody>
      </p:sp>
      <p:sp>
        <p:nvSpPr>
          <p:cNvPr id="3" name="Content Placeholder 2">
            <a:extLst>
              <a:ext uri="{FF2B5EF4-FFF2-40B4-BE49-F238E27FC236}">
                <a16:creationId xmlns:a16="http://schemas.microsoft.com/office/drawing/2014/main" id="{E2E63A7C-A1D7-1163-0A44-54B665209217}"/>
              </a:ext>
            </a:extLst>
          </p:cNvPr>
          <p:cNvSpPr>
            <a:spLocks noGrp="1"/>
          </p:cNvSpPr>
          <p:nvPr>
            <p:ph idx="1"/>
          </p:nvPr>
        </p:nvSpPr>
        <p:spPr>
          <a:xfrm>
            <a:off x="838200" y="1120140"/>
            <a:ext cx="10515600" cy="5600700"/>
          </a:xfrm>
        </p:spPr>
        <p:txBody>
          <a:bodyPr>
            <a:normAutofit fontScale="92500" lnSpcReduction="20000"/>
          </a:bodyPr>
          <a:lstStyle/>
          <a:p>
            <a:r>
              <a:rPr lang="en-US" sz="1600" b="1" i="0" dirty="0">
                <a:solidFill>
                  <a:srgbClr val="273239"/>
                </a:solidFill>
                <a:effectLst/>
              </a:rPr>
              <a:t>Coupling:</a:t>
            </a:r>
            <a:r>
              <a:rPr lang="en-US" sz="1600" b="0" i="0" dirty="0">
                <a:solidFill>
                  <a:srgbClr val="273239"/>
                </a:solidFill>
                <a:effectLst/>
              </a:rPr>
              <a:t> Coupling is the measure of the degree of interdependence between the modules. A good software will have low coupling. </a:t>
            </a:r>
          </a:p>
          <a:p>
            <a:pPr marL="0" indent="0" algn="l" rtl="0" fontAlgn="base">
              <a:buNone/>
            </a:pPr>
            <a:r>
              <a:rPr lang="en-US" sz="1600" b="1" i="0" dirty="0">
                <a:solidFill>
                  <a:srgbClr val="273239"/>
                </a:solidFill>
                <a:effectLst/>
              </a:rPr>
              <a:t>It </a:t>
            </a:r>
            <a:r>
              <a:rPr lang="en-US" sz="1600" b="1" dirty="0">
                <a:solidFill>
                  <a:srgbClr val="273239"/>
                </a:solidFill>
              </a:rPr>
              <a:t>can be of various</a:t>
            </a:r>
            <a:r>
              <a:rPr lang="en-US" sz="1600" b="1" i="0" dirty="0">
                <a:solidFill>
                  <a:srgbClr val="273239"/>
                </a:solidFill>
                <a:effectLst/>
              </a:rPr>
              <a:t> types</a:t>
            </a:r>
            <a:endParaRPr lang="en-US" sz="1600" b="0" i="0" dirty="0">
              <a:solidFill>
                <a:srgbClr val="273239"/>
              </a:solidFill>
              <a:effectLst/>
            </a:endParaRPr>
          </a:p>
          <a:p>
            <a:pPr algn="l" fontAlgn="base">
              <a:buFont typeface="Arial" panose="020B0604020202020204" pitchFamily="34" charset="0"/>
              <a:buChar char="•"/>
            </a:pPr>
            <a:r>
              <a:rPr lang="en-US" sz="1600" b="1" i="0" dirty="0">
                <a:solidFill>
                  <a:srgbClr val="273239"/>
                </a:solidFill>
                <a:effectLst/>
              </a:rPr>
              <a:t>Data Coupling:</a:t>
            </a:r>
            <a:r>
              <a:rPr lang="en-US" sz="1600" b="0" i="0" dirty="0">
                <a:solidFill>
                  <a:srgbClr val="273239"/>
                </a:solidFill>
                <a:effectLst/>
              </a:rPr>
              <a:t> If the dependency between the modules is based on the fact that they communicate by passing only data, then the modules are said to be data coupled. In data coupling, the components are independent of each other and communicate through data. Module communications don’t contain tramp data. Example-customer billing system.</a:t>
            </a:r>
          </a:p>
          <a:p>
            <a:pPr algn="l" fontAlgn="base">
              <a:buFont typeface="Arial" panose="020B0604020202020204" pitchFamily="34" charset="0"/>
              <a:buChar char="•"/>
            </a:pPr>
            <a:r>
              <a:rPr lang="en-US" sz="1600" b="1" i="0" dirty="0">
                <a:solidFill>
                  <a:srgbClr val="273239"/>
                </a:solidFill>
                <a:effectLst/>
              </a:rPr>
              <a:t>Stamp Coupling</a:t>
            </a:r>
            <a:r>
              <a:rPr lang="en-US" sz="1600" b="0" i="0" dirty="0">
                <a:solidFill>
                  <a:srgbClr val="273239"/>
                </a:solidFill>
                <a:effectLst/>
              </a:rPr>
              <a:t> In stamp coupling, the complete data structure is passed from one module to another module. Therefore, it involves tramp data. It may be necessary due to efficiency factors- this choice was made by the insightful designer, not a lazy programmer.</a:t>
            </a:r>
          </a:p>
          <a:p>
            <a:pPr algn="l" fontAlgn="base">
              <a:buFont typeface="Arial" panose="020B0604020202020204" pitchFamily="34" charset="0"/>
              <a:buChar char="•"/>
            </a:pPr>
            <a:r>
              <a:rPr lang="en-US" sz="1600" b="1" i="0" dirty="0">
                <a:solidFill>
                  <a:srgbClr val="273239"/>
                </a:solidFill>
                <a:effectLst/>
              </a:rPr>
              <a:t>Control Coupling:</a:t>
            </a:r>
            <a:r>
              <a:rPr lang="en-US" sz="1600" b="0" i="0" dirty="0">
                <a:solidFill>
                  <a:srgbClr val="273239"/>
                </a:solidFill>
                <a:effectLst/>
              </a:rPr>
              <a:t> If the modules communicate by passing control information, then they are said to be control coupled. It can be bad if parameters indicate completely different behavior and good if parameters allow factoring and reuse of functionality. Example- sort function that takes comparison function as an argument.</a:t>
            </a:r>
          </a:p>
          <a:p>
            <a:pPr algn="l" fontAlgn="base">
              <a:buFont typeface="Arial" panose="020B0604020202020204" pitchFamily="34" charset="0"/>
              <a:buChar char="•"/>
            </a:pPr>
            <a:r>
              <a:rPr lang="en-US" sz="1600" b="1" i="0" dirty="0">
                <a:solidFill>
                  <a:srgbClr val="273239"/>
                </a:solidFill>
                <a:effectLst/>
              </a:rPr>
              <a:t>External Coupling:</a:t>
            </a:r>
            <a:r>
              <a:rPr lang="en-US" sz="1600" b="0" i="0" dirty="0">
                <a:solidFill>
                  <a:srgbClr val="273239"/>
                </a:solidFill>
                <a:effectLst/>
              </a:rPr>
              <a:t> In external coupling, the modules depend on other modules, external to the software being developed or to a particular type of hardware. Ex- protocol, external file, device format, etc.</a:t>
            </a:r>
          </a:p>
          <a:p>
            <a:pPr algn="l" fontAlgn="base">
              <a:buFont typeface="Arial" panose="020B0604020202020204" pitchFamily="34" charset="0"/>
              <a:buChar char="•"/>
            </a:pPr>
            <a:r>
              <a:rPr lang="en-US" sz="1600" b="1" i="0" dirty="0">
                <a:solidFill>
                  <a:srgbClr val="273239"/>
                </a:solidFill>
                <a:effectLst/>
              </a:rPr>
              <a:t>Common Coupling:</a:t>
            </a:r>
            <a:r>
              <a:rPr lang="en-US" sz="1600" b="0" i="0" dirty="0">
                <a:solidFill>
                  <a:srgbClr val="273239"/>
                </a:solidFill>
                <a:effectLst/>
              </a:rPr>
              <a:t> The modules have shared data such as global data structures. The changes in global data mean tracing back to all modules which access that data to evaluate the effect of the change. So it has got disadvantages like difficulty in reusing modules, reduced ability to control data accesses, and reduced maintainability.</a:t>
            </a:r>
          </a:p>
          <a:p>
            <a:pPr algn="l" fontAlgn="base">
              <a:buFont typeface="Arial" panose="020B0604020202020204" pitchFamily="34" charset="0"/>
              <a:buChar char="•"/>
            </a:pPr>
            <a:r>
              <a:rPr lang="en-US" sz="1600" b="1" i="0" dirty="0">
                <a:solidFill>
                  <a:srgbClr val="273239"/>
                </a:solidFill>
                <a:effectLst/>
              </a:rPr>
              <a:t>Content Coupling:</a:t>
            </a:r>
            <a:r>
              <a:rPr lang="en-US" sz="1600" b="0" i="0" dirty="0">
                <a:solidFill>
                  <a:srgbClr val="273239"/>
                </a:solidFill>
                <a:effectLst/>
              </a:rPr>
              <a:t> In a content coupling, one module can modify the data of another module, or control flow is passed from one module to the other module. This is the worst form of coupling and should be avoided.</a:t>
            </a:r>
          </a:p>
          <a:p>
            <a:pPr algn="l" fontAlgn="base">
              <a:buFont typeface="Arial" panose="020B0604020202020204" pitchFamily="34" charset="0"/>
              <a:buChar char="•"/>
            </a:pPr>
            <a:r>
              <a:rPr lang="en-US" sz="1600" b="1" i="0" dirty="0">
                <a:solidFill>
                  <a:srgbClr val="273239"/>
                </a:solidFill>
                <a:effectLst/>
              </a:rPr>
              <a:t>Temporal Coupling:</a:t>
            </a:r>
            <a:r>
              <a:rPr lang="en-US" sz="1600" b="0" i="0" dirty="0">
                <a:solidFill>
                  <a:srgbClr val="273239"/>
                </a:solidFill>
                <a:effectLst/>
              </a:rPr>
              <a:t> Temporal coupling occurs when two modules depend on the timing or order of events, such as one module needing to execute before another. This type of coupling can result in design issues and difficulties in testing and maintenance.</a:t>
            </a:r>
          </a:p>
          <a:p>
            <a:pPr algn="l" fontAlgn="base">
              <a:buFont typeface="Arial" panose="020B0604020202020204" pitchFamily="34" charset="0"/>
              <a:buChar char="•"/>
            </a:pPr>
            <a:r>
              <a:rPr lang="en-US" sz="1600" b="1" i="0" dirty="0">
                <a:solidFill>
                  <a:srgbClr val="273239"/>
                </a:solidFill>
                <a:effectLst/>
              </a:rPr>
              <a:t>Sequential Coupling: </a:t>
            </a:r>
            <a:r>
              <a:rPr lang="en-US" sz="1600" b="0" i="0" dirty="0">
                <a:solidFill>
                  <a:srgbClr val="273239"/>
                </a:solidFill>
                <a:effectLst/>
              </a:rPr>
              <a:t>Sequential coupling occurs when the output of one module is used as the input of another module, creating a chain or sequence of dependencies. This type of coupling can be difficult to maintain and modify.</a:t>
            </a:r>
          </a:p>
          <a:p>
            <a:pPr algn="l" fontAlgn="base">
              <a:buFont typeface="Arial" panose="020B0604020202020204" pitchFamily="34" charset="0"/>
              <a:buChar char="•"/>
            </a:pPr>
            <a:r>
              <a:rPr lang="en-US" sz="1600" b="1" i="0" dirty="0">
                <a:solidFill>
                  <a:srgbClr val="273239"/>
                </a:solidFill>
                <a:effectLst/>
              </a:rPr>
              <a:t>Communicational Coupling: </a:t>
            </a:r>
            <a:r>
              <a:rPr lang="en-US" sz="1600" b="0" i="0" dirty="0">
                <a:solidFill>
                  <a:srgbClr val="273239"/>
                </a:solidFill>
                <a:effectLst/>
              </a:rPr>
              <a:t>Communicational coupling occurs when two or more modules share a common communication mechanism, such as a shared message queue or database. This type of coupling can lead to performance issues and difficulty in debugging.</a:t>
            </a:r>
          </a:p>
        </p:txBody>
      </p:sp>
    </p:spTree>
    <p:extLst>
      <p:ext uri="{BB962C8B-B14F-4D97-AF65-F5344CB8AC3E}">
        <p14:creationId xmlns:p14="http://schemas.microsoft.com/office/powerpoint/2010/main" val="988042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64EC2FB-3ACC-3ADA-0F43-53A736C90702}"/>
              </a:ext>
            </a:extLst>
          </p:cNvPr>
          <p:cNvSpPr>
            <a:spLocks noGrp="1"/>
          </p:cNvSpPr>
          <p:nvPr>
            <p:ph idx="1"/>
          </p:nvPr>
        </p:nvSpPr>
        <p:spPr>
          <a:xfrm>
            <a:off x="838200" y="900909"/>
            <a:ext cx="10515600" cy="5256052"/>
          </a:xfrm>
        </p:spPr>
        <p:txBody>
          <a:bodyPr>
            <a:normAutofit/>
          </a:bodyPr>
          <a:lstStyle/>
          <a:p>
            <a:pPr algn="l" fontAlgn="base">
              <a:buFont typeface="Arial" panose="020B0604020202020204" pitchFamily="34" charset="0"/>
              <a:buChar char="•"/>
            </a:pPr>
            <a:r>
              <a:rPr lang="en-US" sz="2000" b="1" i="0" dirty="0">
                <a:solidFill>
                  <a:srgbClr val="273239"/>
                </a:solidFill>
                <a:effectLst/>
              </a:rPr>
              <a:t>Functional Coupling:</a:t>
            </a:r>
            <a:r>
              <a:rPr lang="en-US" sz="2000" b="0" i="0" dirty="0">
                <a:solidFill>
                  <a:srgbClr val="273239"/>
                </a:solidFill>
                <a:effectLst/>
              </a:rPr>
              <a:t> Functional coupling occurs when two modules depend on each other’s functionality, such as one module calling a function from another module. This type of coupling can result in tightly-coupled code that is difficult to modify and maintain.</a:t>
            </a:r>
          </a:p>
          <a:p>
            <a:pPr algn="l" fontAlgn="base">
              <a:buFont typeface="Arial" panose="020B0604020202020204" pitchFamily="34" charset="0"/>
              <a:buChar char="•"/>
            </a:pPr>
            <a:r>
              <a:rPr lang="en-US" sz="2000" b="1" i="0" dirty="0">
                <a:solidFill>
                  <a:srgbClr val="273239"/>
                </a:solidFill>
                <a:effectLst/>
              </a:rPr>
              <a:t>Data-Structured Coupling: </a:t>
            </a:r>
            <a:r>
              <a:rPr lang="en-US" sz="2000" b="0" i="0" dirty="0">
                <a:solidFill>
                  <a:srgbClr val="273239"/>
                </a:solidFill>
                <a:effectLst/>
              </a:rPr>
              <a:t>Data-structured coupling occurs when two or more modules share a common data structure, such as a database table or data file. This type of coupling can lead to difficulty in maintaining the integrity of the data structure and can result in performance issues.</a:t>
            </a:r>
          </a:p>
          <a:p>
            <a:pPr algn="l" fontAlgn="base">
              <a:buFont typeface="Arial" panose="020B0604020202020204" pitchFamily="34" charset="0"/>
              <a:buChar char="•"/>
            </a:pPr>
            <a:r>
              <a:rPr lang="en-US" sz="2000" b="1" i="0" dirty="0">
                <a:solidFill>
                  <a:srgbClr val="273239"/>
                </a:solidFill>
                <a:effectLst/>
              </a:rPr>
              <a:t>Interaction Coupling:</a:t>
            </a:r>
            <a:r>
              <a:rPr lang="en-US" sz="2000" b="0" i="0" dirty="0">
                <a:solidFill>
                  <a:srgbClr val="273239"/>
                </a:solidFill>
                <a:effectLst/>
              </a:rPr>
              <a:t> Interaction coupling occurs due to the methods of a class invoking methods of other classes. Like with functions, the worst form of coupling here is if methods directly access internal parts of other methods. Coupling is lowest if methods communicate directly through parameters.</a:t>
            </a:r>
          </a:p>
          <a:p>
            <a:pPr algn="l" fontAlgn="base">
              <a:buFont typeface="Arial" panose="020B0604020202020204" pitchFamily="34" charset="0"/>
              <a:buChar char="•"/>
            </a:pPr>
            <a:r>
              <a:rPr lang="en-US" sz="2000" b="1" i="0" dirty="0">
                <a:solidFill>
                  <a:srgbClr val="273239"/>
                </a:solidFill>
                <a:effectLst/>
              </a:rPr>
              <a:t>Component Coupling: </a:t>
            </a:r>
            <a:r>
              <a:rPr lang="en-US" sz="2000" b="0" i="0" dirty="0">
                <a:solidFill>
                  <a:srgbClr val="273239"/>
                </a:solidFill>
                <a:effectLst/>
              </a:rPr>
              <a:t>Component coupling refers to the interaction between two classes where a class has variables of the other class. Three clear situations exist as to how this can happen. A class C can be component coupled with another class C1, if C has an instance variable of type C1, or C has a method whose parameter is of type C1,or if C has a method which has a local variable of type C1. It should be clear that whenever there is component coupling, there is likely to be interaction coupling.</a:t>
            </a:r>
            <a:endParaRPr lang="en-US" sz="2000" dirty="0"/>
          </a:p>
        </p:txBody>
      </p:sp>
    </p:spTree>
    <p:extLst>
      <p:ext uri="{BB962C8B-B14F-4D97-AF65-F5344CB8AC3E}">
        <p14:creationId xmlns:p14="http://schemas.microsoft.com/office/powerpoint/2010/main" val="6563219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D2FC7B-73C5-FB10-8EA1-29B36E44654F}"/>
              </a:ext>
            </a:extLst>
          </p:cNvPr>
          <p:cNvSpPr>
            <a:spLocks noGrp="1"/>
          </p:cNvSpPr>
          <p:nvPr>
            <p:ph type="title"/>
          </p:nvPr>
        </p:nvSpPr>
        <p:spPr/>
        <p:txBody>
          <a:bodyPr/>
          <a:lstStyle/>
          <a:p>
            <a:r>
              <a:rPr lang="en-US" b="1" i="0" dirty="0">
                <a:solidFill>
                  <a:srgbClr val="273239"/>
                </a:solidFill>
                <a:effectLst/>
                <a:latin typeface="Nunito" pitchFamily="2" charset="0"/>
              </a:rPr>
              <a:t>Cohesion:</a:t>
            </a:r>
            <a:r>
              <a:rPr lang="en-US" b="0" i="0" dirty="0">
                <a:solidFill>
                  <a:srgbClr val="273239"/>
                </a:solidFill>
                <a:effectLst/>
                <a:latin typeface="Nunito" pitchFamily="2" charset="0"/>
              </a:rPr>
              <a:t> </a:t>
            </a:r>
            <a:endParaRPr lang="en-US" dirty="0"/>
          </a:p>
        </p:txBody>
      </p:sp>
      <p:sp>
        <p:nvSpPr>
          <p:cNvPr id="3" name="Content Placeholder 2">
            <a:extLst>
              <a:ext uri="{FF2B5EF4-FFF2-40B4-BE49-F238E27FC236}">
                <a16:creationId xmlns:a16="http://schemas.microsoft.com/office/drawing/2014/main" id="{DA98ACC6-E51A-F29F-84B9-312ABEEEA25D}"/>
              </a:ext>
            </a:extLst>
          </p:cNvPr>
          <p:cNvSpPr>
            <a:spLocks noGrp="1"/>
          </p:cNvSpPr>
          <p:nvPr>
            <p:ph idx="1"/>
          </p:nvPr>
        </p:nvSpPr>
        <p:spPr/>
        <p:txBody>
          <a:bodyPr/>
          <a:lstStyle/>
          <a:p>
            <a:r>
              <a:rPr lang="en-US" b="1" i="0" dirty="0">
                <a:solidFill>
                  <a:srgbClr val="273239"/>
                </a:solidFill>
                <a:effectLst/>
                <a:latin typeface="Nunito" pitchFamily="2" charset="0"/>
              </a:rPr>
              <a:t>Cohesion:</a:t>
            </a:r>
            <a:r>
              <a:rPr lang="en-US" b="0" i="0" dirty="0">
                <a:solidFill>
                  <a:srgbClr val="273239"/>
                </a:solidFill>
                <a:effectLst/>
                <a:latin typeface="Nunito" pitchFamily="2" charset="0"/>
              </a:rPr>
              <a:t> Cohesion is a measure of the degree to which the elements of the module are functionally related. It is the degree to which all elements directed towards performing a single task are contained in the component. Basically, cohesion is the internal glue that keeps the module together. A good software design will have high cohesion. </a:t>
            </a:r>
            <a:endParaRPr lang="en-US" dirty="0"/>
          </a:p>
        </p:txBody>
      </p:sp>
    </p:spTree>
    <p:extLst>
      <p:ext uri="{BB962C8B-B14F-4D97-AF65-F5344CB8AC3E}">
        <p14:creationId xmlns:p14="http://schemas.microsoft.com/office/powerpoint/2010/main" val="30957017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green arrow with white text&#10;&#10;Description automatically generated">
            <a:extLst>
              <a:ext uri="{FF2B5EF4-FFF2-40B4-BE49-F238E27FC236}">
                <a16:creationId xmlns:a16="http://schemas.microsoft.com/office/drawing/2014/main" id="{65E41115-58F4-6EC7-3FFE-AD7FDC907B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72164" y="597149"/>
            <a:ext cx="4447672" cy="5663702"/>
          </a:xfrm>
          <a:prstGeom prst="rect">
            <a:avLst/>
          </a:prstGeom>
        </p:spPr>
      </p:pic>
    </p:spTree>
    <p:extLst>
      <p:ext uri="{BB962C8B-B14F-4D97-AF65-F5344CB8AC3E}">
        <p14:creationId xmlns:p14="http://schemas.microsoft.com/office/powerpoint/2010/main" val="1006288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571743-2FF1-18E1-1441-C8BE5127703D}"/>
              </a:ext>
            </a:extLst>
          </p:cNvPr>
          <p:cNvSpPr>
            <a:spLocks noGrp="1"/>
          </p:cNvSpPr>
          <p:nvPr>
            <p:ph type="title"/>
          </p:nvPr>
        </p:nvSpPr>
        <p:spPr/>
        <p:txBody>
          <a:bodyPr/>
          <a:lstStyle/>
          <a:p>
            <a:r>
              <a:rPr lang="en-US" dirty="0"/>
              <a:t>Types of Cohesion: </a:t>
            </a:r>
            <a:br>
              <a:rPr lang="en-US" dirty="0"/>
            </a:br>
            <a:endParaRPr lang="en-US" dirty="0"/>
          </a:p>
        </p:txBody>
      </p:sp>
      <p:sp>
        <p:nvSpPr>
          <p:cNvPr id="3" name="Content Placeholder 2">
            <a:extLst>
              <a:ext uri="{FF2B5EF4-FFF2-40B4-BE49-F238E27FC236}">
                <a16:creationId xmlns:a16="http://schemas.microsoft.com/office/drawing/2014/main" id="{4A45BFA6-AB3F-CDF9-8F53-F7B937E6D52C}"/>
              </a:ext>
            </a:extLst>
          </p:cNvPr>
          <p:cNvSpPr>
            <a:spLocks noGrp="1"/>
          </p:cNvSpPr>
          <p:nvPr>
            <p:ph idx="1"/>
          </p:nvPr>
        </p:nvSpPr>
        <p:spPr>
          <a:xfrm>
            <a:off x="838200" y="1203960"/>
            <a:ext cx="10515600" cy="5387340"/>
          </a:xfrm>
        </p:spPr>
        <p:txBody>
          <a:bodyPr>
            <a:normAutofit fontScale="92500" lnSpcReduction="10000"/>
          </a:bodyPr>
          <a:lstStyle/>
          <a:p>
            <a:pPr algn="l" fontAlgn="base">
              <a:buFont typeface="Arial" panose="020B0604020202020204" pitchFamily="34" charset="0"/>
              <a:buChar char="•"/>
            </a:pPr>
            <a:r>
              <a:rPr lang="en-US" sz="2000" b="1" i="0" dirty="0">
                <a:solidFill>
                  <a:srgbClr val="273239"/>
                </a:solidFill>
                <a:effectLst/>
                <a:latin typeface="Nunito" pitchFamily="2" charset="0"/>
              </a:rPr>
              <a:t>Functional Cohesion:</a:t>
            </a:r>
            <a:r>
              <a:rPr lang="en-US" sz="2000" b="0" i="0" dirty="0">
                <a:solidFill>
                  <a:srgbClr val="273239"/>
                </a:solidFill>
                <a:effectLst/>
                <a:latin typeface="Nunito" pitchFamily="2" charset="0"/>
              </a:rPr>
              <a:t> Every essential element for a single computation is contained in the component. A functional cohesion performs the task and functions. It is an ideal situation.</a:t>
            </a:r>
          </a:p>
          <a:p>
            <a:pPr algn="l" fontAlgn="base">
              <a:buFont typeface="Arial" panose="020B0604020202020204" pitchFamily="34" charset="0"/>
              <a:buChar char="•"/>
            </a:pPr>
            <a:r>
              <a:rPr lang="en-US" sz="2000" b="1" i="0" dirty="0">
                <a:solidFill>
                  <a:srgbClr val="273239"/>
                </a:solidFill>
                <a:effectLst/>
                <a:latin typeface="Nunito" pitchFamily="2" charset="0"/>
              </a:rPr>
              <a:t>Sequential Cohesion:</a:t>
            </a:r>
            <a:r>
              <a:rPr lang="en-US" sz="2000" b="0" i="0" dirty="0">
                <a:solidFill>
                  <a:srgbClr val="273239"/>
                </a:solidFill>
                <a:effectLst/>
                <a:latin typeface="Nunito" pitchFamily="2" charset="0"/>
              </a:rPr>
              <a:t> An element outputs some data that becomes the input for other element, i.e., data flow between the parts. It occurs naturally in functional programming languages.</a:t>
            </a:r>
          </a:p>
          <a:p>
            <a:pPr algn="l" fontAlgn="base">
              <a:buFont typeface="Arial" panose="020B0604020202020204" pitchFamily="34" charset="0"/>
              <a:buChar char="•"/>
            </a:pPr>
            <a:r>
              <a:rPr lang="en-US" sz="2000" b="1" i="0" dirty="0">
                <a:solidFill>
                  <a:srgbClr val="273239"/>
                </a:solidFill>
                <a:effectLst/>
                <a:latin typeface="Nunito" pitchFamily="2" charset="0"/>
              </a:rPr>
              <a:t>Communicational Cohesion:</a:t>
            </a:r>
            <a:r>
              <a:rPr lang="en-US" sz="2000" b="0" i="0" dirty="0">
                <a:solidFill>
                  <a:srgbClr val="273239"/>
                </a:solidFill>
                <a:effectLst/>
                <a:latin typeface="Nunito" pitchFamily="2" charset="0"/>
              </a:rPr>
              <a:t> Two elements operate on the same input data or contribute towards the same output data. Example- update record in the database and send it to the printer.</a:t>
            </a:r>
          </a:p>
          <a:p>
            <a:pPr algn="l" fontAlgn="base">
              <a:buFont typeface="Arial" panose="020B0604020202020204" pitchFamily="34" charset="0"/>
              <a:buChar char="•"/>
            </a:pPr>
            <a:r>
              <a:rPr lang="en-US" sz="2000" b="1" i="0" dirty="0">
                <a:solidFill>
                  <a:srgbClr val="273239"/>
                </a:solidFill>
                <a:effectLst/>
                <a:latin typeface="Nunito" pitchFamily="2" charset="0"/>
              </a:rPr>
              <a:t>Procedural Cohesion:</a:t>
            </a:r>
            <a:r>
              <a:rPr lang="en-US" sz="2000" b="0" i="0" dirty="0">
                <a:solidFill>
                  <a:srgbClr val="273239"/>
                </a:solidFill>
                <a:effectLst/>
                <a:latin typeface="Nunito" pitchFamily="2" charset="0"/>
              </a:rPr>
              <a:t> Elements of procedural cohesion ensure the order of execution. Actions are still weakly connected and unlikely to be reusable. Ex- calculate student GPA, print student record, calculate cumulative GPA, print cumulative GPA.</a:t>
            </a:r>
          </a:p>
          <a:p>
            <a:pPr algn="l" fontAlgn="base">
              <a:buFont typeface="Arial" panose="020B0604020202020204" pitchFamily="34" charset="0"/>
              <a:buChar char="•"/>
            </a:pPr>
            <a:r>
              <a:rPr lang="en-US" sz="2000" b="1" i="0" dirty="0">
                <a:solidFill>
                  <a:srgbClr val="273239"/>
                </a:solidFill>
                <a:effectLst/>
                <a:latin typeface="Nunito" pitchFamily="2" charset="0"/>
              </a:rPr>
              <a:t>Temporal Cohesion:</a:t>
            </a:r>
            <a:r>
              <a:rPr lang="en-US" sz="2000" b="0" i="0" dirty="0">
                <a:solidFill>
                  <a:srgbClr val="273239"/>
                </a:solidFill>
                <a:effectLst/>
                <a:latin typeface="Nunito" pitchFamily="2" charset="0"/>
              </a:rPr>
              <a:t> The elements are related by their timing involved. A module connected with temporal cohesion all the tasks must be executed in the same time span. This cohesion contains the code for initializing all the parts of the system. Lots of different activities occur, all at unit time.</a:t>
            </a:r>
          </a:p>
          <a:p>
            <a:pPr algn="l" fontAlgn="base">
              <a:buFont typeface="Arial" panose="020B0604020202020204" pitchFamily="34" charset="0"/>
              <a:buChar char="•"/>
            </a:pPr>
            <a:r>
              <a:rPr lang="en-US" sz="2000" b="1" i="0" dirty="0">
                <a:solidFill>
                  <a:srgbClr val="273239"/>
                </a:solidFill>
                <a:effectLst/>
                <a:latin typeface="Nunito" pitchFamily="2" charset="0"/>
              </a:rPr>
              <a:t>Logical Cohesion:</a:t>
            </a:r>
            <a:r>
              <a:rPr lang="en-US" sz="2000" b="0" i="0" dirty="0">
                <a:solidFill>
                  <a:srgbClr val="273239"/>
                </a:solidFill>
                <a:effectLst/>
                <a:latin typeface="Nunito" pitchFamily="2" charset="0"/>
              </a:rPr>
              <a:t> The elements are logically related and not functionally. Ex- A component reads inputs from tape, disk, and network. All the code for these functions is in the same component. Operations are related, but the functions are significantly different.</a:t>
            </a:r>
          </a:p>
          <a:p>
            <a:endParaRPr lang="en-US" sz="2000" dirty="0"/>
          </a:p>
        </p:txBody>
      </p:sp>
    </p:spTree>
    <p:extLst>
      <p:ext uri="{BB962C8B-B14F-4D97-AF65-F5344CB8AC3E}">
        <p14:creationId xmlns:p14="http://schemas.microsoft.com/office/powerpoint/2010/main" val="30097169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080D0B1-E4A0-D61E-37EE-48DDACD4C925}"/>
              </a:ext>
            </a:extLst>
          </p:cNvPr>
          <p:cNvSpPr>
            <a:spLocks noGrp="1"/>
          </p:cNvSpPr>
          <p:nvPr>
            <p:ph idx="1"/>
          </p:nvPr>
        </p:nvSpPr>
        <p:spPr>
          <a:xfrm>
            <a:off x="838200" y="228600"/>
            <a:ext cx="10881360" cy="6408420"/>
          </a:xfrm>
        </p:spPr>
        <p:txBody>
          <a:bodyPr>
            <a:normAutofit fontScale="92500" lnSpcReduction="20000"/>
          </a:bodyPr>
          <a:lstStyle/>
          <a:p>
            <a:pPr fontAlgn="base">
              <a:buFont typeface="Arial" panose="020B0604020202020204" pitchFamily="34" charset="0"/>
              <a:buChar char="•"/>
            </a:pPr>
            <a:r>
              <a:rPr lang="en-US" sz="2000" b="1" i="0" dirty="0">
                <a:solidFill>
                  <a:srgbClr val="273239"/>
                </a:solidFill>
                <a:effectLst/>
              </a:rPr>
              <a:t>Coincidental Cohesion:</a:t>
            </a:r>
            <a:r>
              <a:rPr lang="en-US" sz="2000" b="0" i="0" dirty="0">
                <a:solidFill>
                  <a:srgbClr val="273239"/>
                </a:solidFill>
                <a:effectLst/>
              </a:rPr>
              <a:t> The elements are not related(unrelated). The elements have no conceptual relationship other than location in source code. It is accidental and the worst form of cohesion. Ex- print next line and reverse the characters of a string in a single component.</a:t>
            </a:r>
          </a:p>
          <a:p>
            <a:pPr fontAlgn="base">
              <a:buFont typeface="Arial" panose="020B0604020202020204" pitchFamily="34" charset="0"/>
              <a:buChar char="•"/>
            </a:pPr>
            <a:r>
              <a:rPr lang="en-US" sz="2000" b="1" i="0" dirty="0">
                <a:solidFill>
                  <a:srgbClr val="273239"/>
                </a:solidFill>
                <a:effectLst/>
              </a:rPr>
              <a:t>Procedural Cohesion:</a:t>
            </a:r>
            <a:r>
              <a:rPr lang="en-US" sz="2000" b="0" i="0" dirty="0">
                <a:solidFill>
                  <a:srgbClr val="273239"/>
                </a:solidFill>
                <a:effectLst/>
              </a:rPr>
              <a:t> This type of cohesion occurs when elements or tasks are grouped together in a module based on their sequence of execution, such as a module that performs a set of related procedures in a specific order. Procedural cohesion can be found in structured programming languages.</a:t>
            </a:r>
          </a:p>
          <a:p>
            <a:pPr fontAlgn="base">
              <a:buFont typeface="Arial" panose="020B0604020202020204" pitchFamily="34" charset="0"/>
              <a:buChar char="•"/>
            </a:pPr>
            <a:r>
              <a:rPr lang="en-US" sz="2000" b="1" i="0" dirty="0">
                <a:solidFill>
                  <a:srgbClr val="273239"/>
                </a:solidFill>
                <a:effectLst/>
              </a:rPr>
              <a:t>Communicational Cohesion:</a:t>
            </a:r>
            <a:r>
              <a:rPr lang="en-US" sz="2000" b="0" i="0" dirty="0">
                <a:solidFill>
                  <a:srgbClr val="273239"/>
                </a:solidFill>
                <a:effectLst/>
              </a:rPr>
              <a:t> Communicational cohesion occurs when elements or tasks are grouped together in a module based on their interactions with each other, such as a module that handles all interactions with a specific external system or module. This type of cohesion can be found in object-oriented programming languages.</a:t>
            </a:r>
          </a:p>
          <a:p>
            <a:pPr fontAlgn="base">
              <a:buFont typeface="Arial" panose="020B0604020202020204" pitchFamily="34" charset="0"/>
              <a:buChar char="•"/>
            </a:pPr>
            <a:r>
              <a:rPr lang="en-US" sz="2000" b="1" i="0" dirty="0">
                <a:solidFill>
                  <a:srgbClr val="273239"/>
                </a:solidFill>
                <a:effectLst/>
              </a:rPr>
              <a:t>Temporal Cohesion:</a:t>
            </a:r>
            <a:r>
              <a:rPr lang="en-US" sz="2000" b="0" i="0" dirty="0">
                <a:solidFill>
                  <a:srgbClr val="273239"/>
                </a:solidFill>
                <a:effectLst/>
              </a:rPr>
              <a:t> Temporal cohesion occurs when elements or tasks are grouped together in a module based on their timing or frequency of execution, such as a module that handles all periodic or scheduled tasks in a system. Temporal cohesion is commonly used in real-time and embedded systems.</a:t>
            </a:r>
          </a:p>
          <a:p>
            <a:pPr fontAlgn="base">
              <a:buFont typeface="Arial" panose="020B0604020202020204" pitchFamily="34" charset="0"/>
              <a:buChar char="•"/>
            </a:pPr>
            <a:r>
              <a:rPr lang="en-US" sz="2000" b="1" i="0" dirty="0">
                <a:solidFill>
                  <a:srgbClr val="273239"/>
                </a:solidFill>
                <a:effectLst/>
              </a:rPr>
              <a:t>Informational Cohesion:</a:t>
            </a:r>
            <a:r>
              <a:rPr lang="en-US" sz="2000" b="0" i="0" dirty="0">
                <a:solidFill>
                  <a:srgbClr val="273239"/>
                </a:solidFill>
                <a:effectLst/>
              </a:rPr>
              <a:t> Informational cohesion occurs when elements or tasks are grouped together in a module based on their relationship to a specific data structure or object, such as a module that operates on a specific data type or object. Informational cohesion is commonly used in object-oriented programming.</a:t>
            </a:r>
          </a:p>
          <a:p>
            <a:pPr fontAlgn="base">
              <a:buFont typeface="Arial" panose="020B0604020202020204" pitchFamily="34" charset="0"/>
              <a:buChar char="•"/>
            </a:pPr>
            <a:r>
              <a:rPr lang="en-US" sz="2000" b="1" i="0" dirty="0">
                <a:solidFill>
                  <a:srgbClr val="273239"/>
                </a:solidFill>
                <a:effectLst/>
              </a:rPr>
              <a:t>Functional Cohesion: </a:t>
            </a:r>
            <a:r>
              <a:rPr lang="en-US" sz="2000" b="0" i="0" dirty="0">
                <a:solidFill>
                  <a:srgbClr val="273239"/>
                </a:solidFill>
                <a:effectLst/>
              </a:rPr>
              <a:t>This type of cohesion occurs when all elements or tasks in a module contribute to a single well-defined function or purpose, and there is little or no coupling between the elements. Functional cohesion is considered the most desirable type of cohesion as it leads to more maintainable and reusable code.</a:t>
            </a:r>
          </a:p>
          <a:p>
            <a:pPr fontAlgn="base">
              <a:buFont typeface="Arial" panose="020B0604020202020204" pitchFamily="34" charset="0"/>
              <a:buChar char="•"/>
            </a:pPr>
            <a:r>
              <a:rPr lang="en-US" sz="2000" b="1" i="0" dirty="0">
                <a:solidFill>
                  <a:srgbClr val="273239"/>
                </a:solidFill>
                <a:effectLst/>
              </a:rPr>
              <a:t>Layer Cohesion:</a:t>
            </a:r>
            <a:r>
              <a:rPr lang="en-US" sz="2000" b="0" i="0" dirty="0">
                <a:solidFill>
                  <a:srgbClr val="273239"/>
                </a:solidFill>
                <a:effectLst/>
              </a:rPr>
              <a:t> Layer cohesion occurs when elements or tasks in a module are grouped together based on their level of abstraction or responsibility, such as a module that handles only low-level hardware interactions or a module that handles only high-level business logic. Layer cohesion is commonly used in large-scale software systems to organize code into manageable layers.</a:t>
            </a:r>
          </a:p>
        </p:txBody>
      </p:sp>
      <p:sp>
        <p:nvSpPr>
          <p:cNvPr id="4" name="Content Placeholder 2">
            <a:extLst>
              <a:ext uri="{FF2B5EF4-FFF2-40B4-BE49-F238E27FC236}">
                <a16:creationId xmlns:a16="http://schemas.microsoft.com/office/drawing/2014/main" id="{492C4FDD-7FB5-FF15-FFE3-BF5C810DF66D}"/>
              </a:ext>
            </a:extLst>
          </p:cNvPr>
          <p:cNvSpPr txBox="1">
            <a:spLocks/>
          </p:cNvSpPr>
          <p:nvPr/>
        </p:nvSpPr>
        <p:spPr>
          <a:xfrm>
            <a:off x="838200" y="6214745"/>
            <a:ext cx="10515600" cy="64325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High Cohesion and Low Coupling is required.</a:t>
            </a:r>
          </a:p>
        </p:txBody>
      </p:sp>
    </p:spTree>
    <p:extLst>
      <p:ext uri="{BB962C8B-B14F-4D97-AF65-F5344CB8AC3E}">
        <p14:creationId xmlns:p14="http://schemas.microsoft.com/office/powerpoint/2010/main" val="42771255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TotalTime>
  <Words>1576</Words>
  <Application>Microsoft Office PowerPoint</Application>
  <PresentationFormat>Widescreen</PresentationFormat>
  <Paragraphs>43</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Nunito</vt:lpstr>
      <vt:lpstr>Office Theme</vt:lpstr>
      <vt:lpstr>Software Design</vt:lpstr>
      <vt:lpstr>Coupling and Cohesion</vt:lpstr>
      <vt:lpstr>PowerPoint Presentation</vt:lpstr>
      <vt:lpstr>Type of Coupling</vt:lpstr>
      <vt:lpstr>PowerPoint Presentation</vt:lpstr>
      <vt:lpstr>Cohesion: </vt:lpstr>
      <vt:lpstr>PowerPoint Presentation</vt:lpstr>
      <vt:lpstr>Types of Cohesion: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Ram Kumar</dc:creator>
  <cp:lastModifiedBy>Akshat Negi</cp:lastModifiedBy>
  <cp:revision>8</cp:revision>
  <dcterms:created xsi:type="dcterms:W3CDTF">2024-02-06T04:14:58Z</dcterms:created>
  <dcterms:modified xsi:type="dcterms:W3CDTF">2024-05-05T22:54:46Z</dcterms:modified>
</cp:coreProperties>
</file>