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5" r:id="rId6"/>
    <p:sldId id="258" r:id="rId7"/>
    <p:sldId id="260" r:id="rId8"/>
    <p:sldId id="270" r:id="rId9"/>
    <p:sldId id="261" r:id="rId10"/>
    <p:sldId id="262" r:id="rId11"/>
    <p:sldId id="266" r:id="rId12"/>
    <p:sldId id="263" r:id="rId13"/>
    <p:sldId id="264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2587-A127-8930-70FF-D0BB3AA85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2292-4931-291A-164D-63F89426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2A84-41E0-6A34-0652-54A5469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6DCA-54D1-D451-7EB4-C58EC34D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D28C-09A5-316B-4A8C-FCE66D94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7E3-F131-76F0-4F31-70823861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02C10-29B8-2F0F-73B4-A18477744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AB67-DF12-E779-B5FB-7AD9DC5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25DB-A0EC-D643-76D3-139FDAF3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0092-8502-0DCC-DF1C-F821095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AC420-6B69-E1EC-DDA8-CA7208C0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8079-4163-FF7C-811A-0779107C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7888-FD87-00EF-F3A9-91A8C552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F820-4C5B-AA6C-7A1B-735D247A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A08C-2CDB-0DBE-4D8A-D86E050F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864C-872D-175B-9DF2-E0CE8975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C6FC-313C-7C2F-387A-B3916149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7B01-DDFE-456E-962B-81A11FE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103F-76B6-2296-CC2A-DB1C717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F493-9B3E-9C84-FDCC-9ABDEDD5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BDEC-197C-B871-B9AD-FD725E24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B3A3-EA15-C048-C3E9-4402E1B2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93B7-ADB5-004A-0F0D-3DB8F737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20D5-DEF1-75A9-4972-E2C9C8D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0BC7-E4F9-66FD-7582-2EB9503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A993-333D-5F55-FCE2-B054D547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DBD8-0EF0-466D-232F-9BD9A30B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6E99-9785-5D87-6ADB-997F6E9C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5515-A3C0-086B-4AFE-E9C6415B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11A11-AE89-6326-9DB0-7F3C83CD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4D5F-BD06-8B24-2244-BC7A9E02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9BC1-8E6B-987A-7239-E5597145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42D1-40E3-4445-AFFD-3FD3424F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5C74A-F74D-C244-BE3B-7D22B036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7FD6-59E1-6C59-25CF-DCCA509B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B3C52-9074-CFC5-2EF8-C087A4E2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9253E-ECCD-260D-866B-DED7916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E72E9-90AC-BE10-4059-C929DD12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A0EEE-6859-30DD-C657-326123EA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BFFF-54AE-4453-51D5-098D03D6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A9345-3BB4-10FC-1E9C-C842D3D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FD43F-F063-4A21-F146-918F632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BAC14-D869-6002-9931-8598BDF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CEB8-922F-0CB2-5CA6-6D5B5173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7ECA5-137F-26BD-A1F0-7063099E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6C3A-AE03-D3C6-0803-887B3A6A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6864-7A7B-3942-62F7-B17A2A02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0AFD-2AF5-6E53-0D3C-D17A4AD4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7CB8F-0ED0-81A3-53F0-A37288241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3E64E-908C-13CD-240A-05F62D89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4E765-215F-619D-12AD-2D6E2D9C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911D3-7B5B-B64B-546C-CBDF5F3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24C-4887-639F-E487-446D3F40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65AF4-F2C0-5C08-6C2B-E9FF81BB9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5DA9-BB94-47BE-F491-4C3A324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043C-6D39-0649-5B46-E30E041C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657A-7D4C-54AC-F9D5-8A2EBF4A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01A2-ACA3-95F6-A152-809EB817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2BA2D-89E0-41E3-EDDF-5380B7A6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C780-9B20-1EF0-36E5-98FF2543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CFE5-E9EA-AA07-26DC-A3EEC5540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43122-5253-4DF7-AD66-22F1B2E1C13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7279-C046-F9D7-2EBC-96B5E9C2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134B-5131-7094-1E7B-64BC4C32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9ACBB-5957-43E3-9389-1892ABB5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903B-A103-EB44-7AD9-75B695912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B4764-3909-8695-0577-5D91E0B6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AB232AF-DE5E-24B5-124C-D9BCDFBDB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diagram of a process model&#10;&#10;Description automatically generated">
            <a:extLst>
              <a:ext uri="{FF2B5EF4-FFF2-40B4-BE49-F238E27FC236}">
                <a16:creationId xmlns:a16="http://schemas.microsoft.com/office/drawing/2014/main" id="{17DC7A2B-B2F0-5D27-4EA2-DD0CBA5E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5" y="56381"/>
            <a:ext cx="11458010" cy="67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A51D-213F-9FB6-4FD0-58A71FC0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Roboto" panose="02000000000000000000" pitchFamily="2" charset="0"/>
              </a:rPr>
              <a:t>RAD Model</a:t>
            </a:r>
            <a:r>
              <a:rPr lang="en-US" sz="4400" b="0" i="0" dirty="0"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1C74-EE94-6741-3CCC-0AD5FA63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It is planned for a short duration of implementation &amp; Delivery. </a:t>
            </a: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Most experienced programmers are involved in RAD Model. </a:t>
            </a: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In the incremental modal, the Application will be developed in a set of divided timelines called iterations, each iteration results in a deliverable product at the end.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D913-4E9C-1316-1C6A-AFC55BB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53F0-402B-9F91-C007-3AFC657F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Reduced development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Increases reusability of components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Quick initial reviews occur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Encourages customer feedback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Integration from very beginning solves a lot of integration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1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BE9-9662-2B02-DF82-39EFA3B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5D14-BA30-E200-A754-6E553355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For large but scalable projects RAD requires sufficient human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Projects fail if developers and customers are not committed in a much-shortened time-frame.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Problematic if a system cannot be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Not appropriate when technical risks are high (heavy use of new technology).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7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855F-3AAE-BE4A-8260-E27A1FA4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RAD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8E03-DDA7-B467-9920-F99A226C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system should need to create the project that modularizes in a short span time (2-3 months).</a:t>
            </a:r>
          </a:p>
          <a:p>
            <a:r>
              <a:rPr lang="en-US" dirty="0"/>
              <a:t>When the requirements are well-known.</a:t>
            </a:r>
          </a:p>
          <a:p>
            <a:r>
              <a:rPr lang="en-US" dirty="0"/>
              <a:t>When the technical risk is limited.</a:t>
            </a:r>
          </a:p>
          <a:p>
            <a:r>
              <a:rPr lang="en-US" dirty="0"/>
              <a:t>When there's a necessity to make a system, which modularized in 2-3 months of period.</a:t>
            </a:r>
          </a:p>
          <a:p>
            <a:r>
              <a:rPr lang="en-US" dirty="0"/>
              <a:t>It should be used only if the budget allows the use of automatic code generating tools.</a:t>
            </a:r>
          </a:p>
        </p:txBody>
      </p:sp>
    </p:spTree>
    <p:extLst>
      <p:ext uri="{BB962C8B-B14F-4D97-AF65-F5344CB8AC3E}">
        <p14:creationId xmlns:p14="http://schemas.microsoft.com/office/powerpoint/2010/main" val="151360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47B2B-DFC2-7205-F0C6-BCCF152AA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90261"/>
              </p:ext>
            </p:extLst>
          </p:nvPr>
        </p:nvGraphicFramePr>
        <p:xfrm>
          <a:off x="119921" y="329785"/>
          <a:ext cx="11782269" cy="6190933"/>
        </p:xfrm>
        <a:graphic>
          <a:graphicData uri="http://schemas.openxmlformats.org/drawingml/2006/table">
            <a:tbl>
              <a:tblPr/>
              <a:tblGrid>
                <a:gridCol w="5944694">
                  <a:extLst>
                    <a:ext uri="{9D8B030D-6E8A-4147-A177-3AD203B41FA5}">
                      <a16:colId xmlns:a16="http://schemas.microsoft.com/office/drawing/2014/main" val="3046328226"/>
                    </a:ext>
                  </a:extLst>
                </a:gridCol>
                <a:gridCol w="5837575">
                  <a:extLst>
                    <a:ext uri="{9D8B030D-6E8A-4147-A177-3AD203B41FA5}">
                      <a16:colId xmlns:a16="http://schemas.microsoft.com/office/drawing/2014/main" val="758946195"/>
                    </a:ext>
                  </a:extLst>
                </a:gridCol>
              </a:tblGrid>
              <a:tr h="55276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Prototype Model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RAD Model</a:t>
                      </a:r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86679"/>
                  </a:ext>
                </a:extLst>
              </a:tr>
              <a:tr h="132662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Using Prototype model, a product cannot be developed in short period of time as the requirements are refined in later prototypes.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Using the RAD approach, a product can be developed within very short period of time.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96565"/>
                  </a:ext>
                </a:extLst>
              </a:tr>
              <a:tr h="9396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It can be used, even if the number of staff is less in the beginning.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It can be used, if sufficient number of staff is available.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06118"/>
                  </a:ext>
                </a:extLst>
              </a:tr>
              <a:tr h="9396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 this approach, quick initial reviews are not possible.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 this approach, quick initial reviews are possible.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0216"/>
                  </a:ext>
                </a:extLst>
              </a:tr>
              <a:tr h="9396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prototype model approach is suitable for high risk projects.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RAD model is not appropriate when technical risks are high.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21994"/>
                  </a:ext>
                </a:extLst>
              </a:tr>
              <a:tr h="9396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It doesn’t support automatic code generation.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It results in minimal code writing as it supports automatic code generation.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44559"/>
                  </a:ext>
                </a:extLst>
              </a:tr>
              <a:tr h="55276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User Involvement High.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User Involvement Only at the beginning.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724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24DE668-ECED-67CB-7965-E95858AA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77D-6602-B538-4F59-493A9312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626"/>
            <a:ext cx="10515600" cy="5607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426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6BCD-D6A3-7383-8F21-E81042D0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1DF1-FD8C-EFB0-3702-980E8E88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Prototyping Model is one of the most popularly used Software Development Life Cycle Models (SDLC models). </a:t>
            </a:r>
          </a:p>
          <a:p>
            <a:r>
              <a:rPr lang="en-US" dirty="0"/>
              <a:t>This model is used when the customers do not know the exact project requirements beforehand. </a:t>
            </a:r>
          </a:p>
          <a:p>
            <a:r>
              <a:rPr lang="en-US" dirty="0"/>
              <a:t>In this model, a prototype of the end product is first developed, tested, and refined as per customer feedback repeatedly till a final acceptable prototype is achieved which forms the basis for developing the final product. </a:t>
            </a:r>
          </a:p>
        </p:txBody>
      </p:sp>
    </p:spTree>
    <p:extLst>
      <p:ext uri="{BB962C8B-B14F-4D97-AF65-F5344CB8AC3E}">
        <p14:creationId xmlns:p14="http://schemas.microsoft.com/office/powerpoint/2010/main" val="205151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9D81-B50E-A567-E9C4-6D6F052F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Prototype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E57-3E36-6F9B-9EF0-1ED18CAA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The basic idea here is that instead of freezing the requirements before design or coding can proceed, a throwaway prototype is built to understand the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This prototype is developed based on the currently known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By using this prototype, the client can get an “actually feel” of the system, since the interactions with prototype can enable the client to better understand the requirements of the desired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Prototyping is an attractive idea for complicated and large systems for which there is no manual process or existing system to help to determine the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The prototype are usually not complete systems and many of the details are not built in the prototype. The goal is to provide a system with overall functionality.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0BC137-CA6D-9B61-2992-56D0C7CB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6" y="74950"/>
            <a:ext cx="10852878" cy="6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B26C-94B8-4D74-63D1-EA84E0C0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Roboto" panose="02000000000000000000" pitchFamily="2" charset="0"/>
              </a:rPr>
              <a:t>Prototype Model</a:t>
            </a:r>
            <a:r>
              <a:rPr lang="en-US" sz="4400" b="0" i="0" dirty="0"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A32-0E16-089E-C8E1-D42151F7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is becoming a very popular software developing model as it enables to understand the customer requirement clearly and at an early stage of development. </a:t>
            </a: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Software prototyping refers to building a dummy model (it can be functional also) which displays the functionality of the system/software under development but it may not actually hold the exact logic of the original software. </a:t>
            </a: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A prototype is used for user evaluation of the system.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EBEB-12AE-FB51-7AD4-79480EE5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4F29-EDB1-2B3A-B796-2717BF31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Users are actively involved in the development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Since in this methodology a working model of the system is provided, the users get a better understanding of the system being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Errors can be detected much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Quicker user feedback is available leading to better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Missing functionality can be identified easily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Confusing or difficult functions can be identified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157-523C-C8A0-9EDF-E7D08BC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ED04-48FC-FF24-36FB-33C74AD1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Leads to implementing and then repairing way of building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Practically, this methodology may increase the complexity of the system as the scope of the system may expand beyond the original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An incomplete application may cause the application not to be used as the full system was designed.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2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A0BC-F6DE-B660-235B-BB7B479C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Applications of Prototyping Model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1C26-F127-05E8-2562-2B23EF64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Prototyping Model should be used when the requirements of the product are not clearly understood or are unstable.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prototyping model can also be used if requirements are changing quickly.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model can be successfully used for developing user interfaces, high-technology software-intensive systems, and systems with complex algorithms and interfaces.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prototyping Model is also a very good choice to demonstrate the technical feasibility of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4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57EB-B825-8574-1454-856A395C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RAD (Rapid Application Development)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3EAD-833E-DBFE-B3E1-00EDE65D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It is a type of incremental model. In the RAD model, the components or functions are developed in parallel as if they were mini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The developments are time-boxed, delivered, and then assembled into a 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This can quickly give the customer something to see and use and to provide feedback regarding the delivery and their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RAD model distributes the </a:t>
            </a:r>
            <a:r>
              <a:rPr lang="en-US" b="0" i="0" dirty="0">
                <a:effectLst/>
                <a:latin typeface="Roboto" panose="02000000000000000000" pitchFamily="2" charset="0"/>
              </a:rPr>
              <a:t>analysis, design, build and test phases into a series of short, iterative development cycles.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0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902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Nunito</vt:lpstr>
      <vt:lpstr>Roboto</vt:lpstr>
      <vt:lpstr>Office Theme</vt:lpstr>
      <vt:lpstr>PowerPoint Presentation</vt:lpstr>
      <vt:lpstr>Prototyping Model</vt:lpstr>
      <vt:lpstr>Prototype Model</vt:lpstr>
      <vt:lpstr>PowerPoint Presentation</vt:lpstr>
      <vt:lpstr>Prototype Model </vt:lpstr>
      <vt:lpstr>Advantages</vt:lpstr>
      <vt:lpstr>Disadvantages</vt:lpstr>
      <vt:lpstr>Applications of Prototyping Model </vt:lpstr>
      <vt:lpstr>RAD (Rapid Application Development) Model</vt:lpstr>
      <vt:lpstr>PowerPoint Presentation</vt:lpstr>
      <vt:lpstr>RAD Model </vt:lpstr>
      <vt:lpstr>Advantages</vt:lpstr>
      <vt:lpstr>Disadvantages</vt:lpstr>
      <vt:lpstr>When to use RAD Model?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7</cp:revision>
  <dcterms:created xsi:type="dcterms:W3CDTF">2024-01-18T01:34:48Z</dcterms:created>
  <dcterms:modified xsi:type="dcterms:W3CDTF">2024-01-18T01:55:29Z</dcterms:modified>
</cp:coreProperties>
</file>