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260" r:id="rId5"/>
    <p:sldId id="261" r:id="rId6"/>
    <p:sldId id="262" r:id="rId7"/>
    <p:sldId id="267" r:id="rId8"/>
    <p:sldId id="266" r:id="rId9"/>
    <p:sldId id="263" r:id="rId10"/>
    <p:sldId id="264" r:id="rId11"/>
    <p:sldId id="265" r:id="rId12"/>
    <p:sldId id="276" r:id="rId13"/>
    <p:sldId id="277" r:id="rId14"/>
    <p:sldId id="268" r:id="rId15"/>
    <p:sldId id="270" r:id="rId16"/>
    <p:sldId id="269" r:id="rId17"/>
    <p:sldId id="271" r:id="rId18"/>
    <p:sldId id="272" r:id="rId19"/>
    <p:sldId id="273" r:id="rId20"/>
    <p:sldId id="274" r:id="rId21"/>
    <p:sldId id="278" r:id="rId22"/>
    <p:sldId id="275"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91A09-2355-473A-ADDF-B0CCC271BCDA}"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538D95-3B57-453E-B3FD-E606C11D85ED}" type="slidenum">
              <a:rPr lang="en-US" smtClean="0"/>
              <a:t>‹#›</a:t>
            </a:fld>
            <a:endParaRPr lang="en-US"/>
          </a:p>
        </p:txBody>
      </p:sp>
    </p:spTree>
    <p:extLst>
      <p:ext uri="{BB962C8B-B14F-4D97-AF65-F5344CB8AC3E}">
        <p14:creationId xmlns:p14="http://schemas.microsoft.com/office/powerpoint/2010/main" val="2629263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538D95-3B57-453E-B3FD-E606C11D85ED}" type="slidenum">
              <a:rPr lang="en-US" smtClean="0"/>
              <a:t>18</a:t>
            </a:fld>
            <a:endParaRPr lang="en-US"/>
          </a:p>
        </p:txBody>
      </p:sp>
    </p:spTree>
    <p:extLst>
      <p:ext uri="{BB962C8B-B14F-4D97-AF65-F5344CB8AC3E}">
        <p14:creationId xmlns:p14="http://schemas.microsoft.com/office/powerpoint/2010/main" val="2264671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0C24-BB08-E814-0989-956B0834B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219D2F-DE69-C846-97AE-6E9E15595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4F8D88-DA94-79AD-A1DC-B41B9B70893D}"/>
              </a:ext>
            </a:extLst>
          </p:cNvPr>
          <p:cNvSpPr>
            <a:spLocks noGrp="1"/>
          </p:cNvSpPr>
          <p:nvPr>
            <p:ph type="dt" sz="half" idx="10"/>
          </p:nvPr>
        </p:nvSpPr>
        <p:spPr/>
        <p:txBody>
          <a:bodyPr/>
          <a:lstStyle/>
          <a:p>
            <a:fld id="{B9B0AD95-A2B6-4117-AB85-C0996BA824FE}" type="datetimeFigureOut">
              <a:rPr lang="en-US" smtClean="0"/>
              <a:t>1/31/2024</a:t>
            </a:fld>
            <a:endParaRPr lang="en-US"/>
          </a:p>
        </p:txBody>
      </p:sp>
      <p:sp>
        <p:nvSpPr>
          <p:cNvPr id="5" name="Footer Placeholder 4">
            <a:extLst>
              <a:ext uri="{FF2B5EF4-FFF2-40B4-BE49-F238E27FC236}">
                <a16:creationId xmlns:a16="http://schemas.microsoft.com/office/drawing/2014/main" id="{9243E078-17F3-A5D4-008D-815C71378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0EC12-B557-9645-1B44-57A5CB81CE70}"/>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3628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E93A-621C-196A-9258-4640A11A0E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982F80-4589-4B58-A2CA-3D931F43AD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165B3-00EC-A220-22B3-892BED9B83CA}"/>
              </a:ext>
            </a:extLst>
          </p:cNvPr>
          <p:cNvSpPr>
            <a:spLocks noGrp="1"/>
          </p:cNvSpPr>
          <p:nvPr>
            <p:ph type="dt" sz="half" idx="10"/>
          </p:nvPr>
        </p:nvSpPr>
        <p:spPr/>
        <p:txBody>
          <a:bodyPr/>
          <a:lstStyle/>
          <a:p>
            <a:fld id="{B9B0AD95-A2B6-4117-AB85-C0996BA824FE}" type="datetimeFigureOut">
              <a:rPr lang="en-US" smtClean="0"/>
              <a:t>1/31/2024</a:t>
            </a:fld>
            <a:endParaRPr lang="en-US"/>
          </a:p>
        </p:txBody>
      </p:sp>
      <p:sp>
        <p:nvSpPr>
          <p:cNvPr id="5" name="Footer Placeholder 4">
            <a:extLst>
              <a:ext uri="{FF2B5EF4-FFF2-40B4-BE49-F238E27FC236}">
                <a16:creationId xmlns:a16="http://schemas.microsoft.com/office/drawing/2014/main" id="{16487A29-0452-3D77-CB29-20741DA38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24AA9-282E-09EB-1485-F6D12101A6A7}"/>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239488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66DB7-88D0-A529-6403-5544610CE1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77BC6-D303-9022-3697-5BF417DEC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A5E6-B05F-DACF-546F-7C383D62A503}"/>
              </a:ext>
            </a:extLst>
          </p:cNvPr>
          <p:cNvSpPr>
            <a:spLocks noGrp="1"/>
          </p:cNvSpPr>
          <p:nvPr>
            <p:ph type="dt" sz="half" idx="10"/>
          </p:nvPr>
        </p:nvSpPr>
        <p:spPr/>
        <p:txBody>
          <a:bodyPr/>
          <a:lstStyle/>
          <a:p>
            <a:fld id="{B9B0AD95-A2B6-4117-AB85-C0996BA824FE}" type="datetimeFigureOut">
              <a:rPr lang="en-US" smtClean="0"/>
              <a:t>1/31/2024</a:t>
            </a:fld>
            <a:endParaRPr lang="en-US"/>
          </a:p>
        </p:txBody>
      </p:sp>
      <p:sp>
        <p:nvSpPr>
          <p:cNvPr id="5" name="Footer Placeholder 4">
            <a:extLst>
              <a:ext uri="{FF2B5EF4-FFF2-40B4-BE49-F238E27FC236}">
                <a16:creationId xmlns:a16="http://schemas.microsoft.com/office/drawing/2014/main" id="{122615DD-309E-6D4E-B8B3-7BCD95922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0B38E-13DF-DA30-9DED-8B105C0E4DB6}"/>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324628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22BA-F08A-8194-0EEC-4CE04EA3C7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1680A6-3F12-1585-4380-B257891E6A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DB652-1647-7EC7-CFD3-E714C6690089}"/>
              </a:ext>
            </a:extLst>
          </p:cNvPr>
          <p:cNvSpPr>
            <a:spLocks noGrp="1"/>
          </p:cNvSpPr>
          <p:nvPr>
            <p:ph type="dt" sz="half" idx="10"/>
          </p:nvPr>
        </p:nvSpPr>
        <p:spPr/>
        <p:txBody>
          <a:bodyPr/>
          <a:lstStyle/>
          <a:p>
            <a:fld id="{B9B0AD95-A2B6-4117-AB85-C0996BA824FE}" type="datetimeFigureOut">
              <a:rPr lang="en-US" smtClean="0"/>
              <a:t>1/31/2024</a:t>
            </a:fld>
            <a:endParaRPr lang="en-US"/>
          </a:p>
        </p:txBody>
      </p:sp>
      <p:sp>
        <p:nvSpPr>
          <p:cNvPr id="5" name="Footer Placeholder 4">
            <a:extLst>
              <a:ext uri="{FF2B5EF4-FFF2-40B4-BE49-F238E27FC236}">
                <a16:creationId xmlns:a16="http://schemas.microsoft.com/office/drawing/2014/main" id="{AADAFD63-E6EE-D69C-36C9-4DFB1C248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CC5C9-94A5-B835-5B85-96D6ABCC8068}"/>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206759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70D7-66AB-3651-0262-68CE99DACB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79EB3C-1703-8417-FBF5-21A2A41575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C456BE-8112-C97C-E1AD-0701A0A6F714}"/>
              </a:ext>
            </a:extLst>
          </p:cNvPr>
          <p:cNvSpPr>
            <a:spLocks noGrp="1"/>
          </p:cNvSpPr>
          <p:nvPr>
            <p:ph type="dt" sz="half" idx="10"/>
          </p:nvPr>
        </p:nvSpPr>
        <p:spPr/>
        <p:txBody>
          <a:bodyPr/>
          <a:lstStyle/>
          <a:p>
            <a:fld id="{B9B0AD95-A2B6-4117-AB85-C0996BA824FE}" type="datetimeFigureOut">
              <a:rPr lang="en-US" smtClean="0"/>
              <a:t>1/31/2024</a:t>
            </a:fld>
            <a:endParaRPr lang="en-US"/>
          </a:p>
        </p:txBody>
      </p:sp>
      <p:sp>
        <p:nvSpPr>
          <p:cNvPr id="5" name="Footer Placeholder 4">
            <a:extLst>
              <a:ext uri="{FF2B5EF4-FFF2-40B4-BE49-F238E27FC236}">
                <a16:creationId xmlns:a16="http://schemas.microsoft.com/office/drawing/2014/main" id="{74163E92-60B2-8237-AADD-B7869E284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E0FA7-8AC8-BDCD-9E00-CDF98F26C469}"/>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40665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C68D-2CA2-C3AF-E7D3-B7DB4B2A3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3C90D5-5105-29CF-9FE2-F180C1354A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706A0A-E4E2-4CF0-38A5-23981B4D1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2F8D1-ACF3-6F88-EBC8-0DBBEDD66EBB}"/>
              </a:ext>
            </a:extLst>
          </p:cNvPr>
          <p:cNvSpPr>
            <a:spLocks noGrp="1"/>
          </p:cNvSpPr>
          <p:nvPr>
            <p:ph type="dt" sz="half" idx="10"/>
          </p:nvPr>
        </p:nvSpPr>
        <p:spPr/>
        <p:txBody>
          <a:bodyPr/>
          <a:lstStyle/>
          <a:p>
            <a:fld id="{B9B0AD95-A2B6-4117-AB85-C0996BA824FE}" type="datetimeFigureOut">
              <a:rPr lang="en-US" smtClean="0"/>
              <a:t>1/31/2024</a:t>
            </a:fld>
            <a:endParaRPr lang="en-US"/>
          </a:p>
        </p:txBody>
      </p:sp>
      <p:sp>
        <p:nvSpPr>
          <p:cNvPr id="6" name="Footer Placeholder 5">
            <a:extLst>
              <a:ext uri="{FF2B5EF4-FFF2-40B4-BE49-F238E27FC236}">
                <a16:creationId xmlns:a16="http://schemas.microsoft.com/office/drawing/2014/main" id="{9F7F7CC1-879A-E814-FC56-F49AA3E5A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D2E74E-CA7C-12C5-4D62-7069352C571C}"/>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156446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4A4D-1432-9036-5D51-64CAECA4CD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04B27-E611-51D2-2EA2-990FC47B39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52AF52-E343-5005-FF8C-9901981222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756BAF-EC8E-602A-B2E6-03F76A4E80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8ECC1B-E30F-329C-5027-F786B8F8D3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20900D-70DA-4F01-EF58-1BD0E567E454}"/>
              </a:ext>
            </a:extLst>
          </p:cNvPr>
          <p:cNvSpPr>
            <a:spLocks noGrp="1"/>
          </p:cNvSpPr>
          <p:nvPr>
            <p:ph type="dt" sz="half" idx="10"/>
          </p:nvPr>
        </p:nvSpPr>
        <p:spPr/>
        <p:txBody>
          <a:bodyPr/>
          <a:lstStyle/>
          <a:p>
            <a:fld id="{B9B0AD95-A2B6-4117-AB85-C0996BA824FE}" type="datetimeFigureOut">
              <a:rPr lang="en-US" smtClean="0"/>
              <a:t>1/31/2024</a:t>
            </a:fld>
            <a:endParaRPr lang="en-US"/>
          </a:p>
        </p:txBody>
      </p:sp>
      <p:sp>
        <p:nvSpPr>
          <p:cNvPr id="8" name="Footer Placeholder 7">
            <a:extLst>
              <a:ext uri="{FF2B5EF4-FFF2-40B4-BE49-F238E27FC236}">
                <a16:creationId xmlns:a16="http://schemas.microsoft.com/office/drawing/2014/main" id="{B96EE1BD-0809-FD6B-2A52-87A1827F2F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8EFB7C-01DF-8145-56C0-EE9A4E288E35}"/>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46990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A998-1F91-E312-1213-4E86195660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E24C2-0135-868D-BFB1-C82F111BA58C}"/>
              </a:ext>
            </a:extLst>
          </p:cNvPr>
          <p:cNvSpPr>
            <a:spLocks noGrp="1"/>
          </p:cNvSpPr>
          <p:nvPr>
            <p:ph type="dt" sz="half" idx="10"/>
          </p:nvPr>
        </p:nvSpPr>
        <p:spPr/>
        <p:txBody>
          <a:bodyPr/>
          <a:lstStyle/>
          <a:p>
            <a:fld id="{B9B0AD95-A2B6-4117-AB85-C0996BA824FE}" type="datetimeFigureOut">
              <a:rPr lang="en-US" smtClean="0"/>
              <a:t>1/31/2024</a:t>
            </a:fld>
            <a:endParaRPr lang="en-US"/>
          </a:p>
        </p:txBody>
      </p:sp>
      <p:sp>
        <p:nvSpPr>
          <p:cNvPr id="4" name="Footer Placeholder 3">
            <a:extLst>
              <a:ext uri="{FF2B5EF4-FFF2-40B4-BE49-F238E27FC236}">
                <a16:creationId xmlns:a16="http://schemas.microsoft.com/office/drawing/2014/main" id="{24FF35D1-D6A2-C986-81C8-03236176B0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D4C219-4C8E-AAF8-647C-4021ACE80C30}"/>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422038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FECF7-6AE8-7AE4-D9C2-84FA68B311F4}"/>
              </a:ext>
            </a:extLst>
          </p:cNvPr>
          <p:cNvSpPr>
            <a:spLocks noGrp="1"/>
          </p:cNvSpPr>
          <p:nvPr>
            <p:ph type="dt" sz="half" idx="10"/>
          </p:nvPr>
        </p:nvSpPr>
        <p:spPr/>
        <p:txBody>
          <a:bodyPr/>
          <a:lstStyle/>
          <a:p>
            <a:fld id="{B9B0AD95-A2B6-4117-AB85-C0996BA824FE}" type="datetimeFigureOut">
              <a:rPr lang="en-US" smtClean="0"/>
              <a:t>1/31/2024</a:t>
            </a:fld>
            <a:endParaRPr lang="en-US"/>
          </a:p>
        </p:txBody>
      </p:sp>
      <p:sp>
        <p:nvSpPr>
          <p:cNvPr id="3" name="Footer Placeholder 2">
            <a:extLst>
              <a:ext uri="{FF2B5EF4-FFF2-40B4-BE49-F238E27FC236}">
                <a16:creationId xmlns:a16="http://schemas.microsoft.com/office/drawing/2014/main" id="{2EBA9B15-5AB0-5DFE-EF0F-4EC5EA912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5B9EB2-DBAA-B7E3-CB54-0786D1329F49}"/>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383466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18D0-2D03-BBE5-7B03-4DE906910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931549-20C5-FA74-35B4-2E22F2D1B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EE8D02-1135-71B6-8D51-CEAF0A630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B5A5D-0854-3A0E-182C-B138A8F04872}"/>
              </a:ext>
            </a:extLst>
          </p:cNvPr>
          <p:cNvSpPr>
            <a:spLocks noGrp="1"/>
          </p:cNvSpPr>
          <p:nvPr>
            <p:ph type="dt" sz="half" idx="10"/>
          </p:nvPr>
        </p:nvSpPr>
        <p:spPr/>
        <p:txBody>
          <a:bodyPr/>
          <a:lstStyle/>
          <a:p>
            <a:fld id="{B9B0AD95-A2B6-4117-AB85-C0996BA824FE}" type="datetimeFigureOut">
              <a:rPr lang="en-US" smtClean="0"/>
              <a:t>1/31/2024</a:t>
            </a:fld>
            <a:endParaRPr lang="en-US"/>
          </a:p>
        </p:txBody>
      </p:sp>
      <p:sp>
        <p:nvSpPr>
          <p:cNvPr id="6" name="Footer Placeholder 5">
            <a:extLst>
              <a:ext uri="{FF2B5EF4-FFF2-40B4-BE49-F238E27FC236}">
                <a16:creationId xmlns:a16="http://schemas.microsoft.com/office/drawing/2014/main" id="{69F6ABC8-9388-CD89-E110-E4563335D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5F7FC-D0EE-8887-090A-95FB04D4856A}"/>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113304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8F5B-72A3-2D08-B8A8-17E07F687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636CCB-B775-EFB0-67B7-F36909B47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7ACD4-A837-16CC-8B55-473333EF0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F358C-6A84-0D7C-4B9C-4B45E3BF8482}"/>
              </a:ext>
            </a:extLst>
          </p:cNvPr>
          <p:cNvSpPr>
            <a:spLocks noGrp="1"/>
          </p:cNvSpPr>
          <p:nvPr>
            <p:ph type="dt" sz="half" idx="10"/>
          </p:nvPr>
        </p:nvSpPr>
        <p:spPr/>
        <p:txBody>
          <a:bodyPr/>
          <a:lstStyle/>
          <a:p>
            <a:fld id="{B9B0AD95-A2B6-4117-AB85-C0996BA824FE}" type="datetimeFigureOut">
              <a:rPr lang="en-US" smtClean="0"/>
              <a:t>1/31/2024</a:t>
            </a:fld>
            <a:endParaRPr lang="en-US"/>
          </a:p>
        </p:txBody>
      </p:sp>
      <p:sp>
        <p:nvSpPr>
          <p:cNvPr id="6" name="Footer Placeholder 5">
            <a:extLst>
              <a:ext uri="{FF2B5EF4-FFF2-40B4-BE49-F238E27FC236}">
                <a16:creationId xmlns:a16="http://schemas.microsoft.com/office/drawing/2014/main" id="{BFBDED9B-7AF2-6F05-9643-5609F0B82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ED966F-AEA2-E19F-BF36-02A196DBB992}"/>
              </a:ext>
            </a:extLst>
          </p:cNvPr>
          <p:cNvSpPr>
            <a:spLocks noGrp="1"/>
          </p:cNvSpPr>
          <p:nvPr>
            <p:ph type="sldNum" sz="quarter" idx="12"/>
          </p:nvPr>
        </p:nvSpPr>
        <p:spPr/>
        <p:txBody>
          <a:bodyPr/>
          <a:lstStyle/>
          <a:p>
            <a:fld id="{CE175693-B339-49E9-B058-7F1296874EE7}" type="slidenum">
              <a:rPr lang="en-US" smtClean="0"/>
              <a:t>‹#›</a:t>
            </a:fld>
            <a:endParaRPr lang="en-US"/>
          </a:p>
        </p:txBody>
      </p:sp>
    </p:spTree>
    <p:extLst>
      <p:ext uri="{BB962C8B-B14F-4D97-AF65-F5344CB8AC3E}">
        <p14:creationId xmlns:p14="http://schemas.microsoft.com/office/powerpoint/2010/main" val="25817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5AC8A-BB32-BCB1-D215-FA0222BFE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C1BCF9-9081-AA8D-92C6-DFC95FEB1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12F9E-A5A2-F2BF-46F6-0A1BC0A3C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B0AD95-A2B6-4117-AB85-C0996BA824FE}" type="datetimeFigureOut">
              <a:rPr lang="en-US" smtClean="0"/>
              <a:t>1/31/2024</a:t>
            </a:fld>
            <a:endParaRPr lang="en-US"/>
          </a:p>
        </p:txBody>
      </p:sp>
      <p:sp>
        <p:nvSpPr>
          <p:cNvPr id="5" name="Footer Placeholder 4">
            <a:extLst>
              <a:ext uri="{FF2B5EF4-FFF2-40B4-BE49-F238E27FC236}">
                <a16:creationId xmlns:a16="http://schemas.microsoft.com/office/drawing/2014/main" id="{4F8CF263-47FF-9734-00E3-E3A5C4271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78F0C6-5661-5EA5-2542-FC89A8BC8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175693-B339-49E9-B058-7F1296874EE7}" type="slidenum">
              <a:rPr lang="en-US" smtClean="0"/>
              <a:t>‹#›</a:t>
            </a:fld>
            <a:endParaRPr lang="en-US"/>
          </a:p>
        </p:txBody>
      </p:sp>
    </p:spTree>
    <p:extLst>
      <p:ext uri="{BB962C8B-B14F-4D97-AF65-F5344CB8AC3E}">
        <p14:creationId xmlns:p14="http://schemas.microsoft.com/office/powerpoint/2010/main" val="4195004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Barry_Boeh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427F-8674-F559-B529-85A5FEFBE899}"/>
              </a:ext>
            </a:extLst>
          </p:cNvPr>
          <p:cNvSpPr>
            <a:spLocks noGrp="1"/>
          </p:cNvSpPr>
          <p:nvPr>
            <p:ph type="ctrTitle"/>
          </p:nvPr>
        </p:nvSpPr>
        <p:spPr/>
        <p:txBody>
          <a:bodyPr/>
          <a:lstStyle/>
          <a:p>
            <a:r>
              <a:rPr lang="en-US" dirty="0"/>
              <a:t>Software Engineering, UNIT 2</a:t>
            </a:r>
          </a:p>
        </p:txBody>
      </p:sp>
      <p:sp>
        <p:nvSpPr>
          <p:cNvPr id="3" name="Subtitle 2">
            <a:extLst>
              <a:ext uri="{FF2B5EF4-FFF2-40B4-BE49-F238E27FC236}">
                <a16:creationId xmlns:a16="http://schemas.microsoft.com/office/drawing/2014/main" id="{821D36D4-DC95-46F1-9AFA-697BAB2D86D8}"/>
              </a:ext>
            </a:extLst>
          </p:cNvPr>
          <p:cNvSpPr>
            <a:spLocks noGrp="1"/>
          </p:cNvSpPr>
          <p:nvPr>
            <p:ph type="subTitle" idx="1"/>
          </p:nvPr>
        </p:nvSpPr>
        <p:spPr/>
        <p:txBody>
          <a:bodyPr/>
          <a:lstStyle/>
          <a:p>
            <a:endParaRPr lang="en-US" dirty="0"/>
          </a:p>
          <a:p>
            <a:endParaRPr lang="en-US" dirty="0"/>
          </a:p>
          <a:p>
            <a:r>
              <a:rPr lang="en-US" dirty="0"/>
              <a:t>Dr. Ram Kumar, </a:t>
            </a:r>
            <a:r>
              <a:rPr lang="en-US" dirty="0" err="1"/>
              <a:t>SoCS</a:t>
            </a:r>
            <a:r>
              <a:rPr lang="en-US" dirty="0"/>
              <a:t>, UPES</a:t>
            </a:r>
          </a:p>
        </p:txBody>
      </p:sp>
    </p:spTree>
    <p:extLst>
      <p:ext uri="{BB962C8B-B14F-4D97-AF65-F5344CB8AC3E}">
        <p14:creationId xmlns:p14="http://schemas.microsoft.com/office/powerpoint/2010/main" val="257480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01FA6-9947-2877-7E69-48CF082250E4}"/>
              </a:ext>
            </a:extLst>
          </p:cNvPr>
          <p:cNvSpPr>
            <a:spLocks noGrp="1"/>
          </p:cNvSpPr>
          <p:nvPr>
            <p:ph type="title"/>
          </p:nvPr>
        </p:nvSpPr>
        <p:spPr/>
        <p:txBody>
          <a:bodyPr/>
          <a:lstStyle/>
          <a:p>
            <a:r>
              <a:rPr lang="en-US" b="1" i="0" dirty="0">
                <a:solidFill>
                  <a:srgbClr val="273239"/>
                </a:solidFill>
                <a:effectLst/>
                <a:latin typeface="Nunito" pitchFamily="2" charset="0"/>
              </a:rPr>
              <a:t>Involved in Requirement Engineering</a:t>
            </a:r>
            <a:endParaRPr lang="en-US" dirty="0"/>
          </a:p>
        </p:txBody>
      </p:sp>
      <p:sp>
        <p:nvSpPr>
          <p:cNvPr id="3" name="Content Placeholder 2">
            <a:extLst>
              <a:ext uri="{FF2B5EF4-FFF2-40B4-BE49-F238E27FC236}">
                <a16:creationId xmlns:a16="http://schemas.microsoft.com/office/drawing/2014/main" id="{75F3C2F8-4C06-5CA4-1B18-4AEC7C7D9356}"/>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solidFill>
                  <a:srgbClr val="273239"/>
                </a:solidFill>
                <a:effectLst/>
                <a:latin typeface="Nunito" pitchFamily="2" charset="0"/>
              </a:rPr>
              <a:t>observation report</a:t>
            </a:r>
          </a:p>
          <a:p>
            <a:pPr algn="l" fontAlgn="base">
              <a:buFont typeface="Arial" panose="020B0604020202020204" pitchFamily="34" charset="0"/>
              <a:buChar char="•"/>
            </a:pPr>
            <a:r>
              <a:rPr lang="en-US" b="0" i="0" dirty="0">
                <a:solidFill>
                  <a:srgbClr val="273239"/>
                </a:solidFill>
                <a:effectLst/>
                <a:latin typeface="Nunito" pitchFamily="2" charset="0"/>
              </a:rPr>
              <a:t>Questionnaire ( survey , poll )</a:t>
            </a:r>
          </a:p>
          <a:p>
            <a:pPr algn="l" fontAlgn="base">
              <a:buFont typeface="Arial" panose="020B0604020202020204" pitchFamily="34" charset="0"/>
              <a:buChar char="•"/>
            </a:pPr>
            <a:r>
              <a:rPr lang="en-US" b="0" i="0" dirty="0">
                <a:solidFill>
                  <a:srgbClr val="273239"/>
                </a:solidFill>
                <a:effectLst/>
                <a:latin typeface="Nunito" pitchFamily="2" charset="0"/>
              </a:rPr>
              <a:t>Use cases</a:t>
            </a:r>
          </a:p>
          <a:p>
            <a:pPr algn="l" fontAlgn="base">
              <a:buFont typeface="Arial" panose="020B0604020202020204" pitchFamily="34" charset="0"/>
              <a:buChar char="•"/>
            </a:pPr>
            <a:r>
              <a:rPr lang="en-US" b="0" i="0" dirty="0">
                <a:solidFill>
                  <a:srgbClr val="273239"/>
                </a:solidFill>
                <a:effectLst/>
                <a:latin typeface="Nunito" pitchFamily="2" charset="0"/>
              </a:rPr>
              <a:t>User stories</a:t>
            </a:r>
          </a:p>
          <a:p>
            <a:pPr algn="l" fontAlgn="base">
              <a:buFont typeface="Arial" panose="020B0604020202020204" pitchFamily="34" charset="0"/>
              <a:buChar char="•"/>
            </a:pPr>
            <a:r>
              <a:rPr lang="en-US" b="0" i="0" dirty="0">
                <a:solidFill>
                  <a:srgbClr val="273239"/>
                </a:solidFill>
                <a:effectLst/>
                <a:latin typeface="Nunito" pitchFamily="2" charset="0"/>
              </a:rPr>
              <a:t>Requirement workshop</a:t>
            </a:r>
          </a:p>
          <a:p>
            <a:pPr algn="l" fontAlgn="base">
              <a:buFont typeface="Arial" panose="020B0604020202020204" pitchFamily="34" charset="0"/>
              <a:buChar char="•"/>
            </a:pPr>
            <a:r>
              <a:rPr lang="en-US" b="0" i="0" dirty="0">
                <a:solidFill>
                  <a:srgbClr val="273239"/>
                </a:solidFill>
                <a:effectLst/>
                <a:latin typeface="Nunito" pitchFamily="2" charset="0"/>
              </a:rPr>
              <a:t>Mind mapping</a:t>
            </a:r>
          </a:p>
          <a:p>
            <a:pPr algn="l" fontAlgn="base">
              <a:buFont typeface="Arial" panose="020B0604020202020204" pitchFamily="34" charset="0"/>
              <a:buChar char="•"/>
            </a:pPr>
            <a:r>
              <a:rPr lang="en-US" b="0" i="0" dirty="0">
                <a:solidFill>
                  <a:srgbClr val="273239"/>
                </a:solidFill>
                <a:effectLst/>
                <a:latin typeface="Nunito" pitchFamily="2" charset="0"/>
              </a:rPr>
              <a:t>Role playing</a:t>
            </a:r>
          </a:p>
          <a:p>
            <a:pPr algn="l" fontAlgn="base">
              <a:buFont typeface="Arial" panose="020B0604020202020204" pitchFamily="34" charset="0"/>
              <a:buChar char="•"/>
            </a:pPr>
            <a:r>
              <a:rPr lang="en-US" b="0" i="0" dirty="0">
                <a:solidFill>
                  <a:srgbClr val="273239"/>
                </a:solidFill>
                <a:effectLst/>
                <a:latin typeface="Nunito" pitchFamily="2" charset="0"/>
              </a:rPr>
              <a:t>Prototyping</a:t>
            </a:r>
          </a:p>
        </p:txBody>
      </p:sp>
    </p:spTree>
    <p:extLst>
      <p:ext uri="{BB962C8B-B14F-4D97-AF65-F5344CB8AC3E}">
        <p14:creationId xmlns:p14="http://schemas.microsoft.com/office/powerpoint/2010/main" val="195884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1111B-6BF5-C92D-69CD-5714566DAED4}"/>
              </a:ext>
            </a:extLst>
          </p:cNvPr>
          <p:cNvSpPr>
            <a:spLocks noGrp="1"/>
          </p:cNvSpPr>
          <p:nvPr>
            <p:ph idx="1"/>
          </p:nvPr>
        </p:nvSpPr>
        <p:spPr/>
        <p:txBody>
          <a:bodyPr/>
          <a:lstStyle/>
          <a:p>
            <a:r>
              <a:rPr lang="en-US"/>
              <a:t>Thank You</a:t>
            </a:r>
          </a:p>
        </p:txBody>
      </p:sp>
    </p:spTree>
    <p:extLst>
      <p:ext uri="{BB962C8B-B14F-4D97-AF65-F5344CB8AC3E}">
        <p14:creationId xmlns:p14="http://schemas.microsoft.com/office/powerpoint/2010/main" val="366989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D254-C093-065C-75FC-F92D9196902F}"/>
              </a:ext>
            </a:extLst>
          </p:cNvPr>
          <p:cNvSpPr>
            <a:spLocks noGrp="1"/>
          </p:cNvSpPr>
          <p:nvPr>
            <p:ph type="title"/>
          </p:nvPr>
        </p:nvSpPr>
        <p:spPr/>
        <p:txBody>
          <a:bodyPr/>
          <a:lstStyle/>
          <a:p>
            <a:r>
              <a:rPr lang="en-US" dirty="0"/>
              <a:t>Types of requirement</a:t>
            </a:r>
          </a:p>
        </p:txBody>
      </p:sp>
      <p:sp>
        <p:nvSpPr>
          <p:cNvPr id="3" name="Content Placeholder 2">
            <a:extLst>
              <a:ext uri="{FF2B5EF4-FFF2-40B4-BE49-F238E27FC236}">
                <a16:creationId xmlns:a16="http://schemas.microsoft.com/office/drawing/2014/main" id="{538C549D-0098-29CE-7601-8181A3F1E0D7}"/>
              </a:ext>
            </a:extLst>
          </p:cNvPr>
          <p:cNvSpPr>
            <a:spLocks noGrp="1"/>
          </p:cNvSpPr>
          <p:nvPr>
            <p:ph idx="1"/>
          </p:nvPr>
        </p:nvSpPr>
        <p:spPr>
          <a:xfrm>
            <a:off x="838200" y="1543987"/>
            <a:ext cx="10515600" cy="5111646"/>
          </a:xfrm>
        </p:spPr>
        <p:txBody>
          <a:bodyPr>
            <a:normAutofit/>
          </a:bodyPr>
          <a:lstStyle/>
          <a:p>
            <a:pPr marL="0" indent="0">
              <a:buNone/>
            </a:pPr>
            <a:r>
              <a:rPr lang="en-US" b="1" dirty="0"/>
              <a:t>User requirements</a:t>
            </a:r>
          </a:p>
          <a:p>
            <a:pPr marL="0" indent="0">
              <a:buNone/>
            </a:pPr>
            <a:r>
              <a:rPr lang="en-US" dirty="0"/>
              <a:t>Statements in natural language plus diagrams of the services the system provides and its operational constraints. Written for customers</a:t>
            </a:r>
          </a:p>
          <a:p>
            <a:pPr marL="0" indent="0">
              <a:buNone/>
            </a:pPr>
            <a:r>
              <a:rPr lang="en-US" b="1" dirty="0"/>
              <a:t>System requirements</a:t>
            </a:r>
          </a:p>
          <a:p>
            <a:pPr marL="0" indent="0">
              <a:buNone/>
            </a:pPr>
            <a:r>
              <a:rPr lang="en-US" dirty="0"/>
              <a:t>A structured document setting out detailed descriptions of the system services. Written as a contract between client and contractor</a:t>
            </a:r>
          </a:p>
          <a:p>
            <a:pPr marL="0" indent="0">
              <a:buNone/>
            </a:pPr>
            <a:r>
              <a:rPr lang="en-US" b="1" dirty="0"/>
              <a:t>Software specification</a:t>
            </a:r>
          </a:p>
          <a:p>
            <a:pPr marL="0" indent="0">
              <a:buNone/>
            </a:pPr>
            <a:r>
              <a:rPr lang="en-US" dirty="0"/>
              <a:t>A detailed software description which can serve as a basis for a design or implementation. Written for developers</a:t>
            </a:r>
          </a:p>
        </p:txBody>
      </p:sp>
    </p:spTree>
    <p:extLst>
      <p:ext uri="{BB962C8B-B14F-4D97-AF65-F5344CB8AC3E}">
        <p14:creationId xmlns:p14="http://schemas.microsoft.com/office/powerpoint/2010/main" val="339742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E11402-0727-50B2-A9F8-D9DD87D502B2}"/>
              </a:ext>
            </a:extLst>
          </p:cNvPr>
          <p:cNvPicPr>
            <a:picLocks noChangeAspect="1"/>
          </p:cNvPicPr>
          <p:nvPr/>
        </p:nvPicPr>
        <p:blipFill rotWithShape="1">
          <a:blip r:embed="rId2"/>
          <a:srcRect l="17336" t="12659" r="21803" b="14300"/>
          <a:stretch/>
        </p:blipFill>
        <p:spPr>
          <a:xfrm>
            <a:off x="1244184" y="374755"/>
            <a:ext cx="10478124" cy="6340838"/>
          </a:xfrm>
          <a:prstGeom prst="rect">
            <a:avLst/>
          </a:prstGeom>
        </p:spPr>
      </p:pic>
    </p:spTree>
    <p:extLst>
      <p:ext uri="{BB962C8B-B14F-4D97-AF65-F5344CB8AC3E}">
        <p14:creationId xmlns:p14="http://schemas.microsoft.com/office/powerpoint/2010/main" val="1032892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3B655-C43A-CBA5-4270-308EABCC86A5}"/>
              </a:ext>
            </a:extLst>
          </p:cNvPr>
          <p:cNvSpPr>
            <a:spLocks noGrp="1"/>
          </p:cNvSpPr>
          <p:nvPr>
            <p:ph type="title"/>
          </p:nvPr>
        </p:nvSpPr>
        <p:spPr/>
        <p:txBody>
          <a:bodyPr/>
          <a:lstStyle/>
          <a:p>
            <a:r>
              <a:rPr lang="en-US" dirty="0"/>
              <a:t>The requirements document</a:t>
            </a:r>
          </a:p>
        </p:txBody>
      </p:sp>
      <p:sp>
        <p:nvSpPr>
          <p:cNvPr id="3" name="Content Placeholder 2">
            <a:extLst>
              <a:ext uri="{FF2B5EF4-FFF2-40B4-BE49-F238E27FC236}">
                <a16:creationId xmlns:a16="http://schemas.microsoft.com/office/drawing/2014/main" id="{DB1F2B45-6503-5C74-F425-5576822B8DF1}"/>
              </a:ext>
            </a:extLst>
          </p:cNvPr>
          <p:cNvSpPr>
            <a:spLocks noGrp="1"/>
          </p:cNvSpPr>
          <p:nvPr>
            <p:ph idx="1"/>
          </p:nvPr>
        </p:nvSpPr>
        <p:spPr/>
        <p:txBody>
          <a:bodyPr/>
          <a:lstStyle/>
          <a:p>
            <a:r>
              <a:rPr lang="en-US" dirty="0"/>
              <a:t>The requirements document is the official statement of what is required of the system developers</a:t>
            </a:r>
          </a:p>
          <a:p>
            <a:r>
              <a:rPr lang="en-US" dirty="0"/>
              <a:t>Should include both a definition and a specification of requirements</a:t>
            </a:r>
          </a:p>
          <a:p>
            <a:r>
              <a:rPr lang="en-US" dirty="0"/>
              <a:t> It is NOT a design document. As far as possible, it should set of WHAT the system should do rather than HOW it should do it</a:t>
            </a:r>
          </a:p>
        </p:txBody>
      </p:sp>
    </p:spTree>
    <p:extLst>
      <p:ext uri="{BB962C8B-B14F-4D97-AF65-F5344CB8AC3E}">
        <p14:creationId xmlns:p14="http://schemas.microsoft.com/office/powerpoint/2010/main" val="132570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B763EF-A676-EEF6-BFA9-69BA1EAB6B3C}"/>
              </a:ext>
            </a:extLst>
          </p:cNvPr>
          <p:cNvPicPr>
            <a:picLocks noChangeAspect="1"/>
          </p:cNvPicPr>
          <p:nvPr/>
        </p:nvPicPr>
        <p:blipFill rotWithShape="1">
          <a:blip r:embed="rId2"/>
          <a:srcRect l="16968" t="10473" r="26106" b="10144"/>
          <a:stretch/>
        </p:blipFill>
        <p:spPr>
          <a:xfrm>
            <a:off x="884420" y="239843"/>
            <a:ext cx="10208301" cy="6430779"/>
          </a:xfrm>
          <a:prstGeom prst="rect">
            <a:avLst/>
          </a:prstGeom>
        </p:spPr>
      </p:pic>
    </p:spTree>
    <p:extLst>
      <p:ext uri="{BB962C8B-B14F-4D97-AF65-F5344CB8AC3E}">
        <p14:creationId xmlns:p14="http://schemas.microsoft.com/office/powerpoint/2010/main" val="26125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47DB-9E69-3DEB-82C0-97B96673B733}"/>
              </a:ext>
            </a:extLst>
          </p:cNvPr>
          <p:cNvSpPr>
            <a:spLocks noGrp="1"/>
          </p:cNvSpPr>
          <p:nvPr>
            <p:ph type="title"/>
          </p:nvPr>
        </p:nvSpPr>
        <p:spPr/>
        <p:txBody>
          <a:bodyPr/>
          <a:lstStyle/>
          <a:p>
            <a:r>
              <a:rPr lang="en-US" dirty="0"/>
              <a:t>Requirements document need</a:t>
            </a:r>
          </a:p>
        </p:txBody>
      </p:sp>
      <p:sp>
        <p:nvSpPr>
          <p:cNvPr id="3" name="Content Placeholder 2">
            <a:extLst>
              <a:ext uri="{FF2B5EF4-FFF2-40B4-BE49-F238E27FC236}">
                <a16:creationId xmlns:a16="http://schemas.microsoft.com/office/drawing/2014/main" id="{A3411A18-584E-135A-82E2-E92135303E68}"/>
              </a:ext>
            </a:extLst>
          </p:cNvPr>
          <p:cNvSpPr>
            <a:spLocks noGrp="1"/>
          </p:cNvSpPr>
          <p:nvPr>
            <p:ph idx="1"/>
          </p:nvPr>
        </p:nvSpPr>
        <p:spPr/>
        <p:txBody>
          <a:bodyPr/>
          <a:lstStyle/>
          <a:p>
            <a:r>
              <a:rPr lang="en-US" dirty="0"/>
              <a:t>Specify external system </a:t>
            </a:r>
            <a:r>
              <a:rPr lang="en-US" dirty="0" err="1"/>
              <a:t>behaviour</a:t>
            </a:r>
            <a:endParaRPr lang="en-US" dirty="0"/>
          </a:p>
          <a:p>
            <a:r>
              <a:rPr lang="en-US" dirty="0"/>
              <a:t>Specify implementation constraints</a:t>
            </a:r>
          </a:p>
          <a:p>
            <a:r>
              <a:rPr lang="en-US" dirty="0"/>
              <a:t>Easy to change</a:t>
            </a:r>
          </a:p>
          <a:p>
            <a:r>
              <a:rPr lang="en-US" dirty="0"/>
              <a:t>Serve as reference tool for maintenance</a:t>
            </a:r>
          </a:p>
          <a:p>
            <a:r>
              <a:rPr lang="en-US" dirty="0"/>
              <a:t>Record forethought about the life cycle of the system i.e. predict changes</a:t>
            </a:r>
          </a:p>
          <a:p>
            <a:r>
              <a:rPr lang="en-US" dirty="0" err="1"/>
              <a:t>Characterise</a:t>
            </a:r>
            <a:r>
              <a:rPr lang="en-US" dirty="0"/>
              <a:t> responses to unexpected events</a:t>
            </a:r>
          </a:p>
        </p:txBody>
      </p:sp>
    </p:spTree>
    <p:extLst>
      <p:ext uri="{BB962C8B-B14F-4D97-AF65-F5344CB8AC3E}">
        <p14:creationId xmlns:p14="http://schemas.microsoft.com/office/powerpoint/2010/main" val="2238408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91681-5C99-89CD-8E44-4A932C145960}"/>
              </a:ext>
            </a:extLst>
          </p:cNvPr>
          <p:cNvSpPr>
            <a:spLocks noGrp="1"/>
          </p:cNvSpPr>
          <p:nvPr>
            <p:ph type="title"/>
          </p:nvPr>
        </p:nvSpPr>
        <p:spPr/>
        <p:txBody>
          <a:bodyPr/>
          <a:lstStyle/>
          <a:p>
            <a:r>
              <a:rPr lang="en-US" dirty="0"/>
              <a:t>IEEE requirements standard</a:t>
            </a:r>
          </a:p>
        </p:txBody>
      </p:sp>
      <p:sp>
        <p:nvSpPr>
          <p:cNvPr id="3" name="Content Placeholder 2">
            <a:extLst>
              <a:ext uri="{FF2B5EF4-FFF2-40B4-BE49-F238E27FC236}">
                <a16:creationId xmlns:a16="http://schemas.microsoft.com/office/drawing/2014/main" id="{330F925E-3DCB-D961-0ECA-5251309809C3}"/>
              </a:ext>
            </a:extLst>
          </p:cNvPr>
          <p:cNvSpPr>
            <a:spLocks noGrp="1"/>
          </p:cNvSpPr>
          <p:nvPr>
            <p:ph idx="1"/>
          </p:nvPr>
        </p:nvSpPr>
        <p:spPr/>
        <p:txBody>
          <a:bodyPr/>
          <a:lstStyle/>
          <a:p>
            <a:pPr marL="0" indent="0">
              <a:buNone/>
            </a:pPr>
            <a:r>
              <a:rPr lang="en-US" dirty="0"/>
              <a:t>This is a generic structure that must be instantiated for specific systems</a:t>
            </a:r>
          </a:p>
          <a:p>
            <a:endParaRPr lang="en-US" dirty="0"/>
          </a:p>
          <a:p>
            <a:r>
              <a:rPr lang="en-US" dirty="0"/>
              <a:t>Introduction</a:t>
            </a:r>
          </a:p>
          <a:p>
            <a:r>
              <a:rPr lang="en-US" dirty="0"/>
              <a:t>General description</a:t>
            </a:r>
          </a:p>
          <a:p>
            <a:r>
              <a:rPr lang="en-US" dirty="0"/>
              <a:t>Specific requirements</a:t>
            </a:r>
          </a:p>
          <a:p>
            <a:r>
              <a:rPr lang="en-US" dirty="0"/>
              <a:t>Appendices</a:t>
            </a:r>
          </a:p>
          <a:p>
            <a:r>
              <a:rPr lang="en-US" dirty="0"/>
              <a:t>Index</a:t>
            </a:r>
          </a:p>
          <a:p>
            <a:endParaRPr lang="en-US" dirty="0"/>
          </a:p>
        </p:txBody>
      </p:sp>
    </p:spTree>
    <p:extLst>
      <p:ext uri="{BB962C8B-B14F-4D97-AF65-F5344CB8AC3E}">
        <p14:creationId xmlns:p14="http://schemas.microsoft.com/office/powerpoint/2010/main" val="306640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FE8F-8FE6-DE17-DFB3-310C36E54F52}"/>
              </a:ext>
            </a:extLst>
          </p:cNvPr>
          <p:cNvSpPr>
            <a:spLocks noGrp="1"/>
          </p:cNvSpPr>
          <p:nvPr>
            <p:ph type="title"/>
          </p:nvPr>
        </p:nvSpPr>
        <p:spPr/>
        <p:txBody>
          <a:bodyPr/>
          <a:lstStyle/>
          <a:p>
            <a:r>
              <a:rPr lang="en-US" dirty="0"/>
              <a:t>Requirements document structure</a:t>
            </a:r>
          </a:p>
        </p:txBody>
      </p:sp>
      <p:sp>
        <p:nvSpPr>
          <p:cNvPr id="3" name="Content Placeholder 2">
            <a:extLst>
              <a:ext uri="{FF2B5EF4-FFF2-40B4-BE49-F238E27FC236}">
                <a16:creationId xmlns:a16="http://schemas.microsoft.com/office/drawing/2014/main" id="{5EB3C75C-C558-E590-1100-079AC5EFE695}"/>
              </a:ext>
            </a:extLst>
          </p:cNvPr>
          <p:cNvSpPr>
            <a:spLocks noGrp="1"/>
          </p:cNvSpPr>
          <p:nvPr>
            <p:ph idx="1"/>
          </p:nvPr>
        </p:nvSpPr>
        <p:spPr/>
        <p:txBody>
          <a:bodyPr>
            <a:normAutofit lnSpcReduction="10000"/>
          </a:bodyPr>
          <a:lstStyle/>
          <a:p>
            <a:r>
              <a:rPr lang="en-US" dirty="0"/>
              <a:t>Introduction</a:t>
            </a:r>
          </a:p>
          <a:p>
            <a:r>
              <a:rPr lang="en-US" dirty="0"/>
              <a:t>Glossary</a:t>
            </a:r>
          </a:p>
          <a:p>
            <a:r>
              <a:rPr lang="en-US" dirty="0"/>
              <a:t>User requirements definition</a:t>
            </a:r>
          </a:p>
          <a:p>
            <a:r>
              <a:rPr lang="en-US" dirty="0"/>
              <a:t>System architecture</a:t>
            </a:r>
          </a:p>
          <a:p>
            <a:r>
              <a:rPr lang="en-US" dirty="0"/>
              <a:t>System requirements specification</a:t>
            </a:r>
          </a:p>
          <a:p>
            <a:r>
              <a:rPr lang="en-US" dirty="0"/>
              <a:t>System models</a:t>
            </a:r>
          </a:p>
          <a:p>
            <a:r>
              <a:rPr lang="en-US" dirty="0"/>
              <a:t>System evolution</a:t>
            </a:r>
          </a:p>
          <a:p>
            <a:r>
              <a:rPr lang="en-US" dirty="0"/>
              <a:t>Appendices</a:t>
            </a:r>
          </a:p>
          <a:p>
            <a:r>
              <a:rPr lang="en-US" dirty="0"/>
              <a:t>Index</a:t>
            </a:r>
          </a:p>
        </p:txBody>
      </p:sp>
    </p:spTree>
    <p:extLst>
      <p:ext uri="{BB962C8B-B14F-4D97-AF65-F5344CB8AC3E}">
        <p14:creationId xmlns:p14="http://schemas.microsoft.com/office/powerpoint/2010/main" val="3935012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DBBE-4B9D-CFF7-2FFF-3EBF1ACCED48}"/>
              </a:ext>
            </a:extLst>
          </p:cNvPr>
          <p:cNvSpPr>
            <a:spLocks noGrp="1"/>
          </p:cNvSpPr>
          <p:nvPr>
            <p:ph type="title"/>
          </p:nvPr>
        </p:nvSpPr>
        <p:spPr/>
        <p:txBody>
          <a:bodyPr/>
          <a:lstStyle/>
          <a:p>
            <a:r>
              <a:rPr lang="en-US" dirty="0"/>
              <a:t>Key points</a:t>
            </a:r>
            <a:br>
              <a:rPr lang="en-US" dirty="0"/>
            </a:br>
            <a:endParaRPr lang="en-US" dirty="0"/>
          </a:p>
        </p:txBody>
      </p:sp>
      <p:sp>
        <p:nvSpPr>
          <p:cNvPr id="3" name="Content Placeholder 2">
            <a:extLst>
              <a:ext uri="{FF2B5EF4-FFF2-40B4-BE49-F238E27FC236}">
                <a16:creationId xmlns:a16="http://schemas.microsoft.com/office/drawing/2014/main" id="{439A0558-A8CF-373B-4A40-2CA5715DC456}"/>
              </a:ext>
            </a:extLst>
          </p:cNvPr>
          <p:cNvSpPr>
            <a:spLocks noGrp="1"/>
          </p:cNvSpPr>
          <p:nvPr>
            <p:ph idx="1"/>
          </p:nvPr>
        </p:nvSpPr>
        <p:spPr/>
        <p:txBody>
          <a:bodyPr>
            <a:normAutofit/>
          </a:bodyPr>
          <a:lstStyle/>
          <a:p>
            <a:r>
              <a:rPr lang="en-US" dirty="0"/>
              <a:t>Requirements set out what the system should do and define constraints on its operation and implementation</a:t>
            </a:r>
          </a:p>
          <a:p>
            <a:r>
              <a:rPr lang="en-US" dirty="0"/>
              <a:t>Functional requirements set out services the system should provide</a:t>
            </a:r>
          </a:p>
          <a:p>
            <a:r>
              <a:rPr lang="en-US" dirty="0"/>
              <a:t>Non-functional requirements constrain the system being developed or the development process</a:t>
            </a:r>
          </a:p>
          <a:p>
            <a:r>
              <a:rPr lang="en-US" dirty="0"/>
              <a:t>User requirements are high-level statements of what the system should do</a:t>
            </a:r>
          </a:p>
        </p:txBody>
      </p:sp>
    </p:spTree>
    <p:extLst>
      <p:ext uri="{BB962C8B-B14F-4D97-AF65-F5344CB8AC3E}">
        <p14:creationId xmlns:p14="http://schemas.microsoft.com/office/powerpoint/2010/main" val="184015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D4E6-AF0E-643A-E4B1-4E6A89F60ED1}"/>
              </a:ext>
            </a:extLst>
          </p:cNvPr>
          <p:cNvSpPr>
            <a:spLocks noGrp="1"/>
          </p:cNvSpPr>
          <p:nvPr>
            <p:ph type="title"/>
          </p:nvPr>
        </p:nvSpPr>
        <p:spPr/>
        <p:txBody>
          <a:bodyPr/>
          <a:lstStyle/>
          <a:p>
            <a:r>
              <a:rPr lang="en-US" b="1" i="0" dirty="0">
                <a:solidFill>
                  <a:srgbClr val="273239"/>
                </a:solidFill>
                <a:effectLst/>
                <a:latin typeface="Nunito" pitchFamily="2" charset="0"/>
              </a:rPr>
              <a:t>What is Requirements Engineering?</a:t>
            </a:r>
            <a:endParaRPr lang="en-US" dirty="0"/>
          </a:p>
        </p:txBody>
      </p:sp>
      <p:sp>
        <p:nvSpPr>
          <p:cNvPr id="3" name="Content Placeholder 2">
            <a:extLst>
              <a:ext uri="{FF2B5EF4-FFF2-40B4-BE49-F238E27FC236}">
                <a16:creationId xmlns:a16="http://schemas.microsoft.com/office/drawing/2014/main" id="{21CB3A74-AF87-97BD-D3C8-6973B99659D4}"/>
              </a:ext>
            </a:extLst>
          </p:cNvPr>
          <p:cNvSpPr>
            <a:spLocks noGrp="1"/>
          </p:cNvSpPr>
          <p:nvPr>
            <p:ph idx="1"/>
          </p:nvPr>
        </p:nvSpPr>
        <p:spPr/>
        <p:txBody>
          <a:bodyPr/>
          <a:lstStyle/>
          <a:p>
            <a:pPr algn="l" rtl="0" fontAlgn="base"/>
            <a:r>
              <a:rPr lang="en-US" b="0" i="0" dirty="0">
                <a:solidFill>
                  <a:srgbClr val="273239"/>
                </a:solidFill>
                <a:effectLst/>
                <a:latin typeface="Nunito" pitchFamily="2" charset="0"/>
              </a:rPr>
              <a:t>A systematic and strict approach to the definition, creation and verification of requirements for a software system is known as requirements engineering. In order to guarantee the effective creation of a software product, the requirements engineering process entails a number of tasks that help in understanding, recording and managing the demands of stakeholders.</a:t>
            </a:r>
          </a:p>
          <a:p>
            <a:pPr algn="l" rtl="0" fontAlgn="base"/>
            <a:endParaRPr lang="en-US" dirty="0">
              <a:solidFill>
                <a:srgbClr val="273239"/>
              </a:solidFill>
              <a:latin typeface="Nunito" pitchFamily="2" charset="0"/>
            </a:endParaRPr>
          </a:p>
          <a:p>
            <a:pPr fontAlgn="base"/>
            <a:r>
              <a:rPr lang="en-US" b="0" i="0" dirty="0">
                <a:solidFill>
                  <a:srgbClr val="273239"/>
                </a:solidFill>
                <a:effectLst/>
                <a:latin typeface="Nunito" pitchFamily="2" charset="0"/>
              </a:rPr>
              <a:t>The requirements engineering process is an iterative process that involves several steps, including:</a:t>
            </a:r>
            <a:endParaRPr lang="en-US" dirty="0"/>
          </a:p>
          <a:p>
            <a:pPr algn="l" rtl="0"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1157752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EB108-C872-5B21-76B5-F839C4C67098}"/>
              </a:ext>
            </a:extLst>
          </p:cNvPr>
          <p:cNvSpPr>
            <a:spLocks noGrp="1"/>
          </p:cNvSpPr>
          <p:nvPr>
            <p:ph type="title"/>
          </p:nvPr>
        </p:nvSpPr>
        <p:spPr/>
        <p:txBody>
          <a:bodyPr/>
          <a:lstStyle/>
          <a:p>
            <a:r>
              <a:rPr lang="en-US" dirty="0"/>
              <a:t>Key Points Continue…</a:t>
            </a:r>
          </a:p>
        </p:txBody>
      </p:sp>
      <p:sp>
        <p:nvSpPr>
          <p:cNvPr id="3" name="Content Placeholder 2">
            <a:extLst>
              <a:ext uri="{FF2B5EF4-FFF2-40B4-BE49-F238E27FC236}">
                <a16:creationId xmlns:a16="http://schemas.microsoft.com/office/drawing/2014/main" id="{A6A8C259-EA9A-DB0B-FF7E-B8828B0041CA}"/>
              </a:ext>
            </a:extLst>
          </p:cNvPr>
          <p:cNvSpPr>
            <a:spLocks noGrp="1"/>
          </p:cNvSpPr>
          <p:nvPr>
            <p:ph idx="1"/>
          </p:nvPr>
        </p:nvSpPr>
        <p:spPr/>
        <p:txBody>
          <a:bodyPr/>
          <a:lstStyle/>
          <a:p>
            <a:pPr marL="0" indent="0">
              <a:buNone/>
            </a:pPr>
            <a:endParaRPr lang="en-US" dirty="0"/>
          </a:p>
          <a:p>
            <a:r>
              <a:rPr lang="en-US" dirty="0"/>
              <a:t>User requirements should be written in natural language, tables and diagrams</a:t>
            </a:r>
          </a:p>
          <a:p>
            <a:r>
              <a:rPr lang="en-US" dirty="0"/>
              <a:t>System requirements are intended to communicate the functions that the system should provide</a:t>
            </a:r>
          </a:p>
          <a:p>
            <a:r>
              <a:rPr lang="en-US" dirty="0"/>
              <a:t>System requirements may be written in structured natural language, a PDL or in a formal language</a:t>
            </a:r>
          </a:p>
          <a:p>
            <a:r>
              <a:rPr lang="en-US" dirty="0"/>
              <a:t>A software requirements document is an agreed statement of the system requirements</a:t>
            </a:r>
          </a:p>
        </p:txBody>
      </p:sp>
    </p:spTree>
    <p:extLst>
      <p:ext uri="{BB962C8B-B14F-4D97-AF65-F5344CB8AC3E}">
        <p14:creationId xmlns:p14="http://schemas.microsoft.com/office/powerpoint/2010/main" val="3602258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FE67-6474-6F3C-30DA-61B29F8E0070}"/>
              </a:ext>
            </a:extLst>
          </p:cNvPr>
          <p:cNvSpPr>
            <a:spLocks noGrp="1"/>
          </p:cNvSpPr>
          <p:nvPr>
            <p:ph type="title"/>
          </p:nvPr>
        </p:nvSpPr>
        <p:spPr>
          <a:xfrm>
            <a:off x="718279" y="18256"/>
            <a:ext cx="10515600" cy="986086"/>
          </a:xfrm>
        </p:spPr>
        <p:txBody>
          <a:bodyPr/>
          <a:lstStyle/>
          <a:p>
            <a:r>
              <a:rPr lang="en-US" b="0" i="0" dirty="0">
                <a:solidFill>
                  <a:srgbClr val="610B38"/>
                </a:solidFill>
                <a:effectLst/>
                <a:latin typeface="erdana"/>
              </a:rPr>
              <a:t>Software Requirement Specifications</a:t>
            </a:r>
            <a:endParaRPr lang="en-US" dirty="0"/>
          </a:p>
        </p:txBody>
      </p:sp>
      <p:sp>
        <p:nvSpPr>
          <p:cNvPr id="3" name="Content Placeholder 2">
            <a:extLst>
              <a:ext uri="{FF2B5EF4-FFF2-40B4-BE49-F238E27FC236}">
                <a16:creationId xmlns:a16="http://schemas.microsoft.com/office/drawing/2014/main" id="{00019F5D-6562-D84B-50AC-535269BEEE31}"/>
              </a:ext>
            </a:extLst>
          </p:cNvPr>
          <p:cNvSpPr>
            <a:spLocks noGrp="1"/>
          </p:cNvSpPr>
          <p:nvPr>
            <p:ph idx="1"/>
          </p:nvPr>
        </p:nvSpPr>
        <p:spPr>
          <a:xfrm>
            <a:off x="104931" y="1004342"/>
            <a:ext cx="11857220" cy="5835403"/>
          </a:xfrm>
        </p:spPr>
        <p:txBody>
          <a:bodyPr>
            <a:normAutofit fontScale="85000" lnSpcReduction="20000"/>
          </a:bodyPr>
          <a:lstStyle/>
          <a:p>
            <a:pPr algn="just"/>
            <a:r>
              <a:rPr lang="en-US" b="1" i="0" dirty="0">
                <a:solidFill>
                  <a:srgbClr val="333333"/>
                </a:solidFill>
                <a:effectLst/>
                <a:latin typeface="inter-bold"/>
              </a:rPr>
              <a:t>Software Requirements Specifications (SRS)</a:t>
            </a:r>
            <a:r>
              <a:rPr lang="en-US" b="0" i="0" dirty="0">
                <a:solidFill>
                  <a:srgbClr val="333333"/>
                </a:solidFill>
                <a:effectLst/>
                <a:latin typeface="inter-regular"/>
              </a:rPr>
              <a:t> (also called a </a:t>
            </a:r>
            <a:r>
              <a:rPr lang="en-US" b="1" i="0" dirty="0">
                <a:solidFill>
                  <a:srgbClr val="333333"/>
                </a:solidFill>
                <a:effectLst/>
                <a:latin typeface="inter-bold"/>
              </a:rPr>
              <a:t>requirements document</a:t>
            </a:r>
            <a:r>
              <a:rPr lang="en-US" b="0" i="0" dirty="0">
                <a:solidFill>
                  <a:srgbClr val="333333"/>
                </a:solidFill>
                <a:effectLst/>
                <a:latin typeface="inter-regular"/>
              </a:rPr>
              <a:t>) lays a foundation for software engineering activities and is constructing when entire requirements are elicited and analyzed. </a:t>
            </a:r>
          </a:p>
          <a:p>
            <a:pPr algn="just"/>
            <a:r>
              <a:rPr lang="en-US" b="1" i="0" dirty="0">
                <a:solidFill>
                  <a:srgbClr val="333333"/>
                </a:solidFill>
                <a:effectLst/>
                <a:latin typeface="inter-bold"/>
              </a:rPr>
              <a:t>SRS</a:t>
            </a:r>
            <a:r>
              <a:rPr lang="en-US" b="0" i="0" dirty="0">
                <a:solidFill>
                  <a:srgbClr val="333333"/>
                </a:solidFill>
                <a:effectLst/>
                <a:latin typeface="inter-regular"/>
              </a:rPr>
              <a:t> is a formal report, which acts as a representation of software that enables the customers to review whether it (SRS) is according to their requirements. Also, it comprises user requirements for a system as well as detailed specifications of the system requirements.</a:t>
            </a:r>
          </a:p>
          <a:p>
            <a:pPr algn="just"/>
            <a:r>
              <a:rPr lang="en-US" b="0" i="0" dirty="0">
                <a:solidFill>
                  <a:srgbClr val="333333"/>
                </a:solidFill>
                <a:effectLst/>
                <a:latin typeface="inter-regular"/>
              </a:rPr>
              <a:t>The SRS is a specification for a specific software product, program, or set of applications that perform particular functions in a specific environment. It serves several goals depending on who is writing it.</a:t>
            </a:r>
          </a:p>
          <a:p>
            <a:pPr algn="just"/>
            <a:r>
              <a:rPr lang="en-US" b="0" i="0" dirty="0">
                <a:solidFill>
                  <a:srgbClr val="333333"/>
                </a:solidFill>
                <a:effectLst/>
                <a:latin typeface="inter-regular"/>
              </a:rPr>
              <a:t>First, the SRS could be written by the client of a system. </a:t>
            </a:r>
          </a:p>
          <a:p>
            <a:pPr algn="just"/>
            <a:r>
              <a:rPr lang="en-US" b="0" i="0" dirty="0">
                <a:solidFill>
                  <a:srgbClr val="333333"/>
                </a:solidFill>
                <a:effectLst/>
                <a:latin typeface="inter-regular"/>
              </a:rPr>
              <a:t>Second, the SRS could be written by a developer of the system. </a:t>
            </a:r>
          </a:p>
          <a:p>
            <a:pPr algn="just"/>
            <a:r>
              <a:rPr lang="en-US" b="0" i="0" dirty="0">
                <a:solidFill>
                  <a:srgbClr val="333333"/>
                </a:solidFill>
                <a:effectLst/>
                <a:latin typeface="inter-regular"/>
              </a:rPr>
              <a:t>The two methods create entirely various situations and establish different purposes for the document altogether. </a:t>
            </a:r>
          </a:p>
          <a:p>
            <a:pPr algn="just"/>
            <a:r>
              <a:rPr lang="en-US" b="0" i="0" dirty="0">
                <a:solidFill>
                  <a:srgbClr val="333333"/>
                </a:solidFill>
                <a:effectLst/>
                <a:latin typeface="inter-regular"/>
              </a:rPr>
              <a:t>The first case, SRS, is used to define the needs and expectation of the users. </a:t>
            </a:r>
          </a:p>
          <a:p>
            <a:pPr algn="just"/>
            <a:r>
              <a:rPr lang="en-US" b="0" i="0" dirty="0">
                <a:solidFill>
                  <a:srgbClr val="333333"/>
                </a:solidFill>
                <a:effectLst/>
                <a:latin typeface="inter-regular"/>
              </a:rPr>
              <a:t>The second case, SRS, is written for various purposes and serves as a contract document between customer and developer.</a:t>
            </a:r>
          </a:p>
          <a:p>
            <a:endParaRPr lang="en-US" dirty="0"/>
          </a:p>
        </p:txBody>
      </p:sp>
    </p:spTree>
    <p:extLst>
      <p:ext uri="{BB962C8B-B14F-4D97-AF65-F5344CB8AC3E}">
        <p14:creationId xmlns:p14="http://schemas.microsoft.com/office/powerpoint/2010/main" val="4051626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E85BC-9EDB-6E9C-7496-8471CF62746B}"/>
              </a:ext>
            </a:extLst>
          </p:cNvPr>
          <p:cNvSpPr>
            <a:spLocks noGrp="1"/>
          </p:cNvSpPr>
          <p:nvPr>
            <p:ph idx="1"/>
          </p:nvPr>
        </p:nvSpPr>
        <p:spPr>
          <a:xfrm>
            <a:off x="838200" y="2590123"/>
            <a:ext cx="10515600" cy="662742"/>
          </a:xfrm>
        </p:spPr>
        <p:txBody>
          <a:bodyPr/>
          <a:lstStyle/>
          <a:p>
            <a:pPr algn="just"/>
            <a:r>
              <a:rPr lang="en-US" b="0" i="0" dirty="0">
                <a:solidFill>
                  <a:srgbClr val="610B38"/>
                </a:solidFill>
                <a:effectLst/>
                <a:latin typeface="erdana"/>
              </a:rPr>
              <a:t>Characteristics of good SRS</a:t>
            </a:r>
          </a:p>
        </p:txBody>
      </p:sp>
    </p:spTree>
    <p:extLst>
      <p:ext uri="{BB962C8B-B14F-4D97-AF65-F5344CB8AC3E}">
        <p14:creationId xmlns:p14="http://schemas.microsoft.com/office/powerpoint/2010/main" val="2234481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Software Requirement Specifications">
            <a:extLst>
              <a:ext uri="{FF2B5EF4-FFF2-40B4-BE49-F238E27FC236}">
                <a16:creationId xmlns:a16="http://schemas.microsoft.com/office/drawing/2014/main" id="{4CB91049-1AE9-60CF-9298-061EC5D9ED7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A6F84243-80A9-DCB5-70B9-067B42799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82" y="0"/>
            <a:ext cx="11827239" cy="6858000"/>
          </a:xfrm>
          <a:prstGeom prst="rect">
            <a:avLst/>
          </a:prstGeom>
        </p:spPr>
      </p:pic>
    </p:spTree>
    <p:extLst>
      <p:ext uri="{BB962C8B-B14F-4D97-AF65-F5344CB8AC3E}">
        <p14:creationId xmlns:p14="http://schemas.microsoft.com/office/powerpoint/2010/main" val="1965132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4349-101D-73E7-9D9D-E4EEDF86C056}"/>
              </a:ext>
            </a:extLst>
          </p:cNvPr>
          <p:cNvSpPr>
            <a:spLocks noGrp="1"/>
          </p:cNvSpPr>
          <p:nvPr>
            <p:ph type="title"/>
          </p:nvPr>
        </p:nvSpPr>
        <p:spPr/>
        <p:txBody>
          <a:bodyPr>
            <a:normAutofit/>
          </a:bodyPr>
          <a:lstStyle/>
          <a:p>
            <a:r>
              <a:rPr lang="en-US" b="1" i="0" dirty="0">
                <a:solidFill>
                  <a:srgbClr val="333333"/>
                </a:solidFill>
                <a:effectLst/>
                <a:latin typeface="inter-bold"/>
              </a:rPr>
              <a:t>Following are the features of a good SRS document:</a:t>
            </a:r>
            <a:endParaRPr lang="en-US" dirty="0"/>
          </a:p>
        </p:txBody>
      </p:sp>
      <p:sp>
        <p:nvSpPr>
          <p:cNvPr id="3" name="Content Placeholder 2">
            <a:extLst>
              <a:ext uri="{FF2B5EF4-FFF2-40B4-BE49-F238E27FC236}">
                <a16:creationId xmlns:a16="http://schemas.microsoft.com/office/drawing/2014/main" id="{4930AC97-DC11-77F7-0946-11F8267A5288}"/>
              </a:ext>
            </a:extLst>
          </p:cNvPr>
          <p:cNvSpPr>
            <a:spLocks noGrp="1"/>
          </p:cNvSpPr>
          <p:nvPr>
            <p:ph idx="1"/>
          </p:nvPr>
        </p:nvSpPr>
        <p:spPr/>
        <p:txBody>
          <a:bodyPr>
            <a:normAutofit fontScale="92500" lnSpcReduction="10000"/>
          </a:bodyPr>
          <a:lstStyle/>
          <a:p>
            <a:pPr algn="just"/>
            <a:r>
              <a:rPr lang="en-US" b="1" i="0" dirty="0">
                <a:solidFill>
                  <a:srgbClr val="333333"/>
                </a:solidFill>
                <a:effectLst/>
                <a:latin typeface="inter-bold"/>
              </a:rPr>
              <a:t>1. Correctness:</a:t>
            </a:r>
            <a:r>
              <a:rPr lang="en-US" b="0" i="0" dirty="0">
                <a:solidFill>
                  <a:srgbClr val="333333"/>
                </a:solidFill>
                <a:effectLst/>
                <a:latin typeface="inter-regular"/>
              </a:rPr>
              <a:t> User review is used to provide the accuracy of requirements stated in the SRS. SRS is said to be perfect if it covers all the needs that are truly expected from the system.</a:t>
            </a:r>
          </a:p>
          <a:p>
            <a:pPr algn="just"/>
            <a:r>
              <a:rPr lang="en-US" b="1" i="0" dirty="0">
                <a:solidFill>
                  <a:srgbClr val="333333"/>
                </a:solidFill>
                <a:effectLst/>
                <a:latin typeface="inter-bold"/>
              </a:rPr>
              <a:t>2. Completeness:</a:t>
            </a:r>
            <a:r>
              <a:rPr lang="en-US" b="0" i="0" dirty="0">
                <a:solidFill>
                  <a:srgbClr val="333333"/>
                </a:solidFill>
                <a:effectLst/>
                <a:latin typeface="inter-regular"/>
              </a:rPr>
              <a:t> The SRS is complete if, and only if, it includes the following elements:</a:t>
            </a:r>
          </a:p>
          <a:p>
            <a:pPr algn="just"/>
            <a:r>
              <a:rPr lang="en-US" b="0" i="0" dirty="0">
                <a:solidFill>
                  <a:srgbClr val="333333"/>
                </a:solidFill>
                <a:effectLst/>
                <a:latin typeface="inter-regular"/>
              </a:rPr>
              <a:t>All essential requirements, whether relating to functionality, performance, design, constraints, attributes, or external interfaces.</a:t>
            </a:r>
          </a:p>
          <a:p>
            <a:pPr algn="just"/>
            <a:r>
              <a:rPr lang="en-US" b="0" i="0" dirty="0">
                <a:solidFill>
                  <a:srgbClr val="333333"/>
                </a:solidFill>
                <a:effectLst/>
                <a:latin typeface="inter-regular"/>
              </a:rPr>
              <a:t>Definition of their responses of the software to all realizable classes of input data in all available categories of situations.</a:t>
            </a:r>
          </a:p>
          <a:p>
            <a:r>
              <a:rPr lang="en-US" b="0" i="0" dirty="0">
                <a:solidFill>
                  <a:srgbClr val="333333"/>
                </a:solidFill>
                <a:effectLst/>
                <a:latin typeface="inter-regular"/>
              </a:rPr>
              <a:t>Full labels and references to all figures, tables, and diagrams in the SRS and definitions of all terms and units of measure.</a:t>
            </a:r>
            <a:endParaRPr lang="en-US" dirty="0"/>
          </a:p>
        </p:txBody>
      </p:sp>
    </p:spTree>
    <p:extLst>
      <p:ext uri="{BB962C8B-B14F-4D97-AF65-F5344CB8AC3E}">
        <p14:creationId xmlns:p14="http://schemas.microsoft.com/office/powerpoint/2010/main" val="2949157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0B7CD-BD7B-A2F1-04C0-BCD90158F4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7551D6-BB67-9172-F190-0E98DA020452}"/>
              </a:ext>
            </a:extLst>
          </p:cNvPr>
          <p:cNvSpPr>
            <a:spLocks noGrp="1"/>
          </p:cNvSpPr>
          <p:nvPr>
            <p:ph idx="1"/>
          </p:nvPr>
        </p:nvSpPr>
        <p:spPr>
          <a:xfrm>
            <a:off x="838200" y="1825625"/>
            <a:ext cx="10515600" cy="4844998"/>
          </a:xfrm>
        </p:spPr>
        <p:txBody>
          <a:bodyPr>
            <a:normAutofit fontScale="70000" lnSpcReduction="20000"/>
          </a:bodyPr>
          <a:lstStyle/>
          <a:p>
            <a:pPr algn="just"/>
            <a:r>
              <a:rPr lang="en-US" b="1" i="0" dirty="0">
                <a:solidFill>
                  <a:srgbClr val="333333"/>
                </a:solidFill>
                <a:effectLst/>
                <a:latin typeface="inter-bold"/>
              </a:rPr>
              <a:t>3. Consistency:</a:t>
            </a:r>
            <a:r>
              <a:rPr lang="en-US" b="0" i="0" dirty="0">
                <a:solidFill>
                  <a:srgbClr val="333333"/>
                </a:solidFill>
                <a:effectLst/>
                <a:latin typeface="inter-regular"/>
              </a:rPr>
              <a:t> The SRS is consistent if, and only if, no subset of individual requirements described in its conflict. There are three types of possible conflict in the SRS:</a:t>
            </a:r>
          </a:p>
          <a:p>
            <a:pPr algn="just"/>
            <a:r>
              <a:rPr lang="en-US" b="1" i="0" dirty="0">
                <a:solidFill>
                  <a:srgbClr val="333333"/>
                </a:solidFill>
                <a:effectLst/>
                <a:latin typeface="inter-regular"/>
              </a:rPr>
              <a:t> A</a:t>
            </a:r>
            <a:r>
              <a:rPr lang="en-US" b="0" i="0" dirty="0">
                <a:solidFill>
                  <a:srgbClr val="333333"/>
                </a:solidFill>
                <a:effectLst/>
                <a:latin typeface="inter-regular"/>
              </a:rPr>
              <a:t>. The specified characteristics of real-world objects may conflicts. For example,</a:t>
            </a:r>
          </a:p>
          <a:p>
            <a:pPr algn="just"/>
            <a:r>
              <a:rPr lang="en-US" b="0" i="0" dirty="0">
                <a:solidFill>
                  <a:srgbClr val="333333"/>
                </a:solidFill>
                <a:effectLst/>
                <a:latin typeface="inter-regular"/>
              </a:rPr>
              <a:t>(a) The format of an output report may be described in one requirement as tabular but in another as textual.</a:t>
            </a:r>
          </a:p>
          <a:p>
            <a:pPr algn="just"/>
            <a:r>
              <a:rPr lang="en-US" b="0" i="0" dirty="0">
                <a:solidFill>
                  <a:srgbClr val="333333"/>
                </a:solidFill>
                <a:effectLst/>
                <a:latin typeface="inter-regular"/>
              </a:rPr>
              <a:t>(b) One condition may state that all lights shall be green while another states that all lights shall be blue.</a:t>
            </a:r>
          </a:p>
          <a:p>
            <a:pPr algn="just"/>
            <a:r>
              <a:rPr lang="en-US" b="1" i="0" dirty="0">
                <a:solidFill>
                  <a:srgbClr val="333333"/>
                </a:solidFill>
                <a:effectLst/>
                <a:latin typeface="inter-bold"/>
              </a:rPr>
              <a:t>B.</a:t>
            </a:r>
            <a:r>
              <a:rPr lang="en-US" b="0" i="0" dirty="0">
                <a:solidFill>
                  <a:srgbClr val="333333"/>
                </a:solidFill>
                <a:effectLst/>
                <a:latin typeface="inter-regular"/>
              </a:rPr>
              <a:t> There may be a reasonable or temporal conflict between the two specified actions. For example,</a:t>
            </a:r>
          </a:p>
          <a:p>
            <a:pPr algn="just"/>
            <a:r>
              <a:rPr lang="en-US" b="0" i="0" dirty="0">
                <a:solidFill>
                  <a:srgbClr val="333333"/>
                </a:solidFill>
                <a:effectLst/>
                <a:latin typeface="inter-regular"/>
              </a:rPr>
              <a:t>(a) One requirement may determine that the program will add two inputs, and another may determine that the program will multiply them.</a:t>
            </a:r>
          </a:p>
          <a:p>
            <a:pPr algn="just"/>
            <a:r>
              <a:rPr lang="en-US" b="0" i="0" dirty="0">
                <a:solidFill>
                  <a:srgbClr val="333333"/>
                </a:solidFill>
                <a:effectLst/>
                <a:latin typeface="inter-regular"/>
              </a:rPr>
              <a:t>(b) One condition may state that "A" must always follow "B," while other requires that "A and B" co-occurs.</a:t>
            </a:r>
          </a:p>
          <a:p>
            <a:pPr algn="just"/>
            <a:r>
              <a:rPr lang="en-US" b="1" dirty="0">
                <a:solidFill>
                  <a:srgbClr val="333333"/>
                </a:solidFill>
                <a:latin typeface="inter-bold"/>
              </a:rPr>
              <a:t>C</a:t>
            </a:r>
            <a:r>
              <a:rPr lang="en-US" b="1" i="0" dirty="0">
                <a:solidFill>
                  <a:srgbClr val="333333"/>
                </a:solidFill>
                <a:effectLst/>
                <a:latin typeface="inter-bold"/>
              </a:rPr>
              <a:t>.</a:t>
            </a:r>
            <a:r>
              <a:rPr lang="en-US" b="0" i="0" dirty="0">
                <a:solidFill>
                  <a:srgbClr val="333333"/>
                </a:solidFill>
                <a:effectLst/>
                <a:latin typeface="inter-regular"/>
              </a:rPr>
              <a:t> Two or more requirements may define the same real-world object but use different terms for that object. For example, a program's request for user input may be called a "prompt" in one requirement's and a "cue" in another. The use of standard terminology and descriptions promotes consistency.</a:t>
            </a: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3124987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C9DD-7B32-80DF-2720-F7E26A0B25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E121DB-D1D3-C173-D321-EAE05C8DC5DA}"/>
              </a:ext>
            </a:extLst>
          </p:cNvPr>
          <p:cNvSpPr>
            <a:spLocks noGrp="1"/>
          </p:cNvSpPr>
          <p:nvPr>
            <p:ph idx="1"/>
          </p:nvPr>
        </p:nvSpPr>
        <p:spPr/>
        <p:txBody>
          <a:bodyPr>
            <a:normAutofit fontScale="92500" lnSpcReduction="20000"/>
          </a:bodyPr>
          <a:lstStyle/>
          <a:p>
            <a:r>
              <a:rPr lang="en-US" b="1" i="0" dirty="0">
                <a:solidFill>
                  <a:srgbClr val="333333"/>
                </a:solidFill>
                <a:effectLst/>
                <a:latin typeface="inter-bold"/>
              </a:rPr>
              <a:t>4. Unambiguousness:</a:t>
            </a:r>
            <a:r>
              <a:rPr lang="en-US" b="0" i="0" dirty="0">
                <a:solidFill>
                  <a:srgbClr val="333333"/>
                </a:solidFill>
                <a:effectLst/>
                <a:latin typeface="inter-regular"/>
              </a:rPr>
              <a:t> SRS is unambiguous when every fixed requirement has only one interpretation. This suggests that each element is uniquely interpreted. In case there is a method used with multiple definitions, the requirements report should determine the implications in the SRS so that it is clear and simple to understand.</a:t>
            </a:r>
          </a:p>
          <a:p>
            <a:pPr algn="just"/>
            <a:r>
              <a:rPr lang="en-US" b="1" i="0" dirty="0">
                <a:solidFill>
                  <a:srgbClr val="333333"/>
                </a:solidFill>
                <a:effectLst/>
                <a:latin typeface="inter-bold"/>
              </a:rPr>
              <a:t>5. Ranking for importance and stability:</a:t>
            </a:r>
            <a:r>
              <a:rPr lang="en-US" b="0" i="0" dirty="0">
                <a:solidFill>
                  <a:srgbClr val="333333"/>
                </a:solidFill>
                <a:effectLst/>
                <a:latin typeface="inter-regular"/>
              </a:rPr>
              <a:t> The SRS is ranked for importance and stability if each requirement in it has an identifier to indicate either the significance or stability of that particular requirement.</a:t>
            </a:r>
          </a:p>
          <a:p>
            <a:pPr algn="just"/>
            <a:r>
              <a:rPr lang="en-US" b="0" i="0" dirty="0">
                <a:solidFill>
                  <a:srgbClr val="333333"/>
                </a:solidFill>
                <a:effectLst/>
                <a:latin typeface="inter-regular"/>
              </a:rPr>
              <a:t>Typically, all requirements are not equally important. Some prerequisites may be essential, especially for life-critical applications, while others may be desirable. Each element should be identified to make these differences clear and explicit. Another way to rank requirements is to distinguish classes of items as essential, conditional, and optional.</a:t>
            </a:r>
          </a:p>
          <a:p>
            <a:endParaRPr lang="en-US" dirty="0"/>
          </a:p>
        </p:txBody>
      </p:sp>
    </p:spTree>
    <p:extLst>
      <p:ext uri="{BB962C8B-B14F-4D97-AF65-F5344CB8AC3E}">
        <p14:creationId xmlns:p14="http://schemas.microsoft.com/office/powerpoint/2010/main" val="3219007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47CA-628B-DE26-7BA9-0706AF670E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165AAB-49DC-F4A5-77E8-57FEDC6B1854}"/>
              </a:ext>
            </a:extLst>
          </p:cNvPr>
          <p:cNvSpPr>
            <a:spLocks noGrp="1"/>
          </p:cNvSpPr>
          <p:nvPr>
            <p:ph idx="1"/>
          </p:nvPr>
        </p:nvSpPr>
        <p:spPr/>
        <p:txBody>
          <a:bodyPr>
            <a:normAutofit/>
          </a:bodyPr>
          <a:lstStyle/>
          <a:p>
            <a:r>
              <a:rPr lang="en-US" b="1" i="0" dirty="0">
                <a:solidFill>
                  <a:srgbClr val="333333"/>
                </a:solidFill>
                <a:effectLst/>
                <a:latin typeface="inter-bold"/>
              </a:rPr>
              <a:t>6. Modifiability:</a:t>
            </a:r>
            <a:r>
              <a:rPr lang="en-US" b="0" i="0" dirty="0">
                <a:solidFill>
                  <a:srgbClr val="333333"/>
                </a:solidFill>
                <a:effectLst/>
                <a:latin typeface="inter-regular"/>
              </a:rPr>
              <a:t> SRS should be made as modifiable as likely and should be capable of quickly obtain changes to the system to some extent. Modifications should be perfectly indexed and cross-referenced.</a:t>
            </a:r>
          </a:p>
          <a:p>
            <a:pPr algn="just"/>
            <a:r>
              <a:rPr lang="en-US" b="1" i="0" dirty="0">
                <a:solidFill>
                  <a:srgbClr val="333333"/>
                </a:solidFill>
                <a:effectLst/>
                <a:latin typeface="inter-bold"/>
              </a:rPr>
              <a:t>7. Verifiability:</a:t>
            </a:r>
            <a:r>
              <a:rPr lang="en-US" b="0" i="0" dirty="0">
                <a:solidFill>
                  <a:srgbClr val="333333"/>
                </a:solidFill>
                <a:effectLst/>
                <a:latin typeface="inter-regular"/>
              </a:rPr>
              <a:t> SRS is correct when the specified requirements can be verified with a cost-effective system to check whether the final software meets those requirements. The requirements are verified with the help of reviews.</a:t>
            </a:r>
          </a:p>
          <a:p>
            <a:endParaRPr lang="en-US" dirty="0"/>
          </a:p>
        </p:txBody>
      </p:sp>
    </p:spTree>
    <p:extLst>
      <p:ext uri="{BB962C8B-B14F-4D97-AF65-F5344CB8AC3E}">
        <p14:creationId xmlns:p14="http://schemas.microsoft.com/office/powerpoint/2010/main" val="3643009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E707-2D87-1375-EBFC-95FFEB2007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28B246-C6DC-15AE-A7E8-ED119E71D230}"/>
              </a:ext>
            </a:extLst>
          </p:cNvPr>
          <p:cNvSpPr>
            <a:spLocks noGrp="1"/>
          </p:cNvSpPr>
          <p:nvPr>
            <p:ph idx="1"/>
          </p:nvPr>
        </p:nvSpPr>
        <p:spPr/>
        <p:txBody>
          <a:bodyPr>
            <a:normAutofit fontScale="92500" lnSpcReduction="20000"/>
          </a:bodyPr>
          <a:lstStyle/>
          <a:p>
            <a:r>
              <a:rPr lang="en-US" b="1" i="0" dirty="0">
                <a:solidFill>
                  <a:srgbClr val="333333"/>
                </a:solidFill>
                <a:effectLst/>
                <a:latin typeface="inter-bold"/>
              </a:rPr>
              <a:t>8. Traceability:</a:t>
            </a:r>
            <a:r>
              <a:rPr lang="en-US" b="0" i="0" dirty="0">
                <a:solidFill>
                  <a:srgbClr val="333333"/>
                </a:solidFill>
                <a:effectLst/>
                <a:latin typeface="inter-regular"/>
              </a:rPr>
              <a:t> The SRS is traceable if the origin of each of the requirements is clear and if it facilitates the referencing of each condition in future development or enhancement documentation.</a:t>
            </a:r>
          </a:p>
          <a:p>
            <a:pPr algn="just"/>
            <a:r>
              <a:rPr lang="en-US" b="1" i="0" dirty="0">
                <a:solidFill>
                  <a:srgbClr val="333333"/>
                </a:solidFill>
                <a:effectLst/>
                <a:latin typeface="inter-bold"/>
              </a:rPr>
              <a:t>There are two types of Traceability:</a:t>
            </a:r>
            <a:endParaRPr lang="en-US" b="0" i="0" dirty="0">
              <a:solidFill>
                <a:srgbClr val="333333"/>
              </a:solidFill>
              <a:effectLst/>
              <a:latin typeface="inter-regular"/>
            </a:endParaRPr>
          </a:p>
          <a:p>
            <a:pPr algn="just"/>
            <a:r>
              <a:rPr lang="en-US" b="1" dirty="0">
                <a:solidFill>
                  <a:srgbClr val="333333"/>
                </a:solidFill>
                <a:latin typeface="inter-bold"/>
              </a:rPr>
              <a:t>A</a:t>
            </a:r>
            <a:r>
              <a:rPr lang="en-US" b="1" i="0" dirty="0">
                <a:solidFill>
                  <a:srgbClr val="333333"/>
                </a:solidFill>
                <a:effectLst/>
                <a:latin typeface="inter-bold"/>
              </a:rPr>
              <a:t>. Backward Traceability:</a:t>
            </a:r>
            <a:r>
              <a:rPr lang="en-US" b="0" i="0" dirty="0">
                <a:solidFill>
                  <a:srgbClr val="333333"/>
                </a:solidFill>
                <a:effectLst/>
                <a:latin typeface="inter-regular"/>
              </a:rPr>
              <a:t> This depends upon each requirement explicitly referencing its source in earlier documents.</a:t>
            </a:r>
          </a:p>
          <a:p>
            <a:pPr algn="just"/>
            <a:r>
              <a:rPr lang="en-US" b="1" dirty="0">
                <a:solidFill>
                  <a:srgbClr val="333333"/>
                </a:solidFill>
                <a:latin typeface="inter-bold"/>
              </a:rPr>
              <a:t>B</a:t>
            </a:r>
            <a:r>
              <a:rPr lang="en-US" b="1" i="0" dirty="0">
                <a:solidFill>
                  <a:srgbClr val="333333"/>
                </a:solidFill>
                <a:effectLst/>
                <a:latin typeface="inter-bold"/>
              </a:rPr>
              <a:t>. Forward Traceability:</a:t>
            </a:r>
            <a:r>
              <a:rPr lang="en-US" b="0" i="0" dirty="0">
                <a:solidFill>
                  <a:srgbClr val="333333"/>
                </a:solidFill>
                <a:effectLst/>
                <a:latin typeface="inter-regular"/>
              </a:rPr>
              <a:t> This depends upon each element in the SRS having a unique name or reference number.</a:t>
            </a:r>
          </a:p>
          <a:p>
            <a:pPr algn="just"/>
            <a:r>
              <a:rPr lang="en-US" b="0" i="0" dirty="0">
                <a:solidFill>
                  <a:srgbClr val="333333"/>
                </a:solidFill>
                <a:effectLst/>
                <a:latin typeface="inter-regular"/>
              </a:rPr>
              <a:t>The forward traceability of the SRS is especially crucial when the software product enters the operation and maintenance phase. As code and design document is modified, it is necessary to be able to ascertain the complete set of requirements that may be concerned by those modifications.</a:t>
            </a:r>
          </a:p>
          <a:p>
            <a:endParaRPr lang="en-US" dirty="0"/>
          </a:p>
        </p:txBody>
      </p:sp>
    </p:spTree>
    <p:extLst>
      <p:ext uri="{BB962C8B-B14F-4D97-AF65-F5344CB8AC3E}">
        <p14:creationId xmlns:p14="http://schemas.microsoft.com/office/powerpoint/2010/main" val="696804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C867-ECCF-53E2-F01A-4737721A977A}"/>
              </a:ext>
            </a:extLst>
          </p:cNvPr>
          <p:cNvSpPr>
            <a:spLocks noGrp="1"/>
          </p:cNvSpPr>
          <p:nvPr>
            <p:ph type="title"/>
          </p:nvPr>
        </p:nvSpPr>
        <p:spPr>
          <a:xfrm>
            <a:off x="838200" y="155263"/>
            <a:ext cx="10515600" cy="789118"/>
          </a:xfrm>
        </p:spPr>
        <p:txBody>
          <a:bodyPr/>
          <a:lstStyle/>
          <a:p>
            <a:endParaRPr lang="en-US" dirty="0"/>
          </a:p>
        </p:txBody>
      </p:sp>
      <p:sp>
        <p:nvSpPr>
          <p:cNvPr id="3" name="Content Placeholder 2">
            <a:extLst>
              <a:ext uri="{FF2B5EF4-FFF2-40B4-BE49-F238E27FC236}">
                <a16:creationId xmlns:a16="http://schemas.microsoft.com/office/drawing/2014/main" id="{DFE9CC8B-284E-1BDE-CE8E-EBD969DDC143}"/>
              </a:ext>
            </a:extLst>
          </p:cNvPr>
          <p:cNvSpPr>
            <a:spLocks noGrp="1"/>
          </p:cNvSpPr>
          <p:nvPr>
            <p:ph idx="1"/>
          </p:nvPr>
        </p:nvSpPr>
        <p:spPr>
          <a:xfrm>
            <a:off x="838200" y="944380"/>
            <a:ext cx="10515600" cy="5636301"/>
          </a:xfrm>
        </p:spPr>
        <p:txBody>
          <a:bodyPr>
            <a:normAutofit lnSpcReduction="10000"/>
          </a:bodyPr>
          <a:lstStyle/>
          <a:p>
            <a:pPr algn="just"/>
            <a:r>
              <a:rPr lang="en-US" b="1" i="0" dirty="0">
                <a:solidFill>
                  <a:srgbClr val="333333"/>
                </a:solidFill>
                <a:effectLst/>
                <a:latin typeface="inter-bold"/>
              </a:rPr>
              <a:t>9. Design Independence:</a:t>
            </a:r>
            <a:r>
              <a:rPr lang="en-US" b="0" i="0" dirty="0">
                <a:solidFill>
                  <a:srgbClr val="333333"/>
                </a:solidFill>
                <a:effectLst/>
                <a:latin typeface="inter-regular"/>
              </a:rPr>
              <a:t> There should be an option to select from multiple design alternatives for the final system. More specifically, the SRS should not contain any implementation details.</a:t>
            </a:r>
          </a:p>
          <a:p>
            <a:pPr algn="just"/>
            <a:r>
              <a:rPr lang="en-US" b="1" i="0" dirty="0">
                <a:solidFill>
                  <a:srgbClr val="333333"/>
                </a:solidFill>
                <a:effectLst/>
                <a:latin typeface="inter-bold"/>
              </a:rPr>
              <a:t>10. Testability:</a:t>
            </a:r>
            <a:r>
              <a:rPr lang="en-US" b="0" i="0" dirty="0">
                <a:solidFill>
                  <a:srgbClr val="333333"/>
                </a:solidFill>
                <a:effectLst/>
                <a:latin typeface="inter-regular"/>
              </a:rPr>
              <a:t> An SRS should be written in such a method that it is simple to generate test cases and test plans from the report.</a:t>
            </a:r>
          </a:p>
          <a:p>
            <a:pPr algn="just"/>
            <a:r>
              <a:rPr lang="en-US" b="1" i="0" dirty="0">
                <a:solidFill>
                  <a:srgbClr val="333333"/>
                </a:solidFill>
                <a:effectLst/>
                <a:latin typeface="inter-bold"/>
              </a:rPr>
              <a:t>11. Understandable by the customer:</a:t>
            </a:r>
            <a:r>
              <a:rPr lang="en-US" b="0" i="0" dirty="0">
                <a:solidFill>
                  <a:srgbClr val="333333"/>
                </a:solidFill>
                <a:effectLst/>
                <a:latin typeface="inter-regular"/>
              </a:rPr>
              <a:t> An end user may be an expert in his/her explicit domain but might not be trained in computer science. Hence, the purpose of formal notations and symbols should be avoided too as much extent as possible. The language should be kept simple and clear.</a:t>
            </a:r>
          </a:p>
          <a:p>
            <a:pPr algn="just"/>
            <a:r>
              <a:rPr lang="en-US" b="1" i="0" dirty="0">
                <a:solidFill>
                  <a:srgbClr val="333333"/>
                </a:solidFill>
                <a:effectLst/>
                <a:latin typeface="inter-bold"/>
              </a:rPr>
              <a:t>12. The right level of abstraction:</a:t>
            </a:r>
            <a:r>
              <a:rPr lang="en-US" b="0" i="0" dirty="0">
                <a:solidFill>
                  <a:srgbClr val="333333"/>
                </a:solidFill>
                <a:effectLst/>
                <a:latin typeface="inter-regular"/>
              </a:rPr>
              <a:t> If the SRS is written for the requirements stage, the details should be explained explicitly. </a:t>
            </a:r>
            <a:r>
              <a:rPr lang="en-US" b="0" i="0" dirty="0" err="1">
                <a:solidFill>
                  <a:srgbClr val="333333"/>
                </a:solidFill>
                <a:effectLst/>
                <a:latin typeface="inter-regular"/>
              </a:rPr>
              <a:t>Whereas,for</a:t>
            </a:r>
            <a:r>
              <a:rPr lang="en-US" b="0" i="0" dirty="0">
                <a:solidFill>
                  <a:srgbClr val="333333"/>
                </a:solidFill>
                <a:effectLst/>
                <a:latin typeface="inter-regular"/>
              </a:rPr>
              <a:t> a feasibility study, fewer analysis can be used. Hence, the level of abstraction modifies according to the objective of the SRS.</a:t>
            </a:r>
          </a:p>
          <a:p>
            <a:endParaRPr lang="en-US" dirty="0"/>
          </a:p>
        </p:txBody>
      </p:sp>
    </p:spTree>
    <p:extLst>
      <p:ext uri="{BB962C8B-B14F-4D97-AF65-F5344CB8AC3E}">
        <p14:creationId xmlns:p14="http://schemas.microsoft.com/office/powerpoint/2010/main" val="867788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F21C-A649-6FA0-4FC2-9BF5BF9FEDFE}"/>
              </a:ext>
            </a:extLst>
          </p:cNvPr>
          <p:cNvSpPr>
            <a:spLocks noGrp="1"/>
          </p:cNvSpPr>
          <p:nvPr>
            <p:ph type="title"/>
          </p:nvPr>
        </p:nvSpPr>
        <p:spPr/>
        <p:txBody>
          <a:bodyPr/>
          <a:lstStyle/>
          <a:p>
            <a:r>
              <a:rPr lang="en-US" b="1" i="0" dirty="0">
                <a:solidFill>
                  <a:srgbClr val="273239"/>
                </a:solidFill>
                <a:effectLst/>
                <a:latin typeface="Nunito" pitchFamily="2" charset="0"/>
              </a:rPr>
              <a:t>Requirements Elicitation</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A5C3B8E-3143-BE10-ACC6-0B376B6596F7}"/>
              </a:ext>
            </a:extLst>
          </p:cNvPr>
          <p:cNvSpPr>
            <a:spLocks noGrp="1"/>
          </p:cNvSpPr>
          <p:nvPr>
            <p:ph idx="1"/>
          </p:nvPr>
        </p:nvSpPr>
        <p:spPr/>
        <p:txBody>
          <a:bodyPr/>
          <a:lstStyle/>
          <a:p>
            <a:pPr algn="just" rtl="0" fontAlgn="base"/>
            <a:r>
              <a:rPr lang="en-US" b="0" i="0" dirty="0">
                <a:solidFill>
                  <a:srgbClr val="273239"/>
                </a:solidFill>
                <a:effectLst/>
                <a:latin typeface="Nunito" pitchFamily="2" charset="0"/>
              </a:rPr>
              <a:t>This is the process of gathering information about the needs and expectations of stakeholders for the software system. This step involves interviews, surveys, focus groups, and other techniques to gather information from stakeholders.</a:t>
            </a:r>
          </a:p>
          <a:p>
            <a:endParaRPr lang="en-US" dirty="0"/>
          </a:p>
        </p:txBody>
      </p:sp>
    </p:spTree>
    <p:extLst>
      <p:ext uri="{BB962C8B-B14F-4D97-AF65-F5344CB8AC3E}">
        <p14:creationId xmlns:p14="http://schemas.microsoft.com/office/powerpoint/2010/main" val="554039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4A88-6898-9BF2-5421-0A3623E9F74E}"/>
              </a:ext>
            </a:extLst>
          </p:cNvPr>
          <p:cNvSpPr>
            <a:spLocks noGrp="1"/>
          </p:cNvSpPr>
          <p:nvPr>
            <p:ph type="title"/>
          </p:nvPr>
        </p:nvSpPr>
        <p:spPr/>
        <p:txBody>
          <a:bodyPr/>
          <a:lstStyle/>
          <a:p>
            <a:r>
              <a:rPr lang="en-US" b="0" i="0" dirty="0">
                <a:solidFill>
                  <a:srgbClr val="610B38"/>
                </a:solidFill>
                <a:effectLst/>
                <a:latin typeface="erdana"/>
              </a:rPr>
              <a:t>Properties of a good SRS document</a:t>
            </a:r>
            <a:endParaRPr lang="en-US" dirty="0"/>
          </a:p>
        </p:txBody>
      </p:sp>
      <p:sp>
        <p:nvSpPr>
          <p:cNvPr id="3" name="Content Placeholder 2">
            <a:extLst>
              <a:ext uri="{FF2B5EF4-FFF2-40B4-BE49-F238E27FC236}">
                <a16:creationId xmlns:a16="http://schemas.microsoft.com/office/drawing/2014/main" id="{584C4FF9-6C7B-B4EF-F4B2-5D31C2AB30B1}"/>
              </a:ext>
            </a:extLst>
          </p:cNvPr>
          <p:cNvSpPr>
            <a:spLocks noGrp="1"/>
          </p:cNvSpPr>
          <p:nvPr>
            <p:ph idx="1"/>
          </p:nvPr>
        </p:nvSpPr>
        <p:spPr/>
        <p:txBody>
          <a:bodyPr/>
          <a:lstStyle/>
          <a:p>
            <a:pPr algn="just"/>
            <a:r>
              <a:rPr lang="en-US" b="1" i="0" dirty="0">
                <a:solidFill>
                  <a:srgbClr val="333333"/>
                </a:solidFill>
                <a:effectLst/>
                <a:latin typeface="inter-bold"/>
              </a:rPr>
              <a:t>The essential properties of a good SRS document are the following:</a:t>
            </a:r>
            <a:endParaRPr lang="en-US" b="0" i="0" dirty="0">
              <a:solidFill>
                <a:srgbClr val="333333"/>
              </a:solidFill>
              <a:effectLst/>
              <a:latin typeface="inter-regular"/>
            </a:endParaRPr>
          </a:p>
          <a:p>
            <a:pPr algn="just"/>
            <a:r>
              <a:rPr lang="en-US" b="1" i="0" dirty="0">
                <a:solidFill>
                  <a:srgbClr val="333333"/>
                </a:solidFill>
                <a:effectLst/>
                <a:latin typeface="inter-bold"/>
              </a:rPr>
              <a:t>Concise:</a:t>
            </a:r>
            <a:r>
              <a:rPr lang="en-US" b="0" i="0" dirty="0">
                <a:solidFill>
                  <a:srgbClr val="333333"/>
                </a:solidFill>
                <a:effectLst/>
                <a:latin typeface="inter-regular"/>
              </a:rPr>
              <a:t> The SRS report should be concise and at the same time, unambiguous, consistent, and complete. Verbose and irrelevant descriptions decrease readability and also increase error possibilities.</a:t>
            </a:r>
          </a:p>
          <a:p>
            <a:pPr algn="just"/>
            <a:r>
              <a:rPr lang="en-US" b="1" i="0" dirty="0">
                <a:solidFill>
                  <a:srgbClr val="333333"/>
                </a:solidFill>
                <a:effectLst/>
                <a:latin typeface="inter-bold"/>
              </a:rPr>
              <a:t>Structured:</a:t>
            </a:r>
            <a:r>
              <a:rPr lang="en-US" b="0" i="0" dirty="0">
                <a:solidFill>
                  <a:srgbClr val="333333"/>
                </a:solidFill>
                <a:effectLst/>
                <a:latin typeface="inter-regular"/>
              </a:rPr>
              <a:t> It should be well-structured. A well-structured document is simple to understand and modify. In practice, the SRS document undergoes several revisions to cope up with the user requirements. Often, user requirements evolve over a period of time. Therefore, to make the modifications to the SRS document easy, it is vital to make the report well-structured.</a:t>
            </a:r>
          </a:p>
          <a:p>
            <a:endParaRPr lang="en-US" dirty="0"/>
          </a:p>
        </p:txBody>
      </p:sp>
    </p:spTree>
    <p:extLst>
      <p:ext uri="{BB962C8B-B14F-4D97-AF65-F5344CB8AC3E}">
        <p14:creationId xmlns:p14="http://schemas.microsoft.com/office/powerpoint/2010/main" val="14413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299D-778E-4B06-866C-31A35F4228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E6EBD7-8C6D-B86E-7A2A-F78D62CC8FA7}"/>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Black-box view:</a:t>
            </a:r>
            <a:r>
              <a:rPr lang="en-US" b="0" i="0" dirty="0">
                <a:solidFill>
                  <a:srgbClr val="333333"/>
                </a:solidFill>
                <a:effectLst/>
                <a:latin typeface="inter-regular"/>
              </a:rPr>
              <a:t> It should only define what the system should do and refrain from stating how to do these. This means that the SRS document should define the external behavior of the system and not discuss the implementation issues. The SRS report should view the system to be developed as a black box and should define the externally visible behavior of the system. For this reason, the SRS report is also known as the black-box specification of a system.</a:t>
            </a:r>
          </a:p>
          <a:p>
            <a:pPr algn="just"/>
            <a:r>
              <a:rPr lang="en-US" b="1" i="0" dirty="0">
                <a:solidFill>
                  <a:srgbClr val="333333"/>
                </a:solidFill>
                <a:effectLst/>
                <a:latin typeface="inter-bold"/>
              </a:rPr>
              <a:t>Conceptual integrity:</a:t>
            </a:r>
            <a:r>
              <a:rPr lang="en-US" b="0" i="0" dirty="0">
                <a:solidFill>
                  <a:srgbClr val="333333"/>
                </a:solidFill>
                <a:effectLst/>
                <a:latin typeface="inter-regular"/>
              </a:rPr>
              <a:t> It should show conceptual integrity so that the reader can merely understand it. Response to undesired events: It should characterize acceptable responses to unwanted events. These are called system response to exceptional conditions.</a:t>
            </a:r>
          </a:p>
          <a:p>
            <a:endParaRPr lang="en-US" dirty="0"/>
          </a:p>
        </p:txBody>
      </p:sp>
    </p:spTree>
    <p:extLst>
      <p:ext uri="{BB962C8B-B14F-4D97-AF65-F5344CB8AC3E}">
        <p14:creationId xmlns:p14="http://schemas.microsoft.com/office/powerpoint/2010/main" val="1781570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CDEF-E292-CCC2-E878-53C64B5FB4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7B574-DD66-8458-47F0-ECA8C838F6C0}"/>
              </a:ext>
            </a:extLst>
          </p:cNvPr>
          <p:cNvSpPr>
            <a:spLocks noGrp="1"/>
          </p:cNvSpPr>
          <p:nvPr>
            <p:ph idx="1"/>
          </p:nvPr>
        </p:nvSpPr>
        <p:spPr/>
        <p:txBody>
          <a:bodyPr/>
          <a:lstStyle/>
          <a:p>
            <a:r>
              <a:rPr lang="en-US" b="1" i="0" dirty="0">
                <a:solidFill>
                  <a:srgbClr val="333333"/>
                </a:solidFill>
                <a:effectLst/>
                <a:latin typeface="inter-bold"/>
              </a:rPr>
              <a:t>Verifiable:</a:t>
            </a:r>
            <a:r>
              <a:rPr lang="en-US" b="0" i="0" dirty="0">
                <a:solidFill>
                  <a:srgbClr val="333333"/>
                </a:solidFill>
                <a:effectLst/>
                <a:latin typeface="inter-regular"/>
              </a:rPr>
              <a:t> All requirements of the system, as documented in the SRS document, should be correct. </a:t>
            </a:r>
            <a:r>
              <a:rPr lang="en-US" b="0" i="0">
                <a:solidFill>
                  <a:srgbClr val="333333"/>
                </a:solidFill>
                <a:effectLst/>
                <a:latin typeface="inter-regular"/>
              </a:rPr>
              <a:t>This means that it should be possible to decide whether or not requirements have been met in an implementation.</a:t>
            </a:r>
            <a:endParaRPr lang="en-US"/>
          </a:p>
        </p:txBody>
      </p:sp>
    </p:spTree>
    <p:extLst>
      <p:ext uri="{BB962C8B-B14F-4D97-AF65-F5344CB8AC3E}">
        <p14:creationId xmlns:p14="http://schemas.microsoft.com/office/powerpoint/2010/main" val="1374182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1111B-6BF5-C92D-69CD-5714566DAED4}"/>
              </a:ext>
            </a:extLst>
          </p:cNvPr>
          <p:cNvSpPr>
            <a:spLocks noGrp="1"/>
          </p:cNvSpPr>
          <p:nvPr>
            <p:ph idx="1"/>
          </p:nvPr>
        </p:nvSpPr>
        <p:spPr/>
        <p:txBody>
          <a:bodyPr/>
          <a:lstStyle/>
          <a:p>
            <a:r>
              <a:rPr lang="en-US"/>
              <a:t>Thank You</a:t>
            </a:r>
          </a:p>
        </p:txBody>
      </p:sp>
    </p:spTree>
    <p:extLst>
      <p:ext uri="{BB962C8B-B14F-4D97-AF65-F5344CB8AC3E}">
        <p14:creationId xmlns:p14="http://schemas.microsoft.com/office/powerpoint/2010/main" val="127754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C92B-1BC7-2057-84C0-6EABD22FDEAB}"/>
              </a:ext>
            </a:extLst>
          </p:cNvPr>
          <p:cNvSpPr>
            <a:spLocks noGrp="1"/>
          </p:cNvSpPr>
          <p:nvPr>
            <p:ph type="title"/>
          </p:nvPr>
        </p:nvSpPr>
        <p:spPr/>
        <p:txBody>
          <a:bodyPr/>
          <a:lstStyle/>
          <a:p>
            <a:r>
              <a:rPr lang="en-US" b="1" i="0" dirty="0">
                <a:solidFill>
                  <a:srgbClr val="273239"/>
                </a:solidFill>
                <a:effectLst/>
                <a:latin typeface="Nunito" pitchFamily="2" charset="0"/>
              </a:rPr>
              <a:t>Requirements Analysis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9CF78BEC-6635-9E64-BEE0-4764F337F239}"/>
              </a:ext>
            </a:extLst>
          </p:cNvPr>
          <p:cNvSpPr>
            <a:spLocks noGrp="1"/>
          </p:cNvSpPr>
          <p:nvPr>
            <p:ph idx="1"/>
          </p:nvPr>
        </p:nvSpPr>
        <p:spPr/>
        <p:txBody>
          <a:bodyPr/>
          <a:lstStyle/>
          <a:p>
            <a:pPr algn="just" rtl="0" fontAlgn="base"/>
            <a:r>
              <a:rPr lang="en-US" b="0" i="0" dirty="0">
                <a:solidFill>
                  <a:srgbClr val="273239"/>
                </a:solidFill>
                <a:effectLst/>
                <a:latin typeface="Nunito" pitchFamily="2" charset="0"/>
              </a:rPr>
              <a:t>This step involves analyzing the information gathered in the requirements elicitation step to identify the high-level goals and objectives of the software system. It also involves identifying any constraints or limitations that may affect the development of the software system.</a:t>
            </a:r>
          </a:p>
          <a:p>
            <a:endParaRPr lang="en-US" dirty="0"/>
          </a:p>
        </p:txBody>
      </p:sp>
    </p:spTree>
    <p:extLst>
      <p:ext uri="{BB962C8B-B14F-4D97-AF65-F5344CB8AC3E}">
        <p14:creationId xmlns:p14="http://schemas.microsoft.com/office/powerpoint/2010/main" val="3819695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9898-92CF-BB6D-9E44-2094735A8AE0}"/>
              </a:ext>
            </a:extLst>
          </p:cNvPr>
          <p:cNvSpPr>
            <a:spLocks noGrp="1"/>
          </p:cNvSpPr>
          <p:nvPr>
            <p:ph type="title"/>
          </p:nvPr>
        </p:nvSpPr>
        <p:spPr/>
        <p:txBody>
          <a:bodyPr/>
          <a:lstStyle/>
          <a:p>
            <a:r>
              <a:rPr lang="en-US" b="1" i="0" dirty="0">
                <a:solidFill>
                  <a:srgbClr val="273239"/>
                </a:solidFill>
                <a:effectLst/>
                <a:latin typeface="Nunito" pitchFamily="2" charset="0"/>
              </a:rPr>
              <a:t>Requirements Specification</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A4611F7F-86C9-F279-17A4-5F0BD745733A}"/>
              </a:ext>
            </a:extLst>
          </p:cNvPr>
          <p:cNvSpPr>
            <a:spLocks noGrp="1"/>
          </p:cNvSpPr>
          <p:nvPr>
            <p:ph idx="1"/>
          </p:nvPr>
        </p:nvSpPr>
        <p:spPr/>
        <p:txBody>
          <a:bodyPr/>
          <a:lstStyle/>
          <a:p>
            <a:pPr algn="just" rtl="0" fontAlgn="base"/>
            <a:r>
              <a:rPr lang="en-US" b="0" i="0" dirty="0">
                <a:solidFill>
                  <a:srgbClr val="273239"/>
                </a:solidFill>
                <a:effectLst/>
                <a:latin typeface="Nunito" pitchFamily="2" charset="0"/>
              </a:rPr>
              <a:t>This step involves documenting the requirements identified in the analysis step in a clear, consistent, and unambiguous manner. This step also involves prioritizing and grouping the requirements into manageable chunks.</a:t>
            </a:r>
          </a:p>
          <a:p>
            <a:endParaRPr lang="en-US" dirty="0"/>
          </a:p>
        </p:txBody>
      </p:sp>
    </p:spTree>
    <p:extLst>
      <p:ext uri="{BB962C8B-B14F-4D97-AF65-F5344CB8AC3E}">
        <p14:creationId xmlns:p14="http://schemas.microsoft.com/office/powerpoint/2010/main" val="421647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1AC7-BA22-4F2F-7A08-EE54F2B5A575}"/>
              </a:ext>
            </a:extLst>
          </p:cNvPr>
          <p:cNvSpPr>
            <a:spLocks noGrp="1"/>
          </p:cNvSpPr>
          <p:nvPr>
            <p:ph type="title"/>
          </p:nvPr>
        </p:nvSpPr>
        <p:spPr/>
        <p:txBody>
          <a:bodyPr/>
          <a:lstStyle/>
          <a:p>
            <a:r>
              <a:rPr lang="en-US" b="1" i="0" dirty="0">
                <a:solidFill>
                  <a:srgbClr val="273239"/>
                </a:solidFill>
                <a:effectLst/>
                <a:latin typeface="Nunito" pitchFamily="2" charset="0"/>
              </a:rPr>
              <a:t>Requirements Validation</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F39C70C7-BA64-6651-BB9D-2ECA014857B0}"/>
              </a:ext>
            </a:extLst>
          </p:cNvPr>
          <p:cNvSpPr>
            <a:spLocks noGrp="1"/>
          </p:cNvSpPr>
          <p:nvPr>
            <p:ph idx="1"/>
          </p:nvPr>
        </p:nvSpPr>
        <p:spPr/>
        <p:txBody>
          <a:bodyPr/>
          <a:lstStyle/>
          <a:p>
            <a:pPr algn="just" rtl="0" fontAlgn="base"/>
            <a:r>
              <a:rPr lang="en-US" b="0" i="0" dirty="0">
                <a:solidFill>
                  <a:srgbClr val="273239"/>
                </a:solidFill>
                <a:effectLst/>
                <a:latin typeface="Nunito" pitchFamily="2" charset="0"/>
              </a:rPr>
              <a:t>This step involves checking that the requirements are complete, consistent, and accurate. It also involves checking that the requirements are testable and that they meet the needs and expectations of stakeholders.</a:t>
            </a:r>
          </a:p>
          <a:p>
            <a:br>
              <a:rPr lang="en-US" dirty="0"/>
            </a:br>
            <a:endParaRPr lang="en-US" dirty="0"/>
          </a:p>
        </p:txBody>
      </p:sp>
    </p:spTree>
    <p:extLst>
      <p:ext uri="{BB962C8B-B14F-4D97-AF65-F5344CB8AC3E}">
        <p14:creationId xmlns:p14="http://schemas.microsoft.com/office/powerpoint/2010/main" val="1643046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BDAE-E353-EA4E-CFD0-884AC32D97A7}"/>
              </a:ext>
            </a:extLst>
          </p:cNvPr>
          <p:cNvSpPr>
            <a:spLocks noGrp="1"/>
          </p:cNvSpPr>
          <p:nvPr>
            <p:ph type="title"/>
          </p:nvPr>
        </p:nvSpPr>
        <p:spPr>
          <a:xfrm>
            <a:off x="838200" y="365125"/>
            <a:ext cx="10515600" cy="6065655"/>
          </a:xfrm>
        </p:spPr>
        <p:txBody>
          <a:bodyPr/>
          <a:lstStyle/>
          <a:p>
            <a:endParaRPr lang="en-US" dirty="0"/>
          </a:p>
        </p:txBody>
      </p:sp>
      <p:pic>
        <p:nvPicPr>
          <p:cNvPr id="1026" name="Picture 2" descr="Verification vs Validation">
            <a:extLst>
              <a:ext uri="{FF2B5EF4-FFF2-40B4-BE49-F238E27FC236}">
                <a16:creationId xmlns:a16="http://schemas.microsoft.com/office/drawing/2014/main" id="{E2E872E5-922D-E6D1-01A9-AE3987B4E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9095"/>
            <a:ext cx="10404423" cy="398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3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11CE5-20EC-E52E-071E-C4FF99E7DF10}"/>
              </a:ext>
            </a:extLst>
          </p:cNvPr>
          <p:cNvSpPr>
            <a:spLocks noGrp="1"/>
          </p:cNvSpPr>
          <p:nvPr>
            <p:ph idx="1"/>
          </p:nvPr>
        </p:nvSpPr>
        <p:spPr>
          <a:xfrm>
            <a:off x="838200" y="1394084"/>
            <a:ext cx="10515600" cy="5351489"/>
          </a:xfrm>
        </p:spPr>
        <p:txBody>
          <a:bodyPr>
            <a:normAutofit/>
          </a:bodyPr>
          <a:lstStyle/>
          <a:p>
            <a:pPr marL="0" indent="0">
              <a:buNone/>
            </a:pPr>
            <a:r>
              <a:rPr lang="en-US" b="0" i="0" dirty="0">
                <a:solidFill>
                  <a:srgbClr val="202122"/>
                </a:solidFill>
                <a:effectLst/>
                <a:latin typeface="Arial" panose="020B0604020202020204" pitchFamily="34" charset="0"/>
              </a:rPr>
              <a:t>Verification and validation are not the same thing, although they are often confused. </a:t>
            </a:r>
            <a:r>
              <a:rPr lang="en-US" b="0" i="0" u="none" strike="noStrike" dirty="0">
                <a:solidFill>
                  <a:srgbClr val="3366CC"/>
                </a:solidFill>
                <a:effectLst/>
                <a:latin typeface="Arial" panose="020B0604020202020204" pitchFamily="34" charset="0"/>
                <a:hlinkClick r:id="rId2" tooltip="Barry Boehm"/>
              </a:rPr>
              <a:t>Boehm</a:t>
            </a:r>
            <a:r>
              <a:rPr lang="en-US" b="0" i="0" dirty="0">
                <a:solidFill>
                  <a:srgbClr val="202122"/>
                </a:solidFill>
                <a:effectLst/>
                <a:latin typeface="Arial" panose="020B0604020202020204" pitchFamily="34" charset="0"/>
              </a:rPr>
              <a:t> succinctly expressed the difference as</a:t>
            </a:r>
          </a:p>
          <a:p>
            <a:pPr algn="l">
              <a:buFont typeface="Arial" panose="020B0604020202020204" pitchFamily="34" charset="0"/>
              <a:buChar char="•"/>
            </a:pPr>
            <a:r>
              <a:rPr lang="en-US" b="0" i="0" dirty="0">
                <a:solidFill>
                  <a:srgbClr val="202122"/>
                </a:solidFill>
                <a:effectLst/>
                <a:latin typeface="Arial" panose="020B0604020202020204" pitchFamily="34" charset="0"/>
              </a:rPr>
              <a:t>Verification: Are we building the product right?</a:t>
            </a:r>
          </a:p>
          <a:p>
            <a:pPr algn="l">
              <a:buFont typeface="Arial" panose="020B0604020202020204" pitchFamily="34" charset="0"/>
              <a:buChar char="•"/>
            </a:pPr>
            <a:r>
              <a:rPr lang="en-US" b="0" i="0" dirty="0">
                <a:solidFill>
                  <a:srgbClr val="202122"/>
                </a:solidFill>
                <a:effectLst/>
                <a:latin typeface="Arial" panose="020B0604020202020204" pitchFamily="34" charset="0"/>
              </a:rPr>
              <a:t>Validation: Are we building the right product?</a:t>
            </a:r>
          </a:p>
          <a:p>
            <a:r>
              <a:rPr lang="en-US" b="0" i="0" dirty="0">
                <a:solidFill>
                  <a:srgbClr val="202122"/>
                </a:solidFill>
                <a:effectLst/>
                <a:latin typeface="Arial" panose="020B0604020202020204" pitchFamily="34" charset="0"/>
              </a:rPr>
              <a:t>In simple terms, software verification is: Assuming we should build X, does our software achieve its goals without any bugs or gaps?</a:t>
            </a:r>
          </a:p>
          <a:p>
            <a:r>
              <a:rPr lang="en-US" b="0" i="0" dirty="0">
                <a:solidFill>
                  <a:srgbClr val="202122"/>
                </a:solidFill>
                <a:effectLst/>
                <a:latin typeface="Arial" panose="020B0604020202020204" pitchFamily="34" charset="0"/>
              </a:rPr>
              <a:t>On the other hand, software validation is: "Was X what we should have built? Does X meet the high-level requirements?"</a:t>
            </a:r>
            <a:endParaRPr lang="en-US" dirty="0"/>
          </a:p>
        </p:txBody>
      </p:sp>
    </p:spTree>
    <p:extLst>
      <p:ext uri="{BB962C8B-B14F-4D97-AF65-F5344CB8AC3E}">
        <p14:creationId xmlns:p14="http://schemas.microsoft.com/office/powerpoint/2010/main" val="291575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723A-135A-0F7A-7FB1-1A29AFA3BA4E}"/>
              </a:ext>
            </a:extLst>
          </p:cNvPr>
          <p:cNvSpPr>
            <a:spLocks noGrp="1"/>
          </p:cNvSpPr>
          <p:nvPr>
            <p:ph type="title"/>
          </p:nvPr>
        </p:nvSpPr>
        <p:spPr/>
        <p:txBody>
          <a:bodyPr/>
          <a:lstStyle/>
          <a:p>
            <a:r>
              <a:rPr lang="en-US" b="1" i="0" dirty="0">
                <a:solidFill>
                  <a:srgbClr val="273239"/>
                </a:solidFill>
                <a:effectLst/>
                <a:latin typeface="Nunito" pitchFamily="2" charset="0"/>
              </a:rPr>
              <a:t>Requirements Management</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EFFC89D3-27A1-744B-E55F-5C36718DDD7C}"/>
              </a:ext>
            </a:extLst>
          </p:cNvPr>
          <p:cNvSpPr>
            <a:spLocks noGrp="1"/>
          </p:cNvSpPr>
          <p:nvPr>
            <p:ph idx="1"/>
          </p:nvPr>
        </p:nvSpPr>
        <p:spPr/>
        <p:txBody>
          <a:bodyPr/>
          <a:lstStyle/>
          <a:p>
            <a:pPr algn="just" rtl="0" fontAlgn="base"/>
            <a:r>
              <a:rPr lang="en-US" b="0" i="0" dirty="0">
                <a:solidFill>
                  <a:srgbClr val="273239"/>
                </a:solidFill>
                <a:effectLst/>
                <a:latin typeface="Nunito" pitchFamily="2" charset="0"/>
              </a:rPr>
              <a:t>This step involves managing the requirements throughout the software development life cycle, including tracking and controlling changes, and ensuring that the requirements are still valid and relevant.</a:t>
            </a:r>
          </a:p>
          <a:p>
            <a:endParaRPr lang="en-US" dirty="0"/>
          </a:p>
        </p:txBody>
      </p:sp>
    </p:spTree>
    <p:extLst>
      <p:ext uri="{BB962C8B-B14F-4D97-AF65-F5344CB8AC3E}">
        <p14:creationId xmlns:p14="http://schemas.microsoft.com/office/powerpoint/2010/main" val="3446492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2091</Words>
  <Application>Microsoft Office PowerPoint</Application>
  <PresentationFormat>Widescreen</PresentationFormat>
  <Paragraphs>129</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Aptos</vt:lpstr>
      <vt:lpstr>Aptos Display</vt:lpstr>
      <vt:lpstr>Arial</vt:lpstr>
      <vt:lpstr>erdana</vt:lpstr>
      <vt:lpstr>inter-bold</vt:lpstr>
      <vt:lpstr>inter-regular</vt:lpstr>
      <vt:lpstr>Nunito</vt:lpstr>
      <vt:lpstr>Office Theme</vt:lpstr>
      <vt:lpstr>Software Engineering, UNIT 2</vt:lpstr>
      <vt:lpstr>What is Requirements Engineering?</vt:lpstr>
      <vt:lpstr>Requirements Elicitation </vt:lpstr>
      <vt:lpstr>Requirements Analysis </vt:lpstr>
      <vt:lpstr>Requirements Specification </vt:lpstr>
      <vt:lpstr>Requirements Validation </vt:lpstr>
      <vt:lpstr>PowerPoint Presentation</vt:lpstr>
      <vt:lpstr>PowerPoint Presentation</vt:lpstr>
      <vt:lpstr>Requirements Management </vt:lpstr>
      <vt:lpstr>Involved in Requirement Engineering</vt:lpstr>
      <vt:lpstr>PowerPoint Presentation</vt:lpstr>
      <vt:lpstr>Types of requirement</vt:lpstr>
      <vt:lpstr>PowerPoint Presentation</vt:lpstr>
      <vt:lpstr>The requirements document</vt:lpstr>
      <vt:lpstr>PowerPoint Presentation</vt:lpstr>
      <vt:lpstr>Requirements document need</vt:lpstr>
      <vt:lpstr>IEEE requirements standard</vt:lpstr>
      <vt:lpstr>Requirements document structure</vt:lpstr>
      <vt:lpstr>Key points </vt:lpstr>
      <vt:lpstr>Key Points Continue…</vt:lpstr>
      <vt:lpstr>Software Requirement Specifications</vt:lpstr>
      <vt:lpstr>PowerPoint Presentation</vt:lpstr>
      <vt:lpstr>PowerPoint Presentation</vt:lpstr>
      <vt:lpstr>Following are the features of a good SRS document:</vt:lpstr>
      <vt:lpstr>PowerPoint Presentation</vt:lpstr>
      <vt:lpstr>PowerPoint Presentation</vt:lpstr>
      <vt:lpstr>PowerPoint Presentation</vt:lpstr>
      <vt:lpstr>PowerPoint Presentation</vt:lpstr>
      <vt:lpstr>PowerPoint Presentation</vt:lpstr>
      <vt:lpstr>Properties of a good SRS document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UNIT 2</dc:title>
  <dc:creator>Ram Kumar</dc:creator>
  <cp:lastModifiedBy>Ram Kumar</cp:lastModifiedBy>
  <cp:revision>21</cp:revision>
  <dcterms:created xsi:type="dcterms:W3CDTF">2024-01-23T04:03:00Z</dcterms:created>
  <dcterms:modified xsi:type="dcterms:W3CDTF">2024-01-31T05:57:58Z</dcterms:modified>
</cp:coreProperties>
</file>