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87" r:id="rId16"/>
    <p:sldId id="275" r:id="rId17"/>
    <p:sldId id="276" r:id="rId18"/>
    <p:sldId id="277" r:id="rId19"/>
    <p:sldId id="279" r:id="rId20"/>
    <p:sldId id="288" r:id="rId21"/>
    <p:sldId id="285" r:id="rId22"/>
    <p:sldId id="286" r:id="rId23"/>
    <p:sldId id="278" r:id="rId24"/>
    <p:sldId id="271" r:id="rId25"/>
    <p:sldId id="272" r:id="rId26"/>
    <p:sldId id="273" r:id="rId27"/>
    <p:sldId id="274" r:id="rId28"/>
    <p:sldId id="291" r:id="rId29"/>
    <p:sldId id="292" r:id="rId30"/>
    <p:sldId id="282" r:id="rId31"/>
    <p:sldId id="283" r:id="rId32"/>
    <p:sldId id="284" r:id="rId33"/>
    <p:sldId id="280" r:id="rId34"/>
    <p:sldId id="281" r:id="rId35"/>
    <p:sldId id="295" r:id="rId36"/>
    <p:sldId id="296" r:id="rId37"/>
    <p:sldId id="289" r:id="rId38"/>
    <p:sldId id="290" r:id="rId39"/>
    <p:sldId id="293" r:id="rId40"/>
    <p:sldId id="294" r:id="rId41"/>
    <p:sldId id="297" r:id="rId42"/>
    <p:sldId id="298" r:id="rId43"/>
    <p:sldId id="299" r:id="rId44"/>
    <p:sldId id="300" r:id="rId45"/>
    <p:sldId id="301" r:id="rId46"/>
    <p:sldId id="302" r:id="rId47"/>
    <p:sldId id="303" r:id="rId48"/>
    <p:sldId id="304"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4" d="100"/>
          <a:sy n="84" d="100"/>
        </p:scale>
        <p:origin x="3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E525E-9FC0-4F37-9D09-DEEBC65D0986}"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7E0FE-0918-4E75-8BBD-072AA05F427A}" type="slidenum">
              <a:rPr lang="en-IN" smtClean="0"/>
              <a:t>‹#›</a:t>
            </a:fld>
            <a:endParaRPr lang="en-IN"/>
          </a:p>
        </p:txBody>
      </p:sp>
    </p:spTree>
    <p:extLst>
      <p:ext uri="{BB962C8B-B14F-4D97-AF65-F5344CB8AC3E}">
        <p14:creationId xmlns:p14="http://schemas.microsoft.com/office/powerpoint/2010/main" val="1174791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67E0FE-0918-4E75-8BBD-072AA05F427A}" type="slidenum">
              <a:rPr lang="en-IN" smtClean="0"/>
              <a:t>14</a:t>
            </a:fld>
            <a:endParaRPr lang="en-IN"/>
          </a:p>
        </p:txBody>
      </p:sp>
    </p:spTree>
    <p:extLst>
      <p:ext uri="{BB962C8B-B14F-4D97-AF65-F5344CB8AC3E}">
        <p14:creationId xmlns:p14="http://schemas.microsoft.com/office/powerpoint/2010/main" val="377211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8E1D-CDAA-2ECF-40FF-C582AA670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F7781B-8640-A60A-FE05-EB861C25C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C5677-52CE-AD59-D450-F6100E14D95B}"/>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944C2A21-3A25-5079-EDB9-AD3BC7881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93B04-9E02-CD4C-1A18-03A500955DD2}"/>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2857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BE14-4FA0-68DF-F2BC-D257CBE0E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748DA-8C54-7F02-AB89-65FFEBCDB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7C0A1-273D-E2C5-32AB-B381A246E70F}"/>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C963610B-8330-8F60-3165-6969C1B42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E8721-B57A-8D55-9F99-D3A5EA76C33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18342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EDA2F-D153-0574-026F-96E3737EB1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3EF16A-C641-9FD4-CD23-12E9C0EB97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AA3F4-CF5B-279B-B555-1DD590C2E022}"/>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87FC411B-AE21-7912-B557-93CCD1589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28507-D2AD-82E5-9399-32D6A1047C56}"/>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91593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9572-85EB-B94A-994D-E01371D9D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C9723-4312-9A1C-C32F-312A12D8F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CF80D-01CD-A12B-F113-D21038F92177}"/>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D8013E71-60C8-33B7-9D79-19D76F3C5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32DEF-19C9-9AAD-8A9A-35433E74088C}"/>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34150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2F67-E3FC-5902-8307-1B72422A6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E4DB99-DDFA-0131-A721-CC85CC3856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7D599-F8CA-7305-6066-FB1B4E6F2DDE}"/>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3C033A27-4A7E-4341-5D5F-1A232030A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782D6-2005-81D6-8298-D89D534ED09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86555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E6B9-748D-916E-A3C7-023E971FEC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3BBD41-8995-8D45-6234-5B8A2A5D8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2037C3-F0A5-661C-6209-2C70CFDAE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65965E-D730-2BF5-CD33-2C7D41CE8CC9}"/>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6" name="Footer Placeholder 5">
            <a:extLst>
              <a:ext uri="{FF2B5EF4-FFF2-40B4-BE49-F238E27FC236}">
                <a16:creationId xmlns:a16="http://schemas.microsoft.com/office/drawing/2014/main" id="{1C2CDBEC-F7FB-62F9-FB12-1F0C83823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98ACD-829E-5E8B-E747-0766212FA21D}"/>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54034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45C4-CE8E-9E95-D853-EA98FEE515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9E7560-49F1-E731-12A6-FCC86D06B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F17BB-C786-EDEF-C1C1-4DCE5C20F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11A972-3BCE-BD39-D680-51EE8B4A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EE9C39-21E5-5579-37DE-3066F36DE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E09965-E32E-DA74-FB35-BDA0DBDCC353}"/>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8" name="Footer Placeholder 7">
            <a:extLst>
              <a:ext uri="{FF2B5EF4-FFF2-40B4-BE49-F238E27FC236}">
                <a16:creationId xmlns:a16="http://schemas.microsoft.com/office/drawing/2014/main" id="{4EECC1A4-A36E-FD64-08EA-7F26A3B3A5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5A0F87-9935-691A-6EFA-1578E79B9A10}"/>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314172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3C89-343F-71C6-6838-68ED4CBF1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5AF4AF-A84B-C93C-43B2-026D03D84240}"/>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4" name="Footer Placeholder 3">
            <a:extLst>
              <a:ext uri="{FF2B5EF4-FFF2-40B4-BE49-F238E27FC236}">
                <a16:creationId xmlns:a16="http://schemas.microsoft.com/office/drawing/2014/main" id="{F45EAF5A-34EF-4893-B4F3-514C17B694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09006-BC2A-4E82-41BA-FAF0BD37BEDF}"/>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32391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4D24A-992D-1254-D361-11B699B942D4}"/>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3" name="Footer Placeholder 2">
            <a:extLst>
              <a:ext uri="{FF2B5EF4-FFF2-40B4-BE49-F238E27FC236}">
                <a16:creationId xmlns:a16="http://schemas.microsoft.com/office/drawing/2014/main" id="{19D4F6F5-96C9-E571-24E5-0DD35C5286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91F281-7482-C237-00FF-A0C80ED146E1}"/>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9351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B212-210D-00A9-5B2F-71DD65960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DE4D18-8DAF-4095-B424-8DDF84C6A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809ED-5975-6877-FF79-564A9F7DA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BB198-937A-58A6-EE35-8B3D5E813B96}"/>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6" name="Footer Placeholder 5">
            <a:extLst>
              <a:ext uri="{FF2B5EF4-FFF2-40B4-BE49-F238E27FC236}">
                <a16:creationId xmlns:a16="http://schemas.microsoft.com/office/drawing/2014/main" id="{AF6EE746-5FBE-9913-7D45-C96AF8402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587413-D0D8-764E-71D6-7A23C71C4377}"/>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79478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91D3-B20C-88B7-4E8A-E50A4250E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19277B-38ED-F0B2-6F30-260DD560A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088A17-A50C-7BF2-90FD-F91D342C9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9A605-26C1-6E4A-F482-7E8FDF626C90}"/>
              </a:ext>
            </a:extLst>
          </p:cNvPr>
          <p:cNvSpPr>
            <a:spLocks noGrp="1"/>
          </p:cNvSpPr>
          <p:nvPr>
            <p:ph type="dt" sz="half" idx="10"/>
          </p:nvPr>
        </p:nvSpPr>
        <p:spPr/>
        <p:txBody>
          <a:bodyPr/>
          <a:lstStyle/>
          <a:p>
            <a:fld id="{4845597F-B812-4C18-9CFE-3747D18EEF15}" type="datetimeFigureOut">
              <a:rPr lang="en-IN" smtClean="0"/>
              <a:t>07-05-2024</a:t>
            </a:fld>
            <a:endParaRPr lang="en-IN"/>
          </a:p>
        </p:txBody>
      </p:sp>
      <p:sp>
        <p:nvSpPr>
          <p:cNvPr id="6" name="Footer Placeholder 5">
            <a:extLst>
              <a:ext uri="{FF2B5EF4-FFF2-40B4-BE49-F238E27FC236}">
                <a16:creationId xmlns:a16="http://schemas.microsoft.com/office/drawing/2014/main" id="{9BB33297-680C-3F91-2465-4936F1D60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F88DE-D079-35B6-ED3A-4AFCAA312AA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233845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B3F08-7680-4767-9982-BA9D5A23E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D972B-A510-C06A-C028-3C957D9A7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7EA3A-DED8-616B-D5BB-E477C81E4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45597F-B812-4C18-9CFE-3747D18EEF15}" type="datetimeFigureOut">
              <a:rPr lang="en-IN" smtClean="0"/>
              <a:t>07-05-2024</a:t>
            </a:fld>
            <a:endParaRPr lang="en-IN"/>
          </a:p>
        </p:txBody>
      </p:sp>
      <p:sp>
        <p:nvSpPr>
          <p:cNvPr id="5" name="Footer Placeholder 4">
            <a:extLst>
              <a:ext uri="{FF2B5EF4-FFF2-40B4-BE49-F238E27FC236}">
                <a16:creationId xmlns:a16="http://schemas.microsoft.com/office/drawing/2014/main" id="{E0D08FB1-4684-F1AB-9524-8082A2B8E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6BC265-CD42-85EF-3EE7-46A52D5A5F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12026-7E3A-410F-BEC4-085B30D6837B}" type="slidenum">
              <a:rPr lang="en-IN" smtClean="0"/>
              <a:t>‹#›</a:t>
            </a:fld>
            <a:endParaRPr lang="en-IN"/>
          </a:p>
        </p:txBody>
      </p:sp>
    </p:spTree>
    <p:extLst>
      <p:ext uri="{BB962C8B-B14F-4D97-AF65-F5344CB8AC3E}">
        <p14:creationId xmlns:p14="http://schemas.microsoft.com/office/powerpoint/2010/main" val="205235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6E69-7CF6-E83E-FC8F-CB397C18DA36}"/>
              </a:ext>
            </a:extLst>
          </p:cNvPr>
          <p:cNvSpPr>
            <a:spLocks noGrp="1"/>
          </p:cNvSpPr>
          <p:nvPr>
            <p:ph type="ctrTitle"/>
          </p:nvPr>
        </p:nvSpPr>
        <p:spPr/>
        <p:txBody>
          <a:bodyPr/>
          <a:lstStyle/>
          <a:p>
            <a:r>
              <a:rPr lang="en-US" dirty="0"/>
              <a:t>Unit-4</a:t>
            </a:r>
            <a:endParaRPr lang="en-IN" dirty="0"/>
          </a:p>
        </p:txBody>
      </p:sp>
    </p:spTree>
    <p:extLst>
      <p:ext uri="{BB962C8B-B14F-4D97-AF65-F5344CB8AC3E}">
        <p14:creationId xmlns:p14="http://schemas.microsoft.com/office/powerpoint/2010/main" val="255270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6D9E2E-E73A-98F6-D212-B7BAB63DC91E}"/>
              </a:ext>
            </a:extLst>
          </p:cNvPr>
          <p:cNvSpPr txBox="1"/>
          <p:nvPr/>
        </p:nvSpPr>
        <p:spPr>
          <a:xfrm>
            <a:off x="319252" y="398742"/>
            <a:ext cx="11504886" cy="2677656"/>
          </a:xfrm>
          <a:prstGeom prst="rect">
            <a:avLst/>
          </a:prstGeom>
          <a:noFill/>
        </p:spPr>
        <p:txBody>
          <a:bodyPr wrap="square">
            <a:spAutoFit/>
          </a:bodyPr>
          <a:lstStyle/>
          <a:p>
            <a:r>
              <a:rPr lang="en-US" sz="2400" b="1" dirty="0"/>
              <a:t>One-to-One Request Handling</a:t>
            </a:r>
            <a:r>
              <a:rPr lang="en-US" sz="2400" dirty="0"/>
              <a:t>: In the traditional model, each incoming request typically ties up a single thread or process on the server until the request is fully processed and a response is sent back to the client. </a:t>
            </a:r>
          </a:p>
          <a:p>
            <a:endParaRPr lang="en-US" sz="2400" dirty="0"/>
          </a:p>
          <a:p>
            <a:r>
              <a:rPr lang="en-US" sz="2400" dirty="0"/>
              <a:t>This means the server allocates its resources to handle the request from start to finish, waiting (or "blocking") for any I/O operations like database queries or file access to complete before moving on to the next request.</a:t>
            </a:r>
            <a:endParaRPr lang="en-IN" sz="2400" dirty="0"/>
          </a:p>
        </p:txBody>
      </p:sp>
      <p:sp>
        <p:nvSpPr>
          <p:cNvPr id="5" name="TextBox 4">
            <a:extLst>
              <a:ext uri="{FF2B5EF4-FFF2-40B4-BE49-F238E27FC236}">
                <a16:creationId xmlns:a16="http://schemas.microsoft.com/office/drawing/2014/main" id="{6B1987C7-F0BA-5607-25A0-BA66A2921AD1}"/>
              </a:ext>
            </a:extLst>
          </p:cNvPr>
          <p:cNvSpPr txBox="1"/>
          <p:nvPr/>
        </p:nvSpPr>
        <p:spPr>
          <a:xfrm>
            <a:off x="319251" y="3429000"/>
            <a:ext cx="11504885" cy="2677656"/>
          </a:xfrm>
          <a:prstGeom prst="rect">
            <a:avLst/>
          </a:prstGeom>
          <a:noFill/>
        </p:spPr>
        <p:txBody>
          <a:bodyPr wrap="square">
            <a:spAutoFit/>
          </a:bodyPr>
          <a:lstStyle/>
          <a:p>
            <a:pPr algn="just"/>
            <a:r>
              <a:rPr lang="en-US" sz="2400" b="1" dirty="0"/>
              <a:t>Sequential Processing</a:t>
            </a:r>
            <a:r>
              <a:rPr lang="en-US" sz="2400" dirty="0"/>
              <a:t>: The server processes requests in a sequential manner. If a request requires a time-consuming operation, subsequent requests must wait their turn, creating a bottleneck. </a:t>
            </a:r>
          </a:p>
          <a:p>
            <a:pPr algn="just"/>
            <a:endParaRPr lang="en-US" sz="2400" dirty="0"/>
          </a:p>
          <a:p>
            <a:pPr algn="just"/>
            <a:r>
              <a:rPr lang="en-US" sz="2400" dirty="0"/>
              <a:t>This synchronous approach ensures that requests are processed in order, but at the cost of concurrency and efficiency, especially under heavy load or during long operations.</a:t>
            </a:r>
            <a:endParaRPr lang="en-IN" sz="2400" dirty="0"/>
          </a:p>
        </p:txBody>
      </p:sp>
    </p:spTree>
    <p:extLst>
      <p:ext uri="{BB962C8B-B14F-4D97-AF65-F5344CB8AC3E}">
        <p14:creationId xmlns:p14="http://schemas.microsoft.com/office/powerpoint/2010/main" val="241030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3DE0C-AABF-D5E3-A14E-DEA2A511B164}"/>
              </a:ext>
            </a:extLst>
          </p:cNvPr>
          <p:cNvSpPr txBox="1"/>
          <p:nvPr/>
        </p:nvSpPr>
        <p:spPr>
          <a:xfrm>
            <a:off x="382312" y="470788"/>
            <a:ext cx="11236873" cy="1569660"/>
          </a:xfrm>
          <a:prstGeom prst="rect">
            <a:avLst/>
          </a:prstGeom>
          <a:noFill/>
        </p:spPr>
        <p:txBody>
          <a:bodyPr wrap="square">
            <a:spAutoFit/>
          </a:bodyPr>
          <a:lstStyle/>
          <a:p>
            <a:pPr algn="just"/>
            <a:r>
              <a:rPr lang="en-US" sz="2400" b="1" dirty="0"/>
              <a:t>Limited Scalability</a:t>
            </a:r>
            <a:r>
              <a:rPr lang="en-US" sz="2400" dirty="0"/>
              <a:t>: Given that each request can block a server thread or process, the server can handle only as many concurrent requests as it has threads or processes available. To scale up and handle more requests simultaneously, the server needs to increase its hardware capacity.</a:t>
            </a:r>
            <a:endParaRPr lang="en-IN" sz="2400" dirty="0"/>
          </a:p>
        </p:txBody>
      </p:sp>
    </p:spTree>
    <p:extLst>
      <p:ext uri="{BB962C8B-B14F-4D97-AF65-F5344CB8AC3E}">
        <p14:creationId xmlns:p14="http://schemas.microsoft.com/office/powerpoint/2010/main" val="310979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0E1D8-6EEE-5CE9-4566-6AB7C7AD5908}"/>
              </a:ext>
            </a:extLst>
          </p:cNvPr>
          <p:cNvSpPr txBox="1"/>
          <p:nvPr/>
        </p:nvSpPr>
        <p:spPr>
          <a:xfrm>
            <a:off x="461141" y="1132940"/>
            <a:ext cx="11331465" cy="5262979"/>
          </a:xfrm>
          <a:prstGeom prst="rect">
            <a:avLst/>
          </a:prstGeom>
          <a:noFill/>
        </p:spPr>
        <p:txBody>
          <a:bodyPr wrap="square">
            <a:spAutoFit/>
          </a:bodyPr>
          <a:lstStyle/>
          <a:p>
            <a:pPr algn="just"/>
            <a:r>
              <a:rPr lang="en-US" sz="2400" dirty="0"/>
              <a:t>Node.js employs a unique process model that sets it apart from traditional web server models, which typically use multiple threads or processes to handle concurrent connections. The core of Node.js's model is based on non-blocking, event-driven I/O operations, allowing it to handle thousands of concurrent connections efficiently.</a:t>
            </a:r>
          </a:p>
          <a:p>
            <a:pPr algn="just"/>
            <a:endParaRPr lang="en-US" sz="2400" dirty="0"/>
          </a:p>
          <a:p>
            <a:pPr algn="just"/>
            <a:r>
              <a:rPr lang="en-US" sz="2400" dirty="0"/>
              <a:t>Node.js runs in a single process with requests being processed on a single thread. It handles all asynchronous I/O operations — such as reading from the filesystem, network requests, or database queries — through events or callbacks, without blocking the main thread. </a:t>
            </a:r>
          </a:p>
          <a:p>
            <a:pPr algn="just"/>
            <a:endParaRPr lang="en-US" sz="2400" dirty="0"/>
          </a:p>
          <a:p>
            <a:pPr algn="just"/>
            <a:r>
              <a:rPr lang="en-US" sz="2400" dirty="0"/>
              <a:t>When a request comes in, it will be placed in an event queue. Node.js uses an event loop to listen for events to be raised for an asynchronous job. The event loop continuously runs, receiving requests from the event queue.</a:t>
            </a:r>
            <a:endParaRPr lang="en-IN" sz="2400" dirty="0"/>
          </a:p>
        </p:txBody>
      </p:sp>
      <p:sp>
        <p:nvSpPr>
          <p:cNvPr id="4" name="TextBox 3">
            <a:extLst>
              <a:ext uri="{FF2B5EF4-FFF2-40B4-BE49-F238E27FC236}">
                <a16:creationId xmlns:a16="http://schemas.microsoft.com/office/drawing/2014/main" id="{B6488C27-527B-5F2A-7FF8-D9EA6E14FED7}"/>
              </a:ext>
            </a:extLst>
          </p:cNvPr>
          <p:cNvSpPr txBox="1"/>
          <p:nvPr/>
        </p:nvSpPr>
        <p:spPr>
          <a:xfrm>
            <a:off x="457200" y="441434"/>
            <a:ext cx="7220607" cy="461665"/>
          </a:xfrm>
          <a:prstGeom prst="rect">
            <a:avLst/>
          </a:prstGeom>
          <a:noFill/>
        </p:spPr>
        <p:txBody>
          <a:bodyPr wrap="square" rtlCol="0">
            <a:spAutoFit/>
          </a:bodyPr>
          <a:lstStyle/>
          <a:p>
            <a:r>
              <a:rPr lang="en-US" sz="2400" b="1" dirty="0"/>
              <a:t>Node.JS Process Model</a:t>
            </a:r>
            <a:endParaRPr lang="en-IN" sz="2400" b="1" dirty="0"/>
          </a:p>
        </p:txBody>
      </p:sp>
    </p:spTree>
    <p:extLst>
      <p:ext uri="{BB962C8B-B14F-4D97-AF65-F5344CB8AC3E}">
        <p14:creationId xmlns:p14="http://schemas.microsoft.com/office/powerpoint/2010/main" val="58715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180DE-AEDC-C273-60C2-17ECD147407D}"/>
              </a:ext>
            </a:extLst>
          </p:cNvPr>
          <p:cNvSpPr txBox="1"/>
          <p:nvPr/>
        </p:nvSpPr>
        <p:spPr>
          <a:xfrm>
            <a:off x="303486" y="372805"/>
            <a:ext cx="11441824" cy="1569660"/>
          </a:xfrm>
          <a:prstGeom prst="rect">
            <a:avLst/>
          </a:prstGeom>
          <a:noFill/>
        </p:spPr>
        <p:txBody>
          <a:bodyPr wrap="square">
            <a:spAutoFit/>
          </a:bodyPr>
          <a:lstStyle/>
          <a:p>
            <a:r>
              <a:rPr lang="en-US" sz="2400" b="1" dirty="0"/>
              <a:t>Non-Blocking I/O</a:t>
            </a:r>
            <a:r>
              <a:rPr lang="en-US" sz="2400" dirty="0"/>
              <a:t>: When Node.js needs to perform an I/O operation, it will send the operation to be executed in the background or worker thread pool and continue to process other events. Once the operation is completed, Node.js will receive a callback with the operation's result and execute the callback function.</a:t>
            </a:r>
            <a:endParaRPr lang="en-IN" sz="2400" dirty="0"/>
          </a:p>
        </p:txBody>
      </p:sp>
      <p:pic>
        <p:nvPicPr>
          <p:cNvPr id="2050" name="Picture 2">
            <a:extLst>
              <a:ext uri="{FF2B5EF4-FFF2-40B4-BE49-F238E27FC236}">
                <a16:creationId xmlns:a16="http://schemas.microsoft.com/office/drawing/2014/main" id="{319A47B0-673A-10A9-B77E-C0F22B3CA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858" y="2101577"/>
            <a:ext cx="9505128" cy="460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5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3EDA5-038A-91B8-68EC-18F8D16B958F}"/>
              </a:ext>
            </a:extLst>
          </p:cNvPr>
          <p:cNvSpPr txBox="1"/>
          <p:nvPr/>
        </p:nvSpPr>
        <p:spPr>
          <a:xfrm>
            <a:off x="382970" y="1720840"/>
            <a:ext cx="11426059" cy="3416320"/>
          </a:xfrm>
          <a:prstGeom prst="rect">
            <a:avLst/>
          </a:prstGeom>
          <a:noFill/>
        </p:spPr>
        <p:txBody>
          <a:bodyPr wrap="square">
            <a:spAutoFit/>
          </a:bodyPr>
          <a:lstStyle/>
          <a:p>
            <a:r>
              <a:rPr lang="en-US" sz="2400" dirty="0"/>
              <a:t>Advantages: The event-driven, non-blocking I/O model makes Node.js highly scalable for applications that have a lot of disk or network operations, allowing it to serve a large number of requests with lower hardware requirements compared to traditional multi-threaded servers.</a:t>
            </a:r>
          </a:p>
          <a:p>
            <a:endParaRPr lang="en-US" sz="2400" dirty="0"/>
          </a:p>
          <a:p>
            <a:r>
              <a:rPr lang="en-US" sz="2400" dirty="0"/>
              <a:t>Limitations: While excellent for I/O-bound tasks, Node.js's single-threaded nature can become a limitation for CPU-intensive operations, as these can block the event loop and slow down the application. This is where worker threads or external services for heavy computations can be beneficial.</a:t>
            </a:r>
            <a:endParaRPr lang="en-IN" sz="2400" dirty="0"/>
          </a:p>
        </p:txBody>
      </p:sp>
      <p:sp>
        <p:nvSpPr>
          <p:cNvPr id="4" name="TextBox 3">
            <a:extLst>
              <a:ext uri="{FF2B5EF4-FFF2-40B4-BE49-F238E27FC236}">
                <a16:creationId xmlns:a16="http://schemas.microsoft.com/office/drawing/2014/main" id="{AFBB9493-D9C3-A724-B0B7-80FE00EA7F00}"/>
              </a:ext>
            </a:extLst>
          </p:cNvPr>
          <p:cNvSpPr txBox="1"/>
          <p:nvPr/>
        </p:nvSpPr>
        <p:spPr>
          <a:xfrm>
            <a:off x="646386" y="457200"/>
            <a:ext cx="10689021" cy="523220"/>
          </a:xfrm>
          <a:prstGeom prst="rect">
            <a:avLst/>
          </a:prstGeom>
          <a:noFill/>
        </p:spPr>
        <p:txBody>
          <a:bodyPr wrap="square" rtlCol="0">
            <a:spAutoFit/>
          </a:bodyPr>
          <a:lstStyle/>
          <a:p>
            <a:pPr algn="ctr"/>
            <a:r>
              <a:rPr lang="en-US" sz="2800" b="1" dirty="0"/>
              <a:t>Advantages and Limitations of Node.JS Process Model</a:t>
            </a:r>
            <a:endParaRPr lang="en-IN" sz="2800" b="1" dirty="0"/>
          </a:p>
        </p:txBody>
      </p:sp>
    </p:spTree>
    <p:extLst>
      <p:ext uri="{BB962C8B-B14F-4D97-AF65-F5344CB8AC3E}">
        <p14:creationId xmlns:p14="http://schemas.microsoft.com/office/powerpoint/2010/main" val="66280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89759-5095-A695-A6FB-B019E505EB71}"/>
              </a:ext>
            </a:extLst>
          </p:cNvPr>
          <p:cNvSpPr txBox="1"/>
          <p:nvPr/>
        </p:nvSpPr>
        <p:spPr>
          <a:xfrm>
            <a:off x="492672" y="417898"/>
            <a:ext cx="11079218" cy="3477875"/>
          </a:xfrm>
          <a:prstGeom prst="rect">
            <a:avLst/>
          </a:prstGeom>
          <a:noFill/>
        </p:spPr>
        <p:txBody>
          <a:bodyPr wrap="square">
            <a:spAutoFit/>
          </a:bodyPr>
          <a:lstStyle/>
          <a:p>
            <a:r>
              <a:rPr lang="en-IN" sz="2800" b="1" dirty="0"/>
              <a:t>Datatypes in Node.js</a:t>
            </a:r>
          </a:p>
          <a:p>
            <a:endParaRPr lang="en-IN" sz="2400" dirty="0"/>
          </a:p>
          <a:p>
            <a:r>
              <a:rPr lang="en-IN" sz="2400" dirty="0"/>
              <a:t>Node.js contains various types of data types similar to JavaScript.</a:t>
            </a:r>
          </a:p>
          <a:p>
            <a:endParaRPr lang="en-IN" sz="2400" dirty="0"/>
          </a:p>
          <a:p>
            <a:pPr marL="457200" indent="-457200">
              <a:buFont typeface="+mj-lt"/>
              <a:buAutoNum type="arabicPeriod"/>
            </a:pPr>
            <a:r>
              <a:rPr lang="en-IN" sz="2400" dirty="0"/>
              <a:t>Boolean</a:t>
            </a:r>
          </a:p>
          <a:p>
            <a:pPr marL="457200" indent="-457200">
              <a:buFont typeface="+mj-lt"/>
              <a:buAutoNum type="arabicPeriod"/>
            </a:pPr>
            <a:r>
              <a:rPr lang="en-IN" sz="2400" dirty="0"/>
              <a:t>Undefined</a:t>
            </a:r>
          </a:p>
          <a:p>
            <a:pPr marL="457200" indent="-457200">
              <a:buFont typeface="+mj-lt"/>
              <a:buAutoNum type="arabicPeriod"/>
            </a:pPr>
            <a:r>
              <a:rPr lang="en-IN" sz="2400" dirty="0"/>
              <a:t>Null</a:t>
            </a:r>
          </a:p>
          <a:p>
            <a:pPr marL="457200" indent="-457200">
              <a:buFont typeface="+mj-lt"/>
              <a:buAutoNum type="arabicPeriod"/>
            </a:pPr>
            <a:r>
              <a:rPr lang="en-IN" sz="2400" dirty="0"/>
              <a:t>String</a:t>
            </a:r>
          </a:p>
          <a:p>
            <a:pPr marL="457200" indent="-457200">
              <a:buFont typeface="+mj-lt"/>
              <a:buAutoNum type="arabicPeriod"/>
            </a:pPr>
            <a:r>
              <a:rPr lang="en-IN" sz="2400" dirty="0"/>
              <a:t>Number</a:t>
            </a:r>
          </a:p>
        </p:txBody>
      </p:sp>
      <p:sp>
        <p:nvSpPr>
          <p:cNvPr id="5" name="TextBox 4">
            <a:extLst>
              <a:ext uri="{FF2B5EF4-FFF2-40B4-BE49-F238E27FC236}">
                <a16:creationId xmlns:a16="http://schemas.microsoft.com/office/drawing/2014/main" id="{D65BDB82-EA99-BB93-B378-9F8CD05F75DD}"/>
              </a:ext>
            </a:extLst>
          </p:cNvPr>
          <p:cNvSpPr txBox="1"/>
          <p:nvPr/>
        </p:nvSpPr>
        <p:spPr>
          <a:xfrm>
            <a:off x="492672" y="4184671"/>
            <a:ext cx="11079218" cy="1200329"/>
          </a:xfrm>
          <a:prstGeom prst="rect">
            <a:avLst/>
          </a:prstGeom>
          <a:noFill/>
        </p:spPr>
        <p:txBody>
          <a:bodyPr wrap="square">
            <a:spAutoFit/>
          </a:bodyPr>
          <a:lstStyle/>
          <a:p>
            <a:r>
              <a:rPr lang="en-US" sz="2400" dirty="0"/>
              <a:t>Node.js supports loose typing, which means you don’t need to specify what type of information will be stored in a variable in advance. We use the var and let keywords in Node.js declare any type of variable.</a:t>
            </a:r>
            <a:endParaRPr lang="en-IN" sz="2400" dirty="0"/>
          </a:p>
        </p:txBody>
      </p:sp>
    </p:spTree>
    <p:extLst>
      <p:ext uri="{BB962C8B-B14F-4D97-AF65-F5344CB8AC3E}">
        <p14:creationId xmlns:p14="http://schemas.microsoft.com/office/powerpoint/2010/main" val="232132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EAF91-8C8D-340A-8B59-0E7E667D6992}"/>
              </a:ext>
            </a:extLst>
          </p:cNvPr>
          <p:cNvSpPr txBox="1"/>
          <p:nvPr/>
        </p:nvSpPr>
        <p:spPr>
          <a:xfrm>
            <a:off x="930166" y="425669"/>
            <a:ext cx="10389475" cy="523220"/>
          </a:xfrm>
          <a:prstGeom prst="rect">
            <a:avLst/>
          </a:prstGeom>
          <a:noFill/>
        </p:spPr>
        <p:txBody>
          <a:bodyPr wrap="square" rtlCol="0">
            <a:spAutoFit/>
          </a:bodyPr>
          <a:lstStyle/>
          <a:p>
            <a:pPr algn="ctr"/>
            <a:r>
              <a:rPr lang="en-US" sz="2800" b="1" dirty="0"/>
              <a:t>Steps to create and run a node.js file</a:t>
            </a:r>
            <a:endParaRPr lang="en-IN" sz="2800" b="1" dirty="0"/>
          </a:p>
        </p:txBody>
      </p:sp>
      <p:sp>
        <p:nvSpPr>
          <p:cNvPr id="4" name="TextBox 3">
            <a:extLst>
              <a:ext uri="{FF2B5EF4-FFF2-40B4-BE49-F238E27FC236}">
                <a16:creationId xmlns:a16="http://schemas.microsoft.com/office/drawing/2014/main" id="{D9B60404-DD61-27FF-C70C-AB4F1C7C2831}"/>
              </a:ext>
            </a:extLst>
          </p:cNvPr>
          <p:cNvSpPr txBox="1"/>
          <p:nvPr/>
        </p:nvSpPr>
        <p:spPr>
          <a:xfrm>
            <a:off x="335017" y="1147520"/>
            <a:ext cx="6093372" cy="461665"/>
          </a:xfrm>
          <a:prstGeom prst="rect">
            <a:avLst/>
          </a:prstGeom>
          <a:noFill/>
        </p:spPr>
        <p:txBody>
          <a:bodyPr wrap="square">
            <a:spAutoFit/>
          </a:bodyPr>
          <a:lstStyle/>
          <a:p>
            <a:r>
              <a:rPr lang="en-US" sz="2400" dirty="0"/>
              <a:t>Running a Node.js program from the console</a:t>
            </a:r>
            <a:endParaRPr lang="en-IN" sz="2400" dirty="0"/>
          </a:p>
        </p:txBody>
      </p:sp>
      <p:sp>
        <p:nvSpPr>
          <p:cNvPr id="6" name="TextBox 5">
            <a:extLst>
              <a:ext uri="{FF2B5EF4-FFF2-40B4-BE49-F238E27FC236}">
                <a16:creationId xmlns:a16="http://schemas.microsoft.com/office/drawing/2014/main" id="{9DC74008-AD3E-F03B-960B-198A6E57E3BE}"/>
              </a:ext>
            </a:extLst>
          </p:cNvPr>
          <p:cNvSpPr txBox="1"/>
          <p:nvPr/>
        </p:nvSpPr>
        <p:spPr>
          <a:xfrm>
            <a:off x="335016" y="1807816"/>
            <a:ext cx="11473355" cy="4893647"/>
          </a:xfrm>
          <a:prstGeom prst="rect">
            <a:avLst/>
          </a:prstGeom>
          <a:noFill/>
        </p:spPr>
        <p:txBody>
          <a:bodyPr wrap="square">
            <a:spAutoFit/>
          </a:bodyPr>
          <a:lstStyle/>
          <a:p>
            <a:pPr marL="457200" indent="-457200">
              <a:buAutoNum type="arabicPeriod"/>
            </a:pPr>
            <a:r>
              <a:rPr lang="en-US" sz="2400" dirty="0"/>
              <a:t>Make sure you have Node.js installed on your system. You can verify this by running node -v in your console, which should print the version of Node.js installed.</a:t>
            </a:r>
          </a:p>
          <a:p>
            <a:pPr marL="457200" indent="-457200">
              <a:buAutoNum type="arabicPeriod"/>
            </a:pPr>
            <a:endParaRPr lang="en-US" sz="2400" dirty="0"/>
          </a:p>
          <a:p>
            <a:pPr marL="457200" indent="-457200">
              <a:buAutoNum type="arabicPeriod"/>
            </a:pPr>
            <a:r>
              <a:rPr lang="en-US" sz="2400" dirty="0"/>
              <a:t>Create a Node.js File: Create a JavaScript file that contains your Node.js code. You can do this using any text editor. </a:t>
            </a:r>
          </a:p>
          <a:p>
            <a:pPr marL="457200" indent="-457200">
              <a:buAutoNum type="arabicPeriod"/>
            </a:pPr>
            <a:endParaRPr lang="en-US" sz="2400" dirty="0"/>
          </a:p>
          <a:p>
            <a:pPr marL="457200" indent="-457200">
              <a:buAutoNum type="arabicPeriod"/>
            </a:pPr>
            <a:r>
              <a:rPr lang="en-US" sz="2400" dirty="0"/>
              <a:t>Write Your Node.js Code: Inside the file, write some Node.js code.</a:t>
            </a:r>
          </a:p>
          <a:p>
            <a:r>
              <a:rPr lang="en-US" sz="2400" dirty="0"/>
              <a:t>		</a:t>
            </a:r>
            <a:r>
              <a:rPr lang="en-US" sz="2400" b="1" dirty="0"/>
              <a:t>For Example:  console.log('Hello, World!’);</a:t>
            </a:r>
          </a:p>
          <a:p>
            <a:endParaRPr lang="en-US" sz="2400" b="1" dirty="0"/>
          </a:p>
          <a:p>
            <a:r>
              <a:rPr lang="en-US" sz="2400" dirty="0"/>
              <a:t>4. Open the console and navigate to your File’s directory</a:t>
            </a:r>
          </a:p>
          <a:p>
            <a:endParaRPr lang="en-US" sz="2400" dirty="0"/>
          </a:p>
          <a:p>
            <a:r>
              <a:rPr lang="en-US" sz="2400" dirty="0"/>
              <a:t>5. Run your node.js program </a:t>
            </a:r>
          </a:p>
          <a:p>
            <a:r>
              <a:rPr lang="en-US" sz="2400" dirty="0"/>
              <a:t>		node file.js</a:t>
            </a:r>
            <a:endParaRPr lang="en-IN" sz="2400" dirty="0"/>
          </a:p>
        </p:txBody>
      </p:sp>
    </p:spTree>
    <p:extLst>
      <p:ext uri="{BB962C8B-B14F-4D97-AF65-F5344CB8AC3E}">
        <p14:creationId xmlns:p14="http://schemas.microsoft.com/office/powerpoint/2010/main" val="95039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9D577-100C-ED66-A1BE-DCCC46C820AF}"/>
              </a:ext>
            </a:extLst>
          </p:cNvPr>
          <p:cNvSpPr txBox="1"/>
          <p:nvPr/>
        </p:nvSpPr>
        <p:spPr>
          <a:xfrm>
            <a:off x="256189" y="438071"/>
            <a:ext cx="6093372" cy="461665"/>
          </a:xfrm>
          <a:prstGeom prst="rect">
            <a:avLst/>
          </a:prstGeom>
          <a:noFill/>
        </p:spPr>
        <p:txBody>
          <a:bodyPr wrap="square">
            <a:spAutoFit/>
          </a:bodyPr>
          <a:lstStyle/>
          <a:p>
            <a:r>
              <a:rPr lang="en-US" sz="2400" dirty="0"/>
              <a:t>Running a Node.js program from the browser</a:t>
            </a:r>
            <a:endParaRPr lang="en-IN" sz="2400" dirty="0"/>
          </a:p>
        </p:txBody>
      </p:sp>
      <p:sp>
        <p:nvSpPr>
          <p:cNvPr id="4" name="TextBox 3">
            <a:extLst>
              <a:ext uri="{FF2B5EF4-FFF2-40B4-BE49-F238E27FC236}">
                <a16:creationId xmlns:a16="http://schemas.microsoft.com/office/drawing/2014/main" id="{792EA436-D0C4-60E2-0F11-544973CD6AA3}"/>
              </a:ext>
            </a:extLst>
          </p:cNvPr>
          <p:cNvSpPr txBox="1"/>
          <p:nvPr/>
        </p:nvSpPr>
        <p:spPr>
          <a:xfrm>
            <a:off x="256189" y="1185832"/>
            <a:ext cx="11410294" cy="1200329"/>
          </a:xfrm>
          <a:prstGeom prst="rect">
            <a:avLst/>
          </a:prstGeom>
          <a:noFill/>
        </p:spPr>
        <p:txBody>
          <a:bodyPr wrap="square">
            <a:spAutoFit/>
          </a:bodyPr>
          <a:lstStyle/>
          <a:p>
            <a:r>
              <a:rPr lang="en-US" sz="2400" dirty="0"/>
              <a:t>Node is just a way for you to run JavaScript outside the browser. It can be used to run desktop app servers or anything else that you want to do with JavaScript. We can also create a web server using node.js.</a:t>
            </a:r>
            <a:endParaRPr lang="en-IN" sz="2400" dirty="0"/>
          </a:p>
        </p:txBody>
      </p:sp>
      <p:sp>
        <p:nvSpPr>
          <p:cNvPr id="6" name="TextBox 5">
            <a:extLst>
              <a:ext uri="{FF2B5EF4-FFF2-40B4-BE49-F238E27FC236}">
                <a16:creationId xmlns:a16="http://schemas.microsoft.com/office/drawing/2014/main" id="{649D8E63-09DB-09CB-1845-AA745BAF9DC6}"/>
              </a:ext>
            </a:extLst>
          </p:cNvPr>
          <p:cNvSpPr txBox="1"/>
          <p:nvPr/>
        </p:nvSpPr>
        <p:spPr>
          <a:xfrm>
            <a:off x="413845" y="2672257"/>
            <a:ext cx="11252638" cy="2677656"/>
          </a:xfrm>
          <a:prstGeom prst="rect">
            <a:avLst/>
          </a:prstGeom>
          <a:noFill/>
        </p:spPr>
        <p:txBody>
          <a:bodyPr wrap="square">
            <a:spAutoFit/>
          </a:bodyPr>
          <a:lstStyle/>
          <a:p>
            <a:r>
              <a:rPr lang="en-IN" sz="2400" b="1" dirty="0"/>
              <a:t>Node.js HTTP Module</a:t>
            </a:r>
          </a:p>
          <a:p>
            <a:endParaRPr lang="en-IN" sz="2400" dirty="0"/>
          </a:p>
          <a:p>
            <a:r>
              <a:rPr lang="en-IN" sz="2400" dirty="0"/>
              <a:t>• Node </a:t>
            </a:r>
            <a:r>
              <a:rPr lang="en-IN" sz="2400" dirty="0" err="1"/>
              <a:t>js</a:t>
            </a:r>
            <a:r>
              <a:rPr lang="en-IN" sz="2400" dirty="0"/>
              <a:t> has a built in module called HTTP, which allows Node </a:t>
            </a:r>
            <a:r>
              <a:rPr lang="en-IN" sz="2400" dirty="0" err="1"/>
              <a:t>js</a:t>
            </a:r>
            <a:r>
              <a:rPr lang="en-IN" sz="2400" dirty="0"/>
              <a:t> to transfer data over the Hyper Text Transfer Protocol ( HTTP).</a:t>
            </a:r>
          </a:p>
          <a:p>
            <a:endParaRPr lang="en-IN" sz="2400" dirty="0"/>
          </a:p>
          <a:p>
            <a:r>
              <a:rPr lang="en-IN" sz="2400" dirty="0"/>
              <a:t>• To include the HTTP module, use the require() method</a:t>
            </a:r>
          </a:p>
          <a:p>
            <a:r>
              <a:rPr lang="en-IN" sz="2400" dirty="0"/>
              <a:t>Var http = require('http')</a:t>
            </a:r>
          </a:p>
        </p:txBody>
      </p:sp>
    </p:spTree>
    <p:extLst>
      <p:ext uri="{BB962C8B-B14F-4D97-AF65-F5344CB8AC3E}">
        <p14:creationId xmlns:p14="http://schemas.microsoft.com/office/powerpoint/2010/main" val="123693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14307-EC14-0E54-8C6A-D229C7F5193E}"/>
              </a:ext>
            </a:extLst>
          </p:cNvPr>
          <p:cNvSpPr txBox="1"/>
          <p:nvPr/>
        </p:nvSpPr>
        <p:spPr>
          <a:xfrm>
            <a:off x="240423" y="372805"/>
            <a:ext cx="11536418" cy="1938992"/>
          </a:xfrm>
          <a:prstGeom prst="rect">
            <a:avLst/>
          </a:prstGeom>
          <a:noFill/>
        </p:spPr>
        <p:txBody>
          <a:bodyPr wrap="square">
            <a:spAutoFit/>
          </a:bodyPr>
          <a:lstStyle/>
          <a:p>
            <a:r>
              <a:rPr lang="en-US" sz="2400" dirty="0"/>
              <a:t>Creating an app.js file with the following code. </a:t>
            </a:r>
          </a:p>
          <a:p>
            <a:endParaRPr lang="en-US" sz="2400" dirty="0"/>
          </a:p>
          <a:p>
            <a:r>
              <a:rPr lang="en-US" sz="2400" dirty="0"/>
              <a:t>Inside this file we need to create our server and tell to start listening on a certain port, So firstly we need to require a certain library called HTTP which will preclude the HTTP library into our code inside of this HTTP variable that we created.</a:t>
            </a:r>
            <a:endParaRPr lang="en-IN" sz="2400" dirty="0"/>
          </a:p>
        </p:txBody>
      </p:sp>
      <p:sp>
        <p:nvSpPr>
          <p:cNvPr id="5" name="TextBox 4">
            <a:extLst>
              <a:ext uri="{FF2B5EF4-FFF2-40B4-BE49-F238E27FC236}">
                <a16:creationId xmlns:a16="http://schemas.microsoft.com/office/drawing/2014/main" id="{6989B702-BAD4-17B4-73DC-8AEDC254BFCE}"/>
              </a:ext>
            </a:extLst>
          </p:cNvPr>
          <p:cNvSpPr txBox="1"/>
          <p:nvPr/>
        </p:nvSpPr>
        <p:spPr>
          <a:xfrm>
            <a:off x="792217" y="2603709"/>
            <a:ext cx="8525204" cy="3785652"/>
          </a:xfrm>
          <a:prstGeom prst="rect">
            <a:avLst/>
          </a:prstGeom>
          <a:noFill/>
        </p:spPr>
        <p:txBody>
          <a:bodyPr wrap="square">
            <a:spAutoFit/>
          </a:bodyPr>
          <a:lstStyle/>
          <a:p>
            <a:r>
              <a:rPr lang="en-US" sz="2400" dirty="0"/>
              <a:t>const http = require('http')</a:t>
            </a:r>
          </a:p>
          <a:p>
            <a:r>
              <a:rPr lang="en-US" sz="2400" dirty="0"/>
              <a:t>const port = 8080</a:t>
            </a:r>
          </a:p>
          <a:p>
            <a:r>
              <a:rPr lang="en-US" sz="2400" dirty="0"/>
              <a:t> </a:t>
            </a:r>
          </a:p>
          <a:p>
            <a:r>
              <a:rPr lang="en-US" sz="2400" dirty="0"/>
              <a:t>const server = </a:t>
            </a:r>
            <a:r>
              <a:rPr lang="en-US" sz="2400" dirty="0" err="1"/>
              <a:t>http.createServer</a:t>
            </a:r>
            <a:r>
              <a:rPr lang="en-US" sz="2400" dirty="0"/>
              <a:t>(function (req, res) {</a:t>
            </a:r>
          </a:p>
          <a:p>
            <a:r>
              <a:rPr lang="en-US" sz="2400" dirty="0"/>
              <a:t> </a:t>
            </a:r>
          </a:p>
          <a:p>
            <a:r>
              <a:rPr lang="en-US" sz="2400" dirty="0"/>
              <a:t>    // Write a response to the client</a:t>
            </a:r>
          </a:p>
          <a:p>
            <a:r>
              <a:rPr lang="en-US" sz="2400" dirty="0"/>
              <a:t>    </a:t>
            </a:r>
            <a:r>
              <a:rPr lang="en-US" sz="2400" dirty="0" err="1"/>
              <a:t>res.write</a:t>
            </a:r>
            <a:r>
              <a:rPr lang="en-US" sz="2400" dirty="0"/>
              <a:t>('Hello World')</a:t>
            </a:r>
          </a:p>
          <a:p>
            <a:r>
              <a:rPr lang="en-US" sz="2400" dirty="0"/>
              <a:t> </a:t>
            </a:r>
          </a:p>
          <a:p>
            <a:r>
              <a:rPr lang="en-US" sz="2400" dirty="0" err="1"/>
              <a:t>res.end</a:t>
            </a:r>
            <a:r>
              <a:rPr lang="en-US" sz="2400" dirty="0"/>
              <a:t>()</a:t>
            </a:r>
          </a:p>
          <a:p>
            <a:r>
              <a:rPr lang="en-US" sz="2400" dirty="0"/>
              <a:t>})</a:t>
            </a:r>
            <a:endParaRPr lang="en-IN" sz="2400" dirty="0"/>
          </a:p>
        </p:txBody>
      </p:sp>
    </p:spTree>
    <p:extLst>
      <p:ext uri="{BB962C8B-B14F-4D97-AF65-F5344CB8AC3E}">
        <p14:creationId xmlns:p14="http://schemas.microsoft.com/office/powerpoint/2010/main" val="280637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0145-BF74-5B8A-D6D7-7799BBE7BC80}"/>
              </a:ext>
            </a:extLst>
          </p:cNvPr>
          <p:cNvSpPr txBox="1"/>
          <p:nvPr/>
        </p:nvSpPr>
        <p:spPr>
          <a:xfrm>
            <a:off x="492672" y="521476"/>
            <a:ext cx="10811203" cy="3108543"/>
          </a:xfrm>
          <a:prstGeom prst="rect">
            <a:avLst/>
          </a:prstGeom>
          <a:noFill/>
        </p:spPr>
        <p:txBody>
          <a:bodyPr wrap="square">
            <a:spAutoFit/>
          </a:bodyPr>
          <a:lstStyle/>
          <a:p>
            <a:r>
              <a:rPr lang="en-US" sz="2800" dirty="0"/>
              <a:t>var http = require('http');</a:t>
            </a:r>
          </a:p>
          <a:p>
            <a:endParaRPr lang="en-US" sz="2800" dirty="0"/>
          </a:p>
          <a:p>
            <a:r>
              <a:rPr lang="en-US" sz="2800" dirty="0"/>
              <a:t>//create a server object:</a:t>
            </a:r>
          </a:p>
          <a:p>
            <a:r>
              <a:rPr lang="en-US" sz="2800" dirty="0" err="1"/>
              <a:t>http.createServer</a:t>
            </a:r>
            <a:r>
              <a:rPr lang="en-US" sz="2800" dirty="0"/>
              <a:t>(function (req, res) {</a:t>
            </a:r>
          </a:p>
          <a:p>
            <a:r>
              <a:rPr lang="en-US" sz="2800" dirty="0"/>
              <a:t>  </a:t>
            </a:r>
            <a:r>
              <a:rPr lang="en-US" sz="2800" dirty="0" err="1"/>
              <a:t>res.write</a:t>
            </a:r>
            <a:r>
              <a:rPr lang="en-US" sz="2800" dirty="0"/>
              <a:t>('Hello World!'); </a:t>
            </a:r>
          </a:p>
          <a:p>
            <a:r>
              <a:rPr lang="en-US" sz="2800" dirty="0"/>
              <a:t>  </a:t>
            </a:r>
            <a:r>
              <a:rPr lang="en-US" sz="2800" dirty="0" err="1"/>
              <a:t>res.end</a:t>
            </a:r>
            <a:r>
              <a:rPr lang="en-US" sz="2800" dirty="0"/>
              <a:t>(); </a:t>
            </a:r>
          </a:p>
          <a:p>
            <a:r>
              <a:rPr lang="en-US" sz="2800" dirty="0"/>
              <a:t>}).listen(8080);</a:t>
            </a:r>
            <a:endParaRPr lang="en-IN" sz="2800" dirty="0"/>
          </a:p>
        </p:txBody>
      </p:sp>
    </p:spTree>
    <p:extLst>
      <p:ext uri="{BB962C8B-B14F-4D97-AF65-F5344CB8AC3E}">
        <p14:creationId xmlns:p14="http://schemas.microsoft.com/office/powerpoint/2010/main" val="51307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3B777A-439E-08BF-269B-C627229901A4}"/>
              </a:ext>
            </a:extLst>
          </p:cNvPr>
          <p:cNvSpPr txBox="1"/>
          <p:nvPr/>
        </p:nvSpPr>
        <p:spPr>
          <a:xfrm>
            <a:off x="406618" y="1166842"/>
            <a:ext cx="11378763" cy="4524315"/>
          </a:xfrm>
          <a:prstGeom prst="rect">
            <a:avLst/>
          </a:prstGeom>
          <a:noFill/>
        </p:spPr>
        <p:txBody>
          <a:bodyPr wrap="square">
            <a:spAutoFit/>
          </a:bodyPr>
          <a:lstStyle/>
          <a:p>
            <a:r>
              <a:rPr lang="en-US" sz="2400" dirty="0"/>
              <a:t>Node.js is an open-source, cross platform JavaScript runtime environment that is built on Chrome's V8 JavaScript engine.</a:t>
            </a:r>
          </a:p>
          <a:p>
            <a:endParaRPr lang="en-US" sz="2400" dirty="0"/>
          </a:p>
          <a:p>
            <a:r>
              <a:rPr lang="en-US" sz="2400" dirty="0"/>
              <a:t>• Node.js lets developers use JavaScript to write command-line tools and for server-side scripting—running scripts server-side to produce dynamic web page content.</a:t>
            </a:r>
          </a:p>
          <a:p>
            <a:endParaRPr lang="en-US" sz="2400" dirty="0"/>
          </a:p>
          <a:p>
            <a:r>
              <a:rPr lang="en-US" sz="2400" dirty="0"/>
              <a:t>• Node.js uses an event-driven, non-blocking I/O model that makes it efficient and lightweight.</a:t>
            </a:r>
          </a:p>
          <a:p>
            <a:endParaRPr lang="en-US" sz="2400" dirty="0"/>
          </a:p>
          <a:p>
            <a:r>
              <a:rPr lang="en-US" sz="2400" dirty="0"/>
              <a:t>• It has a rich ecosystem of modules and packages available through the Node Package Manager (NPM), which allows developers to easily add functionality to their applications.</a:t>
            </a:r>
            <a:endParaRPr lang="en-IN" sz="2400" dirty="0"/>
          </a:p>
        </p:txBody>
      </p:sp>
      <p:sp>
        <p:nvSpPr>
          <p:cNvPr id="5" name="TextBox 4">
            <a:extLst>
              <a:ext uri="{FF2B5EF4-FFF2-40B4-BE49-F238E27FC236}">
                <a16:creationId xmlns:a16="http://schemas.microsoft.com/office/drawing/2014/main" id="{BB661C72-4801-E01D-BFA5-F51CAB57D5C6}"/>
              </a:ext>
            </a:extLst>
          </p:cNvPr>
          <p:cNvSpPr txBox="1"/>
          <p:nvPr/>
        </p:nvSpPr>
        <p:spPr>
          <a:xfrm>
            <a:off x="2762906" y="296182"/>
            <a:ext cx="6093372" cy="523220"/>
          </a:xfrm>
          <a:prstGeom prst="rect">
            <a:avLst/>
          </a:prstGeom>
          <a:noFill/>
        </p:spPr>
        <p:txBody>
          <a:bodyPr wrap="square">
            <a:spAutoFit/>
          </a:bodyPr>
          <a:lstStyle/>
          <a:p>
            <a:pPr algn="ctr"/>
            <a:r>
              <a:rPr lang="en-IN" sz="2800" b="1" dirty="0"/>
              <a:t>What is Node.js?</a:t>
            </a:r>
          </a:p>
        </p:txBody>
      </p:sp>
    </p:spTree>
    <p:extLst>
      <p:ext uri="{BB962C8B-B14F-4D97-AF65-F5344CB8AC3E}">
        <p14:creationId xmlns:p14="http://schemas.microsoft.com/office/powerpoint/2010/main" val="3669748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E3002-3690-BD17-12AE-547574AE8BB7}"/>
              </a:ext>
            </a:extLst>
          </p:cNvPr>
          <p:cNvSpPr txBox="1"/>
          <p:nvPr/>
        </p:nvSpPr>
        <p:spPr>
          <a:xfrm>
            <a:off x="319251" y="316524"/>
            <a:ext cx="11268403" cy="3170099"/>
          </a:xfrm>
          <a:prstGeom prst="rect">
            <a:avLst/>
          </a:prstGeom>
          <a:noFill/>
        </p:spPr>
        <p:txBody>
          <a:bodyPr wrap="square">
            <a:spAutoFit/>
          </a:bodyPr>
          <a:lstStyle/>
          <a:p>
            <a:pPr algn="just"/>
            <a:r>
              <a:rPr lang="en-US" sz="2800" b="1" dirty="0"/>
              <a:t>Functions in Node.js</a:t>
            </a:r>
          </a:p>
          <a:p>
            <a:pPr algn="just"/>
            <a:endParaRPr lang="en-US" sz="2800" b="1" dirty="0"/>
          </a:p>
          <a:p>
            <a:pPr algn="just"/>
            <a:r>
              <a:rPr lang="en-US" sz="2400" dirty="0"/>
              <a:t>Node.js functions are defined using the function keyword then the name of the function and parameters which are passed in the function. </a:t>
            </a:r>
          </a:p>
          <a:p>
            <a:pPr algn="just"/>
            <a:endParaRPr lang="en-US" sz="2400" dirty="0"/>
          </a:p>
          <a:p>
            <a:pPr algn="just"/>
            <a:r>
              <a:rPr lang="en-US" sz="2400" dirty="0"/>
              <a:t>In Node.js, we don’t have to specify datatypes for the parameters and check the number of arguments received. Node.js functions follow every rule which is there while writing JavaScript functions. </a:t>
            </a:r>
            <a:endParaRPr lang="en-IN" sz="2400" dirty="0"/>
          </a:p>
        </p:txBody>
      </p:sp>
      <p:sp>
        <p:nvSpPr>
          <p:cNvPr id="4" name="TextBox 3">
            <a:extLst>
              <a:ext uri="{FF2B5EF4-FFF2-40B4-BE49-F238E27FC236}">
                <a16:creationId xmlns:a16="http://schemas.microsoft.com/office/drawing/2014/main" id="{993A3F86-9D86-6692-38D3-AF663C326473}"/>
              </a:ext>
            </a:extLst>
          </p:cNvPr>
          <p:cNvSpPr txBox="1"/>
          <p:nvPr/>
        </p:nvSpPr>
        <p:spPr>
          <a:xfrm>
            <a:off x="949872" y="3863820"/>
            <a:ext cx="9455370" cy="2677656"/>
          </a:xfrm>
          <a:prstGeom prst="rect">
            <a:avLst/>
          </a:prstGeom>
          <a:noFill/>
        </p:spPr>
        <p:txBody>
          <a:bodyPr wrap="square">
            <a:spAutoFit/>
          </a:bodyPr>
          <a:lstStyle/>
          <a:p>
            <a:r>
              <a:rPr lang="en-US" sz="2400" dirty="0"/>
              <a:t>function multiply(num1, num2)</a:t>
            </a:r>
          </a:p>
          <a:p>
            <a:r>
              <a:rPr lang="en-US" sz="2400" dirty="0"/>
              <a:t> {</a:t>
            </a:r>
          </a:p>
          <a:p>
            <a:r>
              <a:rPr lang="en-US" sz="2400" dirty="0"/>
              <a:t>	return num1 * num2;</a:t>
            </a:r>
          </a:p>
          <a:p>
            <a:r>
              <a:rPr lang="en-US" sz="2400" dirty="0"/>
              <a:t>}</a:t>
            </a:r>
          </a:p>
          <a:p>
            <a:r>
              <a:rPr lang="en-US" sz="2400" dirty="0"/>
              <a:t>let x = 2;</a:t>
            </a:r>
          </a:p>
          <a:p>
            <a:r>
              <a:rPr lang="en-US" sz="2400" dirty="0"/>
              <a:t>let y = 3;</a:t>
            </a:r>
          </a:p>
          <a:p>
            <a:r>
              <a:rPr lang="en-US" sz="2400" dirty="0"/>
              <a:t>console.log("Multiplication of", x, "and" y, "is", multiply(x, y));</a:t>
            </a:r>
          </a:p>
        </p:txBody>
      </p:sp>
    </p:spTree>
    <p:extLst>
      <p:ext uri="{BB962C8B-B14F-4D97-AF65-F5344CB8AC3E}">
        <p14:creationId xmlns:p14="http://schemas.microsoft.com/office/powerpoint/2010/main" val="417676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9FCF4-2B2D-F74F-2804-DD57E15F7781}"/>
              </a:ext>
            </a:extLst>
          </p:cNvPr>
          <p:cNvSpPr txBox="1"/>
          <p:nvPr/>
        </p:nvSpPr>
        <p:spPr>
          <a:xfrm>
            <a:off x="430267" y="1217363"/>
            <a:ext cx="11331465" cy="4154984"/>
          </a:xfrm>
          <a:prstGeom prst="rect">
            <a:avLst/>
          </a:prstGeom>
          <a:noFill/>
        </p:spPr>
        <p:txBody>
          <a:bodyPr wrap="square">
            <a:spAutoFit/>
          </a:bodyPr>
          <a:lstStyle/>
          <a:p>
            <a:r>
              <a:rPr lang="en-US" sz="2400" dirty="0"/>
              <a:t>The </a:t>
            </a:r>
            <a:r>
              <a:rPr lang="en-US" sz="2400" dirty="0" err="1"/>
              <a:t>node:repl</a:t>
            </a:r>
            <a:r>
              <a:rPr lang="en-US" sz="2400" dirty="0"/>
              <a:t> module provides a Read-Eval-Print-Loop (REPL) implementation that is available both as a standalone program or includible in other applications.</a:t>
            </a:r>
          </a:p>
          <a:p>
            <a:endParaRPr lang="en-US" sz="2400" dirty="0"/>
          </a:p>
          <a:p>
            <a:r>
              <a:rPr lang="en-US" sz="2400" dirty="0"/>
              <a:t>To start it, simply enter node in your command line shell. The &gt; symbol lets you know that you can enter JavaScript code to be immediately evaluated.</a:t>
            </a:r>
          </a:p>
          <a:p>
            <a:endParaRPr lang="en-US" sz="2400" dirty="0"/>
          </a:p>
          <a:p>
            <a:r>
              <a:rPr lang="en-US" sz="2400" b="1" dirty="0"/>
              <a:t>Read</a:t>
            </a:r>
            <a:r>
              <a:rPr lang="en-US" sz="2400" dirty="0"/>
              <a:t> : It reads the inputs from users and parses it into JavaScript data structure. It is then stored to memory.</a:t>
            </a:r>
          </a:p>
          <a:p>
            <a:r>
              <a:rPr lang="en-US" sz="2400" b="1" dirty="0"/>
              <a:t>Eval</a:t>
            </a:r>
            <a:r>
              <a:rPr lang="en-US" sz="2400" dirty="0"/>
              <a:t> : The parsed JavaScript data structure is evaluated for the results.</a:t>
            </a:r>
          </a:p>
          <a:p>
            <a:r>
              <a:rPr lang="en-US" sz="2400" b="1" dirty="0"/>
              <a:t>Print</a:t>
            </a:r>
            <a:r>
              <a:rPr lang="en-US" sz="2400" dirty="0"/>
              <a:t> : The result is printed after the evaluation.</a:t>
            </a:r>
          </a:p>
          <a:p>
            <a:r>
              <a:rPr lang="en-US" sz="2400" b="1" dirty="0"/>
              <a:t>Loop</a:t>
            </a:r>
            <a:r>
              <a:rPr lang="en-US" sz="2400" dirty="0"/>
              <a:t> : Loops the input command.</a:t>
            </a:r>
            <a:endParaRPr lang="en-IN" sz="2400" dirty="0"/>
          </a:p>
        </p:txBody>
      </p:sp>
      <p:sp>
        <p:nvSpPr>
          <p:cNvPr id="4" name="TextBox 3">
            <a:extLst>
              <a:ext uri="{FF2B5EF4-FFF2-40B4-BE49-F238E27FC236}">
                <a16:creationId xmlns:a16="http://schemas.microsoft.com/office/drawing/2014/main" id="{03980A75-FFDE-6E5B-77FE-C07E513FD7DF}"/>
              </a:ext>
            </a:extLst>
          </p:cNvPr>
          <p:cNvSpPr txBox="1"/>
          <p:nvPr/>
        </p:nvSpPr>
        <p:spPr>
          <a:xfrm>
            <a:off x="378372" y="425669"/>
            <a:ext cx="5312980" cy="523220"/>
          </a:xfrm>
          <a:prstGeom prst="rect">
            <a:avLst/>
          </a:prstGeom>
          <a:noFill/>
        </p:spPr>
        <p:txBody>
          <a:bodyPr wrap="square" rtlCol="0">
            <a:spAutoFit/>
          </a:bodyPr>
          <a:lstStyle/>
          <a:p>
            <a:r>
              <a:rPr lang="en-US" sz="2800" b="1" dirty="0"/>
              <a:t>Node.JS REPL</a:t>
            </a:r>
            <a:endParaRPr lang="en-IN" sz="2800" b="1" dirty="0"/>
          </a:p>
        </p:txBody>
      </p:sp>
    </p:spTree>
    <p:extLst>
      <p:ext uri="{BB962C8B-B14F-4D97-AF65-F5344CB8AC3E}">
        <p14:creationId xmlns:p14="http://schemas.microsoft.com/office/powerpoint/2010/main" val="250969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1435A-66D3-8F3E-4A12-607A0B564E60}"/>
              </a:ext>
            </a:extLst>
          </p:cNvPr>
          <p:cNvPicPr>
            <a:picLocks noChangeAspect="1"/>
          </p:cNvPicPr>
          <p:nvPr/>
        </p:nvPicPr>
        <p:blipFill rotWithShape="1">
          <a:blip r:embed="rId2"/>
          <a:srcRect t="11781"/>
          <a:stretch/>
        </p:blipFill>
        <p:spPr>
          <a:xfrm>
            <a:off x="788276" y="1340068"/>
            <a:ext cx="10500277" cy="4004441"/>
          </a:xfrm>
          <a:prstGeom prst="rect">
            <a:avLst/>
          </a:prstGeom>
        </p:spPr>
      </p:pic>
    </p:spTree>
    <p:extLst>
      <p:ext uri="{BB962C8B-B14F-4D97-AF65-F5344CB8AC3E}">
        <p14:creationId xmlns:p14="http://schemas.microsoft.com/office/powerpoint/2010/main" val="382971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2DD61-37A7-56A1-E090-98B9993457DC}"/>
              </a:ext>
            </a:extLst>
          </p:cNvPr>
          <p:cNvSpPr txBox="1"/>
          <p:nvPr/>
        </p:nvSpPr>
        <p:spPr>
          <a:xfrm>
            <a:off x="366547" y="465194"/>
            <a:ext cx="11236873" cy="3046988"/>
          </a:xfrm>
          <a:prstGeom prst="rect">
            <a:avLst/>
          </a:prstGeom>
          <a:noFill/>
        </p:spPr>
        <p:txBody>
          <a:bodyPr wrap="square">
            <a:spAutoFit/>
          </a:bodyPr>
          <a:lstStyle/>
          <a:p>
            <a:r>
              <a:rPr lang="en-US" sz="2400" dirty="0"/>
              <a:t>We have created a server variable here that uses the HTTP library and called the create server function on this object and this creates a server function that has two parameters which are the request and response parameters.</a:t>
            </a:r>
          </a:p>
          <a:p>
            <a:endParaRPr lang="en-US" sz="2400" dirty="0"/>
          </a:p>
          <a:p>
            <a:r>
              <a:rPr lang="en-US" sz="2400" dirty="0"/>
              <a:t>Set up our server so it will listen on the port that we want so that we have this server object pass it that port variable that we created to tell it to listen on port 8080 and then this takes a single function that it will call if there is an error potentially or it was successful.</a:t>
            </a:r>
            <a:endParaRPr lang="en-IN" sz="2400" dirty="0"/>
          </a:p>
        </p:txBody>
      </p:sp>
    </p:spTree>
    <p:extLst>
      <p:ext uri="{BB962C8B-B14F-4D97-AF65-F5344CB8AC3E}">
        <p14:creationId xmlns:p14="http://schemas.microsoft.com/office/powerpoint/2010/main" val="321318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56A3C-BB17-7A3E-F2CE-03D7D08715C1}"/>
              </a:ext>
            </a:extLst>
          </p:cNvPr>
          <p:cNvSpPr txBox="1"/>
          <p:nvPr/>
        </p:nvSpPr>
        <p:spPr>
          <a:xfrm>
            <a:off x="335017" y="349240"/>
            <a:ext cx="11441824" cy="5570756"/>
          </a:xfrm>
          <a:prstGeom prst="rect">
            <a:avLst/>
          </a:prstGeom>
          <a:noFill/>
        </p:spPr>
        <p:txBody>
          <a:bodyPr wrap="square">
            <a:spAutoFit/>
          </a:bodyPr>
          <a:lstStyle/>
          <a:p>
            <a:r>
              <a:rPr lang="en-US" sz="2800" b="1" dirty="0" err="1"/>
              <a:t>Node.Js</a:t>
            </a:r>
            <a:r>
              <a:rPr lang="en-US" sz="2800" b="1" dirty="0"/>
              <a:t> Modules</a:t>
            </a:r>
          </a:p>
          <a:p>
            <a:endParaRPr lang="en-US" sz="1600" b="1" dirty="0"/>
          </a:p>
          <a:p>
            <a:r>
              <a:rPr lang="en-US" sz="2400" dirty="0"/>
              <a:t>Node.js modules are essentially reusable blocks of code that can be imported and used in Node.js applications. </a:t>
            </a:r>
          </a:p>
          <a:p>
            <a:endParaRPr lang="en-US" sz="2400" dirty="0"/>
          </a:p>
          <a:p>
            <a:r>
              <a:rPr lang="en-US" sz="2400" dirty="0"/>
              <a:t>They allow developers to organize their code into separate files and packages, which can be easily managed and shared. There are three main types of modules in Node.js:</a:t>
            </a:r>
          </a:p>
          <a:p>
            <a:endParaRPr lang="en-US" sz="2400" dirty="0"/>
          </a:p>
          <a:p>
            <a:r>
              <a:rPr lang="en-US" sz="2400" b="1" dirty="0"/>
              <a:t>Core Modules: </a:t>
            </a:r>
            <a:r>
              <a:rPr lang="en-US" sz="2400" dirty="0"/>
              <a:t>These are modules that come bundled with Node.js itself. </a:t>
            </a:r>
          </a:p>
          <a:p>
            <a:endParaRPr lang="en-US" sz="2400" dirty="0"/>
          </a:p>
          <a:p>
            <a:r>
              <a:rPr lang="en-US" sz="2400" dirty="0"/>
              <a:t>Examples include fs for file system operations, http for HTTP server and client functionality, path for file path manipulation, and many others. </a:t>
            </a:r>
          </a:p>
          <a:p>
            <a:endParaRPr lang="en-US" sz="2400" dirty="0"/>
          </a:p>
          <a:p>
            <a:r>
              <a:rPr lang="en-US" sz="2400" dirty="0"/>
              <a:t>These modules provide foundational functionalities that are essential for building applications with Node.js.</a:t>
            </a:r>
            <a:endParaRPr lang="en-IN" sz="2400" dirty="0"/>
          </a:p>
        </p:txBody>
      </p:sp>
    </p:spTree>
    <p:extLst>
      <p:ext uri="{BB962C8B-B14F-4D97-AF65-F5344CB8AC3E}">
        <p14:creationId xmlns:p14="http://schemas.microsoft.com/office/powerpoint/2010/main" val="80648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182C9-DF91-9CDB-E378-111F94331218}"/>
              </a:ext>
            </a:extLst>
          </p:cNvPr>
          <p:cNvSpPr txBox="1"/>
          <p:nvPr/>
        </p:nvSpPr>
        <p:spPr>
          <a:xfrm>
            <a:off x="539968" y="486554"/>
            <a:ext cx="11031921" cy="4524315"/>
          </a:xfrm>
          <a:prstGeom prst="rect">
            <a:avLst/>
          </a:prstGeom>
          <a:noFill/>
        </p:spPr>
        <p:txBody>
          <a:bodyPr wrap="square">
            <a:spAutoFit/>
          </a:bodyPr>
          <a:lstStyle/>
          <a:p>
            <a:r>
              <a:rPr lang="en-US" sz="2400" b="1" dirty="0"/>
              <a:t>Local Modules</a:t>
            </a:r>
            <a:r>
              <a:rPr lang="en-US" sz="2400" dirty="0"/>
              <a:t>: These are custom modules created by developers to organize their application's code. You can create a module by writing JavaScript code in a file and exporting functions, objects, or values using </a:t>
            </a:r>
            <a:r>
              <a:rPr lang="en-US" sz="2400" dirty="0" err="1"/>
              <a:t>module.exports</a:t>
            </a:r>
            <a:r>
              <a:rPr lang="en-US" sz="2400" dirty="0"/>
              <a:t> or exports. Other files in the application can then use the require function to import these exports.</a:t>
            </a:r>
          </a:p>
          <a:p>
            <a:endParaRPr lang="en-US" sz="2400" dirty="0"/>
          </a:p>
          <a:p>
            <a:r>
              <a:rPr lang="en-US" sz="2400" b="1" dirty="0"/>
              <a:t>Third-party Modules:</a:t>
            </a:r>
            <a:r>
              <a:rPr lang="en-US" sz="2400" dirty="0"/>
              <a:t> Also known as external or </a:t>
            </a:r>
            <a:r>
              <a:rPr lang="en-US" sz="2400" dirty="0" err="1"/>
              <a:t>npm</a:t>
            </a:r>
            <a:r>
              <a:rPr lang="en-US" sz="2400" dirty="0"/>
              <a:t> (Node Package Manager) modules, these are modules that are developed by the community and published to the </a:t>
            </a:r>
            <a:r>
              <a:rPr lang="en-US" sz="2400" dirty="0" err="1"/>
              <a:t>npm</a:t>
            </a:r>
            <a:r>
              <a:rPr lang="en-US" sz="2400" dirty="0"/>
              <a:t> registry. Developers can install these modules into their projects using the </a:t>
            </a:r>
            <a:r>
              <a:rPr lang="en-US" sz="2400" dirty="0" err="1"/>
              <a:t>npm</a:t>
            </a:r>
            <a:r>
              <a:rPr lang="en-US" sz="2400" dirty="0"/>
              <a:t> CLI (command-line interface) with commands like </a:t>
            </a:r>
            <a:r>
              <a:rPr lang="en-US" sz="2400" dirty="0" err="1"/>
              <a:t>npm</a:t>
            </a:r>
            <a:r>
              <a:rPr lang="en-US" sz="2400" dirty="0"/>
              <a:t> install &lt;module-name&gt;. Examples of popular third-party modules include express for web application frameworks, mongoose for MongoDB object modeling, and react for building user interfaces.</a:t>
            </a:r>
            <a:endParaRPr lang="en-IN" sz="2400" dirty="0"/>
          </a:p>
        </p:txBody>
      </p:sp>
    </p:spTree>
    <p:extLst>
      <p:ext uri="{BB962C8B-B14F-4D97-AF65-F5344CB8AC3E}">
        <p14:creationId xmlns:p14="http://schemas.microsoft.com/office/powerpoint/2010/main" val="56949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A2D5-A8E1-A917-A011-2BF7EDC6CC7E}"/>
              </a:ext>
            </a:extLst>
          </p:cNvPr>
          <p:cNvSpPr txBox="1"/>
          <p:nvPr/>
        </p:nvSpPr>
        <p:spPr>
          <a:xfrm>
            <a:off x="2207172" y="409903"/>
            <a:ext cx="7551683" cy="523220"/>
          </a:xfrm>
          <a:prstGeom prst="rect">
            <a:avLst/>
          </a:prstGeom>
          <a:noFill/>
        </p:spPr>
        <p:txBody>
          <a:bodyPr wrap="square" rtlCol="0">
            <a:spAutoFit/>
          </a:bodyPr>
          <a:lstStyle/>
          <a:p>
            <a:r>
              <a:rPr lang="en-US" sz="2800" b="1" dirty="0"/>
              <a:t>Core Module (fs module)  Node.js File System</a:t>
            </a:r>
            <a:endParaRPr lang="en-IN" sz="2800" b="1" dirty="0"/>
          </a:p>
        </p:txBody>
      </p:sp>
      <p:sp>
        <p:nvSpPr>
          <p:cNvPr id="4" name="TextBox 3">
            <a:extLst>
              <a:ext uri="{FF2B5EF4-FFF2-40B4-BE49-F238E27FC236}">
                <a16:creationId xmlns:a16="http://schemas.microsoft.com/office/drawing/2014/main" id="{89737F29-80A4-F488-9D8D-3C75D5195DC5}"/>
              </a:ext>
            </a:extLst>
          </p:cNvPr>
          <p:cNvSpPr txBox="1"/>
          <p:nvPr/>
        </p:nvSpPr>
        <p:spPr>
          <a:xfrm>
            <a:off x="413844" y="1416720"/>
            <a:ext cx="11284169" cy="3785652"/>
          </a:xfrm>
          <a:prstGeom prst="rect">
            <a:avLst/>
          </a:prstGeom>
          <a:noFill/>
        </p:spPr>
        <p:txBody>
          <a:bodyPr wrap="square">
            <a:spAutoFit/>
          </a:bodyPr>
          <a:lstStyle/>
          <a:p>
            <a:r>
              <a:rPr lang="en-US" sz="2400" dirty="0"/>
              <a:t>The Node.js fs (File System) module is a key part of the Node.js API, providing a wide array of functionalities to interact with the file system on a computer. </a:t>
            </a:r>
          </a:p>
          <a:p>
            <a:endParaRPr lang="en-US" sz="2400" dirty="0"/>
          </a:p>
          <a:p>
            <a:r>
              <a:rPr lang="en-US" sz="2400" dirty="0"/>
              <a:t>This module can be used for reading from and writing to files, as well as handling directories, streams, and more, directly from Node.js scripts.</a:t>
            </a:r>
          </a:p>
          <a:p>
            <a:endParaRPr lang="en-US" sz="2400" dirty="0"/>
          </a:p>
          <a:p>
            <a:r>
              <a:rPr lang="en-US" sz="2400" dirty="0"/>
              <a:t>Before you can use the fs module in your Node.js application, you need to import it. This is typically done using the require function.</a:t>
            </a:r>
          </a:p>
          <a:p>
            <a:endParaRPr lang="en-US" sz="2400" dirty="0"/>
          </a:p>
          <a:p>
            <a:r>
              <a:rPr lang="en-IN" sz="2400" b="1" dirty="0"/>
              <a:t>var fs = require('fs');</a:t>
            </a:r>
          </a:p>
        </p:txBody>
      </p:sp>
    </p:spTree>
    <p:extLst>
      <p:ext uri="{BB962C8B-B14F-4D97-AF65-F5344CB8AC3E}">
        <p14:creationId xmlns:p14="http://schemas.microsoft.com/office/powerpoint/2010/main" val="270636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B3C60-7148-8C92-5413-E2EEF316852F}"/>
              </a:ext>
            </a:extLst>
          </p:cNvPr>
          <p:cNvSpPr txBox="1"/>
          <p:nvPr/>
        </p:nvSpPr>
        <p:spPr>
          <a:xfrm>
            <a:off x="350782" y="305445"/>
            <a:ext cx="11473355" cy="2308324"/>
          </a:xfrm>
          <a:prstGeom prst="rect">
            <a:avLst/>
          </a:prstGeom>
          <a:noFill/>
        </p:spPr>
        <p:txBody>
          <a:bodyPr wrap="square">
            <a:spAutoFit/>
          </a:bodyPr>
          <a:lstStyle/>
          <a:p>
            <a:r>
              <a:rPr lang="en-US" sz="2400" b="1" dirty="0"/>
              <a:t>Common use for the File System module:</a:t>
            </a:r>
          </a:p>
          <a:p>
            <a:r>
              <a:rPr lang="en-US" sz="2400" dirty="0"/>
              <a:t>1. Read files</a:t>
            </a:r>
          </a:p>
          <a:p>
            <a:r>
              <a:rPr lang="en-US" sz="2400" dirty="0"/>
              <a:t>2. Create files</a:t>
            </a:r>
          </a:p>
          <a:p>
            <a:r>
              <a:rPr lang="en-US" sz="2400" dirty="0"/>
              <a:t>3. Update files</a:t>
            </a:r>
          </a:p>
          <a:p>
            <a:r>
              <a:rPr lang="en-US" sz="2400" dirty="0"/>
              <a:t>4. Delete files</a:t>
            </a:r>
          </a:p>
          <a:p>
            <a:r>
              <a:rPr lang="en-US" sz="2400" dirty="0"/>
              <a:t>5. Rename files</a:t>
            </a:r>
            <a:endParaRPr lang="en-IN" sz="2400" dirty="0"/>
          </a:p>
        </p:txBody>
      </p:sp>
      <p:sp>
        <p:nvSpPr>
          <p:cNvPr id="4" name="TextBox 3">
            <a:extLst>
              <a:ext uri="{FF2B5EF4-FFF2-40B4-BE49-F238E27FC236}">
                <a16:creationId xmlns:a16="http://schemas.microsoft.com/office/drawing/2014/main" id="{0A57C6A4-C6EB-DE5E-DA81-3A72B1F80F59}"/>
              </a:ext>
            </a:extLst>
          </p:cNvPr>
          <p:cNvSpPr txBox="1"/>
          <p:nvPr/>
        </p:nvSpPr>
        <p:spPr>
          <a:xfrm>
            <a:off x="461140" y="3043903"/>
            <a:ext cx="11236873" cy="3046988"/>
          </a:xfrm>
          <a:prstGeom prst="rect">
            <a:avLst/>
          </a:prstGeom>
          <a:noFill/>
        </p:spPr>
        <p:txBody>
          <a:bodyPr wrap="square">
            <a:spAutoFit/>
          </a:bodyPr>
          <a:lstStyle/>
          <a:p>
            <a:pPr algn="just"/>
            <a:r>
              <a:rPr lang="en-US" sz="2400" b="1" dirty="0"/>
              <a:t>Synchronous approach</a:t>
            </a:r>
            <a:r>
              <a:rPr lang="en-US" sz="2400" dirty="0"/>
              <a:t>: They are called blocking functions as it waits for each operation to complete, only after that, it executes the next operation, hence blocking the next command from execution.</a:t>
            </a:r>
          </a:p>
          <a:p>
            <a:pPr algn="just"/>
            <a:endParaRPr lang="en-US" sz="2400" dirty="0"/>
          </a:p>
          <a:p>
            <a:pPr algn="just"/>
            <a:r>
              <a:rPr lang="en-US" sz="2400" b="1" dirty="0"/>
              <a:t>Asynchronous approach</a:t>
            </a:r>
            <a:r>
              <a:rPr lang="en-US" sz="2400" dirty="0"/>
              <a:t>: They are called non-blocking functions as it never waits for each operation to complete, rather it executes all operations in the first go itself. The result of each operation will be handled once the result is available i.e. each command will be executed soon after the execution of the previous command. </a:t>
            </a:r>
            <a:endParaRPr lang="en-IN" sz="2400" dirty="0"/>
          </a:p>
        </p:txBody>
      </p:sp>
    </p:spTree>
    <p:extLst>
      <p:ext uri="{BB962C8B-B14F-4D97-AF65-F5344CB8AC3E}">
        <p14:creationId xmlns:p14="http://schemas.microsoft.com/office/powerpoint/2010/main" val="208556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software process&#10;&#10;Description automatically generated">
            <a:extLst>
              <a:ext uri="{FF2B5EF4-FFF2-40B4-BE49-F238E27FC236}">
                <a16:creationId xmlns:a16="http://schemas.microsoft.com/office/drawing/2014/main" id="{934158B8-A194-7706-8E6F-E4678216E21A}"/>
              </a:ext>
            </a:extLst>
          </p:cNvPr>
          <p:cNvPicPr>
            <a:picLocks noChangeAspect="1"/>
          </p:cNvPicPr>
          <p:nvPr/>
        </p:nvPicPr>
        <p:blipFill>
          <a:blip r:embed="rId2"/>
          <a:stretch>
            <a:fillRect/>
          </a:stretch>
        </p:blipFill>
        <p:spPr>
          <a:xfrm>
            <a:off x="3960295" y="261195"/>
            <a:ext cx="6192698" cy="6335609"/>
          </a:xfrm>
          <a:prstGeom prst="rect">
            <a:avLst/>
          </a:prstGeom>
        </p:spPr>
      </p:pic>
      <p:sp>
        <p:nvSpPr>
          <p:cNvPr id="6" name="TextBox 5">
            <a:extLst>
              <a:ext uri="{FF2B5EF4-FFF2-40B4-BE49-F238E27FC236}">
                <a16:creationId xmlns:a16="http://schemas.microsoft.com/office/drawing/2014/main" id="{B981FD3E-B3F6-AB37-99C9-4D37659D471A}"/>
              </a:ext>
            </a:extLst>
          </p:cNvPr>
          <p:cNvSpPr txBox="1"/>
          <p:nvPr/>
        </p:nvSpPr>
        <p:spPr>
          <a:xfrm>
            <a:off x="193127" y="261195"/>
            <a:ext cx="6093372" cy="461665"/>
          </a:xfrm>
          <a:prstGeom prst="rect">
            <a:avLst/>
          </a:prstGeom>
          <a:noFill/>
        </p:spPr>
        <p:txBody>
          <a:bodyPr wrap="square">
            <a:spAutoFit/>
          </a:bodyPr>
          <a:lstStyle/>
          <a:p>
            <a:r>
              <a:rPr lang="en-IN" sz="2400" b="1" dirty="0"/>
              <a:t>Asynchronous approach</a:t>
            </a:r>
          </a:p>
        </p:txBody>
      </p:sp>
    </p:spTree>
    <p:extLst>
      <p:ext uri="{BB962C8B-B14F-4D97-AF65-F5344CB8AC3E}">
        <p14:creationId xmlns:p14="http://schemas.microsoft.com/office/powerpoint/2010/main" val="3530476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process&#10;&#10;Description automatically generated">
            <a:extLst>
              <a:ext uri="{FF2B5EF4-FFF2-40B4-BE49-F238E27FC236}">
                <a16:creationId xmlns:a16="http://schemas.microsoft.com/office/drawing/2014/main" id="{D80AA95F-2F4C-6FF7-8070-7CAC4584D227}"/>
              </a:ext>
            </a:extLst>
          </p:cNvPr>
          <p:cNvPicPr>
            <a:picLocks noChangeAspect="1"/>
          </p:cNvPicPr>
          <p:nvPr/>
        </p:nvPicPr>
        <p:blipFill>
          <a:blip r:embed="rId2"/>
          <a:stretch>
            <a:fillRect/>
          </a:stretch>
        </p:blipFill>
        <p:spPr>
          <a:xfrm>
            <a:off x="3333940" y="643466"/>
            <a:ext cx="5524119" cy="5571067"/>
          </a:xfrm>
          <a:prstGeom prst="rect">
            <a:avLst/>
          </a:prstGeom>
        </p:spPr>
      </p:pic>
      <p:sp>
        <p:nvSpPr>
          <p:cNvPr id="4" name="TextBox 3">
            <a:extLst>
              <a:ext uri="{FF2B5EF4-FFF2-40B4-BE49-F238E27FC236}">
                <a16:creationId xmlns:a16="http://schemas.microsoft.com/office/drawing/2014/main" id="{0EDEDD2F-72EF-867A-5550-B5FFDC207766}"/>
              </a:ext>
            </a:extLst>
          </p:cNvPr>
          <p:cNvSpPr txBox="1"/>
          <p:nvPr/>
        </p:nvSpPr>
        <p:spPr>
          <a:xfrm>
            <a:off x="193127" y="261195"/>
            <a:ext cx="6093372" cy="461665"/>
          </a:xfrm>
          <a:prstGeom prst="rect">
            <a:avLst/>
          </a:prstGeom>
          <a:noFill/>
        </p:spPr>
        <p:txBody>
          <a:bodyPr wrap="square">
            <a:spAutoFit/>
          </a:bodyPr>
          <a:lstStyle/>
          <a:p>
            <a:r>
              <a:rPr lang="en-IN" sz="2400" b="1" dirty="0"/>
              <a:t>Synchronous approach</a:t>
            </a:r>
          </a:p>
        </p:txBody>
      </p:sp>
    </p:spTree>
    <p:extLst>
      <p:ext uri="{BB962C8B-B14F-4D97-AF65-F5344CB8AC3E}">
        <p14:creationId xmlns:p14="http://schemas.microsoft.com/office/powerpoint/2010/main" val="40865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0D1F5-14AF-E560-6364-343F24D46F96}"/>
              </a:ext>
            </a:extLst>
          </p:cNvPr>
          <p:cNvSpPr txBox="1"/>
          <p:nvPr/>
        </p:nvSpPr>
        <p:spPr>
          <a:xfrm>
            <a:off x="413845" y="381790"/>
            <a:ext cx="11362996" cy="830997"/>
          </a:xfrm>
          <a:prstGeom prst="rect">
            <a:avLst/>
          </a:prstGeom>
          <a:noFill/>
        </p:spPr>
        <p:txBody>
          <a:bodyPr wrap="square">
            <a:spAutoFit/>
          </a:bodyPr>
          <a:lstStyle/>
          <a:p>
            <a:r>
              <a:rPr lang="en-US" sz="2400" dirty="0"/>
              <a:t>A common task for a web server can be to open a file on the server and return the content to the client.</a:t>
            </a:r>
          </a:p>
        </p:txBody>
      </p:sp>
      <p:graphicFrame>
        <p:nvGraphicFramePr>
          <p:cNvPr id="4" name="Table 3">
            <a:extLst>
              <a:ext uri="{FF2B5EF4-FFF2-40B4-BE49-F238E27FC236}">
                <a16:creationId xmlns:a16="http://schemas.microsoft.com/office/drawing/2014/main" id="{B5334F81-EE7D-BD5C-5DD7-4175E65ED3B9}"/>
              </a:ext>
            </a:extLst>
          </p:cNvPr>
          <p:cNvGraphicFramePr>
            <a:graphicFrameLocks noGrp="1"/>
          </p:cNvGraphicFramePr>
          <p:nvPr>
            <p:extLst>
              <p:ext uri="{D42A27DB-BD31-4B8C-83A1-F6EECF244321}">
                <p14:modId xmlns:p14="http://schemas.microsoft.com/office/powerpoint/2010/main" val="188969883"/>
              </p:ext>
            </p:extLst>
          </p:nvPr>
        </p:nvGraphicFramePr>
        <p:xfrm>
          <a:off x="599090" y="1649831"/>
          <a:ext cx="11177752" cy="4114800"/>
        </p:xfrm>
        <a:graphic>
          <a:graphicData uri="http://schemas.openxmlformats.org/drawingml/2006/table">
            <a:tbl>
              <a:tblPr firstRow="1" bandRow="1">
                <a:tableStyleId>{5DA37D80-6434-44D0-A028-1B22A696006F}</a:tableStyleId>
              </a:tblPr>
              <a:tblGrid>
                <a:gridCol w="5588876">
                  <a:extLst>
                    <a:ext uri="{9D8B030D-6E8A-4147-A177-3AD203B41FA5}">
                      <a16:colId xmlns:a16="http://schemas.microsoft.com/office/drawing/2014/main" val="45328244"/>
                    </a:ext>
                  </a:extLst>
                </a:gridCol>
                <a:gridCol w="5588876">
                  <a:extLst>
                    <a:ext uri="{9D8B030D-6E8A-4147-A177-3AD203B41FA5}">
                      <a16:colId xmlns:a16="http://schemas.microsoft.com/office/drawing/2014/main" val="836595766"/>
                    </a:ext>
                  </a:extLst>
                </a:gridCol>
              </a:tblGrid>
              <a:tr h="370840">
                <a:tc>
                  <a:txBody>
                    <a:bodyPr/>
                    <a:lstStyle/>
                    <a:p>
                      <a:r>
                        <a:rPr lang="en-US" sz="2400" b="1" dirty="0"/>
                        <a:t>How PHP or ASP handles a file request:</a:t>
                      </a:r>
                    </a:p>
                    <a:p>
                      <a:endParaRPr lang="en-US" sz="2400" b="0" dirty="0"/>
                    </a:p>
                    <a:p>
                      <a:pPr marL="457200" indent="-457200">
                        <a:buAutoNum type="arabicPeriod"/>
                      </a:pPr>
                      <a:r>
                        <a:rPr lang="en-US" sz="2400" b="0" dirty="0"/>
                        <a:t>Sends the task to the computer's file system.</a:t>
                      </a:r>
                    </a:p>
                    <a:p>
                      <a:pPr marL="457200" indent="-457200">
                        <a:buAutoNum type="arabicPeriod"/>
                      </a:pPr>
                      <a:endParaRPr lang="en-US" sz="2400" b="0" dirty="0"/>
                    </a:p>
                    <a:p>
                      <a:r>
                        <a:rPr lang="en-US" sz="2400" b="0" dirty="0"/>
                        <a:t>2. Waits while the file system opens and reads the file.</a:t>
                      </a:r>
                    </a:p>
                    <a:p>
                      <a:endParaRPr lang="en-US" sz="2400" b="0" dirty="0"/>
                    </a:p>
                    <a:p>
                      <a:r>
                        <a:rPr lang="en-US" sz="2400" b="0" dirty="0"/>
                        <a:t>3. Returns the content to the client.</a:t>
                      </a:r>
                    </a:p>
                    <a:p>
                      <a:endParaRPr lang="en-US" sz="2400" b="0" dirty="0"/>
                    </a:p>
                    <a:p>
                      <a:r>
                        <a:rPr lang="en-US" sz="2400" b="0" dirty="0"/>
                        <a:t>4. Ready to handle the next request.</a:t>
                      </a:r>
                      <a:endParaRPr lang="en-IN" sz="2400" b="0" dirty="0"/>
                    </a:p>
                  </a:txBody>
                  <a:tcPr/>
                </a:tc>
                <a:tc>
                  <a:txBody>
                    <a:bodyPr/>
                    <a:lstStyle/>
                    <a:p>
                      <a:r>
                        <a:rPr lang="en-US" sz="2400" b="1" dirty="0"/>
                        <a:t>How Node.js handles a file request:</a:t>
                      </a:r>
                    </a:p>
                    <a:p>
                      <a:endParaRPr lang="en-US" sz="2400" b="0" dirty="0"/>
                    </a:p>
                    <a:p>
                      <a:r>
                        <a:rPr lang="en-US" sz="2400" b="0" dirty="0"/>
                        <a:t>1. Sends the task to the computer's file system.</a:t>
                      </a:r>
                    </a:p>
                    <a:p>
                      <a:endParaRPr lang="en-US" sz="2400" b="0" dirty="0"/>
                    </a:p>
                    <a:p>
                      <a:r>
                        <a:rPr lang="en-US" sz="2400" b="0" dirty="0"/>
                        <a:t>2. Ready to handle the next request.</a:t>
                      </a:r>
                    </a:p>
                    <a:p>
                      <a:endParaRPr lang="en-US" sz="2400" b="0" dirty="0"/>
                    </a:p>
                    <a:p>
                      <a:r>
                        <a:rPr lang="en-US" sz="2400" b="0" dirty="0"/>
                        <a:t>3. When the file system has opened and read the file, the server returns the content to the client.</a:t>
                      </a:r>
                      <a:endParaRPr lang="en-IN" sz="2400" b="0" dirty="0"/>
                    </a:p>
                  </a:txBody>
                  <a:tcPr/>
                </a:tc>
                <a:extLst>
                  <a:ext uri="{0D108BD9-81ED-4DB2-BD59-A6C34878D82A}">
                    <a16:rowId xmlns:a16="http://schemas.microsoft.com/office/drawing/2014/main" val="2152559554"/>
                  </a:ext>
                </a:extLst>
              </a:tr>
            </a:tbl>
          </a:graphicData>
        </a:graphic>
      </p:graphicFrame>
    </p:spTree>
    <p:extLst>
      <p:ext uri="{BB962C8B-B14F-4D97-AF65-F5344CB8AC3E}">
        <p14:creationId xmlns:p14="http://schemas.microsoft.com/office/powerpoint/2010/main" val="266809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17AFB-8FBD-AC0E-98B1-FECBB99277B2}"/>
              </a:ext>
            </a:extLst>
          </p:cNvPr>
          <p:cNvSpPr txBox="1"/>
          <p:nvPr/>
        </p:nvSpPr>
        <p:spPr>
          <a:xfrm>
            <a:off x="382314" y="331270"/>
            <a:ext cx="11426058" cy="3416320"/>
          </a:xfrm>
          <a:prstGeom prst="rect">
            <a:avLst/>
          </a:prstGeom>
          <a:noFill/>
        </p:spPr>
        <p:txBody>
          <a:bodyPr wrap="square">
            <a:spAutoFit/>
          </a:bodyPr>
          <a:lstStyle/>
          <a:p>
            <a:r>
              <a:rPr lang="en-US" sz="2400" b="1" dirty="0"/>
              <a:t>Open a File</a:t>
            </a:r>
          </a:p>
          <a:p>
            <a:r>
              <a:rPr lang="en-US" sz="2400" dirty="0"/>
              <a:t>Syntax</a:t>
            </a:r>
          </a:p>
          <a:p>
            <a:r>
              <a:rPr lang="en-US" sz="2400" dirty="0" err="1"/>
              <a:t>fs.open</a:t>
            </a:r>
            <a:r>
              <a:rPr lang="en-US" sz="2400" dirty="0"/>
              <a:t>(path, flags[, mode], callback)</a:t>
            </a:r>
          </a:p>
          <a:p>
            <a:endParaRPr lang="en-US" sz="2400" dirty="0"/>
          </a:p>
          <a:p>
            <a:r>
              <a:rPr lang="en-US" sz="2400" dirty="0"/>
              <a:t>Parameters</a:t>
            </a:r>
          </a:p>
          <a:p>
            <a:r>
              <a:rPr lang="en-US" sz="2400" dirty="0"/>
              <a:t>path - string having file name including path.</a:t>
            </a:r>
          </a:p>
          <a:p>
            <a:r>
              <a:rPr lang="en-US" sz="2400" dirty="0"/>
              <a:t>flags - Flag tells the behavior of the file to be opened. </a:t>
            </a:r>
          </a:p>
          <a:p>
            <a:r>
              <a:rPr lang="en-US" sz="2400" dirty="0"/>
              <a:t>mode - This sets the file mode permission. It defaults to 0666, readable and writeable.</a:t>
            </a:r>
          </a:p>
          <a:p>
            <a:r>
              <a:rPr lang="en-US" sz="2400" dirty="0"/>
              <a:t>callback - This is the callback function which gets two arguments err, </a:t>
            </a:r>
            <a:r>
              <a:rPr lang="en-US" sz="2400" dirty="0" err="1"/>
              <a:t>fd</a:t>
            </a:r>
            <a:r>
              <a:rPr lang="en-US" sz="2400" dirty="0"/>
              <a:t>.</a:t>
            </a:r>
          </a:p>
        </p:txBody>
      </p:sp>
    </p:spTree>
    <p:extLst>
      <p:ext uri="{BB962C8B-B14F-4D97-AF65-F5344CB8AC3E}">
        <p14:creationId xmlns:p14="http://schemas.microsoft.com/office/powerpoint/2010/main" val="331246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D4404-13B2-72EF-F8A0-27EAC0A1C4F8}"/>
              </a:ext>
            </a:extLst>
          </p:cNvPr>
          <p:cNvSpPr txBox="1"/>
          <p:nvPr/>
        </p:nvSpPr>
        <p:spPr>
          <a:xfrm>
            <a:off x="271955" y="329066"/>
            <a:ext cx="11662542" cy="5262979"/>
          </a:xfrm>
          <a:prstGeom prst="rect">
            <a:avLst/>
          </a:prstGeom>
          <a:noFill/>
        </p:spPr>
        <p:txBody>
          <a:bodyPr wrap="square">
            <a:spAutoFit/>
          </a:bodyPr>
          <a:lstStyle/>
          <a:p>
            <a:r>
              <a:rPr lang="en-US" sz="2400" b="1" dirty="0"/>
              <a:t>Flag Description</a:t>
            </a:r>
          </a:p>
          <a:p>
            <a:endParaRPr lang="en-US" sz="2400" b="1" dirty="0"/>
          </a:p>
          <a:p>
            <a:r>
              <a:rPr lang="en-US" sz="2400" dirty="0"/>
              <a:t>r 	Open file for reading. An exception occurs if the file does not exist.</a:t>
            </a:r>
          </a:p>
          <a:p>
            <a:r>
              <a:rPr lang="en-US" sz="2400" dirty="0"/>
              <a:t>r+ 	Open file for reading and writing. An exception occurs if the file does not exist.</a:t>
            </a:r>
          </a:p>
          <a:p>
            <a:r>
              <a:rPr lang="en-US" sz="2400" dirty="0" err="1"/>
              <a:t>rs</a:t>
            </a:r>
            <a:r>
              <a:rPr lang="en-US" sz="2400" dirty="0"/>
              <a:t> 	Open file for reading in synchronous mode.</a:t>
            </a:r>
          </a:p>
          <a:p>
            <a:r>
              <a:rPr lang="en-US" sz="2400" dirty="0" err="1"/>
              <a:t>rs</a:t>
            </a:r>
            <a:r>
              <a:rPr lang="en-US" sz="2400" dirty="0"/>
              <a:t>+ 	Open file for reading and writing, telling the OS to open it synchronously. </a:t>
            </a:r>
          </a:p>
          <a:p>
            <a:r>
              <a:rPr lang="en-US" sz="2400" dirty="0"/>
              <a:t>w 	Open file for writing. The file is created if it does not exist or truncated if it exists.</a:t>
            </a:r>
          </a:p>
          <a:p>
            <a:r>
              <a:rPr lang="en-US" sz="2400" dirty="0" err="1"/>
              <a:t>wx</a:t>
            </a:r>
            <a:r>
              <a:rPr lang="en-US" sz="2400" dirty="0"/>
              <a:t> 	Like 'w' but fails if path exists.</a:t>
            </a:r>
          </a:p>
          <a:p>
            <a:r>
              <a:rPr lang="en-US" sz="2400" dirty="0"/>
              <a:t>w+ 	Open file for reading and writing. The file is created if it does not exist or truncated if it exists.</a:t>
            </a:r>
          </a:p>
          <a:p>
            <a:r>
              <a:rPr lang="en-US" sz="2400" dirty="0" err="1"/>
              <a:t>wx</a:t>
            </a:r>
            <a:r>
              <a:rPr lang="en-US" sz="2400" dirty="0"/>
              <a:t>+ 	Like 'w+' but fails if path exists.</a:t>
            </a:r>
          </a:p>
          <a:p>
            <a:r>
              <a:rPr lang="en-US" sz="2400" dirty="0"/>
              <a:t>a 	Open file for appending. The file is created if it does not exist.</a:t>
            </a:r>
          </a:p>
          <a:p>
            <a:r>
              <a:rPr lang="en-US" sz="2400" dirty="0"/>
              <a:t>ax 	Like 'a' but fails if path exists.</a:t>
            </a:r>
          </a:p>
          <a:p>
            <a:r>
              <a:rPr lang="en-US" sz="2400" dirty="0"/>
              <a:t>a+ 	Open file for reading and appending. The file is created if it does not exist.</a:t>
            </a:r>
          </a:p>
        </p:txBody>
      </p:sp>
    </p:spTree>
    <p:extLst>
      <p:ext uri="{BB962C8B-B14F-4D97-AF65-F5344CB8AC3E}">
        <p14:creationId xmlns:p14="http://schemas.microsoft.com/office/powerpoint/2010/main" val="416995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07F63-2793-7694-3B93-58CDC93C0432}"/>
              </a:ext>
            </a:extLst>
          </p:cNvPr>
          <p:cNvSpPr txBox="1"/>
          <p:nvPr/>
        </p:nvSpPr>
        <p:spPr>
          <a:xfrm>
            <a:off x="398080" y="1241094"/>
            <a:ext cx="10259410" cy="3416320"/>
          </a:xfrm>
          <a:prstGeom prst="rect">
            <a:avLst/>
          </a:prstGeom>
          <a:noFill/>
        </p:spPr>
        <p:txBody>
          <a:bodyPr wrap="square">
            <a:spAutoFit/>
          </a:bodyPr>
          <a:lstStyle/>
          <a:p>
            <a:r>
              <a:rPr lang="en-IN" sz="2400" dirty="0"/>
              <a:t>var fs = require("fs");</a:t>
            </a:r>
          </a:p>
          <a:p>
            <a:endParaRPr lang="en-IN" sz="2400" dirty="0"/>
          </a:p>
          <a:p>
            <a:r>
              <a:rPr lang="en-IN" sz="2400" dirty="0"/>
              <a:t>console.log("opening file!");</a:t>
            </a:r>
          </a:p>
          <a:p>
            <a:r>
              <a:rPr lang="en-IN" sz="2400" dirty="0" err="1"/>
              <a:t>fs.open</a:t>
            </a:r>
            <a:r>
              <a:rPr lang="en-IN" sz="2400" dirty="0"/>
              <a:t>(‘try.txt', 'r+', function(err, </a:t>
            </a:r>
            <a:r>
              <a:rPr lang="en-IN" sz="2400" dirty="0" err="1"/>
              <a:t>fd</a:t>
            </a:r>
            <a:r>
              <a:rPr lang="en-IN" sz="2400" dirty="0"/>
              <a:t>) {</a:t>
            </a:r>
          </a:p>
          <a:p>
            <a:r>
              <a:rPr lang="en-IN" sz="2400" dirty="0"/>
              <a:t>if (err) {</a:t>
            </a:r>
          </a:p>
          <a:p>
            <a:r>
              <a:rPr lang="en-IN" sz="2400" dirty="0"/>
              <a:t>	return </a:t>
            </a:r>
            <a:r>
              <a:rPr lang="en-IN" sz="2400" dirty="0" err="1"/>
              <a:t>console.error</a:t>
            </a:r>
            <a:r>
              <a:rPr lang="en-IN" sz="2400" dirty="0"/>
              <a:t>(err);</a:t>
            </a:r>
          </a:p>
          <a:p>
            <a:r>
              <a:rPr lang="en-IN" sz="2400" dirty="0"/>
              <a:t>}</a:t>
            </a:r>
          </a:p>
          <a:p>
            <a:r>
              <a:rPr lang="en-IN" sz="2400" dirty="0"/>
              <a:t>console.log("File opened successfully");	 </a:t>
            </a:r>
          </a:p>
          <a:p>
            <a:r>
              <a:rPr lang="en-IN" sz="2400" dirty="0"/>
              <a:t>});</a:t>
            </a:r>
          </a:p>
        </p:txBody>
      </p:sp>
      <p:sp>
        <p:nvSpPr>
          <p:cNvPr id="4" name="TextBox 3">
            <a:extLst>
              <a:ext uri="{FF2B5EF4-FFF2-40B4-BE49-F238E27FC236}">
                <a16:creationId xmlns:a16="http://schemas.microsoft.com/office/drawing/2014/main" id="{A0EFCEF2-0890-7EA9-354F-50EDD90B93AF}"/>
              </a:ext>
            </a:extLst>
          </p:cNvPr>
          <p:cNvSpPr txBox="1"/>
          <p:nvPr/>
        </p:nvSpPr>
        <p:spPr>
          <a:xfrm>
            <a:off x="398080" y="488731"/>
            <a:ext cx="8730154" cy="461665"/>
          </a:xfrm>
          <a:prstGeom prst="rect">
            <a:avLst/>
          </a:prstGeom>
          <a:noFill/>
        </p:spPr>
        <p:txBody>
          <a:bodyPr wrap="square" rtlCol="0">
            <a:spAutoFit/>
          </a:bodyPr>
          <a:lstStyle/>
          <a:p>
            <a:r>
              <a:rPr lang="en-US" sz="2400" b="1" dirty="0"/>
              <a:t>Opening a File</a:t>
            </a:r>
            <a:endParaRPr lang="en-IN" sz="2400" b="1" dirty="0"/>
          </a:p>
        </p:txBody>
      </p:sp>
    </p:spTree>
    <p:extLst>
      <p:ext uri="{BB962C8B-B14F-4D97-AF65-F5344CB8AC3E}">
        <p14:creationId xmlns:p14="http://schemas.microsoft.com/office/powerpoint/2010/main" val="111145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29B99-CCB0-76BF-193D-DDC5F695DE6B}"/>
              </a:ext>
            </a:extLst>
          </p:cNvPr>
          <p:cNvSpPr txBox="1"/>
          <p:nvPr/>
        </p:nvSpPr>
        <p:spPr>
          <a:xfrm>
            <a:off x="587266" y="2344819"/>
            <a:ext cx="9613024" cy="3046988"/>
          </a:xfrm>
          <a:prstGeom prst="rect">
            <a:avLst/>
          </a:prstGeom>
          <a:noFill/>
        </p:spPr>
        <p:txBody>
          <a:bodyPr wrap="square">
            <a:spAutoFit/>
          </a:bodyPr>
          <a:lstStyle/>
          <a:p>
            <a:r>
              <a:rPr lang="en-IN" sz="2400" dirty="0"/>
              <a:t>var fs = require("fs");</a:t>
            </a:r>
          </a:p>
          <a:p>
            <a:r>
              <a:rPr lang="en-IN" sz="2400" dirty="0"/>
              <a:t> </a:t>
            </a:r>
          </a:p>
          <a:p>
            <a:r>
              <a:rPr lang="en-IN" sz="2400" dirty="0" err="1"/>
              <a:t>fs.readFile</a:t>
            </a:r>
            <a:r>
              <a:rPr lang="en-IN" sz="2400" dirty="0"/>
              <a:t>(‘try.txt', function (err, data) {</a:t>
            </a:r>
          </a:p>
          <a:p>
            <a:r>
              <a:rPr lang="en-IN" sz="2400" dirty="0"/>
              <a:t>   if (err) {</a:t>
            </a:r>
          </a:p>
          <a:p>
            <a:r>
              <a:rPr lang="en-IN" sz="2400" dirty="0"/>
              <a:t>      return </a:t>
            </a:r>
            <a:r>
              <a:rPr lang="en-IN" sz="2400" dirty="0" err="1"/>
              <a:t>console.error</a:t>
            </a:r>
            <a:r>
              <a:rPr lang="en-IN" sz="2400" dirty="0"/>
              <a:t>(err);</a:t>
            </a:r>
          </a:p>
          <a:p>
            <a:r>
              <a:rPr lang="en-IN" sz="2400" dirty="0"/>
              <a:t>   }</a:t>
            </a:r>
          </a:p>
          <a:p>
            <a:r>
              <a:rPr lang="en-IN" sz="2400" dirty="0"/>
              <a:t>   console.log("Asynchronous read: " + </a:t>
            </a:r>
            <a:r>
              <a:rPr lang="en-IN" sz="2400" dirty="0" err="1"/>
              <a:t>data.toString</a:t>
            </a:r>
            <a:r>
              <a:rPr lang="en-IN" sz="2400" dirty="0"/>
              <a:t>());</a:t>
            </a:r>
          </a:p>
          <a:p>
            <a:r>
              <a:rPr lang="en-IN" sz="2400" dirty="0"/>
              <a:t>});</a:t>
            </a:r>
          </a:p>
        </p:txBody>
      </p:sp>
      <p:sp>
        <p:nvSpPr>
          <p:cNvPr id="4" name="TextBox 3">
            <a:extLst>
              <a:ext uri="{FF2B5EF4-FFF2-40B4-BE49-F238E27FC236}">
                <a16:creationId xmlns:a16="http://schemas.microsoft.com/office/drawing/2014/main" id="{E536ADF9-4BA2-1390-9579-31C3A277CB75}"/>
              </a:ext>
            </a:extLst>
          </p:cNvPr>
          <p:cNvSpPr txBox="1"/>
          <p:nvPr/>
        </p:nvSpPr>
        <p:spPr>
          <a:xfrm>
            <a:off x="587266" y="457195"/>
            <a:ext cx="10953093" cy="1138773"/>
          </a:xfrm>
          <a:prstGeom prst="rect">
            <a:avLst/>
          </a:prstGeom>
          <a:noFill/>
        </p:spPr>
        <p:txBody>
          <a:bodyPr wrap="square" rtlCol="0">
            <a:spAutoFit/>
          </a:bodyPr>
          <a:lstStyle/>
          <a:p>
            <a:r>
              <a:rPr lang="en-US" sz="2800" b="1" dirty="0"/>
              <a:t>Reading contents from a file</a:t>
            </a:r>
          </a:p>
          <a:p>
            <a:endParaRPr lang="en-US" sz="1200" b="1" dirty="0"/>
          </a:p>
          <a:p>
            <a:r>
              <a:rPr lang="en-IN" sz="2800" dirty="0"/>
              <a:t>Asynchronous read</a:t>
            </a:r>
          </a:p>
        </p:txBody>
      </p:sp>
    </p:spTree>
    <p:extLst>
      <p:ext uri="{BB962C8B-B14F-4D97-AF65-F5344CB8AC3E}">
        <p14:creationId xmlns:p14="http://schemas.microsoft.com/office/powerpoint/2010/main" val="379667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CEE2F-9B6D-1055-E3A3-8F0A31296451}"/>
              </a:ext>
            </a:extLst>
          </p:cNvPr>
          <p:cNvSpPr txBox="1"/>
          <p:nvPr/>
        </p:nvSpPr>
        <p:spPr>
          <a:xfrm>
            <a:off x="476906" y="1539453"/>
            <a:ext cx="9061231" cy="1569660"/>
          </a:xfrm>
          <a:prstGeom prst="rect">
            <a:avLst/>
          </a:prstGeom>
          <a:noFill/>
        </p:spPr>
        <p:txBody>
          <a:bodyPr wrap="square">
            <a:spAutoFit/>
          </a:bodyPr>
          <a:lstStyle/>
          <a:p>
            <a:r>
              <a:rPr lang="en-IN" sz="2400" dirty="0"/>
              <a:t>var fs = require("fs");</a:t>
            </a:r>
          </a:p>
          <a:p>
            <a:endParaRPr lang="en-IN" sz="2400" dirty="0"/>
          </a:p>
          <a:p>
            <a:r>
              <a:rPr lang="en-IN" sz="2400" dirty="0"/>
              <a:t>var data = </a:t>
            </a:r>
            <a:r>
              <a:rPr lang="en-IN" sz="2400" dirty="0" err="1"/>
              <a:t>fs.readFileSync</a:t>
            </a:r>
            <a:r>
              <a:rPr lang="en-IN" sz="2400" dirty="0"/>
              <a:t>(‘try.txt');</a:t>
            </a:r>
          </a:p>
          <a:p>
            <a:r>
              <a:rPr lang="en-IN" sz="2400" dirty="0"/>
              <a:t>console.log("Synchronous read: " + </a:t>
            </a:r>
            <a:r>
              <a:rPr lang="en-IN" sz="2400" dirty="0" err="1"/>
              <a:t>data.toString</a:t>
            </a:r>
            <a:r>
              <a:rPr lang="en-IN" sz="2400" dirty="0"/>
              <a:t>());</a:t>
            </a:r>
          </a:p>
        </p:txBody>
      </p:sp>
      <p:sp>
        <p:nvSpPr>
          <p:cNvPr id="5" name="TextBox 4">
            <a:extLst>
              <a:ext uri="{FF2B5EF4-FFF2-40B4-BE49-F238E27FC236}">
                <a16:creationId xmlns:a16="http://schemas.microsoft.com/office/drawing/2014/main" id="{9B6EADB0-DE68-FDAD-3D40-C92EA7225F96}"/>
              </a:ext>
            </a:extLst>
          </p:cNvPr>
          <p:cNvSpPr txBox="1"/>
          <p:nvPr/>
        </p:nvSpPr>
        <p:spPr>
          <a:xfrm>
            <a:off x="476906" y="627258"/>
            <a:ext cx="6093372" cy="461665"/>
          </a:xfrm>
          <a:prstGeom prst="rect">
            <a:avLst/>
          </a:prstGeom>
          <a:noFill/>
        </p:spPr>
        <p:txBody>
          <a:bodyPr wrap="square">
            <a:spAutoFit/>
          </a:bodyPr>
          <a:lstStyle/>
          <a:p>
            <a:r>
              <a:rPr lang="en-IN" sz="2400" b="1" dirty="0"/>
              <a:t>Synchronous read</a:t>
            </a:r>
          </a:p>
        </p:txBody>
      </p:sp>
    </p:spTree>
    <p:extLst>
      <p:ext uri="{BB962C8B-B14F-4D97-AF65-F5344CB8AC3E}">
        <p14:creationId xmlns:p14="http://schemas.microsoft.com/office/powerpoint/2010/main" val="679819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17A8A-0FD5-495E-ADE6-98C7F084ACF2}"/>
              </a:ext>
            </a:extLst>
          </p:cNvPr>
          <p:cNvSpPr txBox="1"/>
          <p:nvPr/>
        </p:nvSpPr>
        <p:spPr>
          <a:xfrm>
            <a:off x="480847" y="354724"/>
            <a:ext cx="4422228" cy="461665"/>
          </a:xfrm>
          <a:prstGeom prst="rect">
            <a:avLst/>
          </a:prstGeom>
          <a:noFill/>
        </p:spPr>
        <p:txBody>
          <a:bodyPr wrap="square" rtlCol="0">
            <a:spAutoFit/>
          </a:bodyPr>
          <a:lstStyle/>
          <a:p>
            <a:r>
              <a:rPr lang="en-US" sz="2400" b="1" dirty="0"/>
              <a:t>Reading using read method</a:t>
            </a:r>
            <a:endParaRPr lang="en-IN" sz="2400" b="1" dirty="0"/>
          </a:p>
        </p:txBody>
      </p:sp>
      <p:sp>
        <p:nvSpPr>
          <p:cNvPr id="4" name="TextBox 3">
            <a:extLst>
              <a:ext uri="{FF2B5EF4-FFF2-40B4-BE49-F238E27FC236}">
                <a16:creationId xmlns:a16="http://schemas.microsoft.com/office/drawing/2014/main" id="{71D5988B-9E8C-1FCF-6114-90DD63DCC9E5}"/>
              </a:ext>
            </a:extLst>
          </p:cNvPr>
          <p:cNvSpPr txBox="1"/>
          <p:nvPr/>
        </p:nvSpPr>
        <p:spPr>
          <a:xfrm>
            <a:off x="480847" y="1115989"/>
            <a:ext cx="8489732" cy="461665"/>
          </a:xfrm>
          <a:prstGeom prst="rect">
            <a:avLst/>
          </a:prstGeom>
          <a:noFill/>
        </p:spPr>
        <p:txBody>
          <a:bodyPr wrap="square">
            <a:spAutoFit/>
          </a:bodyPr>
          <a:lstStyle/>
          <a:p>
            <a:r>
              <a:rPr lang="en-US" sz="2400" dirty="0" err="1"/>
              <a:t>fs.read</a:t>
            </a:r>
            <a:r>
              <a:rPr lang="en-US" sz="2400" dirty="0"/>
              <a:t>(</a:t>
            </a:r>
            <a:r>
              <a:rPr lang="en-US" sz="2400" dirty="0" err="1"/>
              <a:t>fd</a:t>
            </a:r>
            <a:r>
              <a:rPr lang="en-US" sz="2400" dirty="0"/>
              <a:t>, buffer, offset, length, position, callback)</a:t>
            </a:r>
            <a:endParaRPr lang="en-IN" sz="2400" dirty="0"/>
          </a:p>
        </p:txBody>
      </p:sp>
      <p:sp>
        <p:nvSpPr>
          <p:cNvPr id="6" name="TextBox 5">
            <a:extLst>
              <a:ext uri="{FF2B5EF4-FFF2-40B4-BE49-F238E27FC236}">
                <a16:creationId xmlns:a16="http://schemas.microsoft.com/office/drawing/2014/main" id="{A1A10EB3-D3A0-3412-0959-F2EAAA521C45}"/>
              </a:ext>
            </a:extLst>
          </p:cNvPr>
          <p:cNvSpPr txBox="1"/>
          <p:nvPr/>
        </p:nvSpPr>
        <p:spPr>
          <a:xfrm>
            <a:off x="480847" y="1877254"/>
            <a:ext cx="11295994" cy="4278094"/>
          </a:xfrm>
          <a:prstGeom prst="rect">
            <a:avLst/>
          </a:prstGeom>
          <a:noFill/>
        </p:spPr>
        <p:txBody>
          <a:bodyPr wrap="square">
            <a:spAutoFit/>
          </a:bodyPr>
          <a:lstStyle/>
          <a:p>
            <a:r>
              <a:rPr lang="en-US" sz="2400" dirty="0" err="1"/>
              <a:t>fd</a:t>
            </a:r>
            <a:r>
              <a:rPr lang="en-US" sz="2400" dirty="0"/>
              <a:t> - 	This is the file descriptor returned by file </a:t>
            </a:r>
            <a:r>
              <a:rPr lang="en-US" sz="2400" dirty="0" err="1"/>
              <a:t>fs.open</a:t>
            </a:r>
            <a:r>
              <a:rPr lang="en-US" sz="2400" dirty="0"/>
              <a:t> method.</a:t>
            </a:r>
          </a:p>
          <a:p>
            <a:endParaRPr lang="en-US" sz="1600" dirty="0"/>
          </a:p>
          <a:p>
            <a:r>
              <a:rPr lang="en-US" sz="2400" dirty="0"/>
              <a:t>buffer - This is the buffer that the data will be written to.</a:t>
            </a:r>
          </a:p>
          <a:p>
            <a:endParaRPr lang="en-US" sz="1400" dirty="0"/>
          </a:p>
          <a:p>
            <a:r>
              <a:rPr lang="en-US" sz="2400" dirty="0"/>
              <a:t>offset - This is the offset in the buffer to start writing at.</a:t>
            </a:r>
          </a:p>
          <a:p>
            <a:endParaRPr lang="en-US" sz="1400" dirty="0"/>
          </a:p>
          <a:p>
            <a:r>
              <a:rPr lang="en-US" sz="2400" dirty="0"/>
              <a:t>length - This is an integer specifying the number of bytes to read.</a:t>
            </a:r>
          </a:p>
          <a:p>
            <a:endParaRPr lang="en-US" sz="1600" dirty="0"/>
          </a:p>
          <a:p>
            <a:r>
              <a:rPr lang="en-US" sz="2400" dirty="0"/>
              <a:t>position - This is an integer specifying where to begin reading from in the file. If position is null, data will be read from the current file position.</a:t>
            </a:r>
          </a:p>
          <a:p>
            <a:endParaRPr lang="en-US" sz="1600" dirty="0"/>
          </a:p>
          <a:p>
            <a:r>
              <a:rPr lang="en-US" sz="2400" dirty="0"/>
              <a:t>callback - This is the callback function which gets the three arguments, err, </a:t>
            </a:r>
            <a:r>
              <a:rPr lang="en-US" sz="2400" dirty="0" err="1"/>
              <a:t>bytesRead</a:t>
            </a:r>
            <a:r>
              <a:rPr lang="en-US" sz="2400" dirty="0"/>
              <a:t>, buffer.</a:t>
            </a:r>
          </a:p>
        </p:txBody>
      </p:sp>
    </p:spTree>
    <p:extLst>
      <p:ext uri="{BB962C8B-B14F-4D97-AF65-F5344CB8AC3E}">
        <p14:creationId xmlns:p14="http://schemas.microsoft.com/office/powerpoint/2010/main" val="156150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760D4-3DD3-EFFD-5288-828A9DDE462E}"/>
              </a:ext>
            </a:extLst>
          </p:cNvPr>
          <p:cNvSpPr txBox="1"/>
          <p:nvPr/>
        </p:nvSpPr>
        <p:spPr>
          <a:xfrm>
            <a:off x="287719" y="534016"/>
            <a:ext cx="11378763" cy="5632311"/>
          </a:xfrm>
          <a:prstGeom prst="rect">
            <a:avLst/>
          </a:prstGeom>
          <a:noFill/>
        </p:spPr>
        <p:txBody>
          <a:bodyPr wrap="square">
            <a:spAutoFit/>
          </a:bodyPr>
          <a:lstStyle/>
          <a:p>
            <a:r>
              <a:rPr lang="en-IN" sz="2400" dirty="0"/>
              <a:t>var fs = require("fs");</a:t>
            </a:r>
          </a:p>
          <a:p>
            <a:r>
              <a:rPr lang="en-IN" sz="2400" dirty="0"/>
              <a:t>var </a:t>
            </a:r>
            <a:r>
              <a:rPr lang="en-IN" sz="2400" dirty="0" err="1"/>
              <a:t>buf</a:t>
            </a:r>
            <a:r>
              <a:rPr lang="en-IN" sz="2400" dirty="0"/>
              <a:t> = new Buffer(512);</a:t>
            </a:r>
          </a:p>
          <a:p>
            <a:r>
              <a:rPr lang="en-IN" sz="2400" dirty="0" err="1"/>
              <a:t>fs.open</a:t>
            </a:r>
            <a:r>
              <a:rPr lang="en-IN" sz="2400" dirty="0"/>
              <a:t>(‘try.txt', 'r+', function(err, </a:t>
            </a:r>
            <a:r>
              <a:rPr lang="en-IN" sz="2400" dirty="0" err="1"/>
              <a:t>fd</a:t>
            </a:r>
            <a:r>
              <a:rPr lang="en-IN" sz="2400" dirty="0"/>
              <a:t>)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console.log("File opened successfully!");</a:t>
            </a:r>
          </a:p>
          <a:p>
            <a:r>
              <a:rPr lang="en-IN" sz="2400" dirty="0" err="1"/>
              <a:t>fs.read</a:t>
            </a:r>
            <a:r>
              <a:rPr lang="en-IN" sz="2400" dirty="0"/>
              <a:t>(</a:t>
            </a:r>
            <a:r>
              <a:rPr lang="en-IN" sz="2400" dirty="0" err="1"/>
              <a:t>fd</a:t>
            </a:r>
            <a:r>
              <a:rPr lang="en-IN" sz="2400" dirty="0"/>
              <a:t>, </a:t>
            </a:r>
            <a:r>
              <a:rPr lang="en-IN" sz="2400" dirty="0" err="1"/>
              <a:t>buf</a:t>
            </a:r>
            <a:r>
              <a:rPr lang="en-IN" sz="2400" dirty="0"/>
              <a:t>, 0, </a:t>
            </a:r>
            <a:r>
              <a:rPr lang="en-IN" sz="2400" dirty="0" err="1"/>
              <a:t>buf.length</a:t>
            </a:r>
            <a:r>
              <a:rPr lang="en-IN" sz="2400" dirty="0"/>
              <a:t>, 0, function(err, bytes){</a:t>
            </a:r>
          </a:p>
          <a:p>
            <a:r>
              <a:rPr lang="en-IN" sz="2400" dirty="0"/>
              <a:t>if (err){</a:t>
            </a:r>
          </a:p>
          <a:p>
            <a:r>
              <a:rPr lang="en-IN" sz="2400" dirty="0"/>
              <a:t>console.log(err);</a:t>
            </a:r>
          </a:p>
          <a:p>
            <a:r>
              <a:rPr lang="en-IN" sz="2400" dirty="0"/>
              <a:t>}</a:t>
            </a:r>
          </a:p>
          <a:p>
            <a:r>
              <a:rPr lang="en-IN" sz="2400" dirty="0"/>
              <a:t>console.log(bytes + " bytes read");</a:t>
            </a:r>
          </a:p>
          <a:p>
            <a:r>
              <a:rPr lang="en-IN" sz="2400" dirty="0"/>
              <a:t>console.log(</a:t>
            </a:r>
            <a:r>
              <a:rPr lang="en-IN" sz="2400" dirty="0" err="1"/>
              <a:t>buf.slice</a:t>
            </a:r>
            <a:r>
              <a:rPr lang="en-IN" sz="2400" dirty="0"/>
              <a:t>(0, bytes).</a:t>
            </a:r>
            <a:r>
              <a:rPr lang="en-IN" sz="2400" dirty="0" err="1"/>
              <a:t>toString</a:t>
            </a:r>
            <a:r>
              <a:rPr lang="en-IN" sz="2400" dirty="0"/>
              <a:t>());</a:t>
            </a:r>
          </a:p>
          <a:p>
            <a:r>
              <a:rPr lang="en-IN" sz="2400" dirty="0"/>
              <a:t>});</a:t>
            </a:r>
          </a:p>
          <a:p>
            <a:r>
              <a:rPr lang="en-IN" sz="2400" dirty="0"/>
              <a:t>});</a:t>
            </a:r>
          </a:p>
        </p:txBody>
      </p:sp>
    </p:spTree>
    <p:extLst>
      <p:ext uri="{BB962C8B-B14F-4D97-AF65-F5344CB8AC3E}">
        <p14:creationId xmlns:p14="http://schemas.microsoft.com/office/powerpoint/2010/main" val="1140247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76893-6CC6-8A26-CBAF-9E481468F03D}"/>
              </a:ext>
            </a:extLst>
          </p:cNvPr>
          <p:cNvSpPr txBox="1"/>
          <p:nvPr/>
        </p:nvSpPr>
        <p:spPr>
          <a:xfrm>
            <a:off x="555734" y="343479"/>
            <a:ext cx="6093372" cy="461665"/>
          </a:xfrm>
          <a:prstGeom prst="rect">
            <a:avLst/>
          </a:prstGeom>
          <a:noFill/>
        </p:spPr>
        <p:txBody>
          <a:bodyPr wrap="square">
            <a:spAutoFit/>
          </a:bodyPr>
          <a:lstStyle/>
          <a:p>
            <a:r>
              <a:rPr lang="en-IN" sz="2400" b="1" dirty="0"/>
              <a:t>Getting File information</a:t>
            </a:r>
          </a:p>
        </p:txBody>
      </p:sp>
      <p:sp>
        <p:nvSpPr>
          <p:cNvPr id="5" name="TextBox 4">
            <a:extLst>
              <a:ext uri="{FF2B5EF4-FFF2-40B4-BE49-F238E27FC236}">
                <a16:creationId xmlns:a16="http://schemas.microsoft.com/office/drawing/2014/main" id="{6FDDAF58-E7BC-6B2A-2224-EFF0486B5AF2}"/>
              </a:ext>
            </a:extLst>
          </p:cNvPr>
          <p:cNvSpPr txBox="1"/>
          <p:nvPr/>
        </p:nvSpPr>
        <p:spPr>
          <a:xfrm>
            <a:off x="555733" y="1005631"/>
            <a:ext cx="11299935" cy="1846659"/>
          </a:xfrm>
          <a:prstGeom prst="rect">
            <a:avLst/>
          </a:prstGeom>
          <a:noFill/>
        </p:spPr>
        <p:txBody>
          <a:bodyPr wrap="square">
            <a:spAutoFit/>
          </a:bodyPr>
          <a:lstStyle/>
          <a:p>
            <a:r>
              <a:rPr lang="en-IN" sz="2400" dirty="0" err="1"/>
              <a:t>fs.stat</a:t>
            </a:r>
            <a:r>
              <a:rPr lang="en-IN" sz="2400" dirty="0"/>
              <a:t>(path, callback)</a:t>
            </a:r>
          </a:p>
          <a:p>
            <a:endParaRPr lang="en-IN" sz="1600" dirty="0"/>
          </a:p>
          <a:p>
            <a:r>
              <a:rPr lang="en-US" sz="2400" dirty="0"/>
              <a:t>path - This is string having file name including path.</a:t>
            </a:r>
          </a:p>
          <a:p>
            <a:r>
              <a:rPr lang="en-US" sz="2400" dirty="0"/>
              <a:t>callback - This is the callback function which gets two arguments err, stats where stats is an object of </a:t>
            </a:r>
            <a:r>
              <a:rPr lang="en-US" sz="2400" dirty="0" err="1"/>
              <a:t>fs.Stats</a:t>
            </a:r>
            <a:r>
              <a:rPr lang="en-US" sz="2400" dirty="0"/>
              <a:t> type.</a:t>
            </a:r>
            <a:endParaRPr lang="en-IN" sz="2400" dirty="0"/>
          </a:p>
        </p:txBody>
      </p:sp>
      <p:pic>
        <p:nvPicPr>
          <p:cNvPr id="7" name="Picture 6">
            <a:extLst>
              <a:ext uri="{FF2B5EF4-FFF2-40B4-BE49-F238E27FC236}">
                <a16:creationId xmlns:a16="http://schemas.microsoft.com/office/drawing/2014/main" id="{76480ADC-0B57-F78B-A4F3-0D9B372CF2E0}"/>
              </a:ext>
            </a:extLst>
          </p:cNvPr>
          <p:cNvPicPr>
            <a:picLocks noChangeAspect="1"/>
          </p:cNvPicPr>
          <p:nvPr/>
        </p:nvPicPr>
        <p:blipFill>
          <a:blip r:embed="rId2"/>
          <a:stretch>
            <a:fillRect/>
          </a:stretch>
        </p:blipFill>
        <p:spPr>
          <a:xfrm>
            <a:off x="677836" y="2727325"/>
            <a:ext cx="9585516" cy="3823942"/>
          </a:xfrm>
          <a:prstGeom prst="rect">
            <a:avLst/>
          </a:prstGeom>
        </p:spPr>
      </p:pic>
    </p:spTree>
    <p:extLst>
      <p:ext uri="{BB962C8B-B14F-4D97-AF65-F5344CB8AC3E}">
        <p14:creationId xmlns:p14="http://schemas.microsoft.com/office/powerpoint/2010/main" val="252482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4616C-4A47-7EE2-3E35-577A1F085964}"/>
              </a:ext>
            </a:extLst>
          </p:cNvPr>
          <p:cNvSpPr txBox="1"/>
          <p:nvPr/>
        </p:nvSpPr>
        <p:spPr>
          <a:xfrm>
            <a:off x="666091" y="554191"/>
            <a:ext cx="10984625" cy="3785652"/>
          </a:xfrm>
          <a:prstGeom prst="rect">
            <a:avLst/>
          </a:prstGeom>
          <a:noFill/>
        </p:spPr>
        <p:txBody>
          <a:bodyPr wrap="square">
            <a:spAutoFit/>
          </a:bodyPr>
          <a:lstStyle/>
          <a:p>
            <a:r>
              <a:rPr lang="en-IN" sz="2400" dirty="0"/>
              <a:t>var fs = require("fs");</a:t>
            </a:r>
          </a:p>
          <a:p>
            <a:r>
              <a:rPr lang="en-IN" sz="2400" dirty="0" err="1"/>
              <a:t>fs.stat</a:t>
            </a:r>
            <a:r>
              <a:rPr lang="en-IN" sz="2400" dirty="0"/>
              <a:t>('input.txt', function (err, stats)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console.log(stats);</a:t>
            </a:r>
          </a:p>
          <a:p>
            <a:endParaRPr lang="en-IN" sz="2400" dirty="0"/>
          </a:p>
          <a:p>
            <a:r>
              <a:rPr lang="en-IN" sz="2400" dirty="0"/>
              <a:t>console.log("</a:t>
            </a:r>
            <a:r>
              <a:rPr lang="en-IN" sz="2400" dirty="0" err="1"/>
              <a:t>isFile</a:t>
            </a:r>
            <a:r>
              <a:rPr lang="en-IN" sz="2400" dirty="0"/>
              <a:t> ? " + </a:t>
            </a:r>
            <a:r>
              <a:rPr lang="en-IN" sz="2400" dirty="0" err="1"/>
              <a:t>stats.isFile</a:t>
            </a:r>
            <a:r>
              <a:rPr lang="en-IN" sz="2400" dirty="0"/>
              <a:t>());</a:t>
            </a:r>
          </a:p>
          <a:p>
            <a:r>
              <a:rPr lang="en-IN" sz="2400" dirty="0"/>
              <a:t>console.log("</a:t>
            </a:r>
            <a:r>
              <a:rPr lang="en-IN" sz="2400" dirty="0" err="1"/>
              <a:t>isDirectory</a:t>
            </a:r>
            <a:r>
              <a:rPr lang="en-IN" sz="2400" dirty="0"/>
              <a:t> ? " + </a:t>
            </a:r>
            <a:r>
              <a:rPr lang="en-IN" sz="2400" dirty="0" err="1"/>
              <a:t>stats.isDirectory</a:t>
            </a:r>
            <a:r>
              <a:rPr lang="en-IN" sz="2400" dirty="0"/>
              <a:t>());</a:t>
            </a:r>
          </a:p>
          <a:p>
            <a:r>
              <a:rPr lang="en-IN" sz="2400" dirty="0"/>
              <a:t>});</a:t>
            </a:r>
          </a:p>
        </p:txBody>
      </p:sp>
    </p:spTree>
    <p:extLst>
      <p:ext uri="{BB962C8B-B14F-4D97-AF65-F5344CB8AC3E}">
        <p14:creationId xmlns:p14="http://schemas.microsoft.com/office/powerpoint/2010/main" val="4212699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E46B3-7D75-1F46-8EB5-DF40C6206D1F}"/>
              </a:ext>
            </a:extLst>
          </p:cNvPr>
          <p:cNvSpPr txBox="1"/>
          <p:nvPr/>
        </p:nvSpPr>
        <p:spPr>
          <a:xfrm>
            <a:off x="350782" y="353816"/>
            <a:ext cx="11347231" cy="5632311"/>
          </a:xfrm>
          <a:prstGeom prst="rect">
            <a:avLst/>
          </a:prstGeom>
          <a:noFill/>
        </p:spPr>
        <p:txBody>
          <a:bodyPr wrap="square">
            <a:spAutoFit/>
          </a:bodyPr>
          <a:lstStyle/>
          <a:p>
            <a:r>
              <a:rPr lang="en-US" sz="2400" b="1" dirty="0"/>
              <a:t>Writing File</a:t>
            </a:r>
          </a:p>
          <a:p>
            <a:endParaRPr lang="en-US" sz="2400" dirty="0"/>
          </a:p>
          <a:p>
            <a:r>
              <a:rPr lang="en-US" sz="2400" dirty="0" err="1"/>
              <a:t>fs.writeFile</a:t>
            </a:r>
            <a:r>
              <a:rPr lang="en-US" sz="2400" dirty="0"/>
              <a:t>(filename, data[, options], callback)</a:t>
            </a:r>
          </a:p>
          <a:p>
            <a:endParaRPr lang="en-US" sz="2400" dirty="0"/>
          </a:p>
          <a:p>
            <a:r>
              <a:rPr lang="en-US" sz="2400" dirty="0"/>
              <a:t>This method will over-write the file if file already exists. </a:t>
            </a:r>
          </a:p>
          <a:p>
            <a:endParaRPr lang="en-US" sz="2400" dirty="0"/>
          </a:p>
          <a:p>
            <a:r>
              <a:rPr lang="en-US" sz="2400" b="1" dirty="0"/>
              <a:t>path</a:t>
            </a:r>
            <a:r>
              <a:rPr lang="en-US" sz="2400" dirty="0"/>
              <a:t> - This is string having file name including path.</a:t>
            </a:r>
          </a:p>
          <a:p>
            <a:endParaRPr lang="en-US" sz="2400" b="1" dirty="0"/>
          </a:p>
          <a:p>
            <a:r>
              <a:rPr lang="en-US" sz="2400" b="1" dirty="0"/>
              <a:t>data</a:t>
            </a:r>
            <a:r>
              <a:rPr lang="en-US" sz="2400" dirty="0"/>
              <a:t> - This is the String or Buffer to be written into the file.</a:t>
            </a:r>
          </a:p>
          <a:p>
            <a:endParaRPr lang="en-US" sz="2400" b="1" dirty="0"/>
          </a:p>
          <a:p>
            <a:r>
              <a:rPr lang="en-US" sz="2400" b="1" dirty="0"/>
              <a:t>options</a:t>
            </a:r>
            <a:r>
              <a:rPr lang="en-US" sz="2400" dirty="0"/>
              <a:t> - The third parameter is an object which will hold {encoding, mode, flag}. By default encoding is utf8, mode is octal value 0666 and flag is ‘w’.</a:t>
            </a:r>
          </a:p>
          <a:p>
            <a:endParaRPr lang="en-US" sz="2400" dirty="0"/>
          </a:p>
          <a:p>
            <a:r>
              <a:rPr lang="en-US" sz="2400" b="1" dirty="0"/>
              <a:t>callback</a:t>
            </a:r>
            <a:r>
              <a:rPr lang="en-US" sz="2400" dirty="0"/>
              <a:t> - This is the callback function which gets a single parameter err and used to </a:t>
            </a:r>
            <a:r>
              <a:rPr lang="en-US" sz="2400" dirty="0" err="1"/>
              <a:t>to</a:t>
            </a:r>
            <a:r>
              <a:rPr lang="en-US" sz="2400" dirty="0"/>
              <a:t> return error in case of any writing error.</a:t>
            </a:r>
          </a:p>
        </p:txBody>
      </p:sp>
    </p:spTree>
    <p:extLst>
      <p:ext uri="{BB962C8B-B14F-4D97-AF65-F5344CB8AC3E}">
        <p14:creationId xmlns:p14="http://schemas.microsoft.com/office/powerpoint/2010/main" val="167698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0882C-A0DC-EDD6-B321-3BF391C0FF41}"/>
              </a:ext>
            </a:extLst>
          </p:cNvPr>
          <p:cNvSpPr txBox="1"/>
          <p:nvPr/>
        </p:nvSpPr>
        <p:spPr>
          <a:xfrm>
            <a:off x="208893" y="1216344"/>
            <a:ext cx="11725604" cy="5262979"/>
          </a:xfrm>
          <a:prstGeom prst="rect">
            <a:avLst/>
          </a:prstGeom>
          <a:noFill/>
        </p:spPr>
        <p:txBody>
          <a:bodyPr wrap="square">
            <a:spAutoFit/>
          </a:bodyPr>
          <a:lstStyle/>
          <a:p>
            <a:pPr marL="342900" indent="-342900">
              <a:buFont typeface="Arial" panose="020B0604020202020204" pitchFamily="34" charset="0"/>
              <a:buChar char="•"/>
            </a:pPr>
            <a:r>
              <a:rPr lang="en-US" sz="2400" dirty="0"/>
              <a:t>Node.js is open-source meaning it has been made freely available to developers all over the world. Anyone is able to proposed modifications or improvements.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Using Node.js we are able to build entire server-side applications using only JavaScript.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runtime environment itself is very lightweight. It includes only the core modules needed to function. Any other modules required by the application may be easily installed.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asynchronous nature of Node.js leads to increased performance over other frameworks.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Node.js may be run on Windows, MAC, or Linux systems.</a:t>
            </a:r>
            <a:endParaRPr lang="en-IN" sz="2400" dirty="0"/>
          </a:p>
        </p:txBody>
      </p:sp>
      <p:sp>
        <p:nvSpPr>
          <p:cNvPr id="4" name="TextBox 3">
            <a:extLst>
              <a:ext uri="{FF2B5EF4-FFF2-40B4-BE49-F238E27FC236}">
                <a16:creationId xmlns:a16="http://schemas.microsoft.com/office/drawing/2014/main" id="{D9253A4D-79A6-35AA-CC6C-452507C14A76}"/>
              </a:ext>
            </a:extLst>
          </p:cNvPr>
          <p:cNvSpPr txBox="1"/>
          <p:nvPr/>
        </p:nvSpPr>
        <p:spPr>
          <a:xfrm>
            <a:off x="2664372" y="346841"/>
            <a:ext cx="6637283" cy="523220"/>
          </a:xfrm>
          <a:prstGeom prst="rect">
            <a:avLst/>
          </a:prstGeom>
          <a:noFill/>
        </p:spPr>
        <p:txBody>
          <a:bodyPr wrap="square" rtlCol="0">
            <a:spAutoFit/>
          </a:bodyPr>
          <a:lstStyle/>
          <a:p>
            <a:pPr algn="ctr"/>
            <a:r>
              <a:rPr lang="en-US" sz="2800" b="1" dirty="0"/>
              <a:t>Advantages of Node.JS</a:t>
            </a:r>
            <a:endParaRPr lang="en-IN" sz="2800" b="1" dirty="0"/>
          </a:p>
        </p:txBody>
      </p:sp>
    </p:spTree>
    <p:extLst>
      <p:ext uri="{BB962C8B-B14F-4D97-AF65-F5344CB8AC3E}">
        <p14:creationId xmlns:p14="http://schemas.microsoft.com/office/powerpoint/2010/main" val="219018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F8A22-CF70-DD37-4289-18F677E6FEF3}"/>
              </a:ext>
            </a:extLst>
          </p:cNvPr>
          <p:cNvSpPr txBox="1"/>
          <p:nvPr/>
        </p:nvSpPr>
        <p:spPr>
          <a:xfrm>
            <a:off x="571500" y="848142"/>
            <a:ext cx="9534198" cy="3046988"/>
          </a:xfrm>
          <a:prstGeom prst="rect">
            <a:avLst/>
          </a:prstGeom>
          <a:noFill/>
        </p:spPr>
        <p:txBody>
          <a:bodyPr wrap="square">
            <a:spAutoFit/>
          </a:bodyPr>
          <a:lstStyle/>
          <a:p>
            <a:r>
              <a:rPr lang="en-IN" sz="2400" dirty="0"/>
              <a:t>var fs = require("fs");</a:t>
            </a:r>
          </a:p>
          <a:p>
            <a:r>
              <a:rPr lang="en-IN" sz="2400" dirty="0"/>
              <a:t>console.log("Writing to File");</a:t>
            </a:r>
          </a:p>
          <a:p>
            <a:r>
              <a:rPr lang="en-IN" sz="2400" dirty="0" err="1"/>
              <a:t>fs.writeFile</a:t>
            </a:r>
            <a:r>
              <a:rPr lang="en-IN" sz="2400" dirty="0"/>
              <a:t>(‘try.txt', ‘</a:t>
            </a:r>
            <a:r>
              <a:rPr lang="en-IN" sz="2400" dirty="0" err="1"/>
              <a:t>WebTech</a:t>
            </a:r>
            <a:r>
              <a:rPr lang="en-IN" sz="2400" dirty="0"/>
              <a:t> Class', function(err)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console.log("Data written successfully!");</a:t>
            </a:r>
          </a:p>
          <a:p>
            <a:r>
              <a:rPr lang="en-IN" sz="2400" dirty="0"/>
              <a:t>});</a:t>
            </a:r>
          </a:p>
        </p:txBody>
      </p:sp>
    </p:spTree>
    <p:extLst>
      <p:ext uri="{BB962C8B-B14F-4D97-AF65-F5344CB8AC3E}">
        <p14:creationId xmlns:p14="http://schemas.microsoft.com/office/powerpoint/2010/main" val="313624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6058E8-1D36-186B-BBB6-D025BCB68A01}"/>
              </a:ext>
            </a:extLst>
          </p:cNvPr>
          <p:cNvSpPr txBox="1"/>
          <p:nvPr/>
        </p:nvSpPr>
        <p:spPr>
          <a:xfrm>
            <a:off x="413844" y="396536"/>
            <a:ext cx="11284169" cy="2677656"/>
          </a:xfrm>
          <a:prstGeom prst="rect">
            <a:avLst/>
          </a:prstGeom>
          <a:noFill/>
        </p:spPr>
        <p:txBody>
          <a:bodyPr wrap="square">
            <a:spAutoFit/>
          </a:bodyPr>
          <a:lstStyle/>
          <a:p>
            <a:r>
              <a:rPr lang="en-US" sz="2400" b="1" dirty="0"/>
              <a:t>Closing File</a:t>
            </a:r>
          </a:p>
          <a:p>
            <a:endParaRPr lang="en-US" sz="2400" dirty="0"/>
          </a:p>
          <a:p>
            <a:r>
              <a:rPr lang="en-US" sz="2400" dirty="0" err="1"/>
              <a:t>fs.close</a:t>
            </a:r>
            <a:r>
              <a:rPr lang="en-US" sz="2400" dirty="0"/>
              <a:t>(</a:t>
            </a:r>
            <a:r>
              <a:rPr lang="en-US" sz="2400" dirty="0" err="1"/>
              <a:t>fd</a:t>
            </a:r>
            <a:r>
              <a:rPr lang="en-US" sz="2400" dirty="0"/>
              <a:t>, callback)</a:t>
            </a:r>
          </a:p>
          <a:p>
            <a:endParaRPr lang="en-US" sz="2400" dirty="0"/>
          </a:p>
          <a:p>
            <a:r>
              <a:rPr lang="en-US" sz="2400" dirty="0" err="1"/>
              <a:t>fd</a:t>
            </a:r>
            <a:r>
              <a:rPr lang="en-US" sz="2400" dirty="0"/>
              <a:t> - This is the file descriptor returned by file </a:t>
            </a:r>
            <a:r>
              <a:rPr lang="en-US" sz="2400" dirty="0" err="1"/>
              <a:t>fs.open</a:t>
            </a:r>
            <a:r>
              <a:rPr lang="en-US" sz="2400" dirty="0"/>
              <a:t> method.</a:t>
            </a:r>
          </a:p>
          <a:p>
            <a:r>
              <a:rPr lang="en-US" sz="2400" dirty="0"/>
              <a:t>callback - This is the callback function which gets no arguments other than a possible exception are given to the completion callback.</a:t>
            </a:r>
            <a:endParaRPr lang="en-IN" sz="2400" dirty="0"/>
          </a:p>
        </p:txBody>
      </p:sp>
      <p:sp>
        <p:nvSpPr>
          <p:cNvPr id="7" name="TextBox 6">
            <a:extLst>
              <a:ext uri="{FF2B5EF4-FFF2-40B4-BE49-F238E27FC236}">
                <a16:creationId xmlns:a16="http://schemas.microsoft.com/office/drawing/2014/main" id="{8C4A03F4-11B0-46D9-08F9-2AD425E06724}"/>
              </a:ext>
            </a:extLst>
          </p:cNvPr>
          <p:cNvSpPr txBox="1"/>
          <p:nvPr/>
        </p:nvSpPr>
        <p:spPr>
          <a:xfrm>
            <a:off x="2305707" y="3652032"/>
            <a:ext cx="6093372" cy="1938992"/>
          </a:xfrm>
          <a:prstGeom prst="rect">
            <a:avLst/>
          </a:prstGeom>
          <a:noFill/>
        </p:spPr>
        <p:txBody>
          <a:bodyPr wrap="square">
            <a:spAutoFit/>
          </a:bodyPr>
          <a:lstStyle/>
          <a:p>
            <a:r>
              <a:rPr lang="en-IN" sz="2400" dirty="0" err="1"/>
              <a:t>fs.close</a:t>
            </a:r>
            <a:r>
              <a:rPr lang="en-IN" sz="2400" dirty="0"/>
              <a:t>(</a:t>
            </a:r>
            <a:r>
              <a:rPr lang="en-IN" sz="2400" dirty="0" err="1"/>
              <a:t>fd</a:t>
            </a:r>
            <a:r>
              <a:rPr lang="en-IN" sz="2400" dirty="0"/>
              <a:t>, function(err){</a:t>
            </a:r>
          </a:p>
          <a:p>
            <a:r>
              <a:rPr lang="en-IN" sz="2400" dirty="0"/>
              <a:t>if (err){</a:t>
            </a:r>
          </a:p>
          <a:p>
            <a:r>
              <a:rPr lang="en-IN" sz="2400" dirty="0"/>
              <a:t>console.log(err);</a:t>
            </a:r>
          </a:p>
          <a:p>
            <a:r>
              <a:rPr lang="en-IN" sz="2400" dirty="0"/>
              <a:t>}</a:t>
            </a:r>
          </a:p>
          <a:p>
            <a:r>
              <a:rPr lang="en-IN" sz="2400" dirty="0"/>
              <a:t>console.log("File closed successfully.");</a:t>
            </a:r>
          </a:p>
        </p:txBody>
      </p:sp>
    </p:spTree>
    <p:extLst>
      <p:ext uri="{BB962C8B-B14F-4D97-AF65-F5344CB8AC3E}">
        <p14:creationId xmlns:p14="http://schemas.microsoft.com/office/powerpoint/2010/main" val="2999553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56C99-39A9-5795-7FAE-697918787B28}"/>
              </a:ext>
            </a:extLst>
          </p:cNvPr>
          <p:cNvSpPr txBox="1"/>
          <p:nvPr/>
        </p:nvSpPr>
        <p:spPr>
          <a:xfrm>
            <a:off x="461141" y="389756"/>
            <a:ext cx="11252638" cy="2677656"/>
          </a:xfrm>
          <a:prstGeom prst="rect">
            <a:avLst/>
          </a:prstGeom>
          <a:noFill/>
        </p:spPr>
        <p:txBody>
          <a:bodyPr wrap="square">
            <a:spAutoFit/>
          </a:bodyPr>
          <a:lstStyle/>
          <a:p>
            <a:r>
              <a:rPr lang="en-US" sz="2400" b="1" dirty="0"/>
              <a:t>Delete File</a:t>
            </a:r>
          </a:p>
          <a:p>
            <a:endParaRPr lang="en-US" sz="2400" dirty="0"/>
          </a:p>
          <a:p>
            <a:r>
              <a:rPr lang="en-US" sz="2400" dirty="0" err="1"/>
              <a:t>fs.unlink</a:t>
            </a:r>
            <a:r>
              <a:rPr lang="en-US" sz="2400" dirty="0"/>
              <a:t>(path, callback)</a:t>
            </a:r>
          </a:p>
          <a:p>
            <a:endParaRPr lang="en-US" sz="2400" dirty="0"/>
          </a:p>
          <a:p>
            <a:r>
              <a:rPr lang="en-US" sz="2400" dirty="0"/>
              <a:t>path - This is the file name including path.</a:t>
            </a:r>
          </a:p>
          <a:p>
            <a:r>
              <a:rPr lang="en-US" sz="2400" dirty="0"/>
              <a:t>callback - This is the callback function which gets no arguments other than a possible exception are given to the completion callback.</a:t>
            </a:r>
          </a:p>
        </p:txBody>
      </p:sp>
      <p:sp>
        <p:nvSpPr>
          <p:cNvPr id="5" name="TextBox 4">
            <a:extLst>
              <a:ext uri="{FF2B5EF4-FFF2-40B4-BE49-F238E27FC236}">
                <a16:creationId xmlns:a16="http://schemas.microsoft.com/office/drawing/2014/main" id="{2830ED3A-10E8-AA11-BAF9-7B20621DF130}"/>
              </a:ext>
            </a:extLst>
          </p:cNvPr>
          <p:cNvSpPr txBox="1"/>
          <p:nvPr/>
        </p:nvSpPr>
        <p:spPr>
          <a:xfrm>
            <a:off x="461140" y="3299597"/>
            <a:ext cx="11252637" cy="3046988"/>
          </a:xfrm>
          <a:prstGeom prst="rect">
            <a:avLst/>
          </a:prstGeom>
          <a:noFill/>
        </p:spPr>
        <p:txBody>
          <a:bodyPr wrap="square">
            <a:spAutoFit/>
          </a:bodyPr>
          <a:lstStyle/>
          <a:p>
            <a:r>
              <a:rPr lang="en-IN" sz="2400" dirty="0"/>
              <a:t>var fs = require("fs");</a:t>
            </a:r>
          </a:p>
          <a:p>
            <a:endParaRPr lang="en-IN" sz="2400" dirty="0"/>
          </a:p>
          <a:p>
            <a:r>
              <a:rPr lang="en-IN" sz="2400" dirty="0" err="1"/>
              <a:t>fs.unlink</a:t>
            </a:r>
            <a:r>
              <a:rPr lang="en-IN" sz="2400" dirty="0"/>
              <a:t>(‘try.txt', function(err)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console.log("File deleted successfully!");</a:t>
            </a:r>
          </a:p>
          <a:p>
            <a:r>
              <a:rPr lang="en-IN" sz="2400" dirty="0"/>
              <a:t>});</a:t>
            </a:r>
          </a:p>
        </p:txBody>
      </p:sp>
    </p:spTree>
    <p:extLst>
      <p:ext uri="{BB962C8B-B14F-4D97-AF65-F5344CB8AC3E}">
        <p14:creationId xmlns:p14="http://schemas.microsoft.com/office/powerpoint/2010/main" val="2600876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49CEA-0CCD-4780-4F62-085C8FDEAAA3}"/>
              </a:ext>
            </a:extLst>
          </p:cNvPr>
          <p:cNvSpPr txBox="1"/>
          <p:nvPr/>
        </p:nvSpPr>
        <p:spPr>
          <a:xfrm>
            <a:off x="1560786" y="2301766"/>
            <a:ext cx="9002111" cy="584775"/>
          </a:xfrm>
          <a:prstGeom prst="rect">
            <a:avLst/>
          </a:prstGeom>
          <a:noFill/>
        </p:spPr>
        <p:txBody>
          <a:bodyPr wrap="square" rtlCol="0">
            <a:spAutoFit/>
          </a:bodyPr>
          <a:lstStyle/>
          <a:p>
            <a:pPr algn="ctr"/>
            <a:r>
              <a:rPr lang="en-US" sz="3200" b="1" kern="0" dirty="0">
                <a:effectLst/>
                <a:latin typeface="Calibri" panose="020F0502020204030204" pitchFamily="34" charset="0"/>
                <a:ea typeface="Calibri" panose="020F0502020204030204" pitchFamily="34" charset="0"/>
                <a:cs typeface="Calibri" panose="020F0502020204030204" pitchFamily="34" charset="0"/>
              </a:rPr>
              <a:t>Node event driven framework</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528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82DFD-52D8-D2ED-FB83-7C1F0453697B}"/>
              </a:ext>
            </a:extLst>
          </p:cNvPr>
          <p:cNvSpPr txBox="1"/>
          <p:nvPr/>
        </p:nvSpPr>
        <p:spPr>
          <a:xfrm>
            <a:off x="492672" y="561992"/>
            <a:ext cx="11205341" cy="1938992"/>
          </a:xfrm>
          <a:prstGeom prst="rect">
            <a:avLst/>
          </a:prstGeom>
          <a:noFill/>
        </p:spPr>
        <p:txBody>
          <a:bodyPr wrap="square">
            <a:spAutoFit/>
          </a:bodyPr>
          <a:lstStyle/>
          <a:p>
            <a:r>
              <a:rPr lang="en-US" sz="2400" dirty="0"/>
              <a:t>Node.js is well-known for its event-driven architecture, primarily used to build scalable network applications. </a:t>
            </a:r>
          </a:p>
          <a:p>
            <a:endParaRPr lang="en-US" sz="2400" dirty="0"/>
          </a:p>
          <a:p>
            <a:r>
              <a:rPr lang="en-US" sz="2400" dirty="0"/>
              <a:t>In this architecture, Node.js operates on a non-blocking, single-threaded event loop, enabling it to handle many connections simultaneously in a highly efficient manner. </a:t>
            </a:r>
            <a:endParaRPr lang="en-IN" sz="2400" dirty="0"/>
          </a:p>
        </p:txBody>
      </p:sp>
      <p:sp>
        <p:nvSpPr>
          <p:cNvPr id="5" name="TextBox 4">
            <a:extLst>
              <a:ext uri="{FF2B5EF4-FFF2-40B4-BE49-F238E27FC236}">
                <a16:creationId xmlns:a16="http://schemas.microsoft.com/office/drawing/2014/main" id="{D227DEE1-4216-42D2-98F7-0158E726D377}"/>
              </a:ext>
            </a:extLst>
          </p:cNvPr>
          <p:cNvSpPr txBox="1"/>
          <p:nvPr/>
        </p:nvSpPr>
        <p:spPr>
          <a:xfrm>
            <a:off x="492672" y="2924780"/>
            <a:ext cx="11205340" cy="3416320"/>
          </a:xfrm>
          <a:prstGeom prst="rect">
            <a:avLst/>
          </a:prstGeom>
          <a:noFill/>
        </p:spPr>
        <p:txBody>
          <a:bodyPr wrap="square">
            <a:spAutoFit/>
          </a:bodyPr>
          <a:lstStyle/>
          <a:p>
            <a:pPr algn="just"/>
            <a:r>
              <a:rPr lang="en-US" sz="2400" b="1" dirty="0"/>
              <a:t>Some of the Key Components are: </a:t>
            </a:r>
          </a:p>
          <a:p>
            <a:pPr algn="just"/>
            <a:endParaRPr lang="en-US" sz="2400" dirty="0"/>
          </a:p>
          <a:p>
            <a:pPr algn="just"/>
            <a:r>
              <a:rPr lang="en-US" sz="2400" b="1" dirty="0"/>
              <a:t>Event-Driven</a:t>
            </a:r>
            <a:r>
              <a:rPr lang="en-US" sz="2400" dirty="0"/>
              <a:t>: Everything that happens in Node.js is in response to an event, whether it's reading a file, making a network request, or sending data to a database. This makes it particularly well-suited for tasks that involve I/O operations.</a:t>
            </a:r>
          </a:p>
          <a:p>
            <a:pPr algn="just"/>
            <a:endParaRPr lang="en-US" sz="2400" dirty="0"/>
          </a:p>
          <a:p>
            <a:pPr algn="just"/>
            <a:r>
              <a:rPr lang="en-US" sz="2400" b="1" dirty="0"/>
              <a:t>Single-Threaded Event Loop</a:t>
            </a:r>
            <a:r>
              <a:rPr lang="en-US" sz="2400" dirty="0"/>
              <a:t>: Node.js uses a single thread for the event loop. However, it can use multiple threads in the background for certain operations (like file I/O) via its </a:t>
            </a:r>
            <a:r>
              <a:rPr lang="en-US" sz="2400" dirty="0" err="1"/>
              <a:t>libuv</a:t>
            </a:r>
            <a:r>
              <a:rPr lang="en-US" sz="2400" dirty="0"/>
              <a:t> library, which it relies on for asynchronous I/O.</a:t>
            </a:r>
          </a:p>
        </p:txBody>
      </p:sp>
    </p:spTree>
    <p:extLst>
      <p:ext uri="{BB962C8B-B14F-4D97-AF65-F5344CB8AC3E}">
        <p14:creationId xmlns:p14="http://schemas.microsoft.com/office/powerpoint/2010/main" val="3114212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472B5-6826-0C27-578B-0BC8DDD42CFD}"/>
              </a:ext>
            </a:extLst>
          </p:cNvPr>
          <p:cNvSpPr txBox="1"/>
          <p:nvPr/>
        </p:nvSpPr>
        <p:spPr>
          <a:xfrm>
            <a:off x="350782" y="387551"/>
            <a:ext cx="11284169" cy="4893647"/>
          </a:xfrm>
          <a:prstGeom prst="rect">
            <a:avLst/>
          </a:prstGeom>
          <a:noFill/>
        </p:spPr>
        <p:txBody>
          <a:bodyPr wrap="square">
            <a:spAutoFit/>
          </a:bodyPr>
          <a:lstStyle/>
          <a:p>
            <a:pPr algn="just"/>
            <a:r>
              <a:rPr lang="en-US" sz="2400" b="1" dirty="0"/>
              <a:t>Non-Blocking I/O</a:t>
            </a:r>
            <a:r>
              <a:rPr lang="en-US" sz="2400" dirty="0"/>
              <a:t>: This is a core feature. Node.js makes I/O operations like network communication, file operation, and database queries non-blocking. This means that Node.js can process other tasks while waiting for the completion of these operations, which significantly enhances its efficiency for certain types of applications.</a:t>
            </a:r>
          </a:p>
          <a:p>
            <a:pPr algn="just"/>
            <a:endParaRPr lang="en-US" sz="2400" dirty="0"/>
          </a:p>
          <a:p>
            <a:pPr algn="just"/>
            <a:r>
              <a:rPr lang="en-US" sz="2400" b="1" dirty="0"/>
              <a:t>Callbacks</a:t>
            </a:r>
            <a:r>
              <a:rPr lang="en-US" sz="2400" dirty="0"/>
              <a:t>: A callback is a function called at the completion of a given task, preventing any blocking and allowing other code to be run in the meantime. The use of callbacks is at the heart of Node.js asynchronous programming model.</a:t>
            </a:r>
          </a:p>
          <a:p>
            <a:pPr algn="just"/>
            <a:endParaRPr lang="en-US" sz="2400" dirty="0"/>
          </a:p>
          <a:p>
            <a:pPr algn="just"/>
            <a:r>
              <a:rPr lang="en-US" sz="2400" b="1" dirty="0" err="1"/>
              <a:t>EventEmitter</a:t>
            </a:r>
            <a:r>
              <a:rPr lang="en-US" sz="2400" dirty="0"/>
              <a:t>: Node.js has a built-in module called events where you can create, fire, and listen for your own events. The </a:t>
            </a:r>
            <a:r>
              <a:rPr lang="en-US" sz="2400" dirty="0" err="1"/>
              <a:t>EventEmitter</a:t>
            </a:r>
            <a:r>
              <a:rPr lang="en-US" sz="2400" dirty="0"/>
              <a:t> class is used to bind events and event listeners.</a:t>
            </a:r>
          </a:p>
        </p:txBody>
      </p:sp>
    </p:spTree>
    <p:extLst>
      <p:ext uri="{BB962C8B-B14F-4D97-AF65-F5344CB8AC3E}">
        <p14:creationId xmlns:p14="http://schemas.microsoft.com/office/powerpoint/2010/main" val="1780885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3BA9F-7C2E-3427-3D7C-F76CAB5BEB53}"/>
              </a:ext>
            </a:extLst>
          </p:cNvPr>
          <p:cNvSpPr txBox="1"/>
          <p:nvPr/>
        </p:nvSpPr>
        <p:spPr>
          <a:xfrm>
            <a:off x="555733" y="559787"/>
            <a:ext cx="10070225" cy="3416320"/>
          </a:xfrm>
          <a:prstGeom prst="rect">
            <a:avLst/>
          </a:prstGeom>
          <a:noFill/>
        </p:spPr>
        <p:txBody>
          <a:bodyPr wrap="square">
            <a:spAutoFit/>
          </a:bodyPr>
          <a:lstStyle/>
          <a:p>
            <a:r>
              <a:rPr lang="en-IN" sz="2400" dirty="0" err="1"/>
              <a:t>const</a:t>
            </a:r>
            <a:r>
              <a:rPr lang="en-IN" sz="2400" dirty="0"/>
              <a:t> </a:t>
            </a:r>
            <a:r>
              <a:rPr lang="en-IN" sz="2400" dirty="0" err="1"/>
              <a:t>EventEmitter</a:t>
            </a:r>
            <a:r>
              <a:rPr lang="en-IN" sz="2400" dirty="0"/>
              <a:t> = require('events');</a:t>
            </a:r>
          </a:p>
          <a:p>
            <a:r>
              <a:rPr lang="en-IN" sz="2400" dirty="0"/>
              <a:t>class </a:t>
            </a:r>
            <a:r>
              <a:rPr lang="en-IN" sz="2400" dirty="0" err="1"/>
              <a:t>MyEmitter</a:t>
            </a:r>
            <a:r>
              <a:rPr lang="en-IN" sz="2400" dirty="0"/>
              <a:t> extends </a:t>
            </a:r>
            <a:r>
              <a:rPr lang="en-IN" sz="2400" dirty="0" err="1"/>
              <a:t>EventEmitter</a:t>
            </a:r>
            <a:r>
              <a:rPr lang="en-IN" sz="2400" dirty="0"/>
              <a:t> {}</a:t>
            </a:r>
          </a:p>
          <a:p>
            <a:endParaRPr lang="en-IN" sz="2400" dirty="0"/>
          </a:p>
          <a:p>
            <a:r>
              <a:rPr lang="en-IN" sz="2400" dirty="0" err="1"/>
              <a:t>const</a:t>
            </a:r>
            <a:r>
              <a:rPr lang="en-IN" sz="2400" dirty="0"/>
              <a:t> </a:t>
            </a:r>
            <a:r>
              <a:rPr lang="en-IN" sz="2400" dirty="0" err="1"/>
              <a:t>myEmitter</a:t>
            </a:r>
            <a:r>
              <a:rPr lang="en-IN" sz="2400" dirty="0"/>
              <a:t> = new </a:t>
            </a:r>
            <a:r>
              <a:rPr lang="en-IN" sz="2400" dirty="0" err="1"/>
              <a:t>MyEmitter</a:t>
            </a:r>
            <a:r>
              <a:rPr lang="en-IN" sz="2400" dirty="0"/>
              <a:t>();</a:t>
            </a:r>
          </a:p>
          <a:p>
            <a:r>
              <a:rPr lang="en-IN" sz="2400" dirty="0" err="1"/>
              <a:t>myEmitter.on</a:t>
            </a:r>
            <a:r>
              <a:rPr lang="en-IN" sz="2400" dirty="0"/>
              <a:t>('event', () =&gt; {</a:t>
            </a:r>
          </a:p>
          <a:p>
            <a:r>
              <a:rPr lang="en-IN" sz="2400" dirty="0"/>
              <a:t>  console.log('an event occurred!');</a:t>
            </a:r>
          </a:p>
          <a:p>
            <a:r>
              <a:rPr lang="en-IN" sz="2400" dirty="0"/>
              <a:t>});</a:t>
            </a:r>
          </a:p>
          <a:p>
            <a:endParaRPr lang="en-IN" sz="2400" dirty="0"/>
          </a:p>
          <a:p>
            <a:r>
              <a:rPr lang="en-IN" sz="2400" dirty="0" err="1"/>
              <a:t>myEmitter.emit</a:t>
            </a:r>
            <a:r>
              <a:rPr lang="en-IN" sz="2400" dirty="0"/>
              <a:t>('event');</a:t>
            </a:r>
          </a:p>
        </p:txBody>
      </p:sp>
      <p:sp>
        <p:nvSpPr>
          <p:cNvPr id="5" name="TextBox 4">
            <a:extLst>
              <a:ext uri="{FF2B5EF4-FFF2-40B4-BE49-F238E27FC236}">
                <a16:creationId xmlns:a16="http://schemas.microsoft.com/office/drawing/2014/main" id="{6505A2C8-32AD-FEA8-BA6F-B99246B89C80}"/>
              </a:ext>
            </a:extLst>
          </p:cNvPr>
          <p:cNvSpPr txBox="1"/>
          <p:nvPr/>
        </p:nvSpPr>
        <p:spPr>
          <a:xfrm>
            <a:off x="429611" y="4270278"/>
            <a:ext cx="11631010" cy="1938992"/>
          </a:xfrm>
          <a:prstGeom prst="rect">
            <a:avLst/>
          </a:prstGeom>
          <a:noFill/>
        </p:spPr>
        <p:txBody>
          <a:bodyPr wrap="square">
            <a:spAutoFit/>
          </a:bodyPr>
          <a:lstStyle/>
          <a:p>
            <a:pPr marL="342900" indent="-342900">
              <a:buFont typeface="Arial" panose="020B0604020202020204" pitchFamily="34" charset="0"/>
              <a:buChar char="•"/>
            </a:pPr>
            <a:r>
              <a:rPr lang="en-US" sz="2400" dirty="0"/>
              <a:t>A class </a:t>
            </a:r>
            <a:r>
              <a:rPr lang="en-US" sz="2400" dirty="0" err="1"/>
              <a:t>MyEmitter</a:t>
            </a:r>
            <a:r>
              <a:rPr lang="en-US" sz="2400" dirty="0"/>
              <a:t> is created extending </a:t>
            </a:r>
            <a:r>
              <a:rPr lang="en-US" sz="2400" dirty="0" err="1"/>
              <a:t>EventEmitter</a:t>
            </a:r>
            <a:r>
              <a:rPr lang="en-US" sz="2400" dirty="0"/>
              <a:t>.</a:t>
            </a:r>
          </a:p>
          <a:p>
            <a:pPr marL="342900" indent="-342900">
              <a:buFont typeface="Arial" panose="020B0604020202020204" pitchFamily="34" charset="0"/>
              <a:buChar char="•"/>
            </a:pPr>
            <a:r>
              <a:rPr lang="en-US" sz="2400" dirty="0"/>
              <a:t>An instance of </a:t>
            </a:r>
            <a:r>
              <a:rPr lang="en-US" sz="2400" dirty="0" err="1"/>
              <a:t>MyEmitter</a:t>
            </a:r>
            <a:r>
              <a:rPr lang="en-US" sz="2400" dirty="0"/>
              <a:t> is created.</a:t>
            </a:r>
          </a:p>
          <a:p>
            <a:pPr marL="342900" indent="-342900">
              <a:buFont typeface="Arial" panose="020B0604020202020204" pitchFamily="34" charset="0"/>
              <a:buChar char="•"/>
            </a:pPr>
            <a:r>
              <a:rPr lang="en-US" sz="2400" dirty="0"/>
              <a:t>An event listener is added for the 'event', which logs a message when the event is triggered.</a:t>
            </a:r>
          </a:p>
          <a:p>
            <a:pPr marL="342900" indent="-342900">
              <a:buFont typeface="Arial" panose="020B0604020202020204" pitchFamily="34" charset="0"/>
              <a:buChar char="•"/>
            </a:pPr>
            <a:r>
              <a:rPr lang="en-US" sz="2400" dirty="0"/>
              <a:t>The event 'event' is emitted, causing the listener's function to execute.</a:t>
            </a:r>
            <a:endParaRPr lang="en-IN" sz="2400" dirty="0"/>
          </a:p>
        </p:txBody>
      </p:sp>
    </p:spTree>
    <p:extLst>
      <p:ext uri="{BB962C8B-B14F-4D97-AF65-F5344CB8AC3E}">
        <p14:creationId xmlns:p14="http://schemas.microsoft.com/office/powerpoint/2010/main" val="1415867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6060B-0A2C-0737-0EEA-8F2FE3D32092}"/>
              </a:ext>
            </a:extLst>
          </p:cNvPr>
          <p:cNvSpPr txBox="1"/>
          <p:nvPr/>
        </p:nvSpPr>
        <p:spPr>
          <a:xfrm>
            <a:off x="3049314" y="248885"/>
            <a:ext cx="6093372" cy="523220"/>
          </a:xfrm>
          <a:prstGeom prst="rect">
            <a:avLst/>
          </a:prstGeom>
          <a:noFill/>
        </p:spPr>
        <p:txBody>
          <a:bodyPr wrap="square">
            <a:spAutoFit/>
          </a:bodyPr>
          <a:lstStyle/>
          <a:p>
            <a:pPr algn="ctr"/>
            <a:r>
              <a:rPr lang="en-IN" sz="2800" b="1" dirty="0"/>
              <a:t>Event Emitter class</a:t>
            </a:r>
          </a:p>
        </p:txBody>
      </p:sp>
      <p:sp>
        <p:nvSpPr>
          <p:cNvPr id="5" name="TextBox 4">
            <a:extLst>
              <a:ext uri="{FF2B5EF4-FFF2-40B4-BE49-F238E27FC236}">
                <a16:creationId xmlns:a16="http://schemas.microsoft.com/office/drawing/2014/main" id="{A5D76AD8-3516-FBC6-C471-657DCCCF6662}"/>
              </a:ext>
            </a:extLst>
          </p:cNvPr>
          <p:cNvSpPr txBox="1"/>
          <p:nvPr/>
        </p:nvSpPr>
        <p:spPr>
          <a:xfrm>
            <a:off x="492670" y="802818"/>
            <a:ext cx="11142279" cy="1200329"/>
          </a:xfrm>
          <a:prstGeom prst="rect">
            <a:avLst/>
          </a:prstGeom>
          <a:noFill/>
        </p:spPr>
        <p:txBody>
          <a:bodyPr wrap="square">
            <a:spAutoFit/>
          </a:bodyPr>
          <a:lstStyle/>
          <a:p>
            <a:pPr algn="just"/>
            <a:r>
              <a:rPr lang="en-US" sz="2400" dirty="0"/>
              <a:t>The </a:t>
            </a:r>
            <a:r>
              <a:rPr lang="en-US" sz="2400" dirty="0" err="1"/>
              <a:t>EventEmitter</a:t>
            </a:r>
            <a:r>
              <a:rPr lang="en-US" sz="2400" dirty="0"/>
              <a:t> class in Node.js is a part of the events module, which provides the foundation for managing and handling events. The class allows objects to emit named events that cause previously registered listeners to be called.</a:t>
            </a:r>
            <a:endParaRPr lang="en-IN" sz="2400" dirty="0"/>
          </a:p>
        </p:txBody>
      </p:sp>
      <p:sp>
        <p:nvSpPr>
          <p:cNvPr id="7" name="TextBox 6">
            <a:extLst>
              <a:ext uri="{FF2B5EF4-FFF2-40B4-BE49-F238E27FC236}">
                <a16:creationId xmlns:a16="http://schemas.microsoft.com/office/drawing/2014/main" id="{2E5671B3-1C68-03BC-E0CB-BD213D9A683E}"/>
              </a:ext>
            </a:extLst>
          </p:cNvPr>
          <p:cNvSpPr txBox="1"/>
          <p:nvPr/>
        </p:nvSpPr>
        <p:spPr>
          <a:xfrm>
            <a:off x="413841" y="2033860"/>
            <a:ext cx="11299935" cy="1569660"/>
          </a:xfrm>
          <a:prstGeom prst="rect">
            <a:avLst/>
          </a:prstGeom>
          <a:noFill/>
        </p:spPr>
        <p:txBody>
          <a:bodyPr wrap="square">
            <a:spAutoFit/>
          </a:bodyPr>
          <a:lstStyle/>
          <a:p>
            <a:r>
              <a:rPr lang="en-US" sz="2400" b="1" dirty="0"/>
              <a:t>1. Importing the </a:t>
            </a:r>
            <a:r>
              <a:rPr lang="en-US" sz="2400" b="1" dirty="0" err="1"/>
              <a:t>EventEmitter</a:t>
            </a:r>
            <a:r>
              <a:rPr lang="en-US" sz="2400" b="1" dirty="0"/>
              <a:t> Class</a:t>
            </a:r>
          </a:p>
          <a:p>
            <a:r>
              <a:rPr lang="en-US" sz="2400" dirty="0"/>
              <a:t>Before you can use the </a:t>
            </a:r>
            <a:r>
              <a:rPr lang="en-US" sz="2400" dirty="0" err="1"/>
              <a:t>EventEmitter</a:t>
            </a:r>
            <a:r>
              <a:rPr lang="en-US" sz="2400" dirty="0"/>
              <a:t> class, you need to import it from the events module:</a:t>
            </a:r>
          </a:p>
          <a:p>
            <a:pPr algn="ctr"/>
            <a:r>
              <a:rPr lang="en-IN" sz="2400" b="1" dirty="0" err="1"/>
              <a:t>const</a:t>
            </a:r>
            <a:r>
              <a:rPr lang="en-IN" sz="2400" b="1" dirty="0"/>
              <a:t> </a:t>
            </a:r>
            <a:r>
              <a:rPr lang="en-IN" sz="2400" b="1" dirty="0" err="1"/>
              <a:t>EventEmitter</a:t>
            </a:r>
            <a:r>
              <a:rPr lang="en-IN" sz="2400" b="1" dirty="0"/>
              <a:t> = require('events');</a:t>
            </a:r>
          </a:p>
        </p:txBody>
      </p:sp>
      <p:sp>
        <p:nvSpPr>
          <p:cNvPr id="9" name="TextBox 8">
            <a:extLst>
              <a:ext uri="{FF2B5EF4-FFF2-40B4-BE49-F238E27FC236}">
                <a16:creationId xmlns:a16="http://schemas.microsoft.com/office/drawing/2014/main" id="{7C978E91-4517-B26A-6D50-CCD761DF829F}"/>
              </a:ext>
            </a:extLst>
          </p:cNvPr>
          <p:cNvSpPr txBox="1"/>
          <p:nvPr/>
        </p:nvSpPr>
        <p:spPr>
          <a:xfrm>
            <a:off x="446032" y="3841917"/>
            <a:ext cx="11299935" cy="1200329"/>
          </a:xfrm>
          <a:prstGeom prst="rect">
            <a:avLst/>
          </a:prstGeom>
          <a:noFill/>
        </p:spPr>
        <p:txBody>
          <a:bodyPr wrap="square">
            <a:spAutoFit/>
          </a:bodyPr>
          <a:lstStyle/>
          <a:p>
            <a:r>
              <a:rPr lang="en-US" sz="2400" b="1" dirty="0"/>
              <a:t>2. Creating an </a:t>
            </a:r>
            <a:r>
              <a:rPr lang="en-US" sz="2400" b="1" dirty="0" err="1"/>
              <a:t>EventEmitter</a:t>
            </a:r>
            <a:r>
              <a:rPr lang="en-US" sz="2400" b="1" dirty="0"/>
              <a:t> Instance</a:t>
            </a:r>
          </a:p>
          <a:p>
            <a:pPr algn="just"/>
            <a:r>
              <a:rPr lang="en-US" sz="2400" dirty="0"/>
              <a:t>You can create an instance of the </a:t>
            </a:r>
            <a:r>
              <a:rPr lang="en-US" sz="2400" dirty="0" err="1"/>
              <a:t>EventEmitter</a:t>
            </a:r>
            <a:r>
              <a:rPr lang="en-US" sz="2400" dirty="0"/>
              <a:t> class either by instantiating </a:t>
            </a:r>
            <a:r>
              <a:rPr lang="en-US" sz="2400" dirty="0" err="1"/>
              <a:t>EventEmitter</a:t>
            </a:r>
            <a:r>
              <a:rPr lang="en-US" sz="2400" dirty="0"/>
              <a:t> directly or by extending it in a custom class:</a:t>
            </a:r>
            <a:endParaRPr lang="en-IN" sz="2400" dirty="0"/>
          </a:p>
        </p:txBody>
      </p:sp>
      <p:sp>
        <p:nvSpPr>
          <p:cNvPr id="11" name="TextBox 10">
            <a:extLst>
              <a:ext uri="{FF2B5EF4-FFF2-40B4-BE49-F238E27FC236}">
                <a16:creationId xmlns:a16="http://schemas.microsoft.com/office/drawing/2014/main" id="{12EEFD3E-91CB-102D-FBAB-9A0A7832E6AE}"/>
              </a:ext>
            </a:extLst>
          </p:cNvPr>
          <p:cNvSpPr txBox="1"/>
          <p:nvPr/>
        </p:nvSpPr>
        <p:spPr>
          <a:xfrm>
            <a:off x="2873266" y="5136842"/>
            <a:ext cx="6093372" cy="1569660"/>
          </a:xfrm>
          <a:prstGeom prst="rect">
            <a:avLst/>
          </a:prstGeom>
          <a:noFill/>
        </p:spPr>
        <p:txBody>
          <a:bodyPr wrap="square">
            <a:spAutoFit/>
          </a:bodyPr>
          <a:lstStyle/>
          <a:p>
            <a:r>
              <a:rPr lang="en-US" sz="2400" b="1" dirty="0"/>
              <a:t>const emitter = new </a:t>
            </a:r>
            <a:r>
              <a:rPr lang="en-US" sz="2400" b="1" dirty="0" err="1"/>
              <a:t>EventEmitter</a:t>
            </a:r>
            <a:r>
              <a:rPr lang="en-US" sz="2400" b="1" dirty="0"/>
              <a:t>();</a:t>
            </a:r>
          </a:p>
          <a:p>
            <a:pPr algn="ctr"/>
            <a:r>
              <a:rPr lang="en-US" sz="2400" b="1" dirty="0"/>
              <a:t>or</a:t>
            </a:r>
          </a:p>
          <a:p>
            <a:r>
              <a:rPr lang="en-US" sz="2400" b="1" dirty="0"/>
              <a:t>class </a:t>
            </a:r>
            <a:r>
              <a:rPr lang="en-US" sz="2400" b="1" dirty="0" err="1"/>
              <a:t>MyEmitter</a:t>
            </a:r>
            <a:r>
              <a:rPr lang="en-US" sz="2400" b="1" dirty="0"/>
              <a:t> extends </a:t>
            </a:r>
            <a:r>
              <a:rPr lang="en-US" sz="2400" b="1" dirty="0" err="1"/>
              <a:t>EventEmitter</a:t>
            </a:r>
            <a:r>
              <a:rPr lang="en-US" sz="2400" b="1" dirty="0"/>
              <a:t> {}</a:t>
            </a:r>
          </a:p>
          <a:p>
            <a:r>
              <a:rPr lang="en-US" sz="2400" b="1" dirty="0"/>
              <a:t>const </a:t>
            </a:r>
            <a:r>
              <a:rPr lang="en-US" sz="2400" b="1" dirty="0" err="1"/>
              <a:t>myEmitter</a:t>
            </a:r>
            <a:r>
              <a:rPr lang="en-US" sz="2400" b="1" dirty="0"/>
              <a:t> = new </a:t>
            </a:r>
            <a:r>
              <a:rPr lang="en-US" sz="2400" b="1" dirty="0" err="1"/>
              <a:t>MyEmitter</a:t>
            </a:r>
            <a:r>
              <a:rPr lang="en-US" sz="2400" b="1" dirty="0"/>
              <a:t>();</a:t>
            </a:r>
            <a:endParaRPr lang="en-IN" sz="2400" b="1" dirty="0"/>
          </a:p>
        </p:txBody>
      </p:sp>
    </p:spTree>
    <p:extLst>
      <p:ext uri="{BB962C8B-B14F-4D97-AF65-F5344CB8AC3E}">
        <p14:creationId xmlns:p14="http://schemas.microsoft.com/office/powerpoint/2010/main" val="2822090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53CB7-19ED-2765-251D-05A733DC16ED}"/>
              </a:ext>
            </a:extLst>
          </p:cNvPr>
          <p:cNvSpPr txBox="1"/>
          <p:nvPr/>
        </p:nvSpPr>
        <p:spPr>
          <a:xfrm>
            <a:off x="366547" y="180223"/>
            <a:ext cx="11473355" cy="1200329"/>
          </a:xfrm>
          <a:prstGeom prst="rect">
            <a:avLst/>
          </a:prstGeom>
          <a:noFill/>
        </p:spPr>
        <p:txBody>
          <a:bodyPr wrap="square">
            <a:spAutoFit/>
          </a:bodyPr>
          <a:lstStyle/>
          <a:p>
            <a:pPr algn="just"/>
            <a:r>
              <a:rPr lang="en-US" sz="2400" b="1" dirty="0"/>
              <a:t>3. Adding Event Listeners</a:t>
            </a:r>
          </a:p>
          <a:p>
            <a:pPr algn="just"/>
            <a:r>
              <a:rPr lang="en-US" sz="2400" dirty="0"/>
              <a:t>You can add event listeners using the .on() or .</a:t>
            </a:r>
            <a:r>
              <a:rPr lang="en-US" sz="2400" dirty="0" err="1"/>
              <a:t>addListener</a:t>
            </a:r>
            <a:r>
              <a:rPr lang="en-US" sz="2400" dirty="0"/>
              <a:t>() methods. These listeners will be invoked when the event is emitted:</a:t>
            </a:r>
            <a:endParaRPr lang="en-IN" sz="2400" dirty="0"/>
          </a:p>
        </p:txBody>
      </p:sp>
      <p:sp>
        <p:nvSpPr>
          <p:cNvPr id="5" name="TextBox 4">
            <a:extLst>
              <a:ext uri="{FF2B5EF4-FFF2-40B4-BE49-F238E27FC236}">
                <a16:creationId xmlns:a16="http://schemas.microsoft.com/office/drawing/2014/main" id="{77D6F59A-7FB2-A979-6913-C8293850CD53}"/>
              </a:ext>
            </a:extLst>
          </p:cNvPr>
          <p:cNvSpPr txBox="1"/>
          <p:nvPr/>
        </p:nvSpPr>
        <p:spPr>
          <a:xfrm>
            <a:off x="366547" y="1407731"/>
            <a:ext cx="9975632" cy="3416320"/>
          </a:xfrm>
          <a:prstGeom prst="rect">
            <a:avLst/>
          </a:prstGeom>
          <a:noFill/>
        </p:spPr>
        <p:txBody>
          <a:bodyPr wrap="square">
            <a:spAutoFit/>
          </a:bodyPr>
          <a:lstStyle/>
          <a:p>
            <a:r>
              <a:rPr lang="en-IN" sz="2400" b="1" dirty="0" err="1"/>
              <a:t>emitter.on</a:t>
            </a:r>
            <a:r>
              <a:rPr lang="en-IN" sz="2400" b="1" dirty="0"/>
              <a:t>('event', function(a, b) {</a:t>
            </a:r>
          </a:p>
          <a:p>
            <a:r>
              <a:rPr lang="en-IN" sz="2400" b="1" dirty="0"/>
              <a:t>  console.log(a, b, this);</a:t>
            </a:r>
          </a:p>
          <a:p>
            <a:r>
              <a:rPr lang="en-IN" sz="2400" b="1" dirty="0"/>
              <a:t>});</a:t>
            </a:r>
          </a:p>
          <a:p>
            <a:endParaRPr lang="en-IN" sz="2400" b="1" dirty="0"/>
          </a:p>
          <a:p>
            <a:r>
              <a:rPr lang="en-IN" sz="2400" b="1" dirty="0"/>
              <a:t>// Alternatively using </a:t>
            </a:r>
            <a:r>
              <a:rPr lang="en-IN" sz="2400" b="1" dirty="0" err="1"/>
              <a:t>addListener</a:t>
            </a:r>
            <a:endParaRPr lang="en-IN" sz="2400" b="1" dirty="0"/>
          </a:p>
          <a:p>
            <a:endParaRPr lang="en-IN" sz="2400" b="1" dirty="0"/>
          </a:p>
          <a:p>
            <a:r>
              <a:rPr lang="en-IN" sz="2400" b="1" dirty="0" err="1"/>
              <a:t>emitter.addListener</a:t>
            </a:r>
            <a:r>
              <a:rPr lang="en-IN" sz="2400" b="1" dirty="0"/>
              <a:t>('event', function(a, b) {</a:t>
            </a:r>
          </a:p>
          <a:p>
            <a:r>
              <a:rPr lang="en-IN" sz="2400" b="1" dirty="0"/>
              <a:t>  console.log(a, b, this);</a:t>
            </a:r>
          </a:p>
          <a:p>
            <a:r>
              <a:rPr lang="en-IN" sz="2400" b="1" dirty="0"/>
              <a:t>});</a:t>
            </a:r>
          </a:p>
        </p:txBody>
      </p:sp>
      <p:sp>
        <p:nvSpPr>
          <p:cNvPr id="6" name="TextBox 5">
            <a:extLst>
              <a:ext uri="{FF2B5EF4-FFF2-40B4-BE49-F238E27FC236}">
                <a16:creationId xmlns:a16="http://schemas.microsoft.com/office/drawing/2014/main" id="{9B730175-9FEA-ADA0-D9EF-1971EE707EBA}"/>
              </a:ext>
            </a:extLst>
          </p:cNvPr>
          <p:cNvSpPr txBox="1"/>
          <p:nvPr/>
        </p:nvSpPr>
        <p:spPr>
          <a:xfrm>
            <a:off x="366545" y="5130680"/>
            <a:ext cx="11378762" cy="1569660"/>
          </a:xfrm>
          <a:prstGeom prst="rect">
            <a:avLst/>
          </a:prstGeom>
          <a:noFill/>
        </p:spPr>
        <p:txBody>
          <a:bodyPr wrap="square">
            <a:spAutoFit/>
          </a:bodyPr>
          <a:lstStyle/>
          <a:p>
            <a:r>
              <a:rPr lang="en-US" sz="2400" b="1" dirty="0"/>
              <a:t>4. Emitting Events</a:t>
            </a:r>
          </a:p>
          <a:p>
            <a:r>
              <a:rPr lang="en-US" sz="2400" dirty="0"/>
              <a:t>You can trigger an event using the .emit() method. This method allows you to pass arguments to the event listeners:</a:t>
            </a:r>
          </a:p>
          <a:p>
            <a:pPr algn="ctr"/>
            <a:r>
              <a:rPr lang="en-US" sz="2400" b="1" dirty="0" err="1"/>
              <a:t>emitter.emit</a:t>
            </a:r>
            <a:r>
              <a:rPr lang="en-US" sz="2400" b="1" dirty="0"/>
              <a:t>('event', 'a', 'b');</a:t>
            </a:r>
            <a:endParaRPr lang="en-IN" sz="2400" b="1" dirty="0"/>
          </a:p>
        </p:txBody>
      </p:sp>
    </p:spTree>
    <p:extLst>
      <p:ext uri="{BB962C8B-B14F-4D97-AF65-F5344CB8AC3E}">
        <p14:creationId xmlns:p14="http://schemas.microsoft.com/office/powerpoint/2010/main" val="3706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EE69C-C073-18FB-972D-7F65E72F09D2}"/>
              </a:ext>
            </a:extLst>
          </p:cNvPr>
          <p:cNvSpPr txBox="1"/>
          <p:nvPr/>
        </p:nvSpPr>
        <p:spPr>
          <a:xfrm>
            <a:off x="335016" y="1057506"/>
            <a:ext cx="6093372" cy="5632311"/>
          </a:xfrm>
          <a:prstGeom prst="rect">
            <a:avLst/>
          </a:prstGeom>
          <a:noFill/>
        </p:spPr>
        <p:txBody>
          <a:bodyPr wrap="square">
            <a:spAutoFit/>
          </a:bodyPr>
          <a:lstStyle/>
          <a:p>
            <a:r>
              <a:rPr lang="en-IN" sz="2400" dirty="0" err="1"/>
              <a:t>const</a:t>
            </a:r>
            <a:r>
              <a:rPr lang="en-IN" sz="2400" dirty="0"/>
              <a:t> </a:t>
            </a:r>
            <a:r>
              <a:rPr lang="en-IN" sz="2400" dirty="0" err="1"/>
              <a:t>EventEmitter</a:t>
            </a:r>
            <a:r>
              <a:rPr lang="en-IN" sz="2400" dirty="0"/>
              <a:t> = require('events');</a:t>
            </a:r>
          </a:p>
          <a:p>
            <a:endParaRPr lang="en-IN" sz="2400" dirty="0"/>
          </a:p>
          <a:p>
            <a:r>
              <a:rPr lang="en-IN" sz="2400" dirty="0"/>
              <a:t>class Calculator extends </a:t>
            </a:r>
            <a:r>
              <a:rPr lang="en-IN" sz="2400" dirty="0" err="1"/>
              <a:t>EventEmitter</a:t>
            </a:r>
            <a:r>
              <a:rPr lang="en-IN" sz="2400" dirty="0"/>
              <a:t> {</a:t>
            </a:r>
          </a:p>
          <a:p>
            <a:r>
              <a:rPr lang="en-IN" sz="2400" dirty="0"/>
              <a:t>    constructor() {</a:t>
            </a:r>
          </a:p>
          <a:p>
            <a:r>
              <a:rPr lang="en-IN" sz="2400" dirty="0"/>
              <a:t>        super();</a:t>
            </a:r>
          </a:p>
          <a:p>
            <a:r>
              <a:rPr lang="en-IN" sz="2400" dirty="0"/>
              <a:t>        </a:t>
            </a:r>
            <a:r>
              <a:rPr lang="en-IN" sz="2400" dirty="0" err="1"/>
              <a:t>this.on</a:t>
            </a:r>
            <a:r>
              <a:rPr lang="en-IN" sz="2400" dirty="0"/>
              <a:t>('add', (a, b) =&gt; {</a:t>
            </a:r>
          </a:p>
          <a:p>
            <a:r>
              <a:rPr lang="en-IN" sz="2400" dirty="0"/>
              <a:t>            </a:t>
            </a:r>
            <a:r>
              <a:rPr lang="en-IN" sz="2400" dirty="0" err="1"/>
              <a:t>const</a:t>
            </a:r>
            <a:r>
              <a:rPr lang="en-IN" sz="2400" dirty="0"/>
              <a:t> result = a + b;</a:t>
            </a:r>
          </a:p>
          <a:p>
            <a:r>
              <a:rPr lang="en-IN" sz="2400" dirty="0"/>
              <a:t>            </a:t>
            </a:r>
            <a:r>
              <a:rPr lang="en-IN" sz="2400" dirty="0" err="1"/>
              <a:t>this.emit</a:t>
            </a:r>
            <a:r>
              <a:rPr lang="en-IN" sz="2400" dirty="0"/>
              <a:t>('result', result);</a:t>
            </a:r>
          </a:p>
          <a:p>
            <a:r>
              <a:rPr lang="en-IN" sz="2400" dirty="0"/>
              <a:t>        });</a:t>
            </a:r>
          </a:p>
          <a:p>
            <a:endParaRPr lang="en-IN" sz="2400" dirty="0"/>
          </a:p>
          <a:p>
            <a:r>
              <a:rPr lang="en-IN" sz="2400" dirty="0"/>
              <a:t>        </a:t>
            </a:r>
            <a:r>
              <a:rPr lang="en-IN" sz="2400" dirty="0" err="1"/>
              <a:t>this.on</a:t>
            </a:r>
            <a:r>
              <a:rPr lang="en-IN" sz="2400" dirty="0"/>
              <a:t>('result', (result) =&gt; {</a:t>
            </a:r>
          </a:p>
          <a:p>
            <a:r>
              <a:rPr lang="en-IN" sz="2400" dirty="0"/>
              <a:t>            console.log(`The sum is: ${result}`);</a:t>
            </a:r>
          </a:p>
          <a:p>
            <a:r>
              <a:rPr lang="en-IN" sz="2400" dirty="0"/>
              <a:t>        });</a:t>
            </a:r>
          </a:p>
          <a:p>
            <a:r>
              <a:rPr lang="en-IN" sz="2400" dirty="0"/>
              <a:t>    }</a:t>
            </a:r>
          </a:p>
          <a:p>
            <a:endParaRPr lang="en-IN" sz="2400" dirty="0"/>
          </a:p>
        </p:txBody>
      </p:sp>
      <p:sp>
        <p:nvSpPr>
          <p:cNvPr id="5" name="TextBox 4">
            <a:extLst>
              <a:ext uri="{FF2B5EF4-FFF2-40B4-BE49-F238E27FC236}">
                <a16:creationId xmlns:a16="http://schemas.microsoft.com/office/drawing/2014/main" id="{065B79E9-01BC-E9DB-5731-7CD18CAB5D41}"/>
              </a:ext>
            </a:extLst>
          </p:cNvPr>
          <p:cNvSpPr txBox="1"/>
          <p:nvPr/>
        </p:nvSpPr>
        <p:spPr>
          <a:xfrm>
            <a:off x="6609693" y="1498942"/>
            <a:ext cx="4867604" cy="2677656"/>
          </a:xfrm>
          <a:prstGeom prst="rect">
            <a:avLst/>
          </a:prstGeom>
          <a:noFill/>
        </p:spPr>
        <p:txBody>
          <a:bodyPr wrap="square">
            <a:spAutoFit/>
          </a:bodyPr>
          <a:lstStyle/>
          <a:p>
            <a:r>
              <a:rPr lang="en-IN" sz="2400" dirty="0" err="1"/>
              <a:t>addNumbers</a:t>
            </a:r>
            <a:r>
              <a:rPr lang="en-IN" sz="2400" dirty="0"/>
              <a:t>(a, b) {</a:t>
            </a:r>
          </a:p>
          <a:p>
            <a:r>
              <a:rPr lang="en-IN" sz="2400" dirty="0"/>
              <a:t>        </a:t>
            </a:r>
            <a:r>
              <a:rPr lang="en-IN" sz="2400" dirty="0" err="1"/>
              <a:t>this.emit</a:t>
            </a:r>
            <a:r>
              <a:rPr lang="en-IN" sz="2400" dirty="0"/>
              <a:t>('add', a, b);</a:t>
            </a:r>
          </a:p>
          <a:p>
            <a:r>
              <a:rPr lang="en-IN" sz="2400" dirty="0"/>
              <a:t>    }</a:t>
            </a:r>
          </a:p>
          <a:p>
            <a:r>
              <a:rPr lang="en-IN" sz="2400" dirty="0"/>
              <a:t>}</a:t>
            </a:r>
          </a:p>
          <a:p>
            <a:endParaRPr lang="en-IN" sz="2400" dirty="0"/>
          </a:p>
          <a:p>
            <a:r>
              <a:rPr lang="en-IN" sz="2400" dirty="0" err="1"/>
              <a:t>const</a:t>
            </a:r>
            <a:r>
              <a:rPr lang="en-IN" sz="2400" dirty="0"/>
              <a:t> calc = new Calculator();</a:t>
            </a:r>
          </a:p>
          <a:p>
            <a:r>
              <a:rPr lang="en-IN" sz="2400" dirty="0" err="1"/>
              <a:t>calc.addNumbers</a:t>
            </a:r>
            <a:r>
              <a:rPr lang="en-IN" sz="2400" dirty="0"/>
              <a:t>(5,3);</a:t>
            </a:r>
          </a:p>
        </p:txBody>
      </p:sp>
      <p:sp>
        <p:nvSpPr>
          <p:cNvPr id="7" name="TextBox 6">
            <a:extLst>
              <a:ext uri="{FF2B5EF4-FFF2-40B4-BE49-F238E27FC236}">
                <a16:creationId xmlns:a16="http://schemas.microsoft.com/office/drawing/2014/main" id="{94201AE7-44DF-C77F-9A6D-3E0730488A43}"/>
              </a:ext>
            </a:extLst>
          </p:cNvPr>
          <p:cNvSpPr txBox="1"/>
          <p:nvPr/>
        </p:nvSpPr>
        <p:spPr>
          <a:xfrm>
            <a:off x="335016" y="188471"/>
            <a:ext cx="10763908" cy="461665"/>
          </a:xfrm>
          <a:prstGeom prst="rect">
            <a:avLst/>
          </a:prstGeom>
          <a:noFill/>
        </p:spPr>
        <p:txBody>
          <a:bodyPr wrap="square">
            <a:spAutoFit/>
          </a:bodyPr>
          <a:lstStyle/>
          <a:p>
            <a:r>
              <a:rPr lang="en-US" sz="2400" b="1" dirty="0"/>
              <a:t>Extending the </a:t>
            </a:r>
            <a:r>
              <a:rPr lang="en-US" sz="2400" b="1" dirty="0" err="1"/>
              <a:t>EventEmitter</a:t>
            </a:r>
            <a:r>
              <a:rPr lang="en-US" sz="2400" b="1" dirty="0"/>
              <a:t> class and add custom functionality to it.</a:t>
            </a:r>
            <a:endParaRPr lang="en-IN" sz="2400" b="1" dirty="0"/>
          </a:p>
        </p:txBody>
      </p:sp>
    </p:spTree>
    <p:extLst>
      <p:ext uri="{BB962C8B-B14F-4D97-AF65-F5344CB8AC3E}">
        <p14:creationId xmlns:p14="http://schemas.microsoft.com/office/powerpoint/2010/main" val="364527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89D7A-5CA4-5C3A-5395-E62A9CEE4C1D}"/>
              </a:ext>
            </a:extLst>
          </p:cNvPr>
          <p:cNvSpPr txBox="1"/>
          <p:nvPr/>
        </p:nvSpPr>
        <p:spPr>
          <a:xfrm>
            <a:off x="2936327" y="138524"/>
            <a:ext cx="6093372" cy="523220"/>
          </a:xfrm>
          <a:prstGeom prst="rect">
            <a:avLst/>
          </a:prstGeom>
          <a:noFill/>
        </p:spPr>
        <p:txBody>
          <a:bodyPr wrap="square">
            <a:spAutoFit/>
          </a:bodyPr>
          <a:lstStyle/>
          <a:p>
            <a:r>
              <a:rPr lang="en-US" sz="2800" b="1" dirty="0"/>
              <a:t>Key features and aspects of Node.js</a:t>
            </a:r>
            <a:endParaRPr lang="en-IN" sz="2800" b="1" dirty="0"/>
          </a:p>
        </p:txBody>
      </p:sp>
      <p:sp>
        <p:nvSpPr>
          <p:cNvPr id="5" name="TextBox 4">
            <a:extLst>
              <a:ext uri="{FF2B5EF4-FFF2-40B4-BE49-F238E27FC236}">
                <a16:creationId xmlns:a16="http://schemas.microsoft.com/office/drawing/2014/main" id="{0720B049-95A3-C0C4-0C58-AEB01E0BA6CC}"/>
              </a:ext>
            </a:extLst>
          </p:cNvPr>
          <p:cNvSpPr txBox="1"/>
          <p:nvPr/>
        </p:nvSpPr>
        <p:spPr>
          <a:xfrm>
            <a:off x="220716" y="764734"/>
            <a:ext cx="11682249" cy="6001643"/>
          </a:xfrm>
          <a:prstGeom prst="rect">
            <a:avLst/>
          </a:prstGeom>
          <a:noFill/>
        </p:spPr>
        <p:txBody>
          <a:bodyPr wrap="square">
            <a:spAutoFit/>
          </a:bodyPr>
          <a:lstStyle/>
          <a:p>
            <a:r>
              <a:rPr lang="en-US" sz="2400" b="1" dirty="0"/>
              <a:t>1. Event-Driven and Non-Blocking I/O</a:t>
            </a:r>
          </a:p>
          <a:p>
            <a:r>
              <a:rPr lang="en-US" sz="2400" dirty="0"/>
              <a:t>Node.js operates on a non-blocking, event-driven architecture, making it efficient and suitable for building scalable network applications. </a:t>
            </a:r>
          </a:p>
          <a:p>
            <a:endParaRPr lang="en-US" sz="2400" dirty="0"/>
          </a:p>
          <a:p>
            <a:r>
              <a:rPr lang="en-US" sz="2400" dirty="0"/>
              <a:t>The non-blocking, event-driven architecture is a fundamental aspect of Node.js and many modern software systems, particularly those dealing with I/O (Input/Output) operations. This architecture allows for efficient handling of concurrent operations, especially in networked applications, without the need for multiple threads of execution.</a:t>
            </a:r>
          </a:p>
          <a:p>
            <a:endParaRPr lang="en-US" sz="2400" dirty="0"/>
          </a:p>
          <a:p>
            <a:r>
              <a:rPr lang="en-US" sz="2400" dirty="0"/>
              <a:t>In a non-blocking system, tasks that would typically delay the execution process (like reading from a file system or querying a database) are executed asynchronously. This means the application can initiate an I/O operation and continue to execute other tasks without waiting for the I/O operation to complete. When the operation is completed, a callback function is executed to handle the result, allowing the task to resume where it left off.</a:t>
            </a:r>
            <a:endParaRPr lang="en-IN" sz="2400" dirty="0"/>
          </a:p>
        </p:txBody>
      </p:sp>
    </p:spTree>
    <p:extLst>
      <p:ext uri="{BB962C8B-B14F-4D97-AF65-F5344CB8AC3E}">
        <p14:creationId xmlns:p14="http://schemas.microsoft.com/office/powerpoint/2010/main" val="4211506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13BFE-A580-24E0-5361-3BD8F113C888}"/>
              </a:ext>
            </a:extLst>
          </p:cNvPr>
          <p:cNvSpPr txBox="1"/>
          <p:nvPr/>
        </p:nvSpPr>
        <p:spPr>
          <a:xfrm>
            <a:off x="287719" y="356020"/>
            <a:ext cx="11504887" cy="5632311"/>
          </a:xfrm>
          <a:prstGeom prst="rect">
            <a:avLst/>
          </a:prstGeom>
          <a:noFill/>
        </p:spPr>
        <p:txBody>
          <a:bodyPr wrap="square">
            <a:spAutoFit/>
          </a:bodyPr>
          <a:lstStyle/>
          <a:p>
            <a:pPr marL="342900" indent="-342900">
              <a:buFont typeface="Arial" panose="020B0604020202020204" pitchFamily="34" charset="0"/>
              <a:buChar char="•"/>
            </a:pPr>
            <a:r>
              <a:rPr lang="en-US" sz="2400" dirty="0"/>
              <a:t>Calculator Class: A custom class Calculator is derived from </a:t>
            </a:r>
            <a:r>
              <a:rPr lang="en-US" sz="2400" dirty="0" err="1"/>
              <a:t>EventEmitter</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Event Handlers: Inside the constructor, two event listeners are set up: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first listener responds to the 'add' event by calculating the sum of two numbers and then emits a 'result' event with the computed result.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second listener responds to the 'result' event by logging the result to the console.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addNumbers</a:t>
            </a:r>
            <a:r>
              <a:rPr lang="en-US" sz="2400" dirty="0"/>
              <a:t> Method: A method that triggers the 'add' event with two numbers as arguments.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Using the Calculator: An instance of Calculator is created, and the </a:t>
            </a:r>
            <a:r>
              <a:rPr lang="en-US" sz="2400" dirty="0" err="1"/>
              <a:t>addNumbers</a:t>
            </a:r>
            <a:r>
              <a:rPr lang="en-US" sz="2400" dirty="0"/>
              <a:t> method is called with two sample numbers (5 and 3).</a:t>
            </a:r>
            <a:endParaRPr lang="en-IN" sz="2400" dirty="0"/>
          </a:p>
        </p:txBody>
      </p:sp>
    </p:spTree>
    <p:extLst>
      <p:ext uri="{BB962C8B-B14F-4D97-AF65-F5344CB8AC3E}">
        <p14:creationId xmlns:p14="http://schemas.microsoft.com/office/powerpoint/2010/main" val="66290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8CE89-B316-9EA7-E9FD-3869146F4CAF}"/>
              </a:ext>
            </a:extLst>
          </p:cNvPr>
          <p:cNvSpPr txBox="1"/>
          <p:nvPr/>
        </p:nvSpPr>
        <p:spPr>
          <a:xfrm>
            <a:off x="303485" y="420101"/>
            <a:ext cx="11362997" cy="5632311"/>
          </a:xfrm>
          <a:prstGeom prst="rect">
            <a:avLst/>
          </a:prstGeom>
          <a:noFill/>
        </p:spPr>
        <p:txBody>
          <a:bodyPr wrap="square">
            <a:spAutoFit/>
          </a:bodyPr>
          <a:lstStyle/>
          <a:p>
            <a:r>
              <a:rPr lang="en-US" sz="2400" b="1" dirty="0"/>
              <a:t>2. Built on V8 JavaScript Engine</a:t>
            </a:r>
          </a:p>
          <a:p>
            <a:r>
              <a:rPr lang="en-US" sz="2400" dirty="0"/>
              <a:t>Node.js is built on the Chrome V8 JavaScript engine, which compiles JavaScript directly to native machine code. This allows Node.js to provide exceptional performance for applications.</a:t>
            </a:r>
          </a:p>
          <a:p>
            <a:endParaRPr lang="en-US" sz="2400" dirty="0"/>
          </a:p>
          <a:p>
            <a:r>
              <a:rPr lang="en-US" sz="2400" dirty="0"/>
              <a:t>The V8 JavaScript engine is an open-source JavaScript engine developed by Google. It is written in C++ and is used in Google Chrome, the open-source browser from Google, as well as in Node.js and other projects. V8 compiles JavaScript directly to native machine code before executing it, rather than interpreting it or compiling it to bytecode. This approach results in significantly faster execution of JavaScript code, which is crucial for performance-critical applications.</a:t>
            </a:r>
          </a:p>
          <a:p>
            <a:endParaRPr lang="en-US" sz="2400" dirty="0"/>
          </a:p>
          <a:p>
            <a:r>
              <a:rPr lang="en-US" sz="2400" dirty="0"/>
              <a:t>Just-In-Time (JIT) Compilation: V8 uses JIT compilation techniques to improve the execution speed of JavaScript. This means that it compiles JavaScript code to machine code at runtime, optimizing the code based on how it's actually being used.</a:t>
            </a:r>
            <a:endParaRPr lang="en-IN" sz="2400" dirty="0"/>
          </a:p>
        </p:txBody>
      </p:sp>
    </p:spTree>
    <p:extLst>
      <p:ext uri="{BB962C8B-B14F-4D97-AF65-F5344CB8AC3E}">
        <p14:creationId xmlns:p14="http://schemas.microsoft.com/office/powerpoint/2010/main" val="8138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2ADC7-62CF-E02F-D45E-C03763516F22}"/>
              </a:ext>
            </a:extLst>
          </p:cNvPr>
          <p:cNvSpPr txBox="1"/>
          <p:nvPr/>
        </p:nvSpPr>
        <p:spPr>
          <a:xfrm>
            <a:off x="413844" y="439257"/>
            <a:ext cx="11221108" cy="3785652"/>
          </a:xfrm>
          <a:prstGeom prst="rect">
            <a:avLst/>
          </a:prstGeom>
          <a:noFill/>
        </p:spPr>
        <p:txBody>
          <a:bodyPr wrap="square">
            <a:spAutoFit/>
          </a:bodyPr>
          <a:lstStyle/>
          <a:p>
            <a:r>
              <a:rPr lang="en-US" sz="2400" b="1" dirty="0"/>
              <a:t>3. </a:t>
            </a:r>
            <a:r>
              <a:rPr lang="en-US" sz="2400" b="1" dirty="0" err="1"/>
              <a:t>npm</a:t>
            </a:r>
            <a:r>
              <a:rPr lang="en-US" sz="2400" b="1" dirty="0"/>
              <a:t>: Node.js Package Manager</a:t>
            </a:r>
          </a:p>
          <a:p>
            <a:r>
              <a:rPr lang="en-US" sz="2400" dirty="0"/>
              <a:t>Node.js comes with </a:t>
            </a:r>
            <a:r>
              <a:rPr lang="en-US" sz="2400" dirty="0" err="1"/>
              <a:t>npm</a:t>
            </a:r>
            <a:r>
              <a:rPr lang="en-US" sz="2400" dirty="0"/>
              <a:t>, a powerful package manager that makes it easy to share and reuse code. </a:t>
            </a:r>
            <a:r>
              <a:rPr lang="en-US" sz="2400" dirty="0" err="1"/>
              <a:t>npm</a:t>
            </a:r>
            <a:r>
              <a:rPr lang="en-US" sz="2400" dirty="0"/>
              <a:t> has become one of the largest software registries in the world, offering a vast collection of packages for various functionalities, from web development frameworks to tools for data visualization.</a:t>
            </a:r>
          </a:p>
          <a:p>
            <a:endParaRPr lang="en-US" sz="2400" dirty="0"/>
          </a:p>
          <a:p>
            <a:r>
              <a:rPr lang="en-US" sz="2400" b="1" dirty="0"/>
              <a:t>4. Asynchronous Programming Model</a:t>
            </a:r>
          </a:p>
          <a:p>
            <a:r>
              <a:rPr lang="en-US" sz="2400" dirty="0"/>
              <a:t>Node.js encourages an asynchronous programming model, which can lead to more efficient use of resources and faster application performance, especially in applications that perform a lot of I/O operations.</a:t>
            </a:r>
            <a:endParaRPr lang="en-IN" sz="2400" dirty="0"/>
          </a:p>
        </p:txBody>
      </p:sp>
    </p:spTree>
    <p:extLst>
      <p:ext uri="{BB962C8B-B14F-4D97-AF65-F5344CB8AC3E}">
        <p14:creationId xmlns:p14="http://schemas.microsoft.com/office/powerpoint/2010/main" val="147616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A129A-7E1D-C169-313E-48F187BCD947}"/>
              </a:ext>
            </a:extLst>
          </p:cNvPr>
          <p:cNvSpPr txBox="1"/>
          <p:nvPr/>
        </p:nvSpPr>
        <p:spPr>
          <a:xfrm>
            <a:off x="524203" y="395351"/>
            <a:ext cx="11126514" cy="3539430"/>
          </a:xfrm>
          <a:prstGeom prst="rect">
            <a:avLst/>
          </a:prstGeom>
          <a:noFill/>
        </p:spPr>
        <p:txBody>
          <a:bodyPr wrap="square">
            <a:spAutoFit/>
          </a:bodyPr>
          <a:lstStyle/>
          <a:p>
            <a:pPr algn="ctr"/>
            <a:r>
              <a:rPr lang="en-IN" sz="2800" b="1" dirty="0"/>
              <a:t>What Node.js can do?</a:t>
            </a:r>
          </a:p>
          <a:p>
            <a:pPr algn="ctr"/>
            <a:endParaRPr lang="en-IN" sz="2800" b="1" dirty="0"/>
          </a:p>
          <a:p>
            <a:r>
              <a:rPr lang="en-IN" sz="2400" dirty="0"/>
              <a:t>• Node.js can generate dynamic page content.</a:t>
            </a:r>
          </a:p>
          <a:p>
            <a:endParaRPr lang="en-IN" sz="2400" dirty="0"/>
          </a:p>
          <a:p>
            <a:r>
              <a:rPr lang="en-IN" sz="2400" dirty="0"/>
              <a:t>• Node.js can create, open, read, write, delete, and close files on the server.</a:t>
            </a:r>
          </a:p>
          <a:p>
            <a:endParaRPr lang="en-IN" sz="2400" dirty="0"/>
          </a:p>
          <a:p>
            <a:r>
              <a:rPr lang="en-IN" sz="2400" dirty="0"/>
              <a:t>• Node.js can collect form data.</a:t>
            </a:r>
          </a:p>
          <a:p>
            <a:endParaRPr lang="en-IN" sz="2400" dirty="0"/>
          </a:p>
          <a:p>
            <a:r>
              <a:rPr lang="en-IN" sz="2400" dirty="0"/>
              <a:t>• Node.js can perform CRUD operations on your database.</a:t>
            </a:r>
          </a:p>
        </p:txBody>
      </p:sp>
    </p:spTree>
    <p:extLst>
      <p:ext uri="{BB962C8B-B14F-4D97-AF65-F5344CB8AC3E}">
        <p14:creationId xmlns:p14="http://schemas.microsoft.com/office/powerpoint/2010/main" val="23445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12B1B-5C95-8E1B-E0BE-16CF61F3EC80}"/>
              </a:ext>
            </a:extLst>
          </p:cNvPr>
          <p:cNvSpPr txBox="1"/>
          <p:nvPr/>
        </p:nvSpPr>
        <p:spPr>
          <a:xfrm>
            <a:off x="303485" y="386367"/>
            <a:ext cx="11615245" cy="3539430"/>
          </a:xfrm>
          <a:prstGeom prst="rect">
            <a:avLst/>
          </a:prstGeom>
          <a:noFill/>
        </p:spPr>
        <p:txBody>
          <a:bodyPr wrap="square">
            <a:spAutoFit/>
          </a:bodyPr>
          <a:lstStyle/>
          <a:p>
            <a:pPr algn="just"/>
            <a:r>
              <a:rPr lang="en-US" sz="2400" b="1" dirty="0"/>
              <a:t>The Traditional Web Server Model</a:t>
            </a:r>
          </a:p>
          <a:p>
            <a:pPr algn="just"/>
            <a:r>
              <a:rPr lang="en-US" sz="2400" dirty="0"/>
              <a:t>The traditional web server model consists of a pool of threads which may process requests. Each time a new request comes in, it is assigned to a different thread in the pool. </a:t>
            </a:r>
          </a:p>
          <a:p>
            <a:pPr algn="just"/>
            <a:endParaRPr lang="en-US" sz="1600" dirty="0"/>
          </a:p>
          <a:p>
            <a:pPr algn="just"/>
            <a:r>
              <a:rPr lang="en-US" sz="2400" dirty="0"/>
              <a:t>In the event a request is received and a thread is not available, the request will have to wait until a previous request finishes, a response is returned, and the thread is returned to the thread pool. </a:t>
            </a:r>
          </a:p>
          <a:p>
            <a:pPr algn="just"/>
            <a:endParaRPr lang="en-US" sz="1600" dirty="0"/>
          </a:p>
          <a:p>
            <a:pPr algn="just"/>
            <a:r>
              <a:rPr lang="en-US" sz="2400" dirty="0"/>
              <a:t>In this way, the web server model is synchronous, or blocking.</a:t>
            </a:r>
            <a:endParaRPr lang="en-IN" sz="2400" dirty="0"/>
          </a:p>
        </p:txBody>
      </p:sp>
      <p:pic>
        <p:nvPicPr>
          <p:cNvPr id="1026" name="Picture 2">
            <a:extLst>
              <a:ext uri="{FF2B5EF4-FFF2-40B4-BE49-F238E27FC236}">
                <a16:creationId xmlns:a16="http://schemas.microsoft.com/office/drawing/2014/main" id="{2E155E43-D36E-4C1F-60C1-0D04B0FEC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634"/>
          <a:stretch/>
        </p:blipFill>
        <p:spPr bwMode="auto">
          <a:xfrm>
            <a:off x="1340069" y="3912625"/>
            <a:ext cx="8089681" cy="255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3086</TotalTime>
  <Words>4721</Words>
  <Application>Microsoft Office PowerPoint</Application>
  <PresentationFormat>Widescreen</PresentationFormat>
  <Paragraphs>418</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Aptos Display</vt:lpstr>
      <vt:lpstr>Arial</vt:lpstr>
      <vt:lpstr>Calibri</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Varun Sapra</dc:creator>
  <cp:lastModifiedBy>Akshat Negi</cp:lastModifiedBy>
  <cp:revision>53</cp:revision>
  <dcterms:created xsi:type="dcterms:W3CDTF">2024-04-06T00:33:53Z</dcterms:created>
  <dcterms:modified xsi:type="dcterms:W3CDTF">2024-05-07T17:11:18Z</dcterms:modified>
</cp:coreProperties>
</file>