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83"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82" r:id="rId20"/>
    <p:sldId id="27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4" d="100"/>
          <a:sy n="64" d="100"/>
        </p:scale>
        <p:origin x="97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626066-DFD4-42AD-9764-03C96F61DDD6}" type="datetimeFigureOut">
              <a:rPr lang="en-US" smtClean="0"/>
              <a:t>9/22/2024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951FF8-943C-4967-866D-F5B0509E559D}" type="slidenum">
              <a:rPr lang="en-US" smtClean="0"/>
              <a:t>‹#›</a:t>
            </a:fld>
            <a:endParaRPr lang="en-US"/>
          </a:p>
        </p:txBody>
      </p:sp>
    </p:spTree>
    <p:extLst>
      <p:ext uri="{BB962C8B-B14F-4D97-AF65-F5344CB8AC3E}">
        <p14:creationId xmlns:p14="http://schemas.microsoft.com/office/powerpoint/2010/main" val="1930953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33AB99-A463-4230-88EA-64063779A37D}" type="slidenum">
              <a:rPr lang="en-US" smtClean="0"/>
              <a:t>19</a:t>
            </a:fld>
            <a:endParaRPr lang="en-US"/>
          </a:p>
        </p:txBody>
      </p:sp>
    </p:spTree>
    <p:extLst>
      <p:ext uri="{BB962C8B-B14F-4D97-AF65-F5344CB8AC3E}">
        <p14:creationId xmlns:p14="http://schemas.microsoft.com/office/powerpoint/2010/main" val="19088533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61A88D5-4A1D-451A-915F-6172945F7408}" type="datetimeFigureOut">
              <a:rPr lang="en-US" smtClean="0"/>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8016CF-D606-4445-A05F-5A8296C468F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3667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1A88D5-4A1D-451A-915F-6172945F7408}" type="datetimeFigureOut">
              <a:rPr lang="en-US" smtClean="0"/>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8016CF-D606-4445-A05F-5A8296C468F5}" type="slidenum">
              <a:rPr lang="en-US" smtClean="0"/>
              <a:t>‹#›</a:t>
            </a:fld>
            <a:endParaRPr lang="en-US"/>
          </a:p>
        </p:txBody>
      </p:sp>
    </p:spTree>
    <p:extLst>
      <p:ext uri="{BB962C8B-B14F-4D97-AF65-F5344CB8AC3E}">
        <p14:creationId xmlns:p14="http://schemas.microsoft.com/office/powerpoint/2010/main" val="778521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1A88D5-4A1D-451A-915F-6172945F7408}" type="datetimeFigureOut">
              <a:rPr lang="en-US" smtClean="0"/>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8016CF-D606-4445-A05F-5A8296C468F5}" type="slidenum">
              <a:rPr lang="en-US" smtClean="0"/>
              <a:t>‹#›</a:t>
            </a:fld>
            <a:endParaRPr lang="en-US"/>
          </a:p>
        </p:txBody>
      </p:sp>
    </p:spTree>
    <p:extLst>
      <p:ext uri="{BB962C8B-B14F-4D97-AF65-F5344CB8AC3E}">
        <p14:creationId xmlns:p14="http://schemas.microsoft.com/office/powerpoint/2010/main" val="3867897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1A88D5-4A1D-451A-915F-6172945F7408}" type="datetimeFigureOut">
              <a:rPr lang="en-US" smtClean="0"/>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8016CF-D606-4445-A05F-5A8296C468F5}" type="slidenum">
              <a:rPr lang="en-US" smtClean="0"/>
              <a:t>‹#›</a:t>
            </a:fld>
            <a:endParaRPr lang="en-US"/>
          </a:p>
        </p:txBody>
      </p:sp>
    </p:spTree>
    <p:extLst>
      <p:ext uri="{BB962C8B-B14F-4D97-AF65-F5344CB8AC3E}">
        <p14:creationId xmlns:p14="http://schemas.microsoft.com/office/powerpoint/2010/main" val="127066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1A88D5-4A1D-451A-915F-6172945F7408}" type="datetimeFigureOut">
              <a:rPr lang="en-US" smtClean="0"/>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8016CF-D606-4445-A05F-5A8296C468F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7690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61A88D5-4A1D-451A-915F-6172945F7408}" type="datetimeFigureOut">
              <a:rPr lang="en-US" smtClean="0"/>
              <a:t>9/22/2024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8016CF-D606-4445-A05F-5A8296C468F5}" type="slidenum">
              <a:rPr lang="en-US" smtClean="0"/>
              <a:t>‹#›</a:t>
            </a:fld>
            <a:endParaRPr lang="en-US"/>
          </a:p>
        </p:txBody>
      </p:sp>
    </p:spTree>
    <p:extLst>
      <p:ext uri="{BB962C8B-B14F-4D97-AF65-F5344CB8AC3E}">
        <p14:creationId xmlns:p14="http://schemas.microsoft.com/office/powerpoint/2010/main" val="2413867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1A88D5-4A1D-451A-915F-6172945F7408}" type="datetimeFigureOut">
              <a:rPr lang="en-US" smtClean="0"/>
              <a:t>9/22/2024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8016CF-D606-4445-A05F-5A8296C468F5}" type="slidenum">
              <a:rPr lang="en-US" smtClean="0"/>
              <a:t>‹#›</a:t>
            </a:fld>
            <a:endParaRPr lang="en-US"/>
          </a:p>
        </p:txBody>
      </p:sp>
    </p:spTree>
    <p:extLst>
      <p:ext uri="{BB962C8B-B14F-4D97-AF65-F5344CB8AC3E}">
        <p14:creationId xmlns:p14="http://schemas.microsoft.com/office/powerpoint/2010/main" val="792245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61A88D5-4A1D-451A-915F-6172945F7408}" type="datetimeFigureOut">
              <a:rPr lang="en-US" smtClean="0"/>
              <a:t>9/22/2024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8016CF-D606-4445-A05F-5A8296C468F5}" type="slidenum">
              <a:rPr lang="en-US" smtClean="0"/>
              <a:t>‹#›</a:t>
            </a:fld>
            <a:endParaRPr lang="en-US"/>
          </a:p>
        </p:txBody>
      </p:sp>
    </p:spTree>
    <p:extLst>
      <p:ext uri="{BB962C8B-B14F-4D97-AF65-F5344CB8AC3E}">
        <p14:creationId xmlns:p14="http://schemas.microsoft.com/office/powerpoint/2010/main" val="100141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61A88D5-4A1D-451A-915F-6172945F7408}" type="datetimeFigureOut">
              <a:rPr lang="en-US" smtClean="0"/>
              <a:t>9/22/2024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0A8016CF-D606-4445-A05F-5A8296C468F5}" type="slidenum">
              <a:rPr lang="en-US" smtClean="0"/>
              <a:t>‹#›</a:t>
            </a:fld>
            <a:endParaRPr lang="en-US"/>
          </a:p>
        </p:txBody>
      </p:sp>
    </p:spTree>
    <p:extLst>
      <p:ext uri="{BB962C8B-B14F-4D97-AF65-F5344CB8AC3E}">
        <p14:creationId xmlns:p14="http://schemas.microsoft.com/office/powerpoint/2010/main" val="198765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61A88D5-4A1D-451A-915F-6172945F7408}" type="datetimeFigureOut">
              <a:rPr lang="en-US" smtClean="0"/>
              <a:t>9/22/2024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A8016CF-D606-4445-A05F-5A8296C468F5}" type="slidenum">
              <a:rPr lang="en-US" smtClean="0"/>
              <a:t>‹#›</a:t>
            </a:fld>
            <a:endParaRPr lang="en-US"/>
          </a:p>
        </p:txBody>
      </p:sp>
    </p:spTree>
    <p:extLst>
      <p:ext uri="{BB962C8B-B14F-4D97-AF65-F5344CB8AC3E}">
        <p14:creationId xmlns:p14="http://schemas.microsoft.com/office/powerpoint/2010/main" val="4254940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1A88D5-4A1D-451A-915F-6172945F7408}" type="datetimeFigureOut">
              <a:rPr lang="en-US" smtClean="0"/>
              <a:t>9/22/2024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8016CF-D606-4445-A05F-5A8296C468F5}" type="slidenum">
              <a:rPr lang="en-US" smtClean="0"/>
              <a:t>‹#›</a:t>
            </a:fld>
            <a:endParaRPr lang="en-US"/>
          </a:p>
        </p:txBody>
      </p:sp>
    </p:spTree>
    <p:extLst>
      <p:ext uri="{BB962C8B-B14F-4D97-AF65-F5344CB8AC3E}">
        <p14:creationId xmlns:p14="http://schemas.microsoft.com/office/powerpoint/2010/main" val="875021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61A88D5-4A1D-451A-915F-6172945F7408}" type="datetimeFigureOut">
              <a:rPr lang="en-US" smtClean="0"/>
              <a:t>9/22/2024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A8016CF-D606-4445-A05F-5A8296C468F5}"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82135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9994B-0494-22BF-2E26-AF6C25F5830E}"/>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2D7CA9D0-C30A-86EE-CD20-71A5EF7C982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02663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D1583-6594-C46E-8BB0-FBBAD218ADDA}"/>
              </a:ext>
            </a:extLst>
          </p:cNvPr>
          <p:cNvSpPr>
            <a:spLocks noGrp="1"/>
          </p:cNvSpPr>
          <p:nvPr>
            <p:ph type="title"/>
          </p:nvPr>
        </p:nvSpPr>
        <p:spPr/>
        <p:txBody>
          <a:bodyPr/>
          <a:lstStyle/>
          <a:p>
            <a:r>
              <a:rPr lang="en-US" dirty="0">
                <a:solidFill>
                  <a:srgbClr val="FF0000"/>
                </a:solidFill>
              </a:rPr>
              <a:t>Data Hiding </a:t>
            </a:r>
          </a:p>
        </p:txBody>
      </p:sp>
      <p:sp>
        <p:nvSpPr>
          <p:cNvPr id="3" name="Content Placeholder 2">
            <a:extLst>
              <a:ext uri="{FF2B5EF4-FFF2-40B4-BE49-F238E27FC236}">
                <a16:creationId xmlns:a16="http://schemas.microsoft.com/office/drawing/2014/main" id="{8277D570-9C1D-035D-1114-2CCAB9DD2C59}"/>
              </a:ext>
            </a:extLst>
          </p:cNvPr>
          <p:cNvSpPr>
            <a:spLocks noGrp="1"/>
          </p:cNvSpPr>
          <p:nvPr>
            <p:ph idx="1"/>
          </p:nvPr>
        </p:nvSpPr>
        <p:spPr/>
        <p:txBody>
          <a:bodyPr/>
          <a:lstStyle/>
          <a:p>
            <a:pPr>
              <a:buFont typeface="Wingdings" panose="05000000000000000000" pitchFamily="2" charset="2"/>
              <a:buChar char="v"/>
            </a:pPr>
            <a:r>
              <a:rPr lang="en-US" dirty="0"/>
              <a:t>There are a few nuances to hard drives that enable a wily individual to conceal the presence of large amounts of data on them. </a:t>
            </a:r>
          </a:p>
          <a:p>
            <a:pPr>
              <a:buFont typeface="Wingdings" panose="05000000000000000000" pitchFamily="2" charset="2"/>
              <a:buChar char="v"/>
            </a:pPr>
            <a:r>
              <a:rPr lang="en-US" dirty="0"/>
              <a:t>The first cylinder on a disk (</a:t>
            </a:r>
            <a:r>
              <a:rPr lang="en-US" dirty="0" err="1"/>
              <a:t>i.e</a:t>
            </a:r>
            <a:r>
              <a:rPr lang="en-US" dirty="0"/>
              <a:t> the maintenance track) is used to store information about the drive such as its geometry and the location of bad sectors. </a:t>
            </a:r>
          </a:p>
          <a:p>
            <a:pPr>
              <a:buFont typeface="Wingdings" panose="05000000000000000000" pitchFamily="2" charset="2"/>
              <a:buChar char="v"/>
            </a:pPr>
            <a:r>
              <a:rPr lang="en-US" dirty="0"/>
              <a:t> By intentionally marking portions of the disk as bad, an individual can conceal data in these areas from the operating system. </a:t>
            </a:r>
          </a:p>
          <a:p>
            <a:pPr>
              <a:buFont typeface="Wingdings" panose="05000000000000000000" pitchFamily="2" charset="2"/>
              <a:buChar char="v"/>
            </a:pPr>
            <a:r>
              <a:rPr lang="en-US" dirty="0"/>
              <a:t>The evidence collection tools described in this text are not fooled by this technique and some utilities such as Anadisk3 can copy the maintenance track of a floppy disk.</a:t>
            </a:r>
          </a:p>
          <a:p>
            <a:pPr>
              <a:buFont typeface="Wingdings" panose="05000000000000000000" pitchFamily="2" charset="2"/>
              <a:buChar char="v"/>
            </a:pPr>
            <a:r>
              <a:rPr lang="en-US" dirty="0"/>
              <a:t> Another potential area for data hiding is the Protected Area on post 1998-ATA disks. As the name suggests, most programs cannot access this area but several forensic tools have been developed to detect and copy this area</a:t>
            </a:r>
          </a:p>
        </p:txBody>
      </p:sp>
      <p:pic>
        <p:nvPicPr>
          <p:cNvPr id="4" name="Picture 3">
            <a:extLst>
              <a:ext uri="{FF2B5EF4-FFF2-40B4-BE49-F238E27FC236}">
                <a16:creationId xmlns:a16="http://schemas.microsoft.com/office/drawing/2014/main" id="{AE0FFDB6-6FA6-16B3-1B08-E91050446A66}"/>
              </a:ext>
            </a:extLst>
          </p:cNvPr>
          <p:cNvPicPr>
            <a:picLocks noChangeAspect="1"/>
          </p:cNvPicPr>
          <p:nvPr/>
        </p:nvPicPr>
        <p:blipFill>
          <a:blip r:embed="rId2"/>
          <a:stretch>
            <a:fillRect/>
          </a:stretch>
        </p:blipFill>
        <p:spPr>
          <a:xfrm>
            <a:off x="9931263" y="287980"/>
            <a:ext cx="2029108" cy="724001"/>
          </a:xfrm>
          <a:prstGeom prst="rect">
            <a:avLst/>
          </a:prstGeom>
        </p:spPr>
      </p:pic>
    </p:spTree>
    <p:extLst>
      <p:ext uri="{BB962C8B-B14F-4D97-AF65-F5344CB8AC3E}">
        <p14:creationId xmlns:p14="http://schemas.microsoft.com/office/powerpoint/2010/main" val="690303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7D15D-B6AF-D85E-57CC-37A7FD413A8C}"/>
              </a:ext>
            </a:extLst>
          </p:cNvPr>
          <p:cNvSpPr>
            <a:spLocks noGrp="1"/>
          </p:cNvSpPr>
          <p:nvPr>
            <p:ph type="title"/>
          </p:nvPr>
        </p:nvSpPr>
        <p:spPr/>
        <p:txBody>
          <a:bodyPr/>
          <a:lstStyle/>
          <a:p>
            <a:r>
              <a:rPr lang="en-US" dirty="0">
                <a:solidFill>
                  <a:srgbClr val="FF0000"/>
                </a:solidFill>
              </a:rPr>
              <a:t>File Systems </a:t>
            </a:r>
          </a:p>
        </p:txBody>
      </p:sp>
      <p:sp>
        <p:nvSpPr>
          <p:cNvPr id="3" name="Content Placeholder 2">
            <a:extLst>
              <a:ext uri="{FF2B5EF4-FFF2-40B4-BE49-F238E27FC236}">
                <a16:creationId xmlns:a16="http://schemas.microsoft.com/office/drawing/2014/main" id="{092F4FDA-71F8-710D-EA38-FE0007179482}"/>
              </a:ext>
            </a:extLst>
          </p:cNvPr>
          <p:cNvSpPr>
            <a:spLocks noGrp="1"/>
          </p:cNvSpPr>
          <p:nvPr>
            <p:ph idx="1"/>
          </p:nvPr>
        </p:nvSpPr>
        <p:spPr/>
        <p:txBody>
          <a:bodyPr/>
          <a:lstStyle/>
          <a:p>
            <a:pPr>
              <a:buFont typeface="Wingdings" panose="05000000000000000000" pitchFamily="2" charset="2"/>
              <a:buChar char="q"/>
            </a:pPr>
            <a:r>
              <a:rPr lang="en-US" dirty="0"/>
              <a:t> File systems such as FAT16, FAT32, NTFS, HFS (Macintosh Hierarchical Filesystem), HFS+, Ext2 (Linux), and UFS (Solaris) keep track of where data are located on a disk, providing the familiar file and folder structure. </a:t>
            </a:r>
          </a:p>
          <a:p>
            <a:pPr>
              <a:buFont typeface="Wingdings" panose="05000000000000000000" pitchFamily="2" charset="2"/>
              <a:buChar char="q"/>
            </a:pPr>
            <a:r>
              <a:rPr lang="en-US" dirty="0"/>
              <a:t> Before a file system can be created, a partition must be created to specify how much of the hard drive it will occupy. </a:t>
            </a:r>
          </a:p>
          <a:p>
            <a:pPr>
              <a:buFont typeface="Wingdings" panose="05000000000000000000" pitchFamily="2" charset="2"/>
              <a:buChar char="q"/>
            </a:pPr>
            <a:r>
              <a:rPr lang="en-US" dirty="0"/>
              <a:t> The first sector of a hard disk contains the Master Boot Record (MBR) containing a partition table to tell the operating system how the disk is divided. </a:t>
            </a:r>
          </a:p>
        </p:txBody>
      </p:sp>
      <p:pic>
        <p:nvPicPr>
          <p:cNvPr id="4" name="Picture 3">
            <a:extLst>
              <a:ext uri="{FF2B5EF4-FFF2-40B4-BE49-F238E27FC236}">
                <a16:creationId xmlns:a16="http://schemas.microsoft.com/office/drawing/2014/main" id="{4ADB949A-9488-28FB-4FF5-939F19459CBB}"/>
              </a:ext>
            </a:extLst>
          </p:cNvPr>
          <p:cNvPicPr>
            <a:picLocks noChangeAspect="1"/>
          </p:cNvPicPr>
          <p:nvPr/>
        </p:nvPicPr>
        <p:blipFill>
          <a:blip r:embed="rId2"/>
          <a:stretch>
            <a:fillRect/>
          </a:stretch>
        </p:blipFill>
        <p:spPr>
          <a:xfrm>
            <a:off x="9931263" y="287980"/>
            <a:ext cx="2029108" cy="724001"/>
          </a:xfrm>
          <a:prstGeom prst="rect">
            <a:avLst/>
          </a:prstGeom>
        </p:spPr>
      </p:pic>
    </p:spTree>
    <p:extLst>
      <p:ext uri="{BB962C8B-B14F-4D97-AF65-F5344CB8AC3E}">
        <p14:creationId xmlns:p14="http://schemas.microsoft.com/office/powerpoint/2010/main" val="3142093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10D49-D4E4-85CD-E3CC-6C65BC529F70}"/>
              </a:ext>
            </a:extLst>
          </p:cNvPr>
          <p:cNvSpPr>
            <a:spLocks noGrp="1"/>
          </p:cNvSpPr>
          <p:nvPr>
            <p:ph type="title"/>
          </p:nvPr>
        </p:nvSpPr>
        <p:spPr/>
        <p:txBody>
          <a:bodyPr/>
          <a:lstStyle/>
          <a:p>
            <a:r>
              <a:rPr lang="en-US" dirty="0">
                <a:solidFill>
                  <a:srgbClr val="FF0000"/>
                </a:solidFill>
              </a:rPr>
              <a:t>File Systems </a:t>
            </a:r>
            <a:endParaRPr lang="en-US" dirty="0"/>
          </a:p>
        </p:txBody>
      </p:sp>
      <p:pic>
        <p:nvPicPr>
          <p:cNvPr id="5" name="Content Placeholder 4">
            <a:extLst>
              <a:ext uri="{FF2B5EF4-FFF2-40B4-BE49-F238E27FC236}">
                <a16:creationId xmlns:a16="http://schemas.microsoft.com/office/drawing/2014/main" id="{6847CD24-BF59-74CA-CB76-D093DF327EF3}"/>
              </a:ext>
            </a:extLst>
          </p:cNvPr>
          <p:cNvPicPr>
            <a:picLocks noGrp="1" noChangeAspect="1"/>
          </p:cNvPicPr>
          <p:nvPr>
            <p:ph idx="1"/>
          </p:nvPr>
        </p:nvPicPr>
        <p:blipFill>
          <a:blip r:embed="rId2"/>
          <a:stretch>
            <a:fillRect/>
          </a:stretch>
        </p:blipFill>
        <p:spPr>
          <a:xfrm>
            <a:off x="1814359" y="2096014"/>
            <a:ext cx="8184080" cy="3495317"/>
          </a:xfrm>
        </p:spPr>
      </p:pic>
      <p:pic>
        <p:nvPicPr>
          <p:cNvPr id="6" name="Picture 5">
            <a:extLst>
              <a:ext uri="{FF2B5EF4-FFF2-40B4-BE49-F238E27FC236}">
                <a16:creationId xmlns:a16="http://schemas.microsoft.com/office/drawing/2014/main" id="{CF9D6D9C-417F-D568-34B7-DCA28EDD4AFE}"/>
              </a:ext>
            </a:extLst>
          </p:cNvPr>
          <p:cNvPicPr>
            <a:picLocks noChangeAspect="1"/>
          </p:cNvPicPr>
          <p:nvPr/>
        </p:nvPicPr>
        <p:blipFill>
          <a:blip r:embed="rId3"/>
          <a:stretch>
            <a:fillRect/>
          </a:stretch>
        </p:blipFill>
        <p:spPr>
          <a:xfrm>
            <a:off x="9931263" y="287980"/>
            <a:ext cx="2029108" cy="724001"/>
          </a:xfrm>
          <a:prstGeom prst="rect">
            <a:avLst/>
          </a:prstGeom>
        </p:spPr>
      </p:pic>
    </p:spTree>
    <p:extLst>
      <p:ext uri="{BB962C8B-B14F-4D97-AF65-F5344CB8AC3E}">
        <p14:creationId xmlns:p14="http://schemas.microsoft.com/office/powerpoint/2010/main" val="2349283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9295D-DC50-AF8D-178F-8393470EFD1C}"/>
              </a:ext>
            </a:extLst>
          </p:cNvPr>
          <p:cNvSpPr>
            <a:spLocks noGrp="1"/>
          </p:cNvSpPr>
          <p:nvPr>
            <p:ph type="title"/>
          </p:nvPr>
        </p:nvSpPr>
        <p:spPr/>
        <p:txBody>
          <a:bodyPr/>
          <a:lstStyle/>
          <a:p>
            <a:r>
              <a:rPr lang="en-US" dirty="0">
                <a:solidFill>
                  <a:srgbClr val="FF0000"/>
                </a:solidFill>
              </a:rPr>
              <a:t>Explanation</a:t>
            </a:r>
          </a:p>
        </p:txBody>
      </p:sp>
      <p:sp>
        <p:nvSpPr>
          <p:cNvPr id="3" name="Content Placeholder 2">
            <a:extLst>
              <a:ext uri="{FF2B5EF4-FFF2-40B4-BE49-F238E27FC236}">
                <a16:creationId xmlns:a16="http://schemas.microsoft.com/office/drawing/2014/main" id="{FB4BC32B-2A52-9730-E4E7-F595B1BC8307}"/>
              </a:ext>
            </a:extLst>
          </p:cNvPr>
          <p:cNvSpPr>
            <a:spLocks noGrp="1"/>
          </p:cNvSpPr>
          <p:nvPr>
            <p:ph idx="1"/>
          </p:nvPr>
        </p:nvSpPr>
        <p:spPr/>
        <p:txBody>
          <a:bodyPr/>
          <a:lstStyle/>
          <a:p>
            <a:pPr>
              <a:buFont typeface="Wingdings" panose="05000000000000000000" pitchFamily="2" charset="2"/>
              <a:buChar char="q"/>
            </a:pPr>
            <a:r>
              <a:rPr lang="en-US" dirty="0"/>
              <a:t> The partition table specifies the first and last sectors in each partition, as well as additional information about the partition. </a:t>
            </a:r>
          </a:p>
          <a:p>
            <a:pPr>
              <a:buFont typeface="Wingdings" panose="05000000000000000000" pitchFamily="2" charset="2"/>
              <a:buChar char="q"/>
            </a:pPr>
            <a:r>
              <a:rPr lang="en-US" dirty="0"/>
              <a:t> The simplest example of creating or viewing a partition is using the </a:t>
            </a:r>
            <a:r>
              <a:rPr lang="en-US" dirty="0" err="1"/>
              <a:t>fdisk</a:t>
            </a:r>
            <a:r>
              <a:rPr lang="en-US" dirty="0"/>
              <a:t> command. </a:t>
            </a:r>
          </a:p>
          <a:p>
            <a:pPr>
              <a:buFont typeface="Wingdings" panose="05000000000000000000" pitchFamily="2" charset="2"/>
              <a:buChar char="q"/>
            </a:pPr>
            <a:r>
              <a:rPr lang="en-US" dirty="0"/>
              <a:t> The following example shows output from the Linux </a:t>
            </a:r>
            <a:r>
              <a:rPr lang="en-US" dirty="0" err="1"/>
              <a:t>fdisk</a:t>
            </a:r>
            <a:r>
              <a:rPr lang="en-US" dirty="0"/>
              <a:t> command run on a Dell computer with two hard drives—one hard drive has a small partition for recovery purposes and a larger partition containing an NTFS file system (Windows NT/2000/XP), and the other hard drive has several partitions containing an ext2 file system (Linux). A failure to realize that this system has two hard drives could result in lost digital evidence.</a:t>
            </a:r>
          </a:p>
        </p:txBody>
      </p:sp>
      <p:pic>
        <p:nvPicPr>
          <p:cNvPr id="4" name="Picture 3">
            <a:extLst>
              <a:ext uri="{FF2B5EF4-FFF2-40B4-BE49-F238E27FC236}">
                <a16:creationId xmlns:a16="http://schemas.microsoft.com/office/drawing/2014/main" id="{A4482101-59E0-F805-5C3C-C16FD02DC522}"/>
              </a:ext>
            </a:extLst>
          </p:cNvPr>
          <p:cNvPicPr>
            <a:picLocks noChangeAspect="1"/>
          </p:cNvPicPr>
          <p:nvPr/>
        </p:nvPicPr>
        <p:blipFill>
          <a:blip r:embed="rId2"/>
          <a:stretch>
            <a:fillRect/>
          </a:stretch>
        </p:blipFill>
        <p:spPr>
          <a:xfrm>
            <a:off x="9931263" y="287980"/>
            <a:ext cx="2029108" cy="724001"/>
          </a:xfrm>
          <a:prstGeom prst="rect">
            <a:avLst/>
          </a:prstGeom>
        </p:spPr>
      </p:pic>
    </p:spTree>
    <p:extLst>
      <p:ext uri="{BB962C8B-B14F-4D97-AF65-F5344CB8AC3E}">
        <p14:creationId xmlns:p14="http://schemas.microsoft.com/office/powerpoint/2010/main" val="200968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0AE70-B3E5-D442-8B73-9B2BA25C5A35}"/>
              </a:ext>
            </a:extLst>
          </p:cNvPr>
          <p:cNvSpPr>
            <a:spLocks noGrp="1"/>
          </p:cNvSpPr>
          <p:nvPr>
            <p:ph type="title"/>
          </p:nvPr>
        </p:nvSpPr>
        <p:spPr/>
        <p:txBody>
          <a:bodyPr/>
          <a:lstStyle/>
          <a:p>
            <a:r>
              <a:rPr lang="en-US" dirty="0">
                <a:solidFill>
                  <a:srgbClr val="FF0000"/>
                </a:solidFill>
              </a:rPr>
              <a:t>Example </a:t>
            </a:r>
          </a:p>
        </p:txBody>
      </p:sp>
      <p:sp>
        <p:nvSpPr>
          <p:cNvPr id="3" name="Content Placeholder 2">
            <a:extLst>
              <a:ext uri="{FF2B5EF4-FFF2-40B4-BE49-F238E27FC236}">
                <a16:creationId xmlns:a16="http://schemas.microsoft.com/office/drawing/2014/main" id="{34532D0D-6B53-FB76-FF88-9E9AAF56F58F}"/>
              </a:ext>
            </a:extLst>
          </p:cNvPr>
          <p:cNvSpPr>
            <a:spLocks noGrp="1"/>
          </p:cNvSpPr>
          <p:nvPr>
            <p:ph idx="1"/>
          </p:nvPr>
        </p:nvSpPr>
        <p:spPr/>
        <p:txBody>
          <a:bodyPr/>
          <a:lstStyle/>
          <a:p>
            <a:pPr>
              <a:buFont typeface="Wingdings" panose="05000000000000000000" pitchFamily="2" charset="2"/>
              <a:buChar char="q"/>
            </a:pPr>
            <a:r>
              <a:rPr lang="en-US" dirty="0"/>
              <a:t> The following output from the Windows </a:t>
            </a:r>
            <a:r>
              <a:rPr lang="en-US" dirty="0" err="1"/>
              <a:t>fdisk</a:t>
            </a:r>
            <a:r>
              <a:rPr lang="en-US" dirty="0"/>
              <a:t> command shows a hard drive with one primary partition and an extended partition that is subdivided into four smaller partitions. </a:t>
            </a:r>
          </a:p>
          <a:p>
            <a:pPr>
              <a:buFont typeface="Wingdings" panose="05000000000000000000" pitchFamily="2" charset="2"/>
              <a:buChar char="q"/>
            </a:pPr>
            <a:r>
              <a:rPr lang="en-US" dirty="0"/>
              <a:t> The use of extended partitions is necessary because the partition table has room for four primary partitions only an extended partition can be subdivided into additional partitions without entries in the partition table.</a:t>
            </a:r>
          </a:p>
        </p:txBody>
      </p:sp>
      <p:pic>
        <p:nvPicPr>
          <p:cNvPr id="4" name="Picture 3">
            <a:extLst>
              <a:ext uri="{FF2B5EF4-FFF2-40B4-BE49-F238E27FC236}">
                <a16:creationId xmlns:a16="http://schemas.microsoft.com/office/drawing/2014/main" id="{9C3560B2-6CD7-18F8-A9AC-64643A277DC0}"/>
              </a:ext>
            </a:extLst>
          </p:cNvPr>
          <p:cNvPicPr>
            <a:picLocks noChangeAspect="1"/>
          </p:cNvPicPr>
          <p:nvPr/>
        </p:nvPicPr>
        <p:blipFill>
          <a:blip r:embed="rId2"/>
          <a:stretch>
            <a:fillRect/>
          </a:stretch>
        </p:blipFill>
        <p:spPr>
          <a:xfrm>
            <a:off x="9931263" y="287980"/>
            <a:ext cx="2029108" cy="724001"/>
          </a:xfrm>
          <a:prstGeom prst="rect">
            <a:avLst/>
          </a:prstGeom>
        </p:spPr>
      </p:pic>
    </p:spTree>
    <p:extLst>
      <p:ext uri="{BB962C8B-B14F-4D97-AF65-F5344CB8AC3E}">
        <p14:creationId xmlns:p14="http://schemas.microsoft.com/office/powerpoint/2010/main" val="10620664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F45BD-3921-7C9F-7054-D6029E1E5A88}"/>
              </a:ext>
            </a:extLst>
          </p:cNvPr>
          <p:cNvSpPr>
            <a:spLocks noGrp="1"/>
          </p:cNvSpPr>
          <p:nvPr>
            <p:ph type="title"/>
          </p:nvPr>
        </p:nvSpPr>
        <p:spPr/>
        <p:txBody>
          <a:bodyPr/>
          <a:lstStyle/>
          <a:p>
            <a:r>
              <a:rPr lang="en-US" dirty="0">
                <a:solidFill>
                  <a:srgbClr val="FF0000"/>
                </a:solidFill>
              </a:rPr>
              <a:t>Example of the partitioned disk</a:t>
            </a:r>
          </a:p>
        </p:txBody>
      </p:sp>
      <p:pic>
        <p:nvPicPr>
          <p:cNvPr id="5" name="Content Placeholder 4">
            <a:extLst>
              <a:ext uri="{FF2B5EF4-FFF2-40B4-BE49-F238E27FC236}">
                <a16:creationId xmlns:a16="http://schemas.microsoft.com/office/drawing/2014/main" id="{714EFB47-2532-63F4-CD29-B8B421541B65}"/>
              </a:ext>
            </a:extLst>
          </p:cNvPr>
          <p:cNvPicPr>
            <a:picLocks noGrp="1" noChangeAspect="1"/>
          </p:cNvPicPr>
          <p:nvPr>
            <p:ph idx="1"/>
          </p:nvPr>
        </p:nvPicPr>
        <p:blipFill>
          <a:blip r:embed="rId2"/>
          <a:stretch>
            <a:fillRect/>
          </a:stretch>
        </p:blipFill>
        <p:spPr>
          <a:xfrm>
            <a:off x="1615984" y="2025767"/>
            <a:ext cx="5782482" cy="3543795"/>
          </a:xfrm>
        </p:spPr>
      </p:pic>
      <p:pic>
        <p:nvPicPr>
          <p:cNvPr id="6" name="Picture 5">
            <a:extLst>
              <a:ext uri="{FF2B5EF4-FFF2-40B4-BE49-F238E27FC236}">
                <a16:creationId xmlns:a16="http://schemas.microsoft.com/office/drawing/2014/main" id="{207851B9-1E95-F601-9476-C607BC338BBB}"/>
              </a:ext>
            </a:extLst>
          </p:cNvPr>
          <p:cNvPicPr>
            <a:picLocks noChangeAspect="1"/>
          </p:cNvPicPr>
          <p:nvPr/>
        </p:nvPicPr>
        <p:blipFill>
          <a:blip r:embed="rId3"/>
          <a:stretch>
            <a:fillRect/>
          </a:stretch>
        </p:blipFill>
        <p:spPr>
          <a:xfrm>
            <a:off x="9931263" y="287980"/>
            <a:ext cx="2029108" cy="724001"/>
          </a:xfrm>
          <a:prstGeom prst="rect">
            <a:avLst/>
          </a:prstGeom>
        </p:spPr>
      </p:pic>
    </p:spTree>
    <p:extLst>
      <p:ext uri="{BB962C8B-B14F-4D97-AF65-F5344CB8AC3E}">
        <p14:creationId xmlns:p14="http://schemas.microsoft.com/office/powerpoint/2010/main" val="5729822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00F73-7640-D207-B4BA-B69E056DEBDB}"/>
              </a:ext>
            </a:extLst>
          </p:cNvPr>
          <p:cNvSpPr>
            <a:spLocks noGrp="1"/>
          </p:cNvSpPr>
          <p:nvPr>
            <p:ph type="title"/>
          </p:nvPr>
        </p:nvSpPr>
        <p:spPr/>
        <p:txBody>
          <a:bodyPr/>
          <a:lstStyle/>
          <a:p>
            <a:r>
              <a:rPr lang="en-US" dirty="0">
                <a:solidFill>
                  <a:srgbClr val="FF0000"/>
                </a:solidFill>
              </a:rPr>
              <a:t>Partition Table in Raw Form as Stored on Disk</a:t>
            </a:r>
          </a:p>
        </p:txBody>
      </p:sp>
      <p:pic>
        <p:nvPicPr>
          <p:cNvPr id="5" name="Content Placeholder 4">
            <a:extLst>
              <a:ext uri="{FF2B5EF4-FFF2-40B4-BE49-F238E27FC236}">
                <a16:creationId xmlns:a16="http://schemas.microsoft.com/office/drawing/2014/main" id="{8C995DFB-85B6-A35F-227C-1CA684AB4F1F}"/>
              </a:ext>
            </a:extLst>
          </p:cNvPr>
          <p:cNvPicPr>
            <a:picLocks noGrp="1" noChangeAspect="1"/>
          </p:cNvPicPr>
          <p:nvPr>
            <p:ph idx="1"/>
          </p:nvPr>
        </p:nvPicPr>
        <p:blipFill>
          <a:blip r:embed="rId2"/>
          <a:stretch>
            <a:fillRect/>
          </a:stretch>
        </p:blipFill>
        <p:spPr>
          <a:xfrm>
            <a:off x="1544022" y="1921214"/>
            <a:ext cx="5896428" cy="4022725"/>
          </a:xfrm>
        </p:spPr>
      </p:pic>
      <p:pic>
        <p:nvPicPr>
          <p:cNvPr id="6" name="Picture 5">
            <a:extLst>
              <a:ext uri="{FF2B5EF4-FFF2-40B4-BE49-F238E27FC236}">
                <a16:creationId xmlns:a16="http://schemas.microsoft.com/office/drawing/2014/main" id="{2B265D37-6FE5-6DFB-8AE9-436CBDB871ED}"/>
              </a:ext>
            </a:extLst>
          </p:cNvPr>
          <p:cNvPicPr>
            <a:picLocks noChangeAspect="1"/>
          </p:cNvPicPr>
          <p:nvPr/>
        </p:nvPicPr>
        <p:blipFill>
          <a:blip r:embed="rId3"/>
          <a:stretch>
            <a:fillRect/>
          </a:stretch>
        </p:blipFill>
        <p:spPr>
          <a:xfrm>
            <a:off x="9931263" y="287980"/>
            <a:ext cx="2029108" cy="724001"/>
          </a:xfrm>
          <a:prstGeom prst="rect">
            <a:avLst/>
          </a:prstGeom>
        </p:spPr>
      </p:pic>
    </p:spTree>
    <p:extLst>
      <p:ext uri="{BB962C8B-B14F-4D97-AF65-F5344CB8AC3E}">
        <p14:creationId xmlns:p14="http://schemas.microsoft.com/office/powerpoint/2010/main" val="9265243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9CFD2-E68D-AE13-9671-B02B8CB6D62B}"/>
              </a:ext>
            </a:extLst>
          </p:cNvPr>
          <p:cNvSpPr>
            <a:spLocks noGrp="1"/>
          </p:cNvSpPr>
          <p:nvPr>
            <p:ph type="title"/>
          </p:nvPr>
        </p:nvSpPr>
        <p:spPr/>
        <p:txBody>
          <a:bodyPr/>
          <a:lstStyle/>
          <a:p>
            <a:r>
              <a:rPr lang="en-US" dirty="0">
                <a:solidFill>
                  <a:srgbClr val="FF0000"/>
                </a:solidFill>
              </a:rPr>
              <a:t>Partition Table in Interpreted Form Displayed Using </a:t>
            </a:r>
            <a:r>
              <a:rPr lang="en-US" dirty="0" err="1">
                <a:solidFill>
                  <a:srgbClr val="FF0000"/>
                </a:solidFill>
              </a:rPr>
              <a:t>Mmls</a:t>
            </a:r>
            <a:r>
              <a:rPr lang="en-US" dirty="0">
                <a:solidFill>
                  <a:srgbClr val="FF0000"/>
                </a:solidFill>
              </a:rPr>
              <a:t> from the </a:t>
            </a:r>
            <a:r>
              <a:rPr lang="en-US" dirty="0" err="1">
                <a:solidFill>
                  <a:srgbClr val="FF0000"/>
                </a:solidFill>
              </a:rPr>
              <a:t>Sleuthkit</a:t>
            </a:r>
            <a:endParaRPr lang="en-US" dirty="0">
              <a:solidFill>
                <a:srgbClr val="FF0000"/>
              </a:solidFill>
            </a:endParaRPr>
          </a:p>
        </p:txBody>
      </p:sp>
      <p:pic>
        <p:nvPicPr>
          <p:cNvPr id="5" name="Content Placeholder 4">
            <a:extLst>
              <a:ext uri="{FF2B5EF4-FFF2-40B4-BE49-F238E27FC236}">
                <a16:creationId xmlns:a16="http://schemas.microsoft.com/office/drawing/2014/main" id="{C67751F0-F683-DDD8-16C4-AF024452F8C2}"/>
              </a:ext>
            </a:extLst>
          </p:cNvPr>
          <p:cNvPicPr>
            <a:picLocks noGrp="1" noChangeAspect="1"/>
          </p:cNvPicPr>
          <p:nvPr>
            <p:ph idx="1"/>
          </p:nvPr>
        </p:nvPicPr>
        <p:blipFill>
          <a:blip r:embed="rId2"/>
          <a:stretch>
            <a:fillRect/>
          </a:stretch>
        </p:blipFill>
        <p:spPr>
          <a:xfrm>
            <a:off x="1534600" y="2310850"/>
            <a:ext cx="7354326" cy="1924319"/>
          </a:xfrm>
        </p:spPr>
      </p:pic>
      <p:pic>
        <p:nvPicPr>
          <p:cNvPr id="6" name="Picture 5">
            <a:extLst>
              <a:ext uri="{FF2B5EF4-FFF2-40B4-BE49-F238E27FC236}">
                <a16:creationId xmlns:a16="http://schemas.microsoft.com/office/drawing/2014/main" id="{2EF50BD8-930B-DB89-D643-4AD53B4DFB18}"/>
              </a:ext>
            </a:extLst>
          </p:cNvPr>
          <p:cNvPicPr>
            <a:picLocks noChangeAspect="1"/>
          </p:cNvPicPr>
          <p:nvPr/>
        </p:nvPicPr>
        <p:blipFill>
          <a:blip r:embed="rId3"/>
          <a:stretch>
            <a:fillRect/>
          </a:stretch>
        </p:blipFill>
        <p:spPr>
          <a:xfrm>
            <a:off x="9931263" y="287980"/>
            <a:ext cx="2029108" cy="724001"/>
          </a:xfrm>
          <a:prstGeom prst="rect">
            <a:avLst/>
          </a:prstGeom>
        </p:spPr>
      </p:pic>
    </p:spTree>
    <p:extLst>
      <p:ext uri="{BB962C8B-B14F-4D97-AF65-F5344CB8AC3E}">
        <p14:creationId xmlns:p14="http://schemas.microsoft.com/office/powerpoint/2010/main" val="687163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F454E-A715-A9A4-0332-A98B332C79E1}"/>
              </a:ext>
            </a:extLst>
          </p:cNvPr>
          <p:cNvSpPr>
            <a:spLocks noGrp="1"/>
          </p:cNvSpPr>
          <p:nvPr>
            <p:ph type="title"/>
          </p:nvPr>
        </p:nvSpPr>
        <p:spPr/>
        <p:txBody>
          <a:bodyPr/>
          <a:lstStyle/>
          <a:p>
            <a:r>
              <a:rPr lang="en-US" dirty="0">
                <a:solidFill>
                  <a:srgbClr val="FF0000"/>
                </a:solidFill>
              </a:rPr>
              <a:t>Explanation</a:t>
            </a:r>
          </a:p>
        </p:txBody>
      </p:sp>
      <p:sp>
        <p:nvSpPr>
          <p:cNvPr id="3" name="Content Placeholder 2">
            <a:extLst>
              <a:ext uri="{FF2B5EF4-FFF2-40B4-BE49-F238E27FC236}">
                <a16:creationId xmlns:a16="http://schemas.microsoft.com/office/drawing/2014/main" id="{B8E1D337-FF76-0634-CD6D-AC08AA7EDC73}"/>
              </a:ext>
            </a:extLst>
          </p:cNvPr>
          <p:cNvSpPr>
            <a:spLocks noGrp="1"/>
          </p:cNvSpPr>
          <p:nvPr>
            <p:ph idx="1"/>
          </p:nvPr>
        </p:nvSpPr>
        <p:spPr/>
        <p:txBody>
          <a:bodyPr/>
          <a:lstStyle/>
          <a:p>
            <a:r>
              <a:rPr lang="en-US" dirty="0"/>
              <a:t>From a forensic perspective, it is important to understand what data look like at a low level. </a:t>
            </a:r>
          </a:p>
          <a:p>
            <a:r>
              <a:rPr lang="en-US" dirty="0"/>
              <a:t>A partition table with one entry as it is seen on a disk vs how it is interpreted using a utility such as </a:t>
            </a:r>
            <a:r>
              <a:rPr lang="en-US" dirty="0" err="1"/>
              <a:t>mmls</a:t>
            </a:r>
            <a:r>
              <a:rPr lang="en-US" dirty="0"/>
              <a:t> from the </a:t>
            </a:r>
            <a:r>
              <a:rPr lang="en-US" dirty="0" err="1"/>
              <a:t>Sleuthkit</a:t>
            </a:r>
            <a:r>
              <a:rPr lang="en-US" dirty="0"/>
              <a:t>. </a:t>
            </a:r>
          </a:p>
          <a:p>
            <a:r>
              <a:rPr lang="en-US" dirty="0"/>
              <a:t>The partition starts at sector 63 (hexadecimal 3f) and its size is 1588545, which is 18 3D 41 in hexadecimal, which is represented as 41 3D 18 in little-endian as shown in Table.</a:t>
            </a:r>
          </a:p>
          <a:p>
            <a:r>
              <a:rPr lang="en-US" dirty="0"/>
              <a:t>Once a partition has been created, it can be formatted with any file system.</a:t>
            </a:r>
          </a:p>
          <a:p>
            <a:r>
              <a:rPr lang="en-US" dirty="0"/>
              <a:t>For instance, a FAT file system can be created using the format command on Windows.</a:t>
            </a:r>
          </a:p>
          <a:p>
            <a:r>
              <a:rPr lang="en-US" dirty="0"/>
              <a:t>The </a:t>
            </a:r>
            <a:r>
              <a:rPr lang="en-US" b="1" dirty="0"/>
              <a:t>area occupied by the file system is called a volume, </a:t>
            </a:r>
            <a:r>
              <a:rPr lang="en-US" dirty="0"/>
              <a:t>which is assigned a letter such as C: by the operating system. </a:t>
            </a:r>
          </a:p>
        </p:txBody>
      </p:sp>
      <p:pic>
        <p:nvPicPr>
          <p:cNvPr id="4" name="Picture 3">
            <a:extLst>
              <a:ext uri="{FF2B5EF4-FFF2-40B4-BE49-F238E27FC236}">
                <a16:creationId xmlns:a16="http://schemas.microsoft.com/office/drawing/2014/main" id="{13610761-357C-16AF-D0BA-7BB288FEC807}"/>
              </a:ext>
            </a:extLst>
          </p:cNvPr>
          <p:cNvPicPr>
            <a:picLocks noChangeAspect="1"/>
          </p:cNvPicPr>
          <p:nvPr/>
        </p:nvPicPr>
        <p:blipFill>
          <a:blip r:embed="rId2"/>
          <a:stretch>
            <a:fillRect/>
          </a:stretch>
        </p:blipFill>
        <p:spPr>
          <a:xfrm>
            <a:off x="9931263" y="287980"/>
            <a:ext cx="2029108" cy="724001"/>
          </a:xfrm>
          <a:prstGeom prst="rect">
            <a:avLst/>
          </a:prstGeom>
        </p:spPr>
      </p:pic>
    </p:spTree>
    <p:extLst>
      <p:ext uri="{BB962C8B-B14F-4D97-AF65-F5344CB8AC3E}">
        <p14:creationId xmlns:p14="http://schemas.microsoft.com/office/powerpoint/2010/main" val="42292872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386D7-4021-75E4-A35F-B428ACFA11E4}"/>
              </a:ext>
            </a:extLst>
          </p:cNvPr>
          <p:cNvSpPr>
            <a:spLocks noGrp="1"/>
          </p:cNvSpPr>
          <p:nvPr>
            <p:ph type="title"/>
          </p:nvPr>
        </p:nvSpPr>
        <p:spPr/>
        <p:txBody>
          <a:bodyPr/>
          <a:lstStyle/>
          <a:p>
            <a:r>
              <a:rPr lang="en-US" dirty="0">
                <a:solidFill>
                  <a:srgbClr val="FF0000"/>
                </a:solidFill>
              </a:rPr>
              <a:t>Next Lecture </a:t>
            </a:r>
          </a:p>
        </p:txBody>
      </p:sp>
      <p:sp>
        <p:nvSpPr>
          <p:cNvPr id="3" name="Content Placeholder 2">
            <a:extLst>
              <a:ext uri="{FF2B5EF4-FFF2-40B4-BE49-F238E27FC236}">
                <a16:creationId xmlns:a16="http://schemas.microsoft.com/office/drawing/2014/main" id="{B8420117-282A-5A1B-1EEC-381CE4B6F949}"/>
              </a:ext>
            </a:extLst>
          </p:cNvPr>
          <p:cNvSpPr>
            <a:spLocks noGrp="1"/>
          </p:cNvSpPr>
          <p:nvPr>
            <p:ph idx="1"/>
          </p:nvPr>
        </p:nvSpPr>
        <p:spPr/>
        <p:txBody>
          <a:bodyPr/>
          <a:lstStyle/>
          <a:p>
            <a:endParaRPr lang="en-US" dirty="0"/>
          </a:p>
        </p:txBody>
      </p:sp>
      <p:sp>
        <p:nvSpPr>
          <p:cNvPr id="5" name="TextBox 4">
            <a:extLst>
              <a:ext uri="{FF2B5EF4-FFF2-40B4-BE49-F238E27FC236}">
                <a16:creationId xmlns:a16="http://schemas.microsoft.com/office/drawing/2014/main" id="{D5AEF5B0-EBC4-60C2-ABEA-135BCA722C9A}"/>
              </a:ext>
            </a:extLst>
          </p:cNvPr>
          <p:cNvSpPr txBox="1"/>
          <p:nvPr/>
        </p:nvSpPr>
        <p:spPr>
          <a:xfrm>
            <a:off x="4290934" y="3059668"/>
            <a:ext cx="6093500" cy="646331"/>
          </a:xfrm>
          <a:prstGeom prst="rect">
            <a:avLst/>
          </a:prstGeom>
          <a:noFill/>
        </p:spPr>
        <p:txBody>
          <a:bodyPr wrap="square">
            <a:spAutoFit/>
          </a:bodyPr>
          <a:lstStyle/>
          <a:p>
            <a:r>
              <a:rPr lang="en-US" sz="1800" dirty="0"/>
              <a:t>File Forensics-II</a:t>
            </a:r>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E29486A-9488-1002-D4B8-80C7E097A605}"/>
              </a:ext>
            </a:extLst>
          </p:cNvPr>
          <p:cNvPicPr>
            <a:picLocks noChangeAspect="1"/>
          </p:cNvPicPr>
          <p:nvPr/>
        </p:nvPicPr>
        <p:blipFill>
          <a:blip r:embed="rId3"/>
          <a:stretch>
            <a:fillRect/>
          </a:stretch>
        </p:blipFill>
        <p:spPr>
          <a:xfrm>
            <a:off x="9931263" y="287980"/>
            <a:ext cx="2029108" cy="724001"/>
          </a:xfrm>
          <a:prstGeom prst="rect">
            <a:avLst/>
          </a:prstGeom>
        </p:spPr>
      </p:pic>
    </p:spTree>
    <p:extLst>
      <p:ext uri="{BB962C8B-B14F-4D97-AF65-F5344CB8AC3E}">
        <p14:creationId xmlns:p14="http://schemas.microsoft.com/office/powerpoint/2010/main" val="2998107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A1270-2426-9561-4C7C-AD5E3DC72F4E}"/>
              </a:ext>
            </a:extLst>
          </p:cNvPr>
          <p:cNvSpPr>
            <a:spLocks noGrp="1"/>
          </p:cNvSpPr>
          <p:nvPr>
            <p:ph type="ctrTitle"/>
          </p:nvPr>
        </p:nvSpPr>
        <p:spPr/>
        <p:txBody>
          <a:bodyPr/>
          <a:lstStyle/>
          <a:p>
            <a:pPr algn="ctr"/>
            <a:r>
              <a:rPr lang="en-US" dirty="0"/>
              <a:t>Digital Forensics</a:t>
            </a:r>
            <a:br>
              <a:rPr lang="en-US"/>
            </a:br>
            <a:r>
              <a:rPr lang="en-US"/>
              <a:t>Lecture-17</a:t>
            </a:r>
            <a:endParaRPr lang="en-US" dirty="0"/>
          </a:p>
        </p:txBody>
      </p:sp>
      <p:sp>
        <p:nvSpPr>
          <p:cNvPr id="3" name="Subtitle 2">
            <a:extLst>
              <a:ext uri="{FF2B5EF4-FFF2-40B4-BE49-F238E27FC236}">
                <a16:creationId xmlns:a16="http://schemas.microsoft.com/office/drawing/2014/main" id="{6B0C46C0-BD8B-66C4-4D8B-A1B2E8A204FF}"/>
              </a:ext>
            </a:extLst>
          </p:cNvPr>
          <p:cNvSpPr>
            <a:spLocks noGrp="1"/>
          </p:cNvSpPr>
          <p:nvPr>
            <p:ph type="subTitle" idx="1"/>
          </p:nvPr>
        </p:nvSpPr>
        <p:spPr/>
        <p:txBody>
          <a:bodyPr>
            <a:normAutofit fontScale="85000" lnSpcReduction="20000"/>
          </a:bodyPr>
          <a:lstStyle/>
          <a:p>
            <a:pPr algn="ctr"/>
            <a:r>
              <a:rPr lang="en-US" dirty="0"/>
              <a:t>By- </a:t>
            </a:r>
            <a:r>
              <a:rPr lang="en-US" dirty="0" err="1"/>
              <a:t>Dr.subhranil</a:t>
            </a:r>
            <a:r>
              <a:rPr lang="en-US" dirty="0"/>
              <a:t> Das</a:t>
            </a:r>
          </a:p>
          <a:p>
            <a:pPr algn="ctr"/>
            <a:r>
              <a:rPr lang="en-US" dirty="0"/>
              <a:t>Assistant Professor</a:t>
            </a:r>
          </a:p>
          <a:p>
            <a:pPr algn="ctr"/>
            <a:r>
              <a:rPr lang="en-US" dirty="0"/>
              <a:t>School of computer Science </a:t>
            </a:r>
          </a:p>
        </p:txBody>
      </p:sp>
    </p:spTree>
    <p:extLst>
      <p:ext uri="{BB962C8B-B14F-4D97-AF65-F5344CB8AC3E}">
        <p14:creationId xmlns:p14="http://schemas.microsoft.com/office/powerpoint/2010/main" val="14341101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9E480-ABCE-719F-72B5-2B467CF45A4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68E9DED-7829-B93A-7739-24AA32CF83C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09053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93E45-27A7-528A-2C71-98946CAA067C}"/>
              </a:ext>
            </a:extLst>
          </p:cNvPr>
          <p:cNvSpPr>
            <a:spLocks noGrp="1"/>
          </p:cNvSpPr>
          <p:nvPr>
            <p:ph type="title"/>
          </p:nvPr>
        </p:nvSpPr>
        <p:spPr/>
        <p:txBody>
          <a:bodyPr/>
          <a:lstStyle/>
          <a:p>
            <a:r>
              <a:rPr lang="en-US" dirty="0">
                <a:solidFill>
                  <a:srgbClr val="FF0000"/>
                </a:solidFill>
              </a:rPr>
              <a:t>Contents</a:t>
            </a:r>
          </a:p>
        </p:txBody>
      </p:sp>
      <p:sp>
        <p:nvSpPr>
          <p:cNvPr id="3" name="Content Placeholder 2">
            <a:extLst>
              <a:ext uri="{FF2B5EF4-FFF2-40B4-BE49-F238E27FC236}">
                <a16:creationId xmlns:a16="http://schemas.microsoft.com/office/drawing/2014/main" id="{76EB769B-B3F7-B630-ACBA-5012D1B73A57}"/>
              </a:ext>
            </a:extLst>
          </p:cNvPr>
          <p:cNvSpPr>
            <a:spLocks noGrp="1"/>
          </p:cNvSpPr>
          <p:nvPr>
            <p:ph idx="1"/>
          </p:nvPr>
        </p:nvSpPr>
        <p:spPr/>
        <p:txBody>
          <a:bodyPr/>
          <a:lstStyle/>
          <a:p>
            <a:r>
              <a:rPr lang="en-US" sz="1800" kern="0" dirty="0">
                <a:effectLst/>
                <a:latin typeface="Arial" panose="020B0604020202020204" pitchFamily="34" charset="0"/>
                <a:ea typeface="Calibri" panose="020F0502020204030204" pitchFamily="34" charset="0"/>
              </a:rPr>
              <a:t>1. File system forensics </a:t>
            </a:r>
          </a:p>
          <a:p>
            <a:r>
              <a:rPr lang="en-US" sz="1800" kern="0" dirty="0">
                <a:latin typeface="Arial" panose="020B0604020202020204" pitchFamily="34" charset="0"/>
                <a:ea typeface="Calibri" panose="020F0502020204030204" pitchFamily="34" charset="0"/>
              </a:rPr>
              <a:t>2. U</a:t>
            </a:r>
            <a:r>
              <a:rPr lang="en-US" sz="1800" kern="0" dirty="0">
                <a:effectLst/>
                <a:latin typeface="Arial" panose="020B0604020202020204" pitchFamily="34" charset="0"/>
                <a:ea typeface="Calibri" panose="020F0502020204030204" pitchFamily="34" charset="0"/>
              </a:rPr>
              <a:t>nderstanding file systems</a:t>
            </a:r>
          </a:p>
          <a:p>
            <a:r>
              <a:rPr lang="en-US" sz="1800" kern="0" dirty="0">
                <a:effectLst/>
                <a:latin typeface="Arial" panose="020B0604020202020204" pitchFamily="34" charset="0"/>
                <a:ea typeface="Calibri" panose="020F0502020204030204" pitchFamily="34" charset="0"/>
              </a:rPr>
              <a:t>3.  </a:t>
            </a:r>
            <a:r>
              <a:rPr lang="en-US" sz="1800" kern="0" dirty="0">
                <a:latin typeface="Arial" panose="020B0604020202020204" pitchFamily="34" charset="0"/>
                <a:ea typeface="Calibri" panose="020F0502020204030204" pitchFamily="34" charset="0"/>
              </a:rPr>
              <a:t>R</a:t>
            </a:r>
            <a:r>
              <a:rPr lang="en-US" sz="1800" kern="0" dirty="0">
                <a:effectLst/>
                <a:latin typeface="Arial" panose="020B0604020202020204" pitchFamily="34" charset="0"/>
                <a:ea typeface="Calibri" panose="020F0502020204030204" pitchFamily="34" charset="0"/>
              </a:rPr>
              <a:t>ecovering deleted data </a:t>
            </a:r>
          </a:p>
          <a:p>
            <a:r>
              <a:rPr lang="en-US" sz="1800" kern="0" dirty="0">
                <a:latin typeface="Arial" panose="020B0604020202020204" pitchFamily="34" charset="0"/>
                <a:ea typeface="Calibri" panose="020F0502020204030204" pitchFamily="34" charset="0"/>
              </a:rPr>
              <a:t>4.  </a:t>
            </a:r>
            <a:r>
              <a:rPr lang="en-US" sz="1800" kern="0" dirty="0">
                <a:effectLst/>
                <a:latin typeface="Arial" panose="020B0604020202020204" pitchFamily="34" charset="0"/>
                <a:ea typeface="Calibri" panose="020F0502020204030204" pitchFamily="34" charset="0"/>
              </a:rPr>
              <a:t>Memory forensics</a:t>
            </a:r>
          </a:p>
          <a:p>
            <a:r>
              <a:rPr lang="en-US" sz="1800" kern="0" dirty="0">
                <a:latin typeface="Arial" panose="020B0604020202020204" pitchFamily="34" charset="0"/>
                <a:ea typeface="Calibri" panose="020F0502020204030204" pitchFamily="34" charset="0"/>
              </a:rPr>
              <a:t>5. E</a:t>
            </a:r>
            <a:r>
              <a:rPr lang="en-US" sz="1800" kern="0" dirty="0">
                <a:effectLst/>
                <a:latin typeface="Arial" panose="020B0604020202020204" pitchFamily="34" charset="0"/>
                <a:ea typeface="Calibri" panose="020F0502020204030204" pitchFamily="34" charset="0"/>
              </a:rPr>
              <a:t>xtracting and </a:t>
            </a:r>
            <a:r>
              <a:rPr lang="en-US" sz="1800" kern="0" dirty="0" err="1">
                <a:effectLst/>
                <a:latin typeface="Arial" panose="020B0604020202020204" pitchFamily="34" charset="0"/>
                <a:ea typeface="Calibri" panose="020F0502020204030204" pitchFamily="34" charset="0"/>
              </a:rPr>
              <a:t>analysing</a:t>
            </a:r>
            <a:r>
              <a:rPr lang="en-US" sz="1800" kern="0" dirty="0">
                <a:effectLst/>
                <a:latin typeface="Arial" panose="020B0604020202020204" pitchFamily="34" charset="0"/>
                <a:ea typeface="Calibri" panose="020F0502020204030204" pitchFamily="34" charset="0"/>
              </a:rPr>
              <a:t> volatile memory</a:t>
            </a:r>
            <a:endParaRPr lang="en-US" dirty="0"/>
          </a:p>
        </p:txBody>
      </p:sp>
      <p:pic>
        <p:nvPicPr>
          <p:cNvPr id="4" name="Picture 3">
            <a:extLst>
              <a:ext uri="{FF2B5EF4-FFF2-40B4-BE49-F238E27FC236}">
                <a16:creationId xmlns:a16="http://schemas.microsoft.com/office/drawing/2014/main" id="{17148DA5-3BA4-51F5-7A2F-F2D17E768FEF}"/>
              </a:ext>
            </a:extLst>
          </p:cNvPr>
          <p:cNvPicPr>
            <a:picLocks noChangeAspect="1"/>
          </p:cNvPicPr>
          <p:nvPr/>
        </p:nvPicPr>
        <p:blipFill>
          <a:blip r:embed="rId2"/>
          <a:stretch>
            <a:fillRect/>
          </a:stretch>
        </p:blipFill>
        <p:spPr>
          <a:xfrm>
            <a:off x="9931263" y="287980"/>
            <a:ext cx="2029108" cy="724001"/>
          </a:xfrm>
          <a:prstGeom prst="rect">
            <a:avLst/>
          </a:prstGeom>
        </p:spPr>
      </p:pic>
    </p:spTree>
    <p:extLst>
      <p:ext uri="{BB962C8B-B14F-4D97-AF65-F5344CB8AC3E}">
        <p14:creationId xmlns:p14="http://schemas.microsoft.com/office/powerpoint/2010/main" val="2324530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1FA04-8277-2725-754B-BB052A1890B0}"/>
              </a:ext>
            </a:extLst>
          </p:cNvPr>
          <p:cNvSpPr>
            <a:spLocks noGrp="1"/>
          </p:cNvSpPr>
          <p:nvPr>
            <p:ph type="title"/>
          </p:nvPr>
        </p:nvSpPr>
        <p:spPr/>
        <p:txBody>
          <a:bodyPr/>
          <a:lstStyle/>
          <a:p>
            <a:r>
              <a:rPr lang="en-US" dirty="0">
                <a:solidFill>
                  <a:srgbClr val="FF0000"/>
                </a:solidFill>
              </a:rPr>
              <a:t>File Formats</a:t>
            </a:r>
          </a:p>
        </p:txBody>
      </p:sp>
      <p:sp>
        <p:nvSpPr>
          <p:cNvPr id="3" name="Content Placeholder 2">
            <a:extLst>
              <a:ext uri="{FF2B5EF4-FFF2-40B4-BE49-F238E27FC236}">
                <a16:creationId xmlns:a16="http://schemas.microsoft.com/office/drawing/2014/main" id="{53F6AD80-3D3E-0039-AB12-A6A62627E5B7}"/>
              </a:ext>
            </a:extLst>
          </p:cNvPr>
          <p:cNvSpPr>
            <a:spLocks noGrp="1"/>
          </p:cNvSpPr>
          <p:nvPr>
            <p:ph idx="1"/>
          </p:nvPr>
        </p:nvSpPr>
        <p:spPr/>
        <p:txBody>
          <a:bodyPr/>
          <a:lstStyle/>
          <a:p>
            <a:r>
              <a:rPr lang="en-US" dirty="0"/>
              <a:t>Many kinds of files have a distinctive structure that was designed by software developers or standards bodies, and that can be useful for classifying and salvaging data fragments.</a:t>
            </a:r>
          </a:p>
          <a:p>
            <a:r>
              <a:rPr lang="en-US" dirty="0"/>
              <a:t>For instance, a graphics file format such as JPEG has a completely different structure from Microsoft Word documents, starting with the first few bytes at the beginning of the </a:t>
            </a:r>
            <a:r>
              <a:rPr lang="en-US" dirty="0">
                <a:solidFill>
                  <a:schemeClr val="tx1"/>
                </a:solidFill>
              </a:rPr>
              <a:t>file</a:t>
            </a:r>
            <a:r>
              <a:rPr lang="en-US" dirty="0">
                <a:solidFill>
                  <a:srgbClr val="FF0000"/>
                </a:solidFill>
              </a:rPr>
              <a:t> </a:t>
            </a:r>
            <a:r>
              <a:rPr lang="en-US" b="1" dirty="0">
                <a:solidFill>
                  <a:srgbClr val="FF0000"/>
                </a:solidFill>
              </a:rPr>
              <a:t>(the “header</a:t>
            </a:r>
            <a:r>
              <a:rPr lang="en-US" b="1" dirty="0"/>
              <a:t>”), </a:t>
            </a:r>
            <a:r>
              <a:rPr lang="en-US" dirty="0"/>
              <a:t>continuing into the locations where data are stored in the main body of the file, and terminating with a few distinctive bytes at the end of the file (</a:t>
            </a:r>
            <a:r>
              <a:rPr lang="en-US" b="1" dirty="0"/>
              <a:t>the “footer”). </a:t>
            </a:r>
          </a:p>
          <a:p>
            <a:endParaRPr lang="en-US" b="1" dirty="0"/>
          </a:p>
        </p:txBody>
      </p:sp>
      <p:pic>
        <p:nvPicPr>
          <p:cNvPr id="5" name="Picture 4">
            <a:extLst>
              <a:ext uri="{FF2B5EF4-FFF2-40B4-BE49-F238E27FC236}">
                <a16:creationId xmlns:a16="http://schemas.microsoft.com/office/drawing/2014/main" id="{FCACBA78-09DA-38BE-A28C-1B8DA18392D1}"/>
              </a:ext>
            </a:extLst>
          </p:cNvPr>
          <p:cNvPicPr>
            <a:picLocks noChangeAspect="1"/>
          </p:cNvPicPr>
          <p:nvPr/>
        </p:nvPicPr>
        <p:blipFill>
          <a:blip r:embed="rId2"/>
          <a:stretch>
            <a:fillRect/>
          </a:stretch>
        </p:blipFill>
        <p:spPr>
          <a:xfrm>
            <a:off x="2446012" y="4066719"/>
            <a:ext cx="7360936" cy="1697444"/>
          </a:xfrm>
          <a:prstGeom prst="rect">
            <a:avLst/>
          </a:prstGeom>
        </p:spPr>
      </p:pic>
      <p:pic>
        <p:nvPicPr>
          <p:cNvPr id="6" name="Picture 5">
            <a:extLst>
              <a:ext uri="{FF2B5EF4-FFF2-40B4-BE49-F238E27FC236}">
                <a16:creationId xmlns:a16="http://schemas.microsoft.com/office/drawing/2014/main" id="{5858EC81-ACC7-44A3-8A69-F84E9C24706F}"/>
              </a:ext>
            </a:extLst>
          </p:cNvPr>
          <p:cNvPicPr>
            <a:picLocks noChangeAspect="1"/>
          </p:cNvPicPr>
          <p:nvPr/>
        </p:nvPicPr>
        <p:blipFill>
          <a:blip r:embed="rId3"/>
          <a:stretch>
            <a:fillRect/>
          </a:stretch>
        </p:blipFill>
        <p:spPr>
          <a:xfrm>
            <a:off x="9931263" y="287980"/>
            <a:ext cx="2029108" cy="724001"/>
          </a:xfrm>
          <a:prstGeom prst="rect">
            <a:avLst/>
          </a:prstGeom>
        </p:spPr>
      </p:pic>
    </p:spTree>
    <p:extLst>
      <p:ext uri="{BB962C8B-B14F-4D97-AF65-F5344CB8AC3E}">
        <p14:creationId xmlns:p14="http://schemas.microsoft.com/office/powerpoint/2010/main" val="3085830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0C3B6-832E-E7D8-27B9-70D51725FC5C}"/>
              </a:ext>
            </a:extLst>
          </p:cNvPr>
          <p:cNvSpPr>
            <a:spLocks noGrp="1"/>
          </p:cNvSpPr>
          <p:nvPr>
            <p:ph type="title"/>
          </p:nvPr>
        </p:nvSpPr>
        <p:spPr/>
        <p:txBody>
          <a:bodyPr/>
          <a:lstStyle/>
          <a:p>
            <a:r>
              <a:rPr lang="en-US" dirty="0">
                <a:solidFill>
                  <a:srgbClr val="FF0000"/>
                </a:solidFill>
              </a:rPr>
              <a:t>Common headers of the file </a:t>
            </a:r>
          </a:p>
        </p:txBody>
      </p:sp>
      <p:sp>
        <p:nvSpPr>
          <p:cNvPr id="3" name="Content Placeholder 2">
            <a:extLst>
              <a:ext uri="{FF2B5EF4-FFF2-40B4-BE49-F238E27FC236}">
                <a16:creationId xmlns:a16="http://schemas.microsoft.com/office/drawing/2014/main" id="{70BF4783-2A61-F64F-3712-5188B4B252EE}"/>
              </a:ext>
            </a:extLst>
          </p:cNvPr>
          <p:cNvSpPr>
            <a:spLocks noGrp="1"/>
          </p:cNvSpPr>
          <p:nvPr>
            <p:ph idx="1"/>
          </p:nvPr>
        </p:nvSpPr>
        <p:spPr/>
        <p:txBody>
          <a:bodyPr/>
          <a:lstStyle/>
          <a:p>
            <a:pPr>
              <a:buFont typeface="Wingdings" panose="05000000000000000000" pitchFamily="2" charset="2"/>
              <a:buChar char="§"/>
            </a:pPr>
            <a:r>
              <a:rPr lang="en-US" dirty="0"/>
              <a:t> The common headers in a JPEG image, Word document, and other file types are often referred to as file signatures </a:t>
            </a:r>
          </a:p>
          <a:p>
            <a:pPr>
              <a:buFont typeface="Wingdings" panose="05000000000000000000" pitchFamily="2" charset="2"/>
              <a:buChar char="§"/>
            </a:pPr>
            <a:r>
              <a:rPr lang="en-US" dirty="0"/>
              <a:t> and can be used to locate and salvage portions of deleted files. </a:t>
            </a:r>
          </a:p>
          <a:p>
            <a:pPr>
              <a:buFont typeface="Wingdings" panose="05000000000000000000" pitchFamily="2" charset="2"/>
              <a:buChar char="§"/>
            </a:pPr>
            <a:r>
              <a:rPr lang="en-US" dirty="0"/>
              <a:t> The process of searching for a certain file signature and attempting to extract the associated data is called “carving” because it conceptually involves cutting a specific piece of data out of a larger dataset.</a:t>
            </a:r>
          </a:p>
        </p:txBody>
      </p:sp>
      <p:pic>
        <p:nvPicPr>
          <p:cNvPr id="4" name="Picture 3">
            <a:extLst>
              <a:ext uri="{FF2B5EF4-FFF2-40B4-BE49-F238E27FC236}">
                <a16:creationId xmlns:a16="http://schemas.microsoft.com/office/drawing/2014/main" id="{7D6E0A95-AF03-E99C-792D-0854F386B65C}"/>
              </a:ext>
            </a:extLst>
          </p:cNvPr>
          <p:cNvPicPr>
            <a:picLocks noChangeAspect="1"/>
          </p:cNvPicPr>
          <p:nvPr/>
        </p:nvPicPr>
        <p:blipFill>
          <a:blip r:embed="rId2"/>
          <a:stretch>
            <a:fillRect/>
          </a:stretch>
        </p:blipFill>
        <p:spPr>
          <a:xfrm>
            <a:off x="9931263" y="287980"/>
            <a:ext cx="2029108" cy="724001"/>
          </a:xfrm>
          <a:prstGeom prst="rect">
            <a:avLst/>
          </a:prstGeom>
        </p:spPr>
      </p:pic>
    </p:spTree>
    <p:extLst>
      <p:ext uri="{BB962C8B-B14F-4D97-AF65-F5344CB8AC3E}">
        <p14:creationId xmlns:p14="http://schemas.microsoft.com/office/powerpoint/2010/main" val="839485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7DD7F-57DB-AB83-6914-30D384962B1E}"/>
              </a:ext>
            </a:extLst>
          </p:cNvPr>
          <p:cNvSpPr>
            <a:spLocks noGrp="1"/>
          </p:cNvSpPr>
          <p:nvPr>
            <p:ph type="title"/>
          </p:nvPr>
        </p:nvSpPr>
        <p:spPr/>
        <p:txBody>
          <a:bodyPr/>
          <a:lstStyle/>
          <a:p>
            <a:r>
              <a:rPr lang="en-US" dirty="0">
                <a:solidFill>
                  <a:srgbClr val="FF0000"/>
                </a:solidFill>
              </a:rPr>
              <a:t>Carving</a:t>
            </a:r>
          </a:p>
        </p:txBody>
      </p:sp>
      <p:sp>
        <p:nvSpPr>
          <p:cNvPr id="3" name="Content Placeholder 2">
            <a:extLst>
              <a:ext uri="{FF2B5EF4-FFF2-40B4-BE49-F238E27FC236}">
                <a16:creationId xmlns:a16="http://schemas.microsoft.com/office/drawing/2014/main" id="{0B19FC5B-BE61-1697-D4EF-7E371492B7AA}"/>
              </a:ext>
            </a:extLst>
          </p:cNvPr>
          <p:cNvSpPr>
            <a:spLocks noGrp="1"/>
          </p:cNvSpPr>
          <p:nvPr>
            <p:ph idx="1"/>
          </p:nvPr>
        </p:nvSpPr>
        <p:spPr/>
        <p:txBody>
          <a:bodyPr/>
          <a:lstStyle/>
          <a:p>
            <a:r>
              <a:rPr lang="en-US" sz="1800" dirty="0">
                <a:effectLst/>
                <a:latin typeface="Times New Roman" panose="02020603050405020304" pitchFamily="18" charset="0"/>
                <a:ea typeface="Aptos" panose="020B0004020202020204" pitchFamily="34" charset="0"/>
              </a:rPr>
              <a:t>Carving in the context of digital forensics uses characteristics of a given class of files to locate those files in a raw data stream such as unallocated clusters on a hard drive. </a:t>
            </a:r>
          </a:p>
          <a:p>
            <a:endParaRPr lang="en-US" sz="1800" dirty="0">
              <a:latin typeface="Times New Roman" panose="02020603050405020304" pitchFamily="18" charset="0"/>
            </a:endParaRPr>
          </a:p>
          <a:p>
            <a:pPr marL="0" marR="0" indent="0" algn="just">
              <a:lnSpc>
                <a:spcPct val="115000"/>
              </a:lnSpc>
              <a:spcBef>
                <a:spcPts val="0"/>
              </a:spcBef>
              <a:spcAft>
                <a:spcPts val="800"/>
              </a:spcAft>
              <a:buNone/>
            </a:pPr>
            <a:r>
              <a:rPr lang="en-US" sz="1800" dirty="0">
                <a:latin typeface="Times New Roman" panose="02020603050405020304" pitchFamily="18" charset="0"/>
              </a:rPr>
              <a:t> </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For instance, the beginning and end of a Web (HTML) page are demarked by “&lt;html&gt;” and “&lt;/html&gt;” respectively.. The characteristic “FF D8 FF” hexadecimal values indicate that this is the beginning of a JPEG-encoded file and the characteristic “Exif” indicates that it is an Exchangeable Image File Format file common on digital cameras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pic>
        <p:nvPicPr>
          <p:cNvPr id="8" name="Picture 7">
            <a:extLst>
              <a:ext uri="{FF2B5EF4-FFF2-40B4-BE49-F238E27FC236}">
                <a16:creationId xmlns:a16="http://schemas.microsoft.com/office/drawing/2014/main" id="{93C44F5D-FA0E-9BA5-1F52-CB5701C1A076}"/>
              </a:ext>
            </a:extLst>
          </p:cNvPr>
          <p:cNvPicPr>
            <a:picLocks noChangeAspect="1"/>
          </p:cNvPicPr>
          <p:nvPr/>
        </p:nvPicPr>
        <p:blipFill>
          <a:blip r:embed="rId2"/>
          <a:stretch>
            <a:fillRect/>
          </a:stretch>
        </p:blipFill>
        <p:spPr>
          <a:xfrm>
            <a:off x="9931263" y="287980"/>
            <a:ext cx="2029108" cy="724001"/>
          </a:xfrm>
          <a:prstGeom prst="rect">
            <a:avLst/>
          </a:prstGeom>
        </p:spPr>
      </p:pic>
    </p:spTree>
    <p:extLst>
      <p:ext uri="{BB962C8B-B14F-4D97-AF65-F5344CB8AC3E}">
        <p14:creationId xmlns:p14="http://schemas.microsoft.com/office/powerpoint/2010/main" val="3634320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AF8CA-52C8-F7A8-8FA4-9E0DC808B373}"/>
              </a:ext>
            </a:extLst>
          </p:cNvPr>
          <p:cNvSpPr>
            <a:spLocks noGrp="1"/>
          </p:cNvSpPr>
          <p:nvPr>
            <p:ph type="title"/>
          </p:nvPr>
        </p:nvSpPr>
        <p:spPr/>
        <p:txBody>
          <a:bodyPr/>
          <a:lstStyle/>
          <a:p>
            <a:r>
              <a:rPr lang="en-US" dirty="0">
                <a:solidFill>
                  <a:srgbClr val="FF0000"/>
                </a:solidFill>
              </a:rPr>
              <a:t>Example of JPEG-encoded EXIF file  </a:t>
            </a:r>
          </a:p>
        </p:txBody>
      </p:sp>
      <p:pic>
        <p:nvPicPr>
          <p:cNvPr id="5" name="Content Placeholder 4">
            <a:extLst>
              <a:ext uri="{FF2B5EF4-FFF2-40B4-BE49-F238E27FC236}">
                <a16:creationId xmlns:a16="http://schemas.microsoft.com/office/drawing/2014/main" id="{908ABC45-6DAE-BDCD-9D5E-180530624054}"/>
              </a:ext>
            </a:extLst>
          </p:cNvPr>
          <p:cNvPicPr>
            <a:picLocks noGrp="1" noChangeAspect="1"/>
          </p:cNvPicPr>
          <p:nvPr>
            <p:ph idx="1"/>
          </p:nvPr>
        </p:nvPicPr>
        <p:blipFill>
          <a:blip r:embed="rId2"/>
          <a:stretch>
            <a:fillRect/>
          </a:stretch>
        </p:blipFill>
        <p:spPr>
          <a:xfrm>
            <a:off x="1397996" y="1974916"/>
            <a:ext cx="5858693" cy="3915321"/>
          </a:xfrm>
        </p:spPr>
      </p:pic>
      <p:pic>
        <p:nvPicPr>
          <p:cNvPr id="6" name="Picture 5">
            <a:extLst>
              <a:ext uri="{FF2B5EF4-FFF2-40B4-BE49-F238E27FC236}">
                <a16:creationId xmlns:a16="http://schemas.microsoft.com/office/drawing/2014/main" id="{3E32B4E3-F6A5-426B-6B92-A59BEAB0BBF5}"/>
              </a:ext>
            </a:extLst>
          </p:cNvPr>
          <p:cNvPicPr>
            <a:picLocks noChangeAspect="1"/>
          </p:cNvPicPr>
          <p:nvPr/>
        </p:nvPicPr>
        <p:blipFill>
          <a:blip r:embed="rId3"/>
          <a:stretch>
            <a:fillRect/>
          </a:stretch>
        </p:blipFill>
        <p:spPr>
          <a:xfrm>
            <a:off x="9931263" y="287980"/>
            <a:ext cx="2029108" cy="724001"/>
          </a:xfrm>
          <a:prstGeom prst="rect">
            <a:avLst/>
          </a:prstGeom>
        </p:spPr>
      </p:pic>
    </p:spTree>
    <p:extLst>
      <p:ext uri="{BB962C8B-B14F-4D97-AF65-F5344CB8AC3E}">
        <p14:creationId xmlns:p14="http://schemas.microsoft.com/office/powerpoint/2010/main" val="3135069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8AB13-B147-9143-5493-585831B786C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BA2331F-D9BB-3AD6-531E-A77DB0CDC934}"/>
              </a:ext>
            </a:extLst>
          </p:cNvPr>
          <p:cNvSpPr>
            <a:spLocks noGrp="1"/>
          </p:cNvSpPr>
          <p:nvPr>
            <p:ph idx="1"/>
          </p:nvPr>
        </p:nvSpPr>
        <p:spPr/>
        <p:txBody>
          <a:bodyPr/>
          <a:lstStyle/>
          <a:p>
            <a:pPr>
              <a:buFont typeface="Wingdings" panose="05000000000000000000" pitchFamily="2" charset="2"/>
              <a:buChar char="q"/>
            </a:pPr>
            <a:r>
              <a:rPr lang="en-US" dirty="0"/>
              <a:t> To make this process more efficient, tools have been developed to automate the process of carving for various file types, including, foremost, scalpel and </a:t>
            </a:r>
            <a:r>
              <a:rPr lang="en-US" dirty="0" err="1"/>
              <a:t>DataLifter</a:t>
            </a:r>
            <a:r>
              <a:rPr lang="en-US" dirty="0"/>
              <a:t>. </a:t>
            </a:r>
          </a:p>
          <a:p>
            <a:pPr>
              <a:buFont typeface="Wingdings" panose="05000000000000000000" pitchFamily="2" charset="2"/>
              <a:buChar char="q"/>
            </a:pPr>
            <a:r>
              <a:rPr lang="en-US" dirty="0"/>
              <a:t> Specialized forensic tools like EnCase, FTK, and X-Ways also have some carving capabilities.</a:t>
            </a:r>
          </a:p>
          <a:p>
            <a:pPr>
              <a:buFont typeface="Wingdings" panose="05000000000000000000" pitchFamily="2" charset="2"/>
              <a:buChar char="q"/>
            </a:pPr>
            <a:r>
              <a:rPr lang="en-US" dirty="0"/>
              <a:t> These tools can be useful for recovering digital video segments created using Webcams, which are often in AVI, MPEG, or </a:t>
            </a:r>
            <a:r>
              <a:rPr lang="en-US" dirty="0" err="1"/>
              <a:t>Quicktime</a:t>
            </a:r>
            <a:r>
              <a:rPr lang="en-US" dirty="0"/>
              <a:t> format and may be deleted frequently. </a:t>
            </a:r>
          </a:p>
          <a:p>
            <a:pPr>
              <a:buFont typeface="Wingdings" panose="05000000000000000000" pitchFamily="2" charset="2"/>
              <a:buChar char="q"/>
            </a:pPr>
            <a:r>
              <a:rPr lang="en-US" dirty="0"/>
              <a:t> This carving technique also works for extracting files from physical memory dumps from mobile devices and from raw network traffic. </a:t>
            </a:r>
          </a:p>
        </p:txBody>
      </p:sp>
      <p:pic>
        <p:nvPicPr>
          <p:cNvPr id="4" name="Picture 3">
            <a:extLst>
              <a:ext uri="{FF2B5EF4-FFF2-40B4-BE49-F238E27FC236}">
                <a16:creationId xmlns:a16="http://schemas.microsoft.com/office/drawing/2014/main" id="{4DE1E0A3-88FB-E05A-167A-DF7D832C26FC}"/>
              </a:ext>
            </a:extLst>
          </p:cNvPr>
          <p:cNvPicPr>
            <a:picLocks noChangeAspect="1"/>
          </p:cNvPicPr>
          <p:nvPr/>
        </p:nvPicPr>
        <p:blipFill>
          <a:blip r:embed="rId2"/>
          <a:stretch>
            <a:fillRect/>
          </a:stretch>
        </p:blipFill>
        <p:spPr>
          <a:xfrm>
            <a:off x="9931263" y="287980"/>
            <a:ext cx="2029108" cy="724001"/>
          </a:xfrm>
          <a:prstGeom prst="rect">
            <a:avLst/>
          </a:prstGeom>
        </p:spPr>
      </p:pic>
    </p:spTree>
    <p:extLst>
      <p:ext uri="{BB962C8B-B14F-4D97-AF65-F5344CB8AC3E}">
        <p14:creationId xmlns:p14="http://schemas.microsoft.com/office/powerpoint/2010/main" val="1428207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68F70-65CA-30C8-39A2-CFA0CADB2DB7}"/>
              </a:ext>
            </a:extLst>
          </p:cNvPr>
          <p:cNvSpPr>
            <a:spLocks noGrp="1"/>
          </p:cNvSpPr>
          <p:nvPr>
            <p:ph type="title"/>
          </p:nvPr>
        </p:nvSpPr>
        <p:spPr/>
        <p:txBody>
          <a:bodyPr/>
          <a:lstStyle/>
          <a:p>
            <a:r>
              <a:rPr lang="en-US" dirty="0">
                <a:solidFill>
                  <a:srgbClr val="FF0000"/>
                </a:solidFill>
              </a:rPr>
              <a:t>Limitations</a:t>
            </a:r>
            <a:r>
              <a:rPr lang="en-US" dirty="0"/>
              <a:t> </a:t>
            </a:r>
          </a:p>
        </p:txBody>
      </p:sp>
      <p:sp>
        <p:nvSpPr>
          <p:cNvPr id="3" name="Content Placeholder 2">
            <a:extLst>
              <a:ext uri="{FF2B5EF4-FFF2-40B4-BE49-F238E27FC236}">
                <a16:creationId xmlns:a16="http://schemas.microsoft.com/office/drawing/2014/main" id="{2E1B71F3-AF34-2D7B-59A1-AB64DF14E7AB}"/>
              </a:ext>
            </a:extLst>
          </p:cNvPr>
          <p:cNvSpPr>
            <a:spLocks noGrp="1"/>
          </p:cNvSpPr>
          <p:nvPr>
            <p:ph idx="1"/>
          </p:nvPr>
        </p:nvSpPr>
        <p:spPr/>
        <p:txBody>
          <a:bodyPr/>
          <a:lstStyle/>
          <a:p>
            <a:pPr>
              <a:buFont typeface="Wingdings" panose="05000000000000000000" pitchFamily="2" charset="2"/>
              <a:buChar char="q"/>
            </a:pPr>
            <a:r>
              <a:rPr lang="en-US" dirty="0"/>
              <a:t> First, the file name and date-time stamps that were associated with a file when it was referenced by the file system are not salvaged along with the data. </a:t>
            </a:r>
          </a:p>
          <a:p>
            <a:pPr>
              <a:buFont typeface="Wingdings" panose="05000000000000000000" pitchFamily="2" charset="2"/>
              <a:buChar char="q"/>
            </a:pPr>
            <a:r>
              <a:rPr lang="en-US" dirty="0"/>
              <a:t> Second, the size of the original file may not be known, making it necessary to guess how much data to carve out. </a:t>
            </a:r>
          </a:p>
          <a:p>
            <a:pPr>
              <a:buFont typeface="Wingdings" panose="05000000000000000000" pitchFamily="2" charset="2"/>
              <a:buChar char="q"/>
            </a:pPr>
            <a:r>
              <a:rPr lang="en-US" dirty="0"/>
              <a:t> Third, when the original file was fragmented, a simple carving process that assumes all portions of the file were stored contiguously on the disk will fail, salvaging fragments of multiple files and incorrectly combining them into a single container. </a:t>
            </a:r>
          </a:p>
        </p:txBody>
      </p:sp>
      <p:pic>
        <p:nvPicPr>
          <p:cNvPr id="4" name="Picture 3">
            <a:extLst>
              <a:ext uri="{FF2B5EF4-FFF2-40B4-BE49-F238E27FC236}">
                <a16:creationId xmlns:a16="http://schemas.microsoft.com/office/drawing/2014/main" id="{71D4F8C6-8494-5A12-FE4D-D552BDB378F0}"/>
              </a:ext>
            </a:extLst>
          </p:cNvPr>
          <p:cNvPicPr>
            <a:picLocks noChangeAspect="1"/>
          </p:cNvPicPr>
          <p:nvPr/>
        </p:nvPicPr>
        <p:blipFill>
          <a:blip r:embed="rId2"/>
          <a:stretch>
            <a:fillRect/>
          </a:stretch>
        </p:blipFill>
        <p:spPr>
          <a:xfrm>
            <a:off x="9931263" y="287980"/>
            <a:ext cx="2029108" cy="724001"/>
          </a:xfrm>
          <a:prstGeom prst="rect">
            <a:avLst/>
          </a:prstGeom>
        </p:spPr>
      </p:pic>
    </p:spTree>
    <p:extLst>
      <p:ext uri="{BB962C8B-B14F-4D97-AF65-F5344CB8AC3E}">
        <p14:creationId xmlns:p14="http://schemas.microsoft.com/office/powerpoint/2010/main" val="193888025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Retrospect</Template>
  <TotalTime>286</TotalTime>
  <Words>1159</Words>
  <Application>Microsoft Office PowerPoint</Application>
  <PresentationFormat>Widescreen</PresentationFormat>
  <Paragraphs>62</Paragraphs>
  <Slides>20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Aptos</vt:lpstr>
      <vt:lpstr>Arial</vt:lpstr>
      <vt:lpstr>Calibri</vt:lpstr>
      <vt:lpstr>Calibri Light</vt:lpstr>
      <vt:lpstr>Times New Roman</vt:lpstr>
      <vt:lpstr>Wingdings</vt:lpstr>
      <vt:lpstr>Retrospect</vt:lpstr>
      <vt:lpstr>PowerPoint Presentation</vt:lpstr>
      <vt:lpstr>Digital Forensics Lecture-17</vt:lpstr>
      <vt:lpstr>Contents</vt:lpstr>
      <vt:lpstr>File Formats</vt:lpstr>
      <vt:lpstr>Common headers of the file </vt:lpstr>
      <vt:lpstr>Carving</vt:lpstr>
      <vt:lpstr>Example of JPEG-encoded EXIF file  </vt:lpstr>
      <vt:lpstr>PowerPoint Presentation</vt:lpstr>
      <vt:lpstr>Limitations </vt:lpstr>
      <vt:lpstr>Data Hiding </vt:lpstr>
      <vt:lpstr>File Systems </vt:lpstr>
      <vt:lpstr>File Systems </vt:lpstr>
      <vt:lpstr>Explanation</vt:lpstr>
      <vt:lpstr>Example </vt:lpstr>
      <vt:lpstr>Example of the partitioned disk</vt:lpstr>
      <vt:lpstr>Partition Table in Raw Form as Stored on Disk</vt:lpstr>
      <vt:lpstr>Partition Table in Interpreted Form Displayed Using Mmls from the Sleuthkit</vt:lpstr>
      <vt:lpstr>Explanation</vt:lpstr>
      <vt:lpstr>Next Lecture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Subhranil Das</dc:creator>
  <cp:lastModifiedBy>Subhranil Das</cp:lastModifiedBy>
  <cp:revision>1</cp:revision>
  <dcterms:created xsi:type="dcterms:W3CDTF">2024-09-22T07:23:22Z</dcterms:created>
  <dcterms:modified xsi:type="dcterms:W3CDTF">2024-09-22T12:09:37Z</dcterms:modified>
</cp:coreProperties>
</file>