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10289-AF70-4D61-ADF8-075DED6DC97D}"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10525-DF28-4EB8-8E81-43780F378779}" type="slidenum">
              <a:rPr lang="en-US" smtClean="0"/>
              <a:t>‹#›</a:t>
            </a:fld>
            <a:endParaRPr lang="en-US"/>
          </a:p>
        </p:txBody>
      </p:sp>
    </p:spTree>
    <p:extLst>
      <p:ext uri="{BB962C8B-B14F-4D97-AF65-F5344CB8AC3E}">
        <p14:creationId xmlns:p14="http://schemas.microsoft.com/office/powerpoint/2010/main" val="229802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3AB99-A463-4230-88EA-64063779A37D}" type="slidenum">
              <a:rPr lang="en-US" smtClean="0"/>
              <a:t>16</a:t>
            </a:fld>
            <a:endParaRPr lang="en-US"/>
          </a:p>
        </p:txBody>
      </p:sp>
    </p:spTree>
    <p:extLst>
      <p:ext uri="{BB962C8B-B14F-4D97-AF65-F5344CB8AC3E}">
        <p14:creationId xmlns:p14="http://schemas.microsoft.com/office/powerpoint/2010/main" val="190885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AD144-F6A4-4B00-87B4-45FD4AEF3E4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9818B-8386-44D9-A96D-5885DE37A9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6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AD144-F6A4-4B00-87B4-45FD4AEF3E4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307701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AD144-F6A4-4B00-87B4-45FD4AEF3E4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382274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AD144-F6A4-4B00-87B4-45FD4AEF3E4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34359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AD144-F6A4-4B00-87B4-45FD4AEF3E4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9818B-8386-44D9-A96D-5885DE37A9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0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AD144-F6A4-4B00-87B4-45FD4AEF3E4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339029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AD144-F6A4-4B00-87B4-45FD4AEF3E49}"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321316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CAD144-F6A4-4B00-87B4-45FD4AEF3E49}"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250148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CAD144-F6A4-4B00-87B4-45FD4AEF3E49}" type="datetimeFigureOut">
              <a:rPr lang="en-US" smtClean="0"/>
              <a:t>9/23/2024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254516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CAD144-F6A4-4B00-87B4-45FD4AEF3E49}" type="datetimeFigureOut">
              <a:rPr lang="en-US" smtClean="0"/>
              <a:t>9/23/2024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89818B-8386-44D9-A96D-5885DE37A9B9}" type="slidenum">
              <a:rPr lang="en-US" smtClean="0"/>
              <a:t>‹#›</a:t>
            </a:fld>
            <a:endParaRPr lang="en-US"/>
          </a:p>
        </p:txBody>
      </p:sp>
    </p:spTree>
    <p:extLst>
      <p:ext uri="{BB962C8B-B14F-4D97-AF65-F5344CB8AC3E}">
        <p14:creationId xmlns:p14="http://schemas.microsoft.com/office/powerpoint/2010/main" val="218989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AD144-F6A4-4B00-87B4-45FD4AEF3E4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9818B-8386-44D9-A96D-5885DE37A9B9}" type="slidenum">
              <a:rPr lang="en-US" smtClean="0"/>
              <a:t>‹#›</a:t>
            </a:fld>
            <a:endParaRPr lang="en-US"/>
          </a:p>
        </p:txBody>
      </p:sp>
    </p:spTree>
    <p:extLst>
      <p:ext uri="{BB962C8B-B14F-4D97-AF65-F5344CB8AC3E}">
        <p14:creationId xmlns:p14="http://schemas.microsoft.com/office/powerpoint/2010/main" val="184582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CAD144-F6A4-4B00-87B4-45FD4AEF3E49}" type="datetimeFigureOut">
              <a:rPr lang="en-US" smtClean="0"/>
              <a:t>9/23/2024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89818B-8386-44D9-A96D-5885DE37A9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02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130C-169C-9224-0C53-32B07499530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15068F6-3867-AE8B-7FBF-61BA9469C7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442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F06E-74B0-B2B8-EF1A-9C5FC64D8541}"/>
              </a:ext>
            </a:extLst>
          </p:cNvPr>
          <p:cNvSpPr>
            <a:spLocks noGrp="1"/>
          </p:cNvSpPr>
          <p:nvPr>
            <p:ph type="title"/>
          </p:nvPr>
        </p:nvSpPr>
        <p:spPr/>
        <p:txBody>
          <a:bodyPr/>
          <a:lstStyle/>
          <a:p>
            <a:r>
              <a:rPr lang="en-US" dirty="0">
                <a:solidFill>
                  <a:srgbClr val="FF0000"/>
                </a:solidFill>
              </a:rPr>
              <a:t>Dealing With Password Protection</a:t>
            </a:r>
            <a:endParaRPr lang="en-US" dirty="0"/>
          </a:p>
        </p:txBody>
      </p:sp>
      <p:sp>
        <p:nvSpPr>
          <p:cNvPr id="3" name="Content Placeholder 2">
            <a:extLst>
              <a:ext uri="{FF2B5EF4-FFF2-40B4-BE49-F238E27FC236}">
                <a16:creationId xmlns:a16="http://schemas.microsoft.com/office/drawing/2014/main" id="{1E85E197-E76B-8A61-2447-FD317E3C75B4}"/>
              </a:ext>
            </a:extLst>
          </p:cNvPr>
          <p:cNvSpPr>
            <a:spLocks noGrp="1"/>
          </p:cNvSpPr>
          <p:nvPr>
            <p:ph idx="1"/>
          </p:nvPr>
        </p:nvSpPr>
        <p:spPr/>
        <p:txBody>
          <a:bodyPr/>
          <a:lstStyle/>
          <a:p>
            <a:pPr>
              <a:buFont typeface="Wingdings" panose="05000000000000000000" pitchFamily="2" charset="2"/>
              <a:buChar char="q"/>
            </a:pPr>
            <a:r>
              <a:rPr lang="en-US" dirty="0"/>
              <a:t> There are other more specialized password recovery tools such as John the Ripper (</a:t>
            </a:r>
            <a:r>
              <a:rPr lang="en-US" b="1" dirty="0">
                <a:solidFill>
                  <a:schemeClr val="tx1"/>
                </a:solidFill>
              </a:rPr>
              <a:t>http://www.openwall.com/john/), </a:t>
            </a:r>
            <a:r>
              <a:rPr lang="en-US" dirty="0"/>
              <a:t>Cain and Abel (</a:t>
            </a:r>
            <a:r>
              <a:rPr lang="en-US" b="1" dirty="0"/>
              <a:t>http://www.oxid.it/cain.html), </a:t>
            </a:r>
            <a:r>
              <a:rPr lang="en-US" dirty="0"/>
              <a:t>and Advanced Archive Password Recovery (</a:t>
            </a:r>
            <a:r>
              <a:rPr lang="en-US" b="1" dirty="0"/>
              <a:t>http://www.elcomsoft.com/azpr.html</a:t>
            </a:r>
            <a:r>
              <a:rPr lang="en-US" dirty="0"/>
              <a:t>). </a:t>
            </a:r>
          </a:p>
          <a:p>
            <a:pPr>
              <a:buFont typeface="Wingdings" panose="05000000000000000000" pitchFamily="2" charset="2"/>
              <a:buChar char="q"/>
            </a:pPr>
            <a:r>
              <a:rPr lang="en-US" dirty="0"/>
              <a:t> When performing a functional reconstruction using a restored clone of a Windows system, it may be necessary to bypass the logon password using a program </a:t>
            </a:r>
          </a:p>
          <a:p>
            <a:pPr marL="0" indent="0">
              <a:buNone/>
            </a:pPr>
            <a:r>
              <a:rPr lang="en-US" dirty="0"/>
              <a:t>     like </a:t>
            </a:r>
            <a:r>
              <a:rPr lang="en-US" dirty="0" err="1"/>
              <a:t>ntpasswd</a:t>
            </a:r>
            <a:r>
              <a:rPr lang="en-US" dirty="0"/>
              <a:t> (http://pogostick </a:t>
            </a:r>
            <a:r>
              <a:rPr lang="en-US" dirty="0" err="1"/>
              <a:t>.net</a:t>
            </a:r>
            <a:r>
              <a:rPr lang="en-US" dirty="0"/>
              <a:t>/~</a:t>
            </a:r>
            <a:r>
              <a:rPr lang="en-US" dirty="0" err="1"/>
              <a:t>pnh</a:t>
            </a:r>
            <a:r>
              <a:rPr lang="en-US" dirty="0"/>
              <a:t>/</a:t>
            </a:r>
            <a:r>
              <a:rPr lang="en-US" dirty="0" err="1"/>
              <a:t>ntpasswd</a:t>
            </a:r>
            <a:r>
              <a:rPr lang="en-US" dirty="0"/>
              <a:t>/) or Microsoft’s ERD Commander.</a:t>
            </a:r>
          </a:p>
        </p:txBody>
      </p:sp>
      <p:pic>
        <p:nvPicPr>
          <p:cNvPr id="4" name="Picture 3">
            <a:extLst>
              <a:ext uri="{FF2B5EF4-FFF2-40B4-BE49-F238E27FC236}">
                <a16:creationId xmlns:a16="http://schemas.microsoft.com/office/drawing/2014/main" id="{AA3AFF77-8070-4095-8D18-FB24522D0DD6}"/>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54627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C33E-C5CB-EA8D-0CB9-07FA1C983C4A}"/>
              </a:ext>
            </a:extLst>
          </p:cNvPr>
          <p:cNvSpPr>
            <a:spLocks noGrp="1"/>
          </p:cNvSpPr>
          <p:nvPr>
            <p:ph type="title"/>
          </p:nvPr>
        </p:nvSpPr>
        <p:spPr/>
        <p:txBody>
          <a:bodyPr/>
          <a:lstStyle/>
          <a:p>
            <a:r>
              <a:rPr lang="en-US" dirty="0">
                <a:solidFill>
                  <a:srgbClr val="FF0000"/>
                </a:solidFill>
              </a:rPr>
              <a:t>Encryption</a:t>
            </a:r>
          </a:p>
        </p:txBody>
      </p:sp>
      <p:sp>
        <p:nvSpPr>
          <p:cNvPr id="3" name="Content Placeholder 2">
            <a:extLst>
              <a:ext uri="{FF2B5EF4-FFF2-40B4-BE49-F238E27FC236}">
                <a16:creationId xmlns:a16="http://schemas.microsoft.com/office/drawing/2014/main" id="{05F920BA-84DA-0FB2-3B16-517C1B2A2948}"/>
              </a:ext>
            </a:extLst>
          </p:cNvPr>
          <p:cNvSpPr>
            <a:spLocks noGrp="1"/>
          </p:cNvSpPr>
          <p:nvPr>
            <p:ph idx="1"/>
          </p:nvPr>
        </p:nvSpPr>
        <p:spPr/>
        <p:txBody>
          <a:bodyPr/>
          <a:lstStyle/>
          <a:p>
            <a:pPr>
              <a:buFont typeface="Wingdings" panose="05000000000000000000" pitchFamily="2" charset="2"/>
              <a:buChar char="q"/>
            </a:pPr>
            <a:r>
              <a:rPr lang="en-US" dirty="0"/>
              <a:t> Encryption is a process by which a readable digital object (plaintext) is converted into an unreadable digital object (ciphertext) using a mathematical function. </a:t>
            </a:r>
          </a:p>
          <a:p>
            <a:pPr>
              <a:buFont typeface="Wingdings" panose="05000000000000000000" pitchFamily="2" charset="2"/>
              <a:buChar char="q"/>
            </a:pPr>
            <a:r>
              <a:rPr lang="en-US" dirty="0"/>
              <a:t> Strong encryption schemes use the equivalent of a password, </a:t>
            </a:r>
            <a:r>
              <a:rPr lang="en-US" b="1" dirty="0"/>
              <a:t>called a key</a:t>
            </a:r>
            <a:r>
              <a:rPr lang="en-US" dirty="0"/>
              <a:t>. However, there are simple, keyless encoding systems.</a:t>
            </a:r>
          </a:p>
          <a:p>
            <a:pPr>
              <a:buFont typeface="Wingdings" panose="05000000000000000000" pitchFamily="2" charset="2"/>
              <a:buChar char="q"/>
            </a:pPr>
            <a:r>
              <a:rPr lang="en-US" b="1" dirty="0"/>
              <a:t> ROT13</a:t>
            </a:r>
            <a:r>
              <a:rPr lang="en-US" dirty="0"/>
              <a:t> is a simple code that substitutes each letter in the plaintext message with the letter that is 13 letters farther along in the alphabet (A is followed by Z). So, a becomes n, b becomes o, etc. ROT13 is commonly used in newsgroups to obfuscate potentially objectionable messages, allowing the reader to decide whether to decrypt the message. The following Usenet message demonstrates this application of ROT13.</a:t>
            </a:r>
          </a:p>
        </p:txBody>
      </p:sp>
      <p:pic>
        <p:nvPicPr>
          <p:cNvPr id="4" name="Picture 3">
            <a:extLst>
              <a:ext uri="{FF2B5EF4-FFF2-40B4-BE49-F238E27FC236}">
                <a16:creationId xmlns:a16="http://schemas.microsoft.com/office/drawing/2014/main" id="{795E0641-9500-A958-93F5-951491A49B87}"/>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9653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A17C-EE2A-6F36-A335-5AB49986C880}"/>
              </a:ext>
            </a:extLst>
          </p:cNvPr>
          <p:cNvSpPr>
            <a:spLocks noGrp="1"/>
          </p:cNvSpPr>
          <p:nvPr>
            <p:ph type="title"/>
          </p:nvPr>
        </p:nvSpPr>
        <p:spPr/>
        <p:txBody>
          <a:bodyPr/>
          <a:lstStyle/>
          <a:p>
            <a:r>
              <a:rPr lang="en-US" dirty="0">
                <a:solidFill>
                  <a:srgbClr val="FF0000"/>
                </a:solidFill>
              </a:rPr>
              <a:t>Example of Encryption</a:t>
            </a:r>
            <a:endParaRPr lang="en-US" dirty="0"/>
          </a:p>
        </p:txBody>
      </p:sp>
      <p:pic>
        <p:nvPicPr>
          <p:cNvPr id="5" name="Content Placeholder 4">
            <a:extLst>
              <a:ext uri="{FF2B5EF4-FFF2-40B4-BE49-F238E27FC236}">
                <a16:creationId xmlns:a16="http://schemas.microsoft.com/office/drawing/2014/main" id="{00ADCC00-9E35-DCA0-E1E0-346101A38077}"/>
              </a:ext>
            </a:extLst>
          </p:cNvPr>
          <p:cNvPicPr>
            <a:picLocks noGrp="1" noChangeAspect="1"/>
          </p:cNvPicPr>
          <p:nvPr>
            <p:ph idx="1"/>
          </p:nvPr>
        </p:nvPicPr>
        <p:blipFill>
          <a:blip r:embed="rId2"/>
          <a:stretch>
            <a:fillRect/>
          </a:stretch>
        </p:blipFill>
        <p:spPr>
          <a:xfrm>
            <a:off x="1779601" y="2028710"/>
            <a:ext cx="6255127" cy="4207197"/>
          </a:xfrm>
        </p:spPr>
      </p:pic>
      <p:pic>
        <p:nvPicPr>
          <p:cNvPr id="6" name="Picture 5">
            <a:extLst>
              <a:ext uri="{FF2B5EF4-FFF2-40B4-BE49-F238E27FC236}">
                <a16:creationId xmlns:a16="http://schemas.microsoft.com/office/drawing/2014/main" id="{788643B6-1DF1-7831-F07D-47974A9B53E3}"/>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89785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9D05-C3F7-F6E0-55D7-6D033B7ABAFD}"/>
              </a:ext>
            </a:extLst>
          </p:cNvPr>
          <p:cNvSpPr>
            <a:spLocks noGrp="1"/>
          </p:cNvSpPr>
          <p:nvPr>
            <p:ph type="title"/>
          </p:nvPr>
        </p:nvSpPr>
        <p:spPr/>
        <p:txBody>
          <a:bodyPr/>
          <a:lstStyle/>
          <a:p>
            <a:r>
              <a:rPr lang="en-US" dirty="0">
                <a:solidFill>
                  <a:srgbClr val="FF0000"/>
                </a:solidFill>
              </a:rPr>
              <a:t>Private Key encryption</a:t>
            </a:r>
          </a:p>
        </p:txBody>
      </p:sp>
      <p:sp>
        <p:nvSpPr>
          <p:cNvPr id="3" name="Content Placeholder 2">
            <a:extLst>
              <a:ext uri="{FF2B5EF4-FFF2-40B4-BE49-F238E27FC236}">
                <a16:creationId xmlns:a16="http://schemas.microsoft.com/office/drawing/2014/main" id="{DC37F6C9-986A-3B26-BBF4-5F7F4135CC97}"/>
              </a:ext>
            </a:extLst>
          </p:cNvPr>
          <p:cNvSpPr>
            <a:spLocks noGrp="1"/>
          </p:cNvSpPr>
          <p:nvPr>
            <p:ph idx="1"/>
          </p:nvPr>
        </p:nvSpPr>
        <p:spPr/>
        <p:txBody>
          <a:bodyPr/>
          <a:lstStyle/>
          <a:p>
            <a:pPr>
              <a:buFont typeface="Wingdings" panose="05000000000000000000" pitchFamily="2" charset="2"/>
              <a:buChar char="q"/>
            </a:pPr>
            <a:r>
              <a:rPr lang="en-US" dirty="0"/>
              <a:t>Private key encryption is used to encrypt a message is also used to decrypt it. </a:t>
            </a:r>
          </a:p>
          <a:p>
            <a:pPr>
              <a:buFont typeface="Wingdings" panose="05000000000000000000" pitchFamily="2" charset="2"/>
              <a:buChar char="q"/>
            </a:pPr>
            <a:r>
              <a:rPr lang="en-US" dirty="0"/>
              <a:t> Thinking of encryption as a lock, the same key that locks the data is used to unlock it and, without the key, it is very difficult to unlock the data.</a:t>
            </a:r>
          </a:p>
          <a:p>
            <a:pPr>
              <a:buFont typeface="Wingdings" panose="05000000000000000000" pitchFamily="2" charset="2"/>
              <a:buChar char="q"/>
            </a:pPr>
            <a:r>
              <a:rPr lang="en-US" dirty="0"/>
              <a:t> The “lock” is a mathematical function. As it is not safe to rely on the secrecy of the mathematical function used to encrypt the data, most popular encryption schemes utilize mathematical functions that are difficult to reverse. </a:t>
            </a:r>
          </a:p>
          <a:p>
            <a:pPr>
              <a:buFont typeface="Wingdings" panose="05000000000000000000" pitchFamily="2" charset="2"/>
              <a:buChar char="q"/>
            </a:pPr>
            <a:r>
              <a:rPr lang="en-US" dirty="0"/>
              <a:t> Some commonly used symmetric key encryption algorithms are DES, IDEA, and Blowfish. For example, taking the text “This is a secret message” and encrypting it using the key “</a:t>
            </a:r>
            <a:r>
              <a:rPr lang="en-US" dirty="0" err="1"/>
              <a:t>eoghan</a:t>
            </a:r>
            <a:r>
              <a:rPr lang="en-US" dirty="0"/>
              <a:t>” and the DES algorithm gives the following ciphertext</a:t>
            </a:r>
          </a:p>
        </p:txBody>
      </p:sp>
      <p:pic>
        <p:nvPicPr>
          <p:cNvPr id="4" name="Picture 3">
            <a:extLst>
              <a:ext uri="{FF2B5EF4-FFF2-40B4-BE49-F238E27FC236}">
                <a16:creationId xmlns:a16="http://schemas.microsoft.com/office/drawing/2014/main" id="{8FEA7223-0583-A832-4B04-725D5A79895E}"/>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81852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4941-C453-547A-0160-A021137234C0}"/>
              </a:ext>
            </a:extLst>
          </p:cNvPr>
          <p:cNvSpPr>
            <a:spLocks noGrp="1"/>
          </p:cNvSpPr>
          <p:nvPr>
            <p:ph type="title"/>
          </p:nvPr>
        </p:nvSpPr>
        <p:spPr/>
        <p:txBody>
          <a:bodyPr/>
          <a:lstStyle/>
          <a:p>
            <a:r>
              <a:rPr lang="en-US" dirty="0">
                <a:solidFill>
                  <a:srgbClr val="FF0000"/>
                </a:solidFill>
              </a:rPr>
              <a:t>Public Key Encryption</a:t>
            </a:r>
          </a:p>
        </p:txBody>
      </p:sp>
      <p:sp>
        <p:nvSpPr>
          <p:cNvPr id="3" name="Content Placeholder 2">
            <a:extLst>
              <a:ext uri="{FF2B5EF4-FFF2-40B4-BE49-F238E27FC236}">
                <a16:creationId xmlns:a16="http://schemas.microsoft.com/office/drawing/2014/main" id="{F08F6E6A-9700-A009-1F81-ED65C4603F79}"/>
              </a:ext>
            </a:extLst>
          </p:cNvPr>
          <p:cNvSpPr>
            <a:spLocks noGrp="1"/>
          </p:cNvSpPr>
          <p:nvPr>
            <p:ph idx="1"/>
          </p:nvPr>
        </p:nvSpPr>
        <p:spPr/>
        <p:txBody>
          <a:bodyPr>
            <a:normAutofit/>
          </a:bodyPr>
          <a:lstStyle/>
          <a:p>
            <a:pPr>
              <a:buFont typeface="Wingdings" panose="05000000000000000000" pitchFamily="2" charset="2"/>
              <a:buChar char="Ø"/>
            </a:pPr>
            <a:r>
              <a:rPr lang="en-US" b="1" dirty="0"/>
              <a:t>Problem: </a:t>
            </a:r>
            <a:r>
              <a:rPr lang="en-US" dirty="0"/>
              <a:t>One of the main difficulties with symmetric key encryption arises when people want to encrypt their communications. Both people must have the key that encodes and decodes the data. </a:t>
            </a:r>
          </a:p>
          <a:p>
            <a:pPr>
              <a:buFont typeface="Wingdings" panose="05000000000000000000" pitchFamily="2" charset="2"/>
              <a:buChar char="Ø"/>
            </a:pPr>
            <a:r>
              <a:rPr lang="en-US" dirty="0"/>
              <a:t>For instance, if two people want to exchange encrypted e-mail, how do they exchange the key to decrypt the message? Should they send the key in one message and then the encrypted data separately? </a:t>
            </a:r>
          </a:p>
          <a:p>
            <a:pPr>
              <a:buFont typeface="Wingdings" panose="05000000000000000000" pitchFamily="2" charset="2"/>
              <a:buChar char="Ø"/>
            </a:pPr>
            <a:r>
              <a:rPr lang="en-US" dirty="0"/>
              <a:t>The answer to public key encryption. In the 1970’s, clever mathematicians finally developed a mechanism to implement this idea, allowing an individual to disseminate a piece of information called a </a:t>
            </a:r>
            <a:r>
              <a:rPr lang="en-US" b="1" dirty="0"/>
              <a:t>public key </a:t>
            </a:r>
            <a:r>
              <a:rPr lang="en-US" dirty="0"/>
              <a:t>that anyone could use to encrypt a message and only the intended recipient who possessed the corresponding private key could decrypt the message. </a:t>
            </a:r>
          </a:p>
          <a:p>
            <a:pPr>
              <a:buFont typeface="Wingdings" panose="05000000000000000000" pitchFamily="2" charset="2"/>
              <a:buChar char="Ø"/>
            </a:pPr>
            <a:r>
              <a:rPr lang="en-US" dirty="0"/>
              <a:t>Two commonly used public key algorithms are RSA and DSA</a:t>
            </a:r>
          </a:p>
        </p:txBody>
      </p:sp>
      <p:pic>
        <p:nvPicPr>
          <p:cNvPr id="4" name="Picture 3">
            <a:extLst>
              <a:ext uri="{FF2B5EF4-FFF2-40B4-BE49-F238E27FC236}">
                <a16:creationId xmlns:a16="http://schemas.microsoft.com/office/drawing/2014/main" id="{E43ABDAB-6E5A-0701-D593-3B261DC4DA0F}"/>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40145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EEF-774A-FB23-0405-CDBC059EFD57}"/>
              </a:ext>
            </a:extLst>
          </p:cNvPr>
          <p:cNvSpPr>
            <a:spLocks noGrp="1"/>
          </p:cNvSpPr>
          <p:nvPr>
            <p:ph type="title"/>
          </p:nvPr>
        </p:nvSpPr>
        <p:spPr/>
        <p:txBody>
          <a:bodyPr/>
          <a:lstStyle/>
          <a:p>
            <a:r>
              <a:rPr lang="en-US" dirty="0">
                <a:solidFill>
                  <a:srgbClr val="FF0000"/>
                </a:solidFill>
              </a:rPr>
              <a:t>Pretty Good Accuracy (PGP)</a:t>
            </a:r>
          </a:p>
        </p:txBody>
      </p:sp>
      <p:sp>
        <p:nvSpPr>
          <p:cNvPr id="3" name="Content Placeholder 2">
            <a:extLst>
              <a:ext uri="{FF2B5EF4-FFF2-40B4-BE49-F238E27FC236}">
                <a16:creationId xmlns:a16="http://schemas.microsoft.com/office/drawing/2014/main" id="{B4D2A3F7-8BDA-519E-AD2C-8BC02D7A7414}"/>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 One program that uses both private and public key cryptography is </a:t>
            </a:r>
            <a:r>
              <a:rPr lang="en-US" b="1" dirty="0"/>
              <a:t>Pretty Good Privacy </a:t>
            </a:r>
            <a:r>
              <a:rPr lang="en-US" dirty="0"/>
              <a:t>(PGP; www.pgpi.com). </a:t>
            </a:r>
          </a:p>
          <a:p>
            <a:pPr>
              <a:buFont typeface="Wingdings" panose="05000000000000000000" pitchFamily="2" charset="2"/>
              <a:buChar char="Ø"/>
            </a:pPr>
            <a:r>
              <a:rPr lang="en-US" dirty="0"/>
              <a:t> Uses a public key algorithm like RSA to encrypt messages, this would be slow when dealing with large messages. Private key encryption is significantly more efficient. </a:t>
            </a:r>
          </a:p>
          <a:p>
            <a:pPr>
              <a:buFont typeface="Wingdings" panose="05000000000000000000" pitchFamily="2" charset="2"/>
              <a:buChar char="Ø"/>
            </a:pPr>
            <a:r>
              <a:rPr lang="en-US" dirty="0"/>
              <a:t> </a:t>
            </a:r>
            <a:r>
              <a:rPr lang="en-US" b="1" dirty="0"/>
              <a:t>PGP</a:t>
            </a:r>
            <a:r>
              <a:rPr lang="en-US" dirty="0"/>
              <a:t> took the best of both methods and combined them. </a:t>
            </a:r>
          </a:p>
          <a:p>
            <a:pPr>
              <a:buFont typeface="Wingdings" panose="05000000000000000000" pitchFamily="2" charset="2"/>
              <a:buChar char="Ø"/>
            </a:pPr>
            <a:r>
              <a:rPr lang="en-US" b="1" dirty="0"/>
              <a:t> PGP encrypts a message using a private key algorithm like DES using a randomly generated private key and encrypts the private key using a public key algorithm like RSA (this step requires the intended recipient’s public key).</a:t>
            </a:r>
          </a:p>
          <a:p>
            <a:pPr>
              <a:buFont typeface="Wingdings" panose="05000000000000000000" pitchFamily="2" charset="2"/>
              <a:buChar char="Ø"/>
            </a:pPr>
            <a:r>
              <a:rPr lang="en-US" dirty="0"/>
              <a:t> PGP then sends both the encrypted text and the encrypted private key to the recipient. Thus, when the recipient receives the encrypted message, he/she uses his/her personal private key to decrypt the randomly generated private key and uses the randomly generated private key to decrypt the message. </a:t>
            </a:r>
          </a:p>
        </p:txBody>
      </p:sp>
      <p:pic>
        <p:nvPicPr>
          <p:cNvPr id="4" name="Picture 3">
            <a:extLst>
              <a:ext uri="{FF2B5EF4-FFF2-40B4-BE49-F238E27FC236}">
                <a16:creationId xmlns:a16="http://schemas.microsoft.com/office/drawing/2014/main" id="{348776C2-532A-E5CD-98D4-0A2AF83D13C6}"/>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70105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86D7-4021-75E4-A35F-B428ACFA11E4}"/>
              </a:ext>
            </a:extLst>
          </p:cNvPr>
          <p:cNvSpPr>
            <a:spLocks noGrp="1"/>
          </p:cNvSpPr>
          <p:nvPr>
            <p:ph type="title"/>
          </p:nvPr>
        </p:nvSpPr>
        <p:spPr/>
        <p:txBody>
          <a:bodyPr/>
          <a:lstStyle/>
          <a:p>
            <a:r>
              <a:rPr lang="en-US" dirty="0">
                <a:solidFill>
                  <a:srgbClr val="FF0000"/>
                </a:solidFill>
              </a:rPr>
              <a:t>Next Lecture </a:t>
            </a:r>
          </a:p>
        </p:txBody>
      </p:sp>
      <p:sp>
        <p:nvSpPr>
          <p:cNvPr id="3" name="Content Placeholder 2">
            <a:extLst>
              <a:ext uri="{FF2B5EF4-FFF2-40B4-BE49-F238E27FC236}">
                <a16:creationId xmlns:a16="http://schemas.microsoft.com/office/drawing/2014/main" id="{B8420117-282A-5A1B-1EEC-381CE4B6F949}"/>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D5AEF5B0-EBC4-60C2-ABEA-135BCA722C9A}"/>
              </a:ext>
            </a:extLst>
          </p:cNvPr>
          <p:cNvSpPr txBox="1"/>
          <p:nvPr/>
        </p:nvSpPr>
        <p:spPr>
          <a:xfrm>
            <a:off x="4290934" y="3059668"/>
            <a:ext cx="6093500" cy="646331"/>
          </a:xfrm>
          <a:prstGeom prst="rect">
            <a:avLst/>
          </a:prstGeom>
          <a:noFill/>
        </p:spPr>
        <p:txBody>
          <a:bodyPr wrap="square">
            <a:spAutoFit/>
          </a:bodyPr>
          <a:lstStyle/>
          <a:p>
            <a:r>
              <a:rPr lang="en-US" dirty="0"/>
              <a:t>Digital Evidences in Windows System</a:t>
            </a:r>
            <a:endParaRPr lang="en-US" sz="1800" dirty="0"/>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29486A-9488-1002-D4B8-80C7E097A605}"/>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99810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C15B-A877-DD39-D180-BB3FD6DCDD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46B5B-581A-2C38-B996-D49031D8B1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354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270-2426-9561-4C7C-AD5E3DC72F4E}"/>
              </a:ext>
            </a:extLst>
          </p:cNvPr>
          <p:cNvSpPr>
            <a:spLocks noGrp="1"/>
          </p:cNvSpPr>
          <p:nvPr>
            <p:ph type="ctrTitle"/>
          </p:nvPr>
        </p:nvSpPr>
        <p:spPr/>
        <p:txBody>
          <a:bodyPr/>
          <a:lstStyle/>
          <a:p>
            <a:pPr algn="ctr"/>
            <a:r>
              <a:rPr lang="en-US" dirty="0"/>
              <a:t>Digital Forensics</a:t>
            </a:r>
            <a:br>
              <a:rPr lang="en-US"/>
            </a:br>
            <a:r>
              <a:rPr lang="en-US"/>
              <a:t>Lecture-1</a:t>
            </a:r>
            <a:r>
              <a:rPr lang="en-US" dirty="0"/>
              <a:t>8</a:t>
            </a:r>
          </a:p>
        </p:txBody>
      </p:sp>
      <p:sp>
        <p:nvSpPr>
          <p:cNvPr id="3" name="Subtitle 2">
            <a:extLst>
              <a:ext uri="{FF2B5EF4-FFF2-40B4-BE49-F238E27FC236}">
                <a16:creationId xmlns:a16="http://schemas.microsoft.com/office/drawing/2014/main" id="{6B0C46C0-BD8B-66C4-4D8B-A1B2E8A204FF}"/>
              </a:ext>
            </a:extLst>
          </p:cNvPr>
          <p:cNvSpPr>
            <a:spLocks noGrp="1"/>
          </p:cNvSpPr>
          <p:nvPr>
            <p:ph type="subTitle" idx="1"/>
          </p:nvPr>
        </p:nvSpPr>
        <p:spPr/>
        <p:txBody>
          <a:bodyPr>
            <a:normAutofit fontScale="85000" lnSpcReduction="20000"/>
          </a:bodyPr>
          <a:lstStyle/>
          <a:p>
            <a:pPr algn="ctr"/>
            <a:r>
              <a:rPr lang="en-US" dirty="0"/>
              <a:t>By- </a:t>
            </a:r>
            <a:r>
              <a:rPr lang="en-US" dirty="0" err="1"/>
              <a:t>Dr.subhranil</a:t>
            </a:r>
            <a:r>
              <a:rPr lang="en-US" dirty="0"/>
              <a:t> Das</a:t>
            </a:r>
          </a:p>
          <a:p>
            <a:pPr algn="ctr"/>
            <a:r>
              <a:rPr lang="en-US" dirty="0"/>
              <a:t>Assistant Professor</a:t>
            </a:r>
          </a:p>
          <a:p>
            <a:pPr algn="ctr"/>
            <a:r>
              <a:rPr lang="en-US" dirty="0"/>
              <a:t>School of computer Science </a:t>
            </a:r>
          </a:p>
        </p:txBody>
      </p:sp>
    </p:spTree>
    <p:extLst>
      <p:ext uri="{BB962C8B-B14F-4D97-AF65-F5344CB8AC3E}">
        <p14:creationId xmlns:p14="http://schemas.microsoft.com/office/powerpoint/2010/main" val="143411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7481-4110-C3A0-F1C0-37EE9AE76198}"/>
              </a:ext>
            </a:extLst>
          </p:cNvPr>
          <p:cNvSpPr>
            <a:spLocks noGrp="1"/>
          </p:cNvSpPr>
          <p:nvPr>
            <p:ph type="title"/>
          </p:nvPr>
        </p:nvSpPr>
        <p:spPr/>
        <p:txBody>
          <a:bodyPr/>
          <a:lstStyle/>
          <a:p>
            <a:r>
              <a:rPr lang="en-US" dirty="0">
                <a:solidFill>
                  <a:srgbClr val="FF0000"/>
                </a:solidFill>
              </a:rPr>
              <a:t>Prior folder structure recovered from a reformatted NTFS volume</a:t>
            </a:r>
          </a:p>
        </p:txBody>
      </p:sp>
      <p:pic>
        <p:nvPicPr>
          <p:cNvPr id="5" name="Content Placeholder 4">
            <a:extLst>
              <a:ext uri="{FF2B5EF4-FFF2-40B4-BE49-F238E27FC236}">
                <a16:creationId xmlns:a16="http://schemas.microsoft.com/office/drawing/2014/main" id="{75ECDCB4-3C90-D275-814F-6781594D59D7}"/>
              </a:ext>
            </a:extLst>
          </p:cNvPr>
          <p:cNvPicPr>
            <a:picLocks noGrp="1" noChangeAspect="1"/>
          </p:cNvPicPr>
          <p:nvPr>
            <p:ph idx="1"/>
          </p:nvPr>
        </p:nvPicPr>
        <p:blipFill>
          <a:blip r:embed="rId2"/>
          <a:stretch>
            <a:fillRect/>
          </a:stretch>
        </p:blipFill>
        <p:spPr>
          <a:xfrm>
            <a:off x="1365914" y="2182393"/>
            <a:ext cx="5772956" cy="3410426"/>
          </a:xfrm>
        </p:spPr>
      </p:pic>
      <p:pic>
        <p:nvPicPr>
          <p:cNvPr id="6" name="Picture 5">
            <a:extLst>
              <a:ext uri="{FF2B5EF4-FFF2-40B4-BE49-F238E27FC236}">
                <a16:creationId xmlns:a16="http://schemas.microsoft.com/office/drawing/2014/main" id="{32989ED1-6668-D15D-9A7F-FBE161E15151}"/>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414535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BC76-9530-FD3A-3A50-BDC8FF7D976B}"/>
              </a:ext>
            </a:extLst>
          </p:cNvPr>
          <p:cNvSpPr>
            <a:spLocks noGrp="1"/>
          </p:cNvSpPr>
          <p:nvPr>
            <p:ph type="title"/>
          </p:nvPr>
        </p:nvSpPr>
        <p:spPr/>
        <p:txBody>
          <a:bodyPr/>
          <a:lstStyle/>
          <a:p>
            <a:r>
              <a:rPr lang="en-US" dirty="0">
                <a:solidFill>
                  <a:srgbClr val="FF0000"/>
                </a:solidFill>
              </a:rPr>
              <a:t>Windows 95 boot sector viewed using Norton </a:t>
            </a:r>
            <a:r>
              <a:rPr lang="en-US" dirty="0" err="1">
                <a:solidFill>
                  <a:srgbClr val="FF0000"/>
                </a:solidFill>
              </a:rPr>
              <a:t>Diskedit</a:t>
            </a:r>
            <a:endParaRPr lang="en-US" dirty="0">
              <a:solidFill>
                <a:srgbClr val="FF0000"/>
              </a:solidFill>
            </a:endParaRPr>
          </a:p>
        </p:txBody>
      </p:sp>
      <p:pic>
        <p:nvPicPr>
          <p:cNvPr id="5" name="Content Placeholder 4">
            <a:extLst>
              <a:ext uri="{FF2B5EF4-FFF2-40B4-BE49-F238E27FC236}">
                <a16:creationId xmlns:a16="http://schemas.microsoft.com/office/drawing/2014/main" id="{F0657E5E-6747-94E0-54C5-F1B4CBB75AC3}"/>
              </a:ext>
            </a:extLst>
          </p:cNvPr>
          <p:cNvPicPr>
            <a:picLocks noGrp="1" noChangeAspect="1"/>
          </p:cNvPicPr>
          <p:nvPr>
            <p:ph idx="1"/>
          </p:nvPr>
        </p:nvPicPr>
        <p:blipFill>
          <a:blip r:embed="rId2"/>
          <a:stretch>
            <a:fillRect/>
          </a:stretch>
        </p:blipFill>
        <p:spPr>
          <a:xfrm>
            <a:off x="2258734" y="1878885"/>
            <a:ext cx="6915246" cy="4342033"/>
          </a:xfrm>
        </p:spPr>
      </p:pic>
      <p:pic>
        <p:nvPicPr>
          <p:cNvPr id="6" name="Picture 5">
            <a:extLst>
              <a:ext uri="{FF2B5EF4-FFF2-40B4-BE49-F238E27FC236}">
                <a16:creationId xmlns:a16="http://schemas.microsoft.com/office/drawing/2014/main" id="{41BC68CF-4614-B88A-30EE-1CEDB4FC8019}"/>
              </a:ext>
            </a:extLst>
          </p:cNvPr>
          <p:cNvPicPr>
            <a:picLocks noChangeAspect="1"/>
          </p:cNvPicPr>
          <p:nvPr/>
        </p:nvPicPr>
        <p:blipFill>
          <a:blip r:embed="rId3"/>
          <a:stretch>
            <a:fillRect/>
          </a:stretch>
        </p:blipFill>
        <p:spPr>
          <a:xfrm>
            <a:off x="9946253" y="1011981"/>
            <a:ext cx="2029108" cy="724001"/>
          </a:xfrm>
          <a:prstGeom prst="rect">
            <a:avLst/>
          </a:prstGeom>
        </p:spPr>
      </p:pic>
    </p:spTree>
    <p:extLst>
      <p:ext uri="{BB962C8B-B14F-4D97-AF65-F5344CB8AC3E}">
        <p14:creationId xmlns:p14="http://schemas.microsoft.com/office/powerpoint/2010/main" val="23744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405C-723B-A7EE-CCCC-611DFF139612}"/>
              </a:ext>
            </a:extLst>
          </p:cNvPr>
          <p:cNvSpPr>
            <a:spLocks noGrp="1"/>
          </p:cNvSpPr>
          <p:nvPr>
            <p:ph type="title"/>
          </p:nvPr>
        </p:nvSpPr>
        <p:spPr/>
        <p:txBody>
          <a:bodyPr/>
          <a:lstStyle/>
          <a:p>
            <a:r>
              <a:rPr lang="en-US" dirty="0">
                <a:solidFill>
                  <a:srgbClr val="FF0000"/>
                </a:solidFill>
              </a:rPr>
              <a:t>Explanation</a:t>
            </a:r>
          </a:p>
        </p:txBody>
      </p:sp>
      <p:sp>
        <p:nvSpPr>
          <p:cNvPr id="3" name="Content Placeholder 2">
            <a:extLst>
              <a:ext uri="{FF2B5EF4-FFF2-40B4-BE49-F238E27FC236}">
                <a16:creationId xmlns:a16="http://schemas.microsoft.com/office/drawing/2014/main" id="{B73D62D0-AEB6-BE74-EE81-50095112CA31}"/>
              </a:ext>
            </a:extLst>
          </p:cNvPr>
          <p:cNvSpPr>
            <a:spLocks noGrp="1"/>
          </p:cNvSpPr>
          <p:nvPr>
            <p:ph idx="1"/>
          </p:nvPr>
        </p:nvSpPr>
        <p:spPr/>
        <p:txBody>
          <a:bodyPr/>
          <a:lstStyle/>
          <a:p>
            <a:pPr>
              <a:buFont typeface="Wingdings" panose="05000000000000000000" pitchFamily="2" charset="2"/>
              <a:buChar char="q"/>
            </a:pPr>
            <a:r>
              <a:rPr lang="en-US" dirty="0"/>
              <a:t> The first sector on each volume, called the boot sector (a.k.a. boot record or boot block), contains important file system information. </a:t>
            </a:r>
          </a:p>
          <a:p>
            <a:pPr>
              <a:buFont typeface="Wingdings" panose="05000000000000000000" pitchFamily="2" charset="2"/>
              <a:buChar char="q"/>
            </a:pPr>
            <a:r>
              <a:rPr lang="en-US" dirty="0"/>
              <a:t> It shows that two copies of the file allocation table (FAT) are available—this table is the equivalent of the library card catalog and a backup copy is maintained in case the primary one is damaged or destroyed. </a:t>
            </a:r>
          </a:p>
          <a:p>
            <a:pPr>
              <a:buFont typeface="Wingdings" panose="05000000000000000000" pitchFamily="2" charset="2"/>
              <a:buChar char="q"/>
            </a:pPr>
            <a:r>
              <a:rPr lang="en-US" dirty="0"/>
              <a:t> Each cluster on the disk is quite large (64 sectors/cluster × 512 bytes/sector = 32 </a:t>
            </a:r>
            <a:r>
              <a:rPr lang="en-US" dirty="0" err="1"/>
              <a:t>kbytes</a:t>
            </a:r>
            <a:r>
              <a:rPr lang="en-US" dirty="0"/>
              <a:t>).</a:t>
            </a:r>
          </a:p>
        </p:txBody>
      </p:sp>
      <p:pic>
        <p:nvPicPr>
          <p:cNvPr id="4" name="Picture 3">
            <a:extLst>
              <a:ext uri="{FF2B5EF4-FFF2-40B4-BE49-F238E27FC236}">
                <a16:creationId xmlns:a16="http://schemas.microsoft.com/office/drawing/2014/main" id="{4868A2D7-9297-1F9F-F700-5CA36F3FAD01}"/>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75322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326-5794-0FB1-EA03-9ED14E72242A}"/>
              </a:ext>
            </a:extLst>
          </p:cNvPr>
          <p:cNvSpPr>
            <a:spLocks noGrp="1"/>
          </p:cNvSpPr>
          <p:nvPr>
            <p:ph type="title"/>
          </p:nvPr>
        </p:nvSpPr>
        <p:spPr/>
        <p:txBody>
          <a:bodyPr/>
          <a:lstStyle/>
          <a:p>
            <a:r>
              <a:rPr lang="en-US" dirty="0">
                <a:solidFill>
                  <a:srgbClr val="FF0000"/>
                </a:solidFill>
              </a:rPr>
              <a:t>Volume slack containing remnants of Form virus viewed using EnCase</a:t>
            </a:r>
          </a:p>
        </p:txBody>
      </p:sp>
      <p:sp>
        <p:nvSpPr>
          <p:cNvPr id="3" name="Content Placeholder 2">
            <a:extLst>
              <a:ext uri="{FF2B5EF4-FFF2-40B4-BE49-F238E27FC236}">
                <a16:creationId xmlns:a16="http://schemas.microsoft.com/office/drawing/2014/main" id="{ED94A574-6146-A2A3-8F60-5A36CB29E6B9}"/>
              </a:ext>
            </a:extLst>
          </p:cNvPr>
          <p:cNvSpPr>
            <a:spLocks noGrp="1"/>
          </p:cNvSpPr>
          <p:nvPr>
            <p:ph idx="1"/>
          </p:nvPr>
        </p:nvSpPr>
        <p:spPr>
          <a:xfrm>
            <a:off x="1097280" y="1845734"/>
            <a:ext cx="5058481" cy="4023360"/>
          </a:xfrm>
        </p:spPr>
        <p:txBody>
          <a:bodyPr/>
          <a:lstStyle/>
          <a:p>
            <a:r>
              <a:rPr lang="en-US" dirty="0"/>
              <a:t>Be aware that a file system may not use an entire partition, leaving space between the end of the volume and the end of the partition, </a:t>
            </a:r>
            <a:r>
              <a:rPr lang="en-US" dirty="0">
                <a:solidFill>
                  <a:srgbClr val="FF0000"/>
                </a:solidFill>
              </a:rPr>
              <a:t>an area called volume slack </a:t>
            </a:r>
            <a:r>
              <a:rPr lang="en-US" dirty="0"/>
              <a:t>that can be used to hide data. </a:t>
            </a:r>
          </a:p>
        </p:txBody>
      </p:sp>
      <p:pic>
        <p:nvPicPr>
          <p:cNvPr id="5" name="Picture 4">
            <a:extLst>
              <a:ext uri="{FF2B5EF4-FFF2-40B4-BE49-F238E27FC236}">
                <a16:creationId xmlns:a16="http://schemas.microsoft.com/office/drawing/2014/main" id="{7E2C1495-95FF-CEFA-B52B-DED38CAAC6FA}"/>
              </a:ext>
            </a:extLst>
          </p:cNvPr>
          <p:cNvPicPr>
            <a:picLocks noChangeAspect="1"/>
          </p:cNvPicPr>
          <p:nvPr/>
        </p:nvPicPr>
        <p:blipFill>
          <a:blip r:embed="rId2"/>
          <a:stretch>
            <a:fillRect/>
          </a:stretch>
        </p:blipFill>
        <p:spPr>
          <a:xfrm>
            <a:off x="6295869" y="1955504"/>
            <a:ext cx="5058481" cy="4145493"/>
          </a:xfrm>
          <a:prstGeom prst="rect">
            <a:avLst/>
          </a:prstGeom>
        </p:spPr>
      </p:pic>
      <p:pic>
        <p:nvPicPr>
          <p:cNvPr id="6" name="Picture 5">
            <a:extLst>
              <a:ext uri="{FF2B5EF4-FFF2-40B4-BE49-F238E27FC236}">
                <a16:creationId xmlns:a16="http://schemas.microsoft.com/office/drawing/2014/main" id="{D395F620-7655-ABA7-2250-C98E4F05A211}"/>
              </a:ext>
            </a:extLst>
          </p:cNvPr>
          <p:cNvPicPr>
            <a:picLocks noChangeAspect="1"/>
          </p:cNvPicPr>
          <p:nvPr/>
        </p:nvPicPr>
        <p:blipFill>
          <a:blip r:embed="rId3"/>
          <a:stretch>
            <a:fillRect/>
          </a:stretch>
        </p:blipFill>
        <p:spPr>
          <a:xfrm>
            <a:off x="9961243" y="1011981"/>
            <a:ext cx="2029108" cy="724001"/>
          </a:xfrm>
          <a:prstGeom prst="rect">
            <a:avLst/>
          </a:prstGeom>
        </p:spPr>
      </p:pic>
    </p:spTree>
    <p:extLst>
      <p:ext uri="{BB962C8B-B14F-4D97-AF65-F5344CB8AC3E}">
        <p14:creationId xmlns:p14="http://schemas.microsoft.com/office/powerpoint/2010/main" val="319027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2DA0-89F8-1826-6FFC-083422FC382C}"/>
              </a:ext>
            </a:extLst>
          </p:cNvPr>
          <p:cNvSpPr>
            <a:spLocks noGrp="1"/>
          </p:cNvSpPr>
          <p:nvPr>
            <p:ph type="title"/>
          </p:nvPr>
        </p:nvSpPr>
        <p:spPr/>
        <p:txBody>
          <a:bodyPr/>
          <a:lstStyle/>
          <a:p>
            <a:r>
              <a:rPr lang="en-US" dirty="0">
                <a:solidFill>
                  <a:srgbClr val="FF0000"/>
                </a:solidFill>
              </a:rPr>
              <a:t>Several Features of file systems </a:t>
            </a:r>
          </a:p>
        </p:txBody>
      </p:sp>
      <p:sp>
        <p:nvSpPr>
          <p:cNvPr id="3" name="Content Placeholder 2">
            <a:extLst>
              <a:ext uri="{FF2B5EF4-FFF2-40B4-BE49-F238E27FC236}">
                <a16:creationId xmlns:a16="http://schemas.microsoft.com/office/drawing/2014/main" id="{BCB5AB8C-516D-A0B6-EFCF-785DDF734A5D}"/>
              </a:ext>
            </a:extLst>
          </p:cNvPr>
          <p:cNvSpPr>
            <a:spLocks noGrp="1"/>
          </p:cNvSpPr>
          <p:nvPr>
            <p:ph idx="1"/>
          </p:nvPr>
        </p:nvSpPr>
        <p:spPr/>
        <p:txBody>
          <a:bodyPr/>
          <a:lstStyle/>
          <a:p>
            <a:r>
              <a:rPr lang="en-US" dirty="0"/>
              <a:t>1. When a file takes up less than one cluster, other files will not use the additional space in that cluster..</a:t>
            </a:r>
          </a:p>
          <a:p>
            <a:r>
              <a:rPr lang="en-US" dirty="0"/>
              <a:t>2. If a computer tried to squeeze extra data into the unused part of a cluster, the new data might interfere with the old. </a:t>
            </a:r>
          </a:p>
          <a:p>
            <a:r>
              <a:rPr lang="en-US" dirty="0"/>
              <a:t>3. The extra sectors in a cluster are called </a:t>
            </a:r>
            <a:r>
              <a:rPr lang="en-US" b="1" dirty="0"/>
              <a:t>file slack space</a:t>
            </a:r>
            <a:r>
              <a:rPr lang="en-US" dirty="0"/>
              <a:t>. </a:t>
            </a:r>
          </a:p>
          <a:p>
            <a:r>
              <a:rPr lang="en-US" dirty="0"/>
              <a:t> 4. When a file does not end on a sector boundary, operating systems prior to Windows 95a fill the rest of the sector with data from RAM, giving it the name RAM slack. Later versions of Windows fill this space with zeros. </a:t>
            </a:r>
          </a:p>
        </p:txBody>
      </p:sp>
      <p:pic>
        <p:nvPicPr>
          <p:cNvPr id="4" name="Picture 3">
            <a:extLst>
              <a:ext uri="{FF2B5EF4-FFF2-40B4-BE49-F238E27FC236}">
                <a16:creationId xmlns:a16="http://schemas.microsoft.com/office/drawing/2014/main" id="{2A17D788-0206-356B-DA81-58247670860D}"/>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68374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F1B0-BBFD-74E4-63D3-576A7866656C}"/>
              </a:ext>
            </a:extLst>
          </p:cNvPr>
          <p:cNvSpPr>
            <a:spLocks noGrp="1"/>
          </p:cNvSpPr>
          <p:nvPr>
            <p:ph type="title"/>
          </p:nvPr>
        </p:nvSpPr>
        <p:spPr/>
        <p:txBody>
          <a:bodyPr/>
          <a:lstStyle/>
          <a:p>
            <a:r>
              <a:rPr lang="en-US" dirty="0">
                <a:solidFill>
                  <a:srgbClr val="FF0000"/>
                </a:solidFill>
              </a:rPr>
              <a:t>Several Features of file systems </a:t>
            </a:r>
          </a:p>
        </p:txBody>
      </p:sp>
      <p:sp>
        <p:nvSpPr>
          <p:cNvPr id="3" name="Content Placeholder 2">
            <a:extLst>
              <a:ext uri="{FF2B5EF4-FFF2-40B4-BE49-F238E27FC236}">
                <a16:creationId xmlns:a16="http://schemas.microsoft.com/office/drawing/2014/main" id="{25919E0C-0538-930C-7ABF-F7FB4C9B917F}"/>
              </a:ext>
            </a:extLst>
          </p:cNvPr>
          <p:cNvSpPr>
            <a:spLocks noGrp="1"/>
          </p:cNvSpPr>
          <p:nvPr>
            <p:ph idx="1"/>
          </p:nvPr>
        </p:nvSpPr>
        <p:spPr/>
        <p:txBody>
          <a:bodyPr/>
          <a:lstStyle/>
          <a:p>
            <a:r>
              <a:rPr lang="en-US" dirty="0"/>
              <a:t>5. When a file is deleted, its entry in the file system is updated to indicate its deleted status and the clusters that were previously allocated to storing are unallocated and can be reused to store a new file. </a:t>
            </a:r>
          </a:p>
          <a:p>
            <a:r>
              <a:rPr lang="en-US" dirty="0"/>
              <a:t>6. The data are left on the disk and it is often possible to retrieve a file immediately after it has been deleted. The data will remain on the disk until a new file overwrites them. </a:t>
            </a:r>
          </a:p>
          <a:p>
            <a:r>
              <a:rPr lang="en-US" dirty="0"/>
              <a:t>7.  If the new file does not take up the entire cluster, a portion of the old file might remain in the slack space. In this case, a portion of a file can be retrieved long after it has been deleted and partially overwritten. </a:t>
            </a:r>
          </a:p>
        </p:txBody>
      </p:sp>
      <p:pic>
        <p:nvPicPr>
          <p:cNvPr id="4" name="Content Placeholder 4">
            <a:extLst>
              <a:ext uri="{FF2B5EF4-FFF2-40B4-BE49-F238E27FC236}">
                <a16:creationId xmlns:a16="http://schemas.microsoft.com/office/drawing/2014/main" id="{F7C89946-4807-0772-132B-035B160F4D22}"/>
              </a:ext>
            </a:extLst>
          </p:cNvPr>
          <p:cNvPicPr>
            <a:picLocks noChangeAspect="1"/>
          </p:cNvPicPr>
          <p:nvPr/>
        </p:nvPicPr>
        <p:blipFill>
          <a:blip r:embed="rId2"/>
          <a:stretch>
            <a:fillRect/>
          </a:stretch>
        </p:blipFill>
        <p:spPr>
          <a:xfrm>
            <a:off x="3690387" y="4287187"/>
            <a:ext cx="4872186" cy="1862972"/>
          </a:xfrm>
          <a:prstGeom prst="rect">
            <a:avLst/>
          </a:prstGeom>
        </p:spPr>
      </p:pic>
      <p:pic>
        <p:nvPicPr>
          <p:cNvPr id="5" name="Picture 4">
            <a:extLst>
              <a:ext uri="{FF2B5EF4-FFF2-40B4-BE49-F238E27FC236}">
                <a16:creationId xmlns:a16="http://schemas.microsoft.com/office/drawing/2014/main" id="{2AC2E581-F203-133D-F432-6E965118C112}"/>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1880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EF94-8D7C-DE85-836C-3E6F4FC8A7EC}"/>
              </a:ext>
            </a:extLst>
          </p:cNvPr>
          <p:cNvSpPr>
            <a:spLocks noGrp="1"/>
          </p:cNvSpPr>
          <p:nvPr>
            <p:ph type="title"/>
          </p:nvPr>
        </p:nvSpPr>
        <p:spPr/>
        <p:txBody>
          <a:bodyPr/>
          <a:lstStyle/>
          <a:p>
            <a:r>
              <a:rPr lang="en-US" dirty="0">
                <a:solidFill>
                  <a:srgbClr val="FF0000"/>
                </a:solidFill>
              </a:rPr>
              <a:t>Dealing With Password Protection</a:t>
            </a:r>
          </a:p>
        </p:txBody>
      </p:sp>
      <p:sp>
        <p:nvSpPr>
          <p:cNvPr id="7" name="Content Placeholder 6">
            <a:extLst>
              <a:ext uri="{FF2B5EF4-FFF2-40B4-BE49-F238E27FC236}">
                <a16:creationId xmlns:a16="http://schemas.microsoft.com/office/drawing/2014/main" id="{6AF43D83-2CC1-687D-E1C5-71E4382CC0DC}"/>
              </a:ext>
            </a:extLst>
          </p:cNvPr>
          <p:cNvSpPr>
            <a:spLocks noGrp="1"/>
          </p:cNvSpPr>
          <p:nvPr>
            <p:ph idx="1"/>
          </p:nvPr>
        </p:nvSpPr>
        <p:spPr/>
        <p:txBody>
          <a:bodyPr/>
          <a:lstStyle/>
          <a:p>
            <a:pPr>
              <a:buFont typeface="Wingdings" panose="05000000000000000000" pitchFamily="2" charset="2"/>
              <a:buChar char="q"/>
            </a:pPr>
            <a:r>
              <a:rPr lang="en-US" dirty="0"/>
              <a:t> Password protection is often the more straightforward challenge where it is acceptable for a digital evidence examiner to overcome password protection on individual files found on a computer he/ she is analyzing. </a:t>
            </a:r>
          </a:p>
          <a:p>
            <a:pPr>
              <a:buFont typeface="Wingdings" panose="05000000000000000000" pitchFamily="2" charset="2"/>
              <a:buChar char="q"/>
            </a:pPr>
            <a:r>
              <a:rPr lang="en-US" dirty="0"/>
              <a:t> A variety of tools are available for obtaining, circumventing, or guessing passwords on different file types. </a:t>
            </a:r>
          </a:p>
          <a:p>
            <a:pPr>
              <a:buFont typeface="Wingdings" panose="05000000000000000000" pitchFamily="2" charset="2"/>
              <a:buChar char="q"/>
            </a:pPr>
            <a:r>
              <a:rPr lang="en-US" dirty="0"/>
              <a:t> Two of the most powerful and versatile password recovery programs currently available are the </a:t>
            </a:r>
            <a:r>
              <a:rPr lang="en-US" b="1" dirty="0"/>
              <a:t>Password Recovery Toolkit (PRTK) and DNA from Access Data. </a:t>
            </a:r>
          </a:p>
          <a:p>
            <a:pPr>
              <a:buFont typeface="Wingdings" panose="05000000000000000000" pitchFamily="2" charset="2"/>
              <a:buChar char="q"/>
            </a:pPr>
            <a:r>
              <a:rPr lang="en-US" dirty="0"/>
              <a:t> The PRTK can recover passwords from many file types and is useful for dealing with encrypted data. It is also possible for a DNA network to try every key in less time by combining the power of several computers.</a:t>
            </a:r>
          </a:p>
        </p:txBody>
      </p:sp>
      <p:pic>
        <p:nvPicPr>
          <p:cNvPr id="8" name="Picture 7">
            <a:extLst>
              <a:ext uri="{FF2B5EF4-FFF2-40B4-BE49-F238E27FC236}">
                <a16:creationId xmlns:a16="http://schemas.microsoft.com/office/drawing/2014/main" id="{1887EA45-80DE-B791-DFE0-46B9DB9C1847}"/>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208792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2526</TotalTime>
  <Words>1270</Words>
  <Application>Microsoft Office PowerPoint</Application>
  <PresentationFormat>Widescreen</PresentationFormat>
  <Paragraphs>55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Calibri</vt:lpstr>
      <vt:lpstr>Calibri Light</vt:lpstr>
      <vt:lpstr>Times New Roman</vt:lpstr>
      <vt:lpstr>Wingdings</vt:lpstr>
      <vt:lpstr>Retrospect</vt:lpstr>
      <vt:lpstr>PowerPoint Presentation</vt:lpstr>
      <vt:lpstr>Digital Forensics Lecture-18</vt:lpstr>
      <vt:lpstr>Prior folder structure recovered from a reformatted NTFS volume</vt:lpstr>
      <vt:lpstr>Windows 95 boot sector viewed using Norton Diskedit</vt:lpstr>
      <vt:lpstr>Explanation</vt:lpstr>
      <vt:lpstr>Volume slack containing remnants of Form virus viewed using EnCase</vt:lpstr>
      <vt:lpstr>Several Features of file systems </vt:lpstr>
      <vt:lpstr>Several Features of file systems </vt:lpstr>
      <vt:lpstr>Dealing With Password Protection</vt:lpstr>
      <vt:lpstr>Dealing With Password Protection</vt:lpstr>
      <vt:lpstr>Encryption</vt:lpstr>
      <vt:lpstr>Example of Encryption</vt:lpstr>
      <vt:lpstr>Private Key encryption</vt:lpstr>
      <vt:lpstr>Public Key Encryption</vt:lpstr>
      <vt:lpstr>Pretty Good Accuracy (PGP)</vt:lpstr>
      <vt:lpstr>Next Lecture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Subhranil Das</dc:creator>
  <cp:lastModifiedBy>Subhranil Das</cp:lastModifiedBy>
  <cp:revision>2</cp:revision>
  <dcterms:created xsi:type="dcterms:W3CDTF">2024-09-22T12:11:31Z</dcterms:created>
  <dcterms:modified xsi:type="dcterms:W3CDTF">2024-09-25T03:26:40Z</dcterms:modified>
</cp:coreProperties>
</file>