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7" r:id="rId2"/>
    <p:sldId id="259" r:id="rId3"/>
    <p:sldId id="260" r:id="rId4"/>
    <p:sldId id="258" r:id="rId5"/>
    <p:sldId id="261" r:id="rId6"/>
    <p:sldId id="262" r:id="rId7"/>
    <p:sldId id="264" r:id="rId8"/>
    <p:sldId id="265" r:id="rId9"/>
    <p:sldId id="266" r:id="rId10"/>
    <p:sldId id="267" r:id="rId11"/>
    <p:sldId id="268" r:id="rId12"/>
    <p:sldId id="269" r:id="rId13"/>
    <p:sldId id="270" r:id="rId14"/>
    <p:sldId id="271" r:id="rId15"/>
    <p:sldId id="272" r:id="rId16"/>
    <p:sldId id="273" r:id="rId17"/>
    <p:sldId id="263" r:id="rId18"/>
    <p:sldId id="278"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2DDB51-9943-4079-BE0D-F1F58337F24C}"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CC4D3-C809-4938-88AD-BDE6B974B60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699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2DDB51-9943-4079-BE0D-F1F58337F24C}"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CC4D3-C809-4938-88AD-BDE6B974B606}" type="slidenum">
              <a:rPr lang="en-US" smtClean="0"/>
              <a:t>‹#›</a:t>
            </a:fld>
            <a:endParaRPr lang="en-US"/>
          </a:p>
        </p:txBody>
      </p:sp>
    </p:spTree>
    <p:extLst>
      <p:ext uri="{BB962C8B-B14F-4D97-AF65-F5344CB8AC3E}">
        <p14:creationId xmlns:p14="http://schemas.microsoft.com/office/powerpoint/2010/main" val="608925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2DDB51-9943-4079-BE0D-F1F58337F24C}"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CC4D3-C809-4938-88AD-BDE6B974B606}" type="slidenum">
              <a:rPr lang="en-US" smtClean="0"/>
              <a:t>‹#›</a:t>
            </a:fld>
            <a:endParaRPr lang="en-US"/>
          </a:p>
        </p:txBody>
      </p:sp>
    </p:spTree>
    <p:extLst>
      <p:ext uri="{BB962C8B-B14F-4D97-AF65-F5344CB8AC3E}">
        <p14:creationId xmlns:p14="http://schemas.microsoft.com/office/powerpoint/2010/main" val="164898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2DDB51-9943-4079-BE0D-F1F58337F24C}"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CC4D3-C809-4938-88AD-BDE6B974B606}" type="slidenum">
              <a:rPr lang="en-US" smtClean="0"/>
              <a:t>‹#›</a:t>
            </a:fld>
            <a:endParaRPr lang="en-US"/>
          </a:p>
        </p:txBody>
      </p:sp>
    </p:spTree>
    <p:extLst>
      <p:ext uri="{BB962C8B-B14F-4D97-AF65-F5344CB8AC3E}">
        <p14:creationId xmlns:p14="http://schemas.microsoft.com/office/powerpoint/2010/main" val="3113211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DDB51-9943-4079-BE0D-F1F58337F24C}"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CC4D3-C809-4938-88AD-BDE6B974B60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474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2DDB51-9943-4079-BE0D-F1F58337F24C}"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4CC4D3-C809-4938-88AD-BDE6B974B606}" type="slidenum">
              <a:rPr lang="en-US" smtClean="0"/>
              <a:t>‹#›</a:t>
            </a:fld>
            <a:endParaRPr lang="en-US"/>
          </a:p>
        </p:txBody>
      </p:sp>
    </p:spTree>
    <p:extLst>
      <p:ext uri="{BB962C8B-B14F-4D97-AF65-F5344CB8AC3E}">
        <p14:creationId xmlns:p14="http://schemas.microsoft.com/office/powerpoint/2010/main" val="365616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2DDB51-9943-4079-BE0D-F1F58337F24C}" type="datetimeFigureOut">
              <a:rPr lang="en-US" smtClean="0"/>
              <a:t>8/16/2024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4CC4D3-C809-4938-88AD-BDE6B974B606}" type="slidenum">
              <a:rPr lang="en-US" smtClean="0"/>
              <a:t>‹#›</a:t>
            </a:fld>
            <a:endParaRPr lang="en-US"/>
          </a:p>
        </p:txBody>
      </p:sp>
    </p:spTree>
    <p:extLst>
      <p:ext uri="{BB962C8B-B14F-4D97-AF65-F5344CB8AC3E}">
        <p14:creationId xmlns:p14="http://schemas.microsoft.com/office/powerpoint/2010/main" val="3599320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2DDB51-9943-4079-BE0D-F1F58337F24C}" type="datetimeFigureOut">
              <a:rPr lang="en-US" smtClean="0"/>
              <a:t>8/16/2024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4CC4D3-C809-4938-88AD-BDE6B974B606}" type="slidenum">
              <a:rPr lang="en-US" smtClean="0"/>
              <a:t>‹#›</a:t>
            </a:fld>
            <a:endParaRPr lang="en-US"/>
          </a:p>
        </p:txBody>
      </p:sp>
    </p:spTree>
    <p:extLst>
      <p:ext uri="{BB962C8B-B14F-4D97-AF65-F5344CB8AC3E}">
        <p14:creationId xmlns:p14="http://schemas.microsoft.com/office/powerpoint/2010/main" val="151341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B2DDB51-9943-4079-BE0D-F1F58337F24C}" type="datetimeFigureOut">
              <a:rPr lang="en-US" smtClean="0"/>
              <a:t>8/16/2024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54CC4D3-C809-4938-88AD-BDE6B974B606}" type="slidenum">
              <a:rPr lang="en-US" smtClean="0"/>
              <a:t>‹#›</a:t>
            </a:fld>
            <a:endParaRPr lang="en-US"/>
          </a:p>
        </p:txBody>
      </p:sp>
    </p:spTree>
    <p:extLst>
      <p:ext uri="{BB962C8B-B14F-4D97-AF65-F5344CB8AC3E}">
        <p14:creationId xmlns:p14="http://schemas.microsoft.com/office/powerpoint/2010/main" val="382091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B2DDB51-9943-4079-BE0D-F1F58337F24C}" type="datetimeFigureOut">
              <a:rPr lang="en-US" smtClean="0"/>
              <a:t>8/16/2024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4CC4D3-C809-4938-88AD-BDE6B974B606}" type="slidenum">
              <a:rPr lang="en-US" smtClean="0"/>
              <a:t>‹#›</a:t>
            </a:fld>
            <a:endParaRPr lang="en-US"/>
          </a:p>
        </p:txBody>
      </p:sp>
    </p:spTree>
    <p:extLst>
      <p:ext uri="{BB962C8B-B14F-4D97-AF65-F5344CB8AC3E}">
        <p14:creationId xmlns:p14="http://schemas.microsoft.com/office/powerpoint/2010/main" val="294983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2DDB51-9943-4079-BE0D-F1F58337F24C}"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4CC4D3-C809-4938-88AD-BDE6B974B606}" type="slidenum">
              <a:rPr lang="en-US" smtClean="0"/>
              <a:t>‹#›</a:t>
            </a:fld>
            <a:endParaRPr lang="en-US"/>
          </a:p>
        </p:txBody>
      </p:sp>
    </p:spTree>
    <p:extLst>
      <p:ext uri="{BB962C8B-B14F-4D97-AF65-F5344CB8AC3E}">
        <p14:creationId xmlns:p14="http://schemas.microsoft.com/office/powerpoint/2010/main" val="1438120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B2DDB51-9943-4079-BE0D-F1F58337F24C}" type="datetimeFigureOut">
              <a:rPr lang="en-US" smtClean="0"/>
              <a:t>8/16/2024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54CC4D3-C809-4938-88AD-BDE6B974B60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6672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exels.com/@cottonbro" TargetMode="Externa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exels.com/@qmicertification-design-243125480" TargetMode="External"/><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hyperlink" Target="https://www.pexels.com/@cottonbro"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pexels.com/@cottonbro"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exels.com/@cottonbro"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www.pexels.com/@cottonbro"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A1270-2426-9561-4C7C-AD5E3DC72F4E}"/>
              </a:ext>
            </a:extLst>
          </p:cNvPr>
          <p:cNvSpPr>
            <a:spLocks noGrp="1"/>
          </p:cNvSpPr>
          <p:nvPr>
            <p:ph type="ctrTitle"/>
          </p:nvPr>
        </p:nvSpPr>
        <p:spPr/>
        <p:txBody>
          <a:bodyPr/>
          <a:lstStyle/>
          <a:p>
            <a:pPr algn="ctr"/>
            <a:r>
              <a:rPr lang="en-US" dirty="0"/>
              <a:t>Digital Forensics</a:t>
            </a:r>
            <a:br>
              <a:rPr lang="en-US" dirty="0"/>
            </a:br>
            <a:r>
              <a:rPr lang="en-US" dirty="0"/>
              <a:t>Lecture-3 </a:t>
            </a:r>
          </a:p>
        </p:txBody>
      </p:sp>
      <p:sp>
        <p:nvSpPr>
          <p:cNvPr id="3" name="Subtitle 2">
            <a:extLst>
              <a:ext uri="{FF2B5EF4-FFF2-40B4-BE49-F238E27FC236}">
                <a16:creationId xmlns:a16="http://schemas.microsoft.com/office/drawing/2014/main" id="{6B0C46C0-BD8B-66C4-4D8B-A1B2E8A204FF}"/>
              </a:ext>
            </a:extLst>
          </p:cNvPr>
          <p:cNvSpPr>
            <a:spLocks noGrp="1"/>
          </p:cNvSpPr>
          <p:nvPr>
            <p:ph type="subTitle" idx="1"/>
          </p:nvPr>
        </p:nvSpPr>
        <p:spPr/>
        <p:txBody>
          <a:bodyPr>
            <a:normAutofit fontScale="85000" lnSpcReduction="20000"/>
          </a:bodyPr>
          <a:lstStyle/>
          <a:p>
            <a:pPr algn="ctr"/>
            <a:r>
              <a:rPr lang="en-US" dirty="0"/>
              <a:t>By- </a:t>
            </a:r>
            <a:r>
              <a:rPr lang="en-US" dirty="0" err="1"/>
              <a:t>Dr.subhranil</a:t>
            </a:r>
            <a:r>
              <a:rPr lang="en-US" dirty="0"/>
              <a:t> Das</a:t>
            </a:r>
          </a:p>
          <a:p>
            <a:pPr algn="ctr"/>
            <a:r>
              <a:rPr lang="en-US" dirty="0"/>
              <a:t>Assistant Professor</a:t>
            </a:r>
          </a:p>
          <a:p>
            <a:pPr algn="ctr"/>
            <a:r>
              <a:rPr lang="en-US" dirty="0"/>
              <a:t>School of computer Science </a:t>
            </a:r>
          </a:p>
        </p:txBody>
      </p:sp>
    </p:spTree>
    <p:extLst>
      <p:ext uri="{BB962C8B-B14F-4D97-AF65-F5344CB8AC3E}">
        <p14:creationId xmlns:p14="http://schemas.microsoft.com/office/powerpoint/2010/main" val="1434110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933" dirty="0">
                <a:solidFill>
                  <a:srgbClr val="FF0000"/>
                </a:solidFill>
              </a:rPr>
              <a:t>Technological Advancements in the 1990s</a:t>
            </a:r>
          </a:p>
        </p:txBody>
      </p:sp>
      <p:sp>
        <p:nvSpPr>
          <p:cNvPr id="3" name="Content Placeholder 2"/>
          <p:cNvSpPr>
            <a:spLocks noGrp="1"/>
          </p:cNvSpPr>
          <p:nvPr>
            <p:ph idx="1"/>
          </p:nvPr>
        </p:nvSpPr>
        <p:spPr>
          <a:xfrm>
            <a:off x="609600" y="2133601"/>
            <a:ext cx="5486400" cy="6034617"/>
          </a:xfrm>
        </p:spPr>
        <p:txBody>
          <a:bodyPr wrap="square">
            <a:noAutofit/>
          </a:bodyPr>
          <a:lstStyle/>
          <a:p>
            <a:r>
              <a:rPr sz="1867" b="1"/>
              <a:t>Forensic Software Advancements: </a:t>
            </a:r>
            <a:r>
              <a:rPr sz="1867"/>
              <a:t>The 1990s witnessed the advent of specialized software, enhancing data analysis and evidence collection capabilities.</a:t>
            </a:r>
          </a:p>
          <a:p>
            <a:r>
              <a:rPr sz="1867" b="1"/>
              <a:t>Rise in Cybercrime: </a:t>
            </a:r>
            <a:r>
              <a:rPr sz="1867"/>
              <a:t>Increasing computer crimes during this decade prompted significant evolution in forensic methodologies and practices.</a:t>
            </a:r>
          </a:p>
          <a:p>
            <a:r>
              <a:rPr sz="1867" b="1"/>
              <a:t>Data Recovery Techniques: </a:t>
            </a:r>
            <a:r>
              <a:rPr sz="1867"/>
              <a:t>Enhanced methods emerged to ensure effective data recovery, aiding investigations and preserving digital evidence integrity.</a:t>
            </a:r>
          </a:p>
        </p:txBody>
      </p:sp>
      <p:pic>
        <p:nvPicPr>
          <p:cNvPr id="4" name="Picture 3" descr="image.jpg"/>
          <p:cNvPicPr>
            <a:picLocks noChangeAspect="1"/>
          </p:cNvPicPr>
          <p:nvPr/>
        </p:nvPicPr>
        <p:blipFill>
          <a:blip r:embed="rId2"/>
          <a:stretch>
            <a:fillRect/>
          </a:stretch>
        </p:blipFill>
        <p:spPr>
          <a:xfrm>
            <a:off x="7560870" y="2133601"/>
            <a:ext cx="2556661" cy="3840479"/>
          </a:xfrm>
          <a:prstGeom prst="rect">
            <a:avLst/>
          </a:prstGeom>
        </p:spPr>
      </p:pic>
      <p:sp>
        <p:nvSpPr>
          <p:cNvPr id="5" name="TextBox 4"/>
          <p:cNvSpPr txBox="1"/>
          <p:nvPr/>
        </p:nvSpPr>
        <p:spPr>
          <a:xfrm>
            <a:off x="7560869" y="5974079"/>
            <a:ext cx="2073773" cy="584775"/>
          </a:xfrm>
          <a:prstGeom prst="rect">
            <a:avLst/>
          </a:prstGeom>
          <a:noFill/>
        </p:spPr>
        <p:txBody>
          <a:bodyPr wrap="none">
            <a:spAutoFit/>
          </a:bodyPr>
          <a:lstStyle/>
          <a:p>
            <a:endParaRPr sz="2400"/>
          </a:p>
          <a:p>
            <a:pPr algn="ctr">
              <a:defRPr sz="600"/>
            </a:pPr>
            <a:r>
              <a:rPr sz="800">
                <a:hlinkClick r:id="rId3"/>
              </a:rPr>
              <a:t>Photo by cottonbro studio on Pexels</a:t>
            </a:r>
          </a:p>
        </p:txBody>
      </p:sp>
      <p:pic>
        <p:nvPicPr>
          <p:cNvPr id="6" name="Picture 5">
            <a:extLst>
              <a:ext uri="{FF2B5EF4-FFF2-40B4-BE49-F238E27FC236}">
                <a16:creationId xmlns:a16="http://schemas.microsoft.com/office/drawing/2014/main" id="{3403229D-5054-B71F-C50A-5DCB501AA54A}"/>
              </a:ext>
            </a:extLst>
          </p:cNvPr>
          <p:cNvPicPr>
            <a:picLocks noChangeAspect="1"/>
          </p:cNvPicPr>
          <p:nvPr/>
        </p:nvPicPr>
        <p:blipFill>
          <a:blip r:embed="rId4"/>
          <a:stretch>
            <a:fillRect/>
          </a:stretch>
        </p:blipFill>
        <p:spPr>
          <a:xfrm>
            <a:off x="9758377" y="287980"/>
            <a:ext cx="2029108" cy="7240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933" dirty="0">
                <a:solidFill>
                  <a:srgbClr val="FF0000"/>
                </a:solidFill>
              </a:rPr>
              <a:t>The Impact of the Internet Boom</a:t>
            </a:r>
          </a:p>
        </p:txBody>
      </p:sp>
      <p:sp>
        <p:nvSpPr>
          <p:cNvPr id="3" name="Content Placeholder 2"/>
          <p:cNvSpPr>
            <a:spLocks noGrp="1"/>
          </p:cNvSpPr>
          <p:nvPr>
            <p:ph idx="1"/>
          </p:nvPr>
        </p:nvSpPr>
        <p:spPr/>
        <p:txBody>
          <a:bodyPr/>
          <a:lstStyle/>
          <a:p>
            <a:r>
              <a:rPr sz="1867" b="1"/>
              <a:t>Internet Boom Impact: </a:t>
            </a:r>
            <a:r>
              <a:rPr sz="1867"/>
              <a:t>The late 1990s internet boom significantly expanded digital landscapes, complicating investigative protocols and methodologies.</a:t>
            </a:r>
          </a:p>
          <a:p>
            <a:r>
              <a:rPr sz="1867" b="1"/>
              <a:t>Emergence of Online Fraud: </a:t>
            </a:r>
            <a:r>
              <a:rPr sz="1867"/>
              <a:t>With the rise of the internet, new forms of online fraud required innovative approaches in digital investigations.</a:t>
            </a:r>
          </a:p>
          <a:p>
            <a:r>
              <a:rPr sz="1867" b="1"/>
              <a:t>Adaptive Investigative Techniques: </a:t>
            </a:r>
            <a:r>
              <a:rPr sz="1867"/>
              <a:t>As hacking incidents proliferated, forensics had to evolve continually, emphasizing rapid adaptation to emerging online threats.</a:t>
            </a:r>
          </a:p>
        </p:txBody>
      </p:sp>
      <p:pic>
        <p:nvPicPr>
          <p:cNvPr id="4" name="Picture 3">
            <a:extLst>
              <a:ext uri="{FF2B5EF4-FFF2-40B4-BE49-F238E27FC236}">
                <a16:creationId xmlns:a16="http://schemas.microsoft.com/office/drawing/2014/main" id="{64B46679-0522-F458-14C8-E5BA23D39732}"/>
              </a:ext>
            </a:extLst>
          </p:cNvPr>
          <p:cNvPicPr>
            <a:picLocks noChangeAspect="1"/>
          </p:cNvPicPr>
          <p:nvPr/>
        </p:nvPicPr>
        <p:blipFill>
          <a:blip r:embed="rId2"/>
          <a:stretch>
            <a:fillRect/>
          </a:stretch>
        </p:blipFill>
        <p:spPr>
          <a:xfrm>
            <a:off x="9758377" y="287980"/>
            <a:ext cx="2029108" cy="72400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933" dirty="0">
                <a:solidFill>
                  <a:srgbClr val="FF0000"/>
                </a:solidFill>
              </a:rPr>
              <a:t>The 2000s: Expansion and Standardization</a:t>
            </a:r>
          </a:p>
        </p:txBody>
      </p:sp>
      <p:sp>
        <p:nvSpPr>
          <p:cNvPr id="3" name="Content Placeholder 2"/>
          <p:cNvSpPr>
            <a:spLocks noGrp="1"/>
          </p:cNvSpPr>
          <p:nvPr>
            <p:ph idx="1"/>
          </p:nvPr>
        </p:nvSpPr>
        <p:spPr>
          <a:xfrm>
            <a:off x="609600" y="2133601"/>
            <a:ext cx="5486400" cy="6034617"/>
          </a:xfrm>
        </p:spPr>
        <p:txBody>
          <a:bodyPr wrap="square">
            <a:noAutofit/>
          </a:bodyPr>
          <a:lstStyle/>
          <a:p>
            <a:r>
              <a:rPr sz="1867" b="1"/>
              <a:t>Standardization of Practices: </a:t>
            </a:r>
            <a:r>
              <a:rPr sz="1867"/>
              <a:t>The 2000s saw the establishment of standardized methodologies to ensure consistency and reliability in digital forensics.</a:t>
            </a:r>
          </a:p>
          <a:p>
            <a:r>
              <a:rPr sz="1867" b="1"/>
              <a:t>Role of SWGDE: </a:t>
            </a:r>
            <a:r>
              <a:rPr sz="1867"/>
              <a:t>The Scientific Working Group on Digital Evidence pioneered the creation of best practices, optimizing forensic protocols universally.</a:t>
            </a:r>
          </a:p>
          <a:p>
            <a:r>
              <a:rPr sz="1867" b="1"/>
              <a:t>Impact on Legal Compliance: </a:t>
            </a:r>
            <a:r>
              <a:rPr sz="1867"/>
              <a:t>Standardized methodologies enhanced digital evidence's credibility, fostering greater legal compliance and acceptance in court proceedings.</a:t>
            </a:r>
          </a:p>
        </p:txBody>
      </p:sp>
      <p:pic>
        <p:nvPicPr>
          <p:cNvPr id="4" name="Picture 3" descr="image.jpg"/>
          <p:cNvPicPr>
            <a:picLocks noChangeAspect="1"/>
          </p:cNvPicPr>
          <p:nvPr/>
        </p:nvPicPr>
        <p:blipFill>
          <a:blip r:embed="rId2"/>
          <a:stretch>
            <a:fillRect/>
          </a:stretch>
        </p:blipFill>
        <p:spPr>
          <a:xfrm>
            <a:off x="6705600" y="2133600"/>
            <a:ext cx="4267200" cy="2844800"/>
          </a:xfrm>
          <a:prstGeom prst="rect">
            <a:avLst/>
          </a:prstGeom>
        </p:spPr>
      </p:pic>
      <p:sp>
        <p:nvSpPr>
          <p:cNvPr id="5" name="TextBox 4"/>
          <p:cNvSpPr txBox="1"/>
          <p:nvPr/>
        </p:nvSpPr>
        <p:spPr>
          <a:xfrm>
            <a:off x="6705600" y="4978401"/>
            <a:ext cx="2724592" cy="584775"/>
          </a:xfrm>
          <a:prstGeom prst="rect">
            <a:avLst/>
          </a:prstGeom>
          <a:noFill/>
        </p:spPr>
        <p:txBody>
          <a:bodyPr wrap="none">
            <a:spAutoFit/>
          </a:bodyPr>
          <a:lstStyle/>
          <a:p>
            <a:endParaRPr sz="2400"/>
          </a:p>
          <a:p>
            <a:pPr algn="ctr">
              <a:defRPr sz="600"/>
            </a:pPr>
            <a:r>
              <a:rPr sz="800">
                <a:hlinkClick r:id="rId3"/>
              </a:rPr>
              <a:t>Photo by qmicertification design on Pexels</a:t>
            </a:r>
          </a:p>
        </p:txBody>
      </p:sp>
      <p:pic>
        <p:nvPicPr>
          <p:cNvPr id="6" name="Picture 5">
            <a:extLst>
              <a:ext uri="{FF2B5EF4-FFF2-40B4-BE49-F238E27FC236}">
                <a16:creationId xmlns:a16="http://schemas.microsoft.com/office/drawing/2014/main" id="{E5BB9A17-5BF9-6D7E-6668-60EDD6F07317}"/>
              </a:ext>
            </a:extLst>
          </p:cNvPr>
          <p:cNvPicPr>
            <a:picLocks noChangeAspect="1"/>
          </p:cNvPicPr>
          <p:nvPr/>
        </p:nvPicPr>
        <p:blipFill>
          <a:blip r:embed="rId4"/>
          <a:stretch>
            <a:fillRect/>
          </a:stretch>
        </p:blipFill>
        <p:spPr>
          <a:xfrm>
            <a:off x="9758377" y="287980"/>
            <a:ext cx="2029108" cy="72400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933" dirty="0">
                <a:solidFill>
                  <a:srgbClr val="FF0000"/>
                </a:solidFill>
              </a:rPr>
              <a:t>Mobile Forensics Emergence</a:t>
            </a:r>
          </a:p>
        </p:txBody>
      </p:sp>
      <p:sp>
        <p:nvSpPr>
          <p:cNvPr id="3" name="Content Placeholder 2"/>
          <p:cNvSpPr>
            <a:spLocks noGrp="1"/>
          </p:cNvSpPr>
          <p:nvPr>
            <p:ph idx="1"/>
          </p:nvPr>
        </p:nvSpPr>
        <p:spPr>
          <a:xfrm>
            <a:off x="609600" y="2133601"/>
            <a:ext cx="5486400" cy="6034617"/>
          </a:xfrm>
        </p:spPr>
        <p:txBody>
          <a:bodyPr wrap="square">
            <a:noAutofit/>
          </a:bodyPr>
          <a:lstStyle/>
          <a:p>
            <a:r>
              <a:rPr sz="1867" b="1"/>
              <a:t>Proliferation of Mobile Devices: </a:t>
            </a:r>
            <a:r>
              <a:rPr sz="1867"/>
              <a:t>Mobile devices have drastically increased data sources, necessitating specialized techniques for effective forensic analysis.</a:t>
            </a:r>
          </a:p>
          <a:p>
            <a:r>
              <a:rPr sz="1867" b="1"/>
              <a:t>Techniques for Data Extraction: </a:t>
            </a:r>
            <a:r>
              <a:rPr sz="1867"/>
              <a:t>Innovative methods, such as logical and physical acquisition, are essential for accessing mobile device data securely.</a:t>
            </a:r>
          </a:p>
          <a:p>
            <a:r>
              <a:rPr sz="1867" b="1"/>
              <a:t>Challenges in Mobile Forensics: </a:t>
            </a:r>
            <a:r>
              <a:rPr sz="1867"/>
              <a:t>Rapid technological advancements complicate data extraction, presenting unique challenges for digital forensic specialists.</a:t>
            </a:r>
          </a:p>
        </p:txBody>
      </p:sp>
      <p:pic>
        <p:nvPicPr>
          <p:cNvPr id="4" name="Picture 3" descr="image.jpg"/>
          <p:cNvPicPr>
            <a:picLocks noChangeAspect="1"/>
          </p:cNvPicPr>
          <p:nvPr/>
        </p:nvPicPr>
        <p:blipFill>
          <a:blip r:embed="rId2"/>
          <a:stretch>
            <a:fillRect/>
          </a:stretch>
        </p:blipFill>
        <p:spPr>
          <a:xfrm>
            <a:off x="6705600" y="2133600"/>
            <a:ext cx="4267200" cy="2844800"/>
          </a:xfrm>
          <a:prstGeom prst="rect">
            <a:avLst/>
          </a:prstGeom>
        </p:spPr>
      </p:pic>
      <p:sp>
        <p:nvSpPr>
          <p:cNvPr id="5" name="TextBox 4"/>
          <p:cNvSpPr txBox="1"/>
          <p:nvPr/>
        </p:nvSpPr>
        <p:spPr>
          <a:xfrm>
            <a:off x="6705600" y="4978401"/>
            <a:ext cx="2509790" cy="584775"/>
          </a:xfrm>
          <a:prstGeom prst="rect">
            <a:avLst/>
          </a:prstGeom>
          <a:noFill/>
        </p:spPr>
        <p:txBody>
          <a:bodyPr wrap="none">
            <a:spAutoFit/>
          </a:bodyPr>
          <a:lstStyle/>
          <a:p>
            <a:endParaRPr sz="2400"/>
          </a:p>
          <a:p>
            <a:pPr algn="ctr">
              <a:defRPr sz="600"/>
            </a:pPr>
            <a:r>
              <a:rPr sz="800">
                <a:hlinkClick r:id="rId3"/>
              </a:rPr>
              <a:t>Photo by cottonbro studio on Pexels</a:t>
            </a:r>
          </a:p>
        </p:txBody>
      </p:sp>
      <p:pic>
        <p:nvPicPr>
          <p:cNvPr id="6" name="Picture 5">
            <a:extLst>
              <a:ext uri="{FF2B5EF4-FFF2-40B4-BE49-F238E27FC236}">
                <a16:creationId xmlns:a16="http://schemas.microsoft.com/office/drawing/2014/main" id="{4633BC97-489A-1ED0-8E79-5D43CC85E211}"/>
              </a:ext>
            </a:extLst>
          </p:cNvPr>
          <p:cNvPicPr>
            <a:picLocks noChangeAspect="1"/>
          </p:cNvPicPr>
          <p:nvPr/>
        </p:nvPicPr>
        <p:blipFill>
          <a:blip r:embed="rId4"/>
          <a:stretch>
            <a:fillRect/>
          </a:stretch>
        </p:blipFill>
        <p:spPr>
          <a:xfrm>
            <a:off x="9758377" y="287980"/>
            <a:ext cx="2029108" cy="72400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933" dirty="0">
                <a:solidFill>
                  <a:srgbClr val="FF0000"/>
                </a:solidFill>
              </a:rPr>
              <a:t>Cloud Computing and Digital Forensics</a:t>
            </a:r>
          </a:p>
        </p:txBody>
      </p:sp>
      <p:sp>
        <p:nvSpPr>
          <p:cNvPr id="3" name="Content Placeholder 2"/>
          <p:cNvSpPr>
            <a:spLocks noGrp="1"/>
          </p:cNvSpPr>
          <p:nvPr>
            <p:ph idx="1"/>
          </p:nvPr>
        </p:nvSpPr>
        <p:spPr/>
        <p:txBody>
          <a:bodyPr/>
          <a:lstStyle/>
          <a:p>
            <a:r>
              <a:rPr sz="1867" b="1"/>
              <a:t>Cloud Data Accessibility: </a:t>
            </a:r>
            <a:r>
              <a:rPr sz="1867"/>
              <a:t>Challenges in accessing cloud-stored data hinder forensic investigations, requiring specialized retrieval and analysis techniques.</a:t>
            </a:r>
          </a:p>
          <a:p>
            <a:r>
              <a:rPr sz="1867" b="1"/>
              <a:t>Jurisdictional Complexities: </a:t>
            </a:r>
            <a:r>
              <a:rPr sz="1867"/>
              <a:t>Cross-border data storage raises jurisdictional issues, complicating legal proceedings due to varying laws and regulations.</a:t>
            </a:r>
          </a:p>
          <a:p>
            <a:r>
              <a:rPr sz="1867" b="1"/>
              <a:t>Authenticating Evidence: </a:t>
            </a:r>
            <a:r>
              <a:rPr sz="1867"/>
              <a:t>Ensuring evidence integrity is paramount; strategies must validate the authenticity of cloud-based digital evidence.</a:t>
            </a:r>
          </a:p>
        </p:txBody>
      </p:sp>
      <p:pic>
        <p:nvPicPr>
          <p:cNvPr id="4" name="Picture 3">
            <a:extLst>
              <a:ext uri="{FF2B5EF4-FFF2-40B4-BE49-F238E27FC236}">
                <a16:creationId xmlns:a16="http://schemas.microsoft.com/office/drawing/2014/main" id="{780197D3-20CE-D4AE-9753-38111B208788}"/>
              </a:ext>
            </a:extLst>
          </p:cNvPr>
          <p:cNvPicPr>
            <a:picLocks noChangeAspect="1"/>
          </p:cNvPicPr>
          <p:nvPr/>
        </p:nvPicPr>
        <p:blipFill>
          <a:blip r:embed="rId2"/>
          <a:stretch>
            <a:fillRect/>
          </a:stretch>
        </p:blipFill>
        <p:spPr>
          <a:xfrm>
            <a:off x="9758377" y="287980"/>
            <a:ext cx="2029108" cy="72400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933" dirty="0">
                <a:solidFill>
                  <a:srgbClr val="FF0000"/>
                </a:solidFill>
              </a:rPr>
              <a:t>Current Trends in Digital Forensics</a:t>
            </a:r>
          </a:p>
        </p:txBody>
      </p:sp>
      <p:sp>
        <p:nvSpPr>
          <p:cNvPr id="3" name="Content Placeholder 2"/>
          <p:cNvSpPr>
            <a:spLocks noGrp="1"/>
          </p:cNvSpPr>
          <p:nvPr>
            <p:ph idx="1"/>
          </p:nvPr>
        </p:nvSpPr>
        <p:spPr/>
        <p:txBody>
          <a:bodyPr/>
          <a:lstStyle/>
          <a:p>
            <a:r>
              <a:rPr sz="1867" b="1"/>
              <a:t>IoT Forensic Challenges: </a:t>
            </a:r>
            <a:r>
              <a:rPr sz="1867"/>
              <a:t>The proliferation of IoT devices presents unique challenges for investigators due to diverse data formats.</a:t>
            </a:r>
          </a:p>
          <a:p>
            <a:r>
              <a:rPr sz="1867" b="1"/>
              <a:t>Ransomware Trends: </a:t>
            </a:r>
            <a:r>
              <a:rPr sz="1867"/>
              <a:t>The rise in ransomware attacks necessitates enhanced forensic strategies to trace and recover lost data.</a:t>
            </a:r>
          </a:p>
          <a:p>
            <a:r>
              <a:rPr sz="1867" b="1"/>
              <a:t>Dark Web Investigations: </a:t>
            </a:r>
            <a:r>
              <a:rPr sz="1867"/>
              <a:t>Emerging dark web activities demand specialized techniques for digital forensics to track illicit online behaviors.</a:t>
            </a:r>
          </a:p>
        </p:txBody>
      </p:sp>
      <p:pic>
        <p:nvPicPr>
          <p:cNvPr id="4" name="Picture 3">
            <a:extLst>
              <a:ext uri="{FF2B5EF4-FFF2-40B4-BE49-F238E27FC236}">
                <a16:creationId xmlns:a16="http://schemas.microsoft.com/office/drawing/2014/main" id="{AED1D0E2-9583-DD78-DF60-C5DA4F7B0E63}"/>
              </a:ext>
            </a:extLst>
          </p:cNvPr>
          <p:cNvPicPr>
            <a:picLocks noChangeAspect="1"/>
          </p:cNvPicPr>
          <p:nvPr/>
        </p:nvPicPr>
        <p:blipFill>
          <a:blip r:embed="rId2"/>
          <a:stretch>
            <a:fillRect/>
          </a:stretch>
        </p:blipFill>
        <p:spPr>
          <a:xfrm>
            <a:off x="9758377" y="287980"/>
            <a:ext cx="2029108" cy="72400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933" dirty="0">
                <a:solidFill>
                  <a:srgbClr val="FF0000"/>
                </a:solidFill>
              </a:rPr>
              <a:t>Future of Digital Forensics</a:t>
            </a:r>
          </a:p>
        </p:txBody>
      </p:sp>
      <p:sp>
        <p:nvSpPr>
          <p:cNvPr id="3" name="Content Placeholder 2"/>
          <p:cNvSpPr>
            <a:spLocks noGrp="1"/>
          </p:cNvSpPr>
          <p:nvPr>
            <p:ph idx="1"/>
          </p:nvPr>
        </p:nvSpPr>
        <p:spPr>
          <a:xfrm>
            <a:off x="609600" y="2133601"/>
            <a:ext cx="5486400" cy="6034617"/>
          </a:xfrm>
        </p:spPr>
        <p:txBody>
          <a:bodyPr wrap="square">
            <a:noAutofit/>
          </a:bodyPr>
          <a:lstStyle/>
          <a:p>
            <a:r>
              <a:rPr sz="1867" b="1"/>
              <a:t>Future Trends in Digital Forensics: </a:t>
            </a:r>
            <a:r>
              <a:rPr sz="1867"/>
              <a:t>Increasing sophistication of cyber threats necessitates evolution in forensic methods and innovative technological applications.</a:t>
            </a:r>
          </a:p>
          <a:p>
            <a:r>
              <a:rPr sz="1867" b="1"/>
              <a:t>Integration of AI and Quantum Computing: </a:t>
            </a:r>
            <a:r>
              <a:rPr sz="1867"/>
              <a:t>Harnessing AI advances alongside quantum computing will redefine analysis capabilities, enhancing efficiency and accuracy.</a:t>
            </a:r>
          </a:p>
          <a:p>
            <a:r>
              <a:rPr sz="1867" b="1"/>
              <a:t>Continuous Learning Imperative: </a:t>
            </a:r>
            <a:r>
              <a:rPr sz="1867"/>
              <a:t>Ongoing education is vital for practitioners to adapt to rapid technological changes and emerging forensic methodologies.</a:t>
            </a:r>
          </a:p>
        </p:txBody>
      </p:sp>
      <p:pic>
        <p:nvPicPr>
          <p:cNvPr id="4" name="Picture 3" descr="image.jpg"/>
          <p:cNvPicPr>
            <a:picLocks noChangeAspect="1"/>
          </p:cNvPicPr>
          <p:nvPr/>
        </p:nvPicPr>
        <p:blipFill>
          <a:blip r:embed="rId2"/>
          <a:stretch>
            <a:fillRect/>
          </a:stretch>
        </p:blipFill>
        <p:spPr>
          <a:xfrm>
            <a:off x="7560870" y="2133601"/>
            <a:ext cx="2556661" cy="3840479"/>
          </a:xfrm>
          <a:prstGeom prst="rect">
            <a:avLst/>
          </a:prstGeom>
        </p:spPr>
      </p:pic>
      <p:sp>
        <p:nvSpPr>
          <p:cNvPr id="5" name="TextBox 4"/>
          <p:cNvSpPr txBox="1"/>
          <p:nvPr/>
        </p:nvSpPr>
        <p:spPr>
          <a:xfrm>
            <a:off x="7560869" y="5974079"/>
            <a:ext cx="2073773" cy="584775"/>
          </a:xfrm>
          <a:prstGeom prst="rect">
            <a:avLst/>
          </a:prstGeom>
          <a:noFill/>
        </p:spPr>
        <p:txBody>
          <a:bodyPr wrap="none">
            <a:spAutoFit/>
          </a:bodyPr>
          <a:lstStyle/>
          <a:p>
            <a:endParaRPr sz="2400"/>
          </a:p>
          <a:p>
            <a:pPr algn="ctr">
              <a:defRPr sz="600"/>
            </a:pPr>
            <a:r>
              <a:rPr sz="800">
                <a:hlinkClick r:id="rId3"/>
              </a:rPr>
              <a:t>Photo by cottonbro studio on Pexels</a:t>
            </a:r>
          </a:p>
        </p:txBody>
      </p:sp>
      <p:pic>
        <p:nvPicPr>
          <p:cNvPr id="6" name="Picture 5">
            <a:extLst>
              <a:ext uri="{FF2B5EF4-FFF2-40B4-BE49-F238E27FC236}">
                <a16:creationId xmlns:a16="http://schemas.microsoft.com/office/drawing/2014/main" id="{5085610D-B4D7-95AB-6392-1CD60B649610}"/>
              </a:ext>
            </a:extLst>
          </p:cNvPr>
          <p:cNvPicPr>
            <a:picLocks noChangeAspect="1"/>
          </p:cNvPicPr>
          <p:nvPr/>
        </p:nvPicPr>
        <p:blipFill>
          <a:blip r:embed="rId4"/>
          <a:stretch>
            <a:fillRect/>
          </a:stretch>
        </p:blipFill>
        <p:spPr>
          <a:xfrm>
            <a:off x="9758377" y="287980"/>
            <a:ext cx="2029108" cy="72400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23B05-294E-B6A7-73C3-05AA4850532C}"/>
              </a:ext>
            </a:extLst>
          </p:cNvPr>
          <p:cNvSpPr>
            <a:spLocks noGrp="1"/>
          </p:cNvSpPr>
          <p:nvPr>
            <p:ph type="title"/>
          </p:nvPr>
        </p:nvSpPr>
        <p:spPr/>
        <p:txBody>
          <a:bodyPr/>
          <a:lstStyle/>
          <a:p>
            <a:r>
              <a:rPr lang="en-US" dirty="0">
                <a:solidFill>
                  <a:srgbClr val="FF0000"/>
                </a:solidFill>
              </a:rPr>
              <a:t>Case Example </a:t>
            </a:r>
            <a:br>
              <a:rPr lang="en-US" dirty="0">
                <a:solidFill>
                  <a:srgbClr val="FF0000"/>
                </a:solidFill>
              </a:rPr>
            </a:br>
            <a:r>
              <a:rPr lang="en-US" dirty="0">
                <a:solidFill>
                  <a:srgbClr val="FF0000"/>
                </a:solidFill>
              </a:rPr>
              <a:t>(Massachusetts, 2005–2010)</a:t>
            </a:r>
          </a:p>
        </p:txBody>
      </p:sp>
      <p:sp>
        <p:nvSpPr>
          <p:cNvPr id="3" name="Content Placeholder 2">
            <a:extLst>
              <a:ext uri="{FF2B5EF4-FFF2-40B4-BE49-F238E27FC236}">
                <a16:creationId xmlns:a16="http://schemas.microsoft.com/office/drawing/2014/main" id="{67B918E3-11A4-C641-BFD7-173F87439A98}"/>
              </a:ext>
            </a:extLst>
          </p:cNvPr>
          <p:cNvSpPr>
            <a:spLocks noGrp="1"/>
          </p:cNvSpPr>
          <p:nvPr>
            <p:ph idx="1"/>
          </p:nvPr>
        </p:nvSpPr>
        <p:spPr/>
        <p:txBody>
          <a:bodyPr/>
          <a:lstStyle/>
          <a:p>
            <a:r>
              <a:rPr lang="en-US" dirty="0"/>
              <a:t>TJX, the parent company of T.J. Maxx, Marshalls, and other retail stores in the United States, Canada, and Europe, was the target of cyber criminals who stole over 90 million credit and debit card numbers. </a:t>
            </a:r>
          </a:p>
          <a:p>
            <a:pPr marL="0" indent="0">
              <a:buNone/>
            </a:pPr>
            <a:r>
              <a:rPr lang="en-US" dirty="0"/>
              <a:t>  After gaining unauthorized access to the inner sanctum of the TJX network in 2005, the thieves spent over 2 years gathering customer information, including credit card numbers, debit card details, and drivers’ license information. </a:t>
            </a:r>
          </a:p>
          <a:p>
            <a:r>
              <a:rPr lang="en-US" dirty="0"/>
              <a:t>The resulting investigation and lawsuits cost TJX over $170 million.</a:t>
            </a:r>
          </a:p>
          <a:p>
            <a:pPr marL="0" indent="0">
              <a:buNone/>
            </a:pPr>
            <a:r>
              <a:rPr lang="en-US" dirty="0"/>
              <a:t> In 2009, a Ukrainian man named Maksym </a:t>
            </a:r>
            <a:r>
              <a:rPr lang="en-US" dirty="0" err="1"/>
              <a:t>Yastremskiy</a:t>
            </a:r>
            <a:r>
              <a:rPr lang="en-US" dirty="0"/>
              <a:t> was apprehended in Turkey and was convicted to 30 years in prison for trafficking in credit card numbers stolen from TJX. </a:t>
            </a:r>
          </a:p>
        </p:txBody>
      </p:sp>
    </p:spTree>
    <p:extLst>
      <p:ext uri="{BB962C8B-B14F-4D97-AF65-F5344CB8AC3E}">
        <p14:creationId xmlns:p14="http://schemas.microsoft.com/office/powerpoint/2010/main" val="140144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1DB2-BC35-D284-8FAE-096EE79EC345}"/>
              </a:ext>
            </a:extLst>
          </p:cNvPr>
          <p:cNvSpPr>
            <a:spLocks noGrp="1"/>
          </p:cNvSpPr>
          <p:nvPr>
            <p:ph type="title"/>
          </p:nvPr>
        </p:nvSpPr>
        <p:spPr/>
        <p:txBody>
          <a:bodyPr/>
          <a:lstStyle/>
          <a:p>
            <a:r>
              <a:rPr lang="en-US" dirty="0">
                <a:solidFill>
                  <a:srgbClr val="FF0000"/>
                </a:solidFill>
              </a:rPr>
              <a:t>Case Example </a:t>
            </a:r>
            <a:br>
              <a:rPr lang="en-US" dirty="0">
                <a:solidFill>
                  <a:srgbClr val="FF0000"/>
                </a:solidFill>
              </a:rPr>
            </a:br>
            <a:r>
              <a:rPr lang="en-US" dirty="0">
                <a:solidFill>
                  <a:srgbClr val="FF0000"/>
                </a:solidFill>
              </a:rPr>
              <a:t>(Massachusetts, 2005–2010)</a:t>
            </a:r>
            <a:endParaRPr lang="en-US" dirty="0"/>
          </a:p>
        </p:txBody>
      </p:sp>
      <p:sp>
        <p:nvSpPr>
          <p:cNvPr id="3" name="Content Placeholder 2">
            <a:extLst>
              <a:ext uri="{FF2B5EF4-FFF2-40B4-BE49-F238E27FC236}">
                <a16:creationId xmlns:a16="http://schemas.microsoft.com/office/drawing/2014/main" id="{8D85F9DE-1658-55D1-390F-0567621342D0}"/>
              </a:ext>
            </a:extLst>
          </p:cNvPr>
          <p:cNvSpPr>
            <a:spLocks noGrp="1"/>
          </p:cNvSpPr>
          <p:nvPr>
            <p:ph idx="1"/>
          </p:nvPr>
        </p:nvSpPr>
        <p:spPr/>
        <p:txBody>
          <a:bodyPr/>
          <a:lstStyle/>
          <a:p>
            <a:r>
              <a:rPr lang="en-US" dirty="0"/>
              <a:t>with some difficulties from computers used by </a:t>
            </a:r>
            <a:r>
              <a:rPr lang="en-US" dirty="0" err="1"/>
              <a:t>Yastremskiy</a:t>
            </a:r>
            <a:r>
              <a:rPr lang="en-US" dirty="0"/>
              <a:t>, ultimately leading investigators to other members of a criminal group that had stolen from TJX and other major retailers by gaining unauthorized access to their networks. </a:t>
            </a:r>
          </a:p>
          <a:p>
            <a:endParaRPr lang="en-US" dirty="0"/>
          </a:p>
          <a:p>
            <a:r>
              <a:rPr lang="en-US" dirty="0"/>
              <a:t>In 2010, Albert Gonzalez was convicted to 20 years in prison for his involvement in breaking into and stealing from TJX. </a:t>
            </a:r>
          </a:p>
          <a:p>
            <a:pPr marL="0" indent="0">
              <a:buNone/>
            </a:pPr>
            <a:r>
              <a:rPr lang="en-US" dirty="0"/>
              <a:t> During the years that Gonzalez was breaking into the networks of major retailers, he was paid an annual salary of $75,000 by the U.S. Secret Service as an undercover informant. Others involved with Gonzalez in the theft of data, sale of credit cards, and laundering of proceeds have received lesser sentences and fines (</a:t>
            </a:r>
            <a:r>
              <a:rPr lang="en-US" dirty="0" err="1"/>
              <a:t>Zetter</a:t>
            </a:r>
            <a:r>
              <a:rPr lang="en-US" dirty="0"/>
              <a:t>, 2010)</a:t>
            </a:r>
          </a:p>
        </p:txBody>
      </p:sp>
    </p:spTree>
    <p:extLst>
      <p:ext uri="{BB962C8B-B14F-4D97-AF65-F5344CB8AC3E}">
        <p14:creationId xmlns:p14="http://schemas.microsoft.com/office/powerpoint/2010/main" val="3709828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DDD6-ABFD-36BC-0A23-4D38529C21F0}"/>
              </a:ext>
            </a:extLst>
          </p:cNvPr>
          <p:cNvSpPr>
            <a:spLocks noGrp="1"/>
          </p:cNvSpPr>
          <p:nvPr>
            <p:ph type="title"/>
          </p:nvPr>
        </p:nvSpPr>
        <p:spPr>
          <a:xfrm>
            <a:off x="1277162" y="2280295"/>
            <a:ext cx="10058400" cy="1450757"/>
          </a:xfrm>
        </p:spPr>
        <p:txBody>
          <a:bodyPr>
            <a:normAutofit/>
          </a:bodyPr>
          <a:lstStyle/>
          <a:p>
            <a:r>
              <a:rPr lang="en-US" kern="0" dirty="0">
                <a:effectLst/>
                <a:latin typeface="Arial" panose="020B0604020202020204" pitchFamily="34" charset="0"/>
                <a:ea typeface="Calibri" panose="020F0502020204030204" pitchFamily="34" charset="0"/>
              </a:rPr>
              <a:t>Legal and ethical considerations in digital forensics investigations</a:t>
            </a:r>
            <a:endParaRPr lang="en-US" dirty="0"/>
          </a:p>
        </p:txBody>
      </p:sp>
      <p:sp>
        <p:nvSpPr>
          <p:cNvPr id="3" name="Title 1">
            <a:extLst>
              <a:ext uri="{FF2B5EF4-FFF2-40B4-BE49-F238E27FC236}">
                <a16:creationId xmlns:a16="http://schemas.microsoft.com/office/drawing/2014/main" id="{F8A18BBE-ECD7-4D7B-8A48-5ECF121BB580}"/>
              </a:ext>
            </a:extLst>
          </p:cNvPr>
          <p:cNvSpPr txBox="1">
            <a:spLocks/>
          </p:cNvSpPr>
          <p:nvPr/>
        </p:nvSpPr>
        <p:spPr>
          <a:xfrm>
            <a:off x="1277162" y="364053"/>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solidFill>
                  <a:srgbClr val="FF0000"/>
                </a:solidFill>
                <a:latin typeface="Times New Roman" panose="02020603050405020304" pitchFamily="18" charset="0"/>
              </a:rPr>
              <a:t>Next Lecture</a:t>
            </a:r>
            <a:endParaRPr lang="en-US" dirty="0">
              <a:solidFill>
                <a:srgbClr val="FF0000"/>
              </a:solidFill>
            </a:endParaRPr>
          </a:p>
        </p:txBody>
      </p:sp>
      <p:pic>
        <p:nvPicPr>
          <p:cNvPr id="4" name="Picture 3">
            <a:extLst>
              <a:ext uri="{FF2B5EF4-FFF2-40B4-BE49-F238E27FC236}">
                <a16:creationId xmlns:a16="http://schemas.microsoft.com/office/drawing/2014/main" id="{AEE44F59-6AAB-063B-3DEF-BA8D6798B423}"/>
              </a:ext>
            </a:extLst>
          </p:cNvPr>
          <p:cNvPicPr>
            <a:picLocks noChangeAspect="1"/>
          </p:cNvPicPr>
          <p:nvPr/>
        </p:nvPicPr>
        <p:blipFill>
          <a:blip r:embed="rId2"/>
          <a:stretch>
            <a:fillRect/>
          </a:stretch>
        </p:blipFill>
        <p:spPr>
          <a:xfrm>
            <a:off x="9758377" y="287980"/>
            <a:ext cx="2029108" cy="724001"/>
          </a:xfrm>
          <a:prstGeom prst="rect">
            <a:avLst/>
          </a:prstGeom>
        </p:spPr>
      </p:pic>
    </p:spTree>
    <p:extLst>
      <p:ext uri="{BB962C8B-B14F-4D97-AF65-F5344CB8AC3E}">
        <p14:creationId xmlns:p14="http://schemas.microsoft.com/office/powerpoint/2010/main" val="15639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C332F-9846-0C21-65AA-93A774635A22}"/>
              </a:ext>
            </a:extLst>
          </p:cNvPr>
          <p:cNvSpPr>
            <a:spLocks noGrp="1"/>
          </p:cNvSpPr>
          <p:nvPr>
            <p:ph type="title"/>
          </p:nvPr>
        </p:nvSpPr>
        <p:spPr/>
        <p:txBody>
          <a:bodyPr/>
          <a:lstStyle/>
          <a:p>
            <a:r>
              <a:rPr lang="en-US" dirty="0">
                <a:solidFill>
                  <a:srgbClr val="FF0000"/>
                </a:solidFill>
              </a:rPr>
              <a:t>Scope of Digital Forensics</a:t>
            </a:r>
          </a:p>
        </p:txBody>
      </p:sp>
      <p:sp>
        <p:nvSpPr>
          <p:cNvPr id="3" name="Content Placeholder 2">
            <a:extLst>
              <a:ext uri="{FF2B5EF4-FFF2-40B4-BE49-F238E27FC236}">
                <a16:creationId xmlns:a16="http://schemas.microsoft.com/office/drawing/2014/main" id="{8A33CAC3-4F25-21DD-CBF2-1B4EDE3C248D}"/>
              </a:ext>
            </a:extLst>
          </p:cNvPr>
          <p:cNvSpPr>
            <a:spLocks noGrp="1"/>
          </p:cNvSpPr>
          <p:nvPr>
            <p:ph idx="1"/>
          </p:nvPr>
        </p:nvSpPr>
        <p:spPr/>
        <p:txBody>
          <a:bodyPr>
            <a:normAutofit lnSpcReduction="10000"/>
          </a:bodyPr>
          <a:lstStyle/>
          <a:p>
            <a:r>
              <a:rPr lang="en-US" b="1" i="0" dirty="0">
                <a:effectLst/>
                <a:highlight>
                  <a:srgbClr val="FFFFFF"/>
                </a:highlight>
                <a:latin typeface="g_d0_f4"/>
              </a:rPr>
              <a:t>Preservation of Evidence</a:t>
            </a:r>
            <a:br>
              <a:rPr lang="en-US" b="1" dirty="0"/>
            </a:br>
            <a:endParaRPr lang="en-US" b="1" dirty="0"/>
          </a:p>
          <a:p>
            <a:r>
              <a:rPr lang="en-US" dirty="0">
                <a:effectLst/>
                <a:latin typeface="g_d0_f5"/>
              </a:rPr>
              <a:t>Digital evidence is fragile and can easily be altered or destroyed. The principle of preservation of evidence ensures that digital evidence is collected and preserved in a manner that maintains its integrity and admissibility in court.</a:t>
            </a:r>
            <a:r>
              <a:rPr lang="en-US" dirty="0"/>
              <a:t> </a:t>
            </a:r>
            <a:br>
              <a:rPr lang="en-US" dirty="0"/>
            </a:br>
            <a:endParaRPr lang="en-US" dirty="0"/>
          </a:p>
          <a:p>
            <a:r>
              <a:rPr lang="en-US" b="1" i="0" dirty="0">
                <a:effectLst/>
                <a:highlight>
                  <a:srgbClr val="FFFFFF"/>
                </a:highlight>
                <a:latin typeface="g_d0_f4"/>
              </a:rPr>
              <a:t>Chain of Custody</a:t>
            </a:r>
          </a:p>
          <a:p>
            <a:endParaRPr lang="en-US" b="1" dirty="0">
              <a:highlight>
                <a:srgbClr val="FFFFFF"/>
              </a:highlight>
              <a:latin typeface="g_d0_f4"/>
            </a:endParaRPr>
          </a:p>
          <a:p>
            <a:r>
              <a:rPr lang="en-US" dirty="0">
                <a:effectLst/>
                <a:latin typeface="g_d0_f5"/>
              </a:rPr>
              <a:t>The chain of custody principle ensures that digital evidence is properly tracked and documented from the point of collection to presentation in court. This includes documenting who had access to the evidence,</a:t>
            </a:r>
            <a:r>
              <a:rPr lang="en-US" dirty="0"/>
              <a:t> when and where it is collected. </a:t>
            </a:r>
            <a:br>
              <a:rPr lang="en-US" dirty="0"/>
            </a:br>
            <a:endParaRPr lang="en-US" b="1" dirty="0"/>
          </a:p>
        </p:txBody>
      </p:sp>
      <p:pic>
        <p:nvPicPr>
          <p:cNvPr id="4" name="Picture 3">
            <a:extLst>
              <a:ext uri="{FF2B5EF4-FFF2-40B4-BE49-F238E27FC236}">
                <a16:creationId xmlns:a16="http://schemas.microsoft.com/office/drawing/2014/main" id="{5043A0C8-CA5B-906E-B291-4033DD01DD51}"/>
              </a:ext>
            </a:extLst>
          </p:cNvPr>
          <p:cNvPicPr>
            <a:picLocks noChangeAspect="1"/>
          </p:cNvPicPr>
          <p:nvPr/>
        </p:nvPicPr>
        <p:blipFill>
          <a:blip r:embed="rId2"/>
          <a:stretch>
            <a:fillRect/>
          </a:stretch>
        </p:blipFill>
        <p:spPr>
          <a:xfrm>
            <a:off x="9758377" y="287980"/>
            <a:ext cx="2029108" cy="724001"/>
          </a:xfrm>
          <a:prstGeom prst="rect">
            <a:avLst/>
          </a:prstGeom>
        </p:spPr>
      </p:pic>
    </p:spTree>
    <p:extLst>
      <p:ext uri="{BB962C8B-B14F-4D97-AF65-F5344CB8AC3E}">
        <p14:creationId xmlns:p14="http://schemas.microsoft.com/office/powerpoint/2010/main" val="1969435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E82D-7351-3EAC-5331-1574097A1F78}"/>
              </a:ext>
            </a:extLst>
          </p:cNvPr>
          <p:cNvSpPr>
            <a:spLocks noGrp="1"/>
          </p:cNvSpPr>
          <p:nvPr>
            <p:ph type="title"/>
          </p:nvPr>
        </p:nvSpPr>
        <p:spPr/>
        <p:txBody>
          <a:bodyPr/>
          <a:lstStyle/>
          <a:p>
            <a:r>
              <a:rPr lang="en-US" dirty="0">
                <a:solidFill>
                  <a:srgbClr val="FF0000"/>
                </a:solidFill>
              </a:rPr>
              <a:t>Scope of Digital Forensics</a:t>
            </a:r>
            <a:endParaRPr lang="en-US" dirty="0"/>
          </a:p>
        </p:txBody>
      </p:sp>
      <p:sp>
        <p:nvSpPr>
          <p:cNvPr id="3" name="Content Placeholder 2">
            <a:extLst>
              <a:ext uri="{FF2B5EF4-FFF2-40B4-BE49-F238E27FC236}">
                <a16:creationId xmlns:a16="http://schemas.microsoft.com/office/drawing/2014/main" id="{B2A84ED5-C43C-108F-13C7-6DC6E3D1A31D}"/>
              </a:ext>
            </a:extLst>
          </p:cNvPr>
          <p:cNvSpPr>
            <a:spLocks noGrp="1"/>
          </p:cNvSpPr>
          <p:nvPr>
            <p:ph idx="1"/>
          </p:nvPr>
        </p:nvSpPr>
        <p:spPr/>
        <p:txBody>
          <a:bodyPr>
            <a:normAutofit fontScale="92500" lnSpcReduction="20000"/>
          </a:bodyPr>
          <a:lstStyle/>
          <a:p>
            <a:r>
              <a:rPr lang="en-US" b="1" i="0" dirty="0">
                <a:effectLst/>
                <a:highlight>
                  <a:srgbClr val="FFFFFF"/>
                </a:highlight>
                <a:latin typeface="g_d0_f4"/>
              </a:rPr>
              <a:t>Analysis</a:t>
            </a:r>
            <a:br>
              <a:rPr lang="en-US" dirty="0"/>
            </a:br>
            <a:endParaRPr lang="en-US" dirty="0"/>
          </a:p>
          <a:p>
            <a:r>
              <a:rPr lang="en-US" dirty="0">
                <a:effectLst/>
                <a:latin typeface="g_d0_f5"/>
              </a:rPr>
              <a:t>The analysis of digital evidence involves the use of scientific methods and tools to extract information from digital devices and storage media. This includes the use of specialized software, hardware, and forensic techniques to recover deleted data, analyze network traffic, and identify malware and other malicious code.</a:t>
            </a:r>
          </a:p>
          <a:p>
            <a:endParaRPr lang="en-US" dirty="0">
              <a:latin typeface="g_d0_f5"/>
            </a:endParaRPr>
          </a:p>
          <a:p>
            <a:r>
              <a:rPr lang="en-US" b="1" i="0" dirty="0">
                <a:effectLst/>
                <a:highlight>
                  <a:srgbClr val="FFFFFF"/>
                </a:highlight>
                <a:latin typeface="g_d0_f4"/>
              </a:rPr>
              <a:t>Reporting</a:t>
            </a:r>
          </a:p>
          <a:p>
            <a:r>
              <a:rPr lang="en-US" dirty="0">
                <a:effectLst/>
                <a:latin typeface="g_d0_f5"/>
              </a:rPr>
              <a:t>The reporting principle involves documenting the results of the analysis and presenting them in a clear and understandable manner. This includes providing detailed reports that </a:t>
            </a:r>
            <a:r>
              <a:rPr lang="en-US" dirty="0" err="1">
                <a:effectLst/>
                <a:latin typeface="g_d0_f5"/>
              </a:rPr>
              <a:t>explainthe</a:t>
            </a:r>
            <a:r>
              <a:rPr lang="en-US" dirty="0">
                <a:effectLst/>
                <a:latin typeface="g_d0_f5"/>
              </a:rPr>
              <a:t> methodology used, the results obtained, and the conclusions drawn</a:t>
            </a:r>
            <a:r>
              <a:rPr lang="en-US" dirty="0"/>
              <a:t> </a:t>
            </a:r>
            <a:br>
              <a:rPr lang="en-US" dirty="0"/>
            </a:br>
            <a:br>
              <a:rPr lang="en-US" dirty="0"/>
            </a:br>
            <a:r>
              <a:rPr lang="en-US" dirty="0"/>
              <a:t> </a:t>
            </a:r>
            <a:br>
              <a:rPr lang="en-US" dirty="0"/>
            </a:br>
            <a:endParaRPr lang="en-US" dirty="0"/>
          </a:p>
        </p:txBody>
      </p:sp>
      <p:pic>
        <p:nvPicPr>
          <p:cNvPr id="4" name="Picture 3">
            <a:extLst>
              <a:ext uri="{FF2B5EF4-FFF2-40B4-BE49-F238E27FC236}">
                <a16:creationId xmlns:a16="http://schemas.microsoft.com/office/drawing/2014/main" id="{3F836B07-7672-9374-B90B-3654FE7B8AAC}"/>
              </a:ext>
            </a:extLst>
          </p:cNvPr>
          <p:cNvPicPr>
            <a:picLocks noChangeAspect="1"/>
          </p:cNvPicPr>
          <p:nvPr/>
        </p:nvPicPr>
        <p:blipFill>
          <a:blip r:embed="rId2"/>
          <a:stretch>
            <a:fillRect/>
          </a:stretch>
        </p:blipFill>
        <p:spPr>
          <a:xfrm>
            <a:off x="9758377" y="287980"/>
            <a:ext cx="2029108" cy="724001"/>
          </a:xfrm>
          <a:prstGeom prst="rect">
            <a:avLst/>
          </a:prstGeom>
        </p:spPr>
      </p:pic>
    </p:spTree>
    <p:extLst>
      <p:ext uri="{BB962C8B-B14F-4D97-AF65-F5344CB8AC3E}">
        <p14:creationId xmlns:p14="http://schemas.microsoft.com/office/powerpoint/2010/main" val="3675850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06FA5-CCCF-60AD-FC68-01F3513B2521}"/>
              </a:ext>
            </a:extLst>
          </p:cNvPr>
          <p:cNvSpPr>
            <a:spLocks noGrp="1"/>
          </p:cNvSpPr>
          <p:nvPr>
            <p:ph type="title"/>
          </p:nvPr>
        </p:nvSpPr>
        <p:spPr/>
        <p:txBody>
          <a:bodyPr/>
          <a:lstStyle/>
          <a:p>
            <a:r>
              <a:rPr lang="en-US" dirty="0">
                <a:solidFill>
                  <a:srgbClr val="FF0000"/>
                </a:solidFill>
              </a:rPr>
              <a:t>Scope of Digital Forensics</a:t>
            </a:r>
            <a:endParaRPr lang="en-US" dirty="0"/>
          </a:p>
        </p:txBody>
      </p:sp>
      <p:sp>
        <p:nvSpPr>
          <p:cNvPr id="3" name="Content Placeholder 2">
            <a:extLst>
              <a:ext uri="{FF2B5EF4-FFF2-40B4-BE49-F238E27FC236}">
                <a16:creationId xmlns:a16="http://schemas.microsoft.com/office/drawing/2014/main" id="{F51912D2-EAAD-A242-2A35-C6064D374B55}"/>
              </a:ext>
            </a:extLst>
          </p:cNvPr>
          <p:cNvSpPr>
            <a:spLocks noGrp="1"/>
          </p:cNvSpPr>
          <p:nvPr>
            <p:ph idx="1"/>
          </p:nvPr>
        </p:nvSpPr>
        <p:spPr/>
        <p:txBody>
          <a:bodyPr/>
          <a:lstStyle/>
          <a:p>
            <a:r>
              <a:rPr lang="en-US" b="1" i="0" dirty="0">
                <a:effectLst/>
                <a:highlight>
                  <a:srgbClr val="FFFFFF"/>
                </a:highlight>
                <a:latin typeface="g_d0_f4"/>
              </a:rPr>
              <a:t>Admissibility</a:t>
            </a:r>
          </a:p>
          <a:p>
            <a:endParaRPr lang="en-US" b="1" dirty="0">
              <a:highlight>
                <a:srgbClr val="FFFFFF"/>
              </a:highlight>
              <a:latin typeface="g_d0_f4"/>
            </a:endParaRPr>
          </a:p>
          <a:p>
            <a:r>
              <a:rPr lang="en-US" dirty="0">
                <a:effectLst/>
                <a:latin typeface="g_d0_f5"/>
              </a:rPr>
              <a:t>The admissibility principle ensures that digital evidence is presented in a manner that is admissible in court. This includes complying with legal and ethical standards, such as the rules of evidence, privacy laws, and the Fourth Amendment.</a:t>
            </a:r>
            <a:r>
              <a:rPr lang="en-US" dirty="0"/>
              <a:t> </a:t>
            </a:r>
            <a:br>
              <a:rPr lang="en-US" dirty="0"/>
            </a:br>
            <a:endParaRPr lang="en-US" b="1" dirty="0"/>
          </a:p>
        </p:txBody>
      </p:sp>
      <p:pic>
        <p:nvPicPr>
          <p:cNvPr id="4" name="Picture 3">
            <a:extLst>
              <a:ext uri="{FF2B5EF4-FFF2-40B4-BE49-F238E27FC236}">
                <a16:creationId xmlns:a16="http://schemas.microsoft.com/office/drawing/2014/main" id="{3F9752B6-C353-E284-ABC4-BF5E59DAF30B}"/>
              </a:ext>
            </a:extLst>
          </p:cNvPr>
          <p:cNvPicPr>
            <a:picLocks noChangeAspect="1"/>
          </p:cNvPicPr>
          <p:nvPr/>
        </p:nvPicPr>
        <p:blipFill>
          <a:blip r:embed="rId2"/>
          <a:stretch>
            <a:fillRect/>
          </a:stretch>
        </p:blipFill>
        <p:spPr>
          <a:xfrm>
            <a:off x="9758377" y="287980"/>
            <a:ext cx="2029108" cy="724001"/>
          </a:xfrm>
          <a:prstGeom prst="rect">
            <a:avLst/>
          </a:prstGeom>
        </p:spPr>
      </p:pic>
    </p:spTree>
    <p:extLst>
      <p:ext uri="{BB962C8B-B14F-4D97-AF65-F5344CB8AC3E}">
        <p14:creationId xmlns:p14="http://schemas.microsoft.com/office/powerpoint/2010/main" val="1557367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6F3B3-3456-8546-5820-50723AD011BC}"/>
              </a:ext>
            </a:extLst>
          </p:cNvPr>
          <p:cNvSpPr>
            <a:spLocks noGrp="1"/>
          </p:cNvSpPr>
          <p:nvPr>
            <p:ph type="title"/>
          </p:nvPr>
        </p:nvSpPr>
        <p:spPr/>
        <p:txBody>
          <a:bodyPr/>
          <a:lstStyle/>
          <a:p>
            <a:r>
              <a:rPr lang="en-US" dirty="0">
                <a:solidFill>
                  <a:srgbClr val="FF0000"/>
                </a:solidFill>
              </a:rPr>
              <a:t>Categories of Digital Evidences</a:t>
            </a:r>
          </a:p>
        </p:txBody>
      </p:sp>
      <p:sp>
        <p:nvSpPr>
          <p:cNvPr id="3" name="Content Placeholder 2">
            <a:extLst>
              <a:ext uri="{FF2B5EF4-FFF2-40B4-BE49-F238E27FC236}">
                <a16:creationId xmlns:a16="http://schemas.microsoft.com/office/drawing/2014/main" id="{D5952AD2-1BD3-62AD-F263-0EEB14A5CCC0}"/>
              </a:ext>
            </a:extLst>
          </p:cNvPr>
          <p:cNvSpPr>
            <a:spLocks noGrp="1"/>
          </p:cNvSpPr>
          <p:nvPr>
            <p:ph idx="1"/>
          </p:nvPr>
        </p:nvSpPr>
        <p:spPr/>
        <p:txBody>
          <a:bodyPr>
            <a:normAutofit fontScale="47500" lnSpcReduction="20000"/>
          </a:bodyPr>
          <a:lstStyle/>
          <a:p>
            <a:r>
              <a:rPr lang="en-US" sz="2900" b="1" i="0" dirty="0">
                <a:effectLst/>
                <a:highlight>
                  <a:srgbClr val="FFFFFF"/>
                </a:highlight>
                <a:latin typeface="g_d0_f4"/>
              </a:rPr>
              <a:t>Computer Files</a:t>
            </a:r>
          </a:p>
          <a:p>
            <a:r>
              <a:rPr lang="en-US" sz="2900" b="0" i="0" dirty="0">
                <a:effectLst/>
                <a:highlight>
                  <a:srgbClr val="FFFFFF"/>
                </a:highlight>
                <a:latin typeface="g_d0_f5"/>
              </a:rPr>
              <a:t>This includes files found on computers and storage devices, such as documents, spreadsheets, photos, and videos.</a:t>
            </a:r>
          </a:p>
          <a:p>
            <a:r>
              <a:rPr lang="en-US" sz="2900" b="1" dirty="0">
                <a:effectLst/>
                <a:latin typeface="g_d0_f4"/>
              </a:rPr>
              <a:t>Email Messages</a:t>
            </a:r>
          </a:p>
          <a:p>
            <a:r>
              <a:rPr lang="en-US" sz="2900" dirty="0">
                <a:effectLst/>
                <a:latin typeface="g_d0_f5"/>
              </a:rPr>
              <a:t>Emails are a common form of digital evidence, and can provide important information about a suspect's activities, communication patterns, and connections.</a:t>
            </a:r>
          </a:p>
          <a:p>
            <a:r>
              <a:rPr lang="en-US" sz="2900" b="1" dirty="0">
                <a:effectLst/>
                <a:latin typeface="g_d0_f4"/>
              </a:rPr>
              <a:t>Internet History and Activity</a:t>
            </a:r>
            <a:r>
              <a:rPr lang="en-US" sz="2900" b="1" dirty="0">
                <a:latin typeface="g_d0_f4"/>
              </a:rPr>
              <a:t> </a:t>
            </a:r>
            <a:endParaRPr lang="en-US" sz="2900" dirty="0">
              <a:effectLst/>
              <a:latin typeface="g_d0_f4"/>
            </a:endParaRPr>
          </a:p>
          <a:p>
            <a:r>
              <a:rPr lang="en-US" sz="2900" dirty="0">
                <a:effectLst/>
                <a:latin typeface="g_d0_f5"/>
              </a:rPr>
              <a:t>This includes a suspect's browsing history, search terms, and online activities, which can be used to establish motive, intent, and location.</a:t>
            </a:r>
          </a:p>
          <a:p>
            <a:r>
              <a:rPr lang="en-US" sz="2900" b="1" dirty="0">
                <a:effectLst/>
                <a:latin typeface="g_d0_f4"/>
              </a:rPr>
              <a:t>Social Media Data: </a:t>
            </a:r>
          </a:p>
          <a:p>
            <a:r>
              <a:rPr lang="en-US" sz="2900" dirty="0">
                <a:effectLst/>
                <a:latin typeface="g_d0_f5"/>
              </a:rPr>
              <a:t>Social media platforms can contain a wealth of digital evidence, including messages, posts, photos, and videos.</a:t>
            </a:r>
          </a:p>
          <a:p>
            <a:r>
              <a:rPr lang="en-US" sz="2900" b="1" dirty="0">
                <a:effectLst/>
                <a:latin typeface="g_d0_f4"/>
              </a:rPr>
              <a:t>Mobile Device Data: </a:t>
            </a:r>
          </a:p>
          <a:p>
            <a:r>
              <a:rPr lang="en-US" sz="2900" dirty="0">
                <a:effectLst/>
                <a:latin typeface="g_d0_f5"/>
              </a:rPr>
              <a:t>This includes data from smartphones, tablets, and other mobile devices, such as call logs, text messages, GPS data, and app usage. These are just a few examples of the many categories of digital evidence that can be used in digital forensic investigations </a:t>
            </a:r>
            <a:br>
              <a:rPr lang="en-US" sz="2600" dirty="0"/>
            </a:br>
            <a:br>
              <a:rPr lang="en-US" dirty="0"/>
            </a:br>
            <a:endParaRPr lang="en-US" dirty="0"/>
          </a:p>
        </p:txBody>
      </p:sp>
      <p:pic>
        <p:nvPicPr>
          <p:cNvPr id="4" name="Picture 3">
            <a:extLst>
              <a:ext uri="{FF2B5EF4-FFF2-40B4-BE49-F238E27FC236}">
                <a16:creationId xmlns:a16="http://schemas.microsoft.com/office/drawing/2014/main" id="{F1A1FA12-2303-08EA-6D53-858010124F1B}"/>
              </a:ext>
            </a:extLst>
          </p:cNvPr>
          <p:cNvPicPr>
            <a:picLocks noChangeAspect="1"/>
          </p:cNvPicPr>
          <p:nvPr/>
        </p:nvPicPr>
        <p:blipFill>
          <a:blip r:embed="rId2"/>
          <a:stretch>
            <a:fillRect/>
          </a:stretch>
        </p:blipFill>
        <p:spPr>
          <a:xfrm>
            <a:off x="9758377" y="287980"/>
            <a:ext cx="2029108" cy="724001"/>
          </a:xfrm>
          <a:prstGeom prst="rect">
            <a:avLst/>
          </a:prstGeom>
        </p:spPr>
      </p:pic>
    </p:spTree>
    <p:extLst>
      <p:ext uri="{BB962C8B-B14F-4D97-AF65-F5344CB8AC3E}">
        <p14:creationId xmlns:p14="http://schemas.microsoft.com/office/powerpoint/2010/main" val="4177343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FBFD0-128C-C1DD-ADA0-7AAD0EF8F01D}"/>
              </a:ext>
            </a:extLst>
          </p:cNvPr>
          <p:cNvSpPr>
            <a:spLocks noGrp="1"/>
          </p:cNvSpPr>
          <p:nvPr>
            <p:ph type="title"/>
          </p:nvPr>
        </p:nvSpPr>
        <p:spPr/>
        <p:txBody>
          <a:bodyPr/>
          <a:lstStyle/>
          <a:p>
            <a:r>
              <a:rPr lang="en-US" dirty="0">
                <a:solidFill>
                  <a:srgbClr val="FF0000"/>
                </a:solidFill>
              </a:rPr>
              <a:t>Challenges in Storing Digital Evidences</a:t>
            </a:r>
            <a:endParaRPr lang="en-US" dirty="0"/>
          </a:p>
        </p:txBody>
      </p:sp>
      <p:sp>
        <p:nvSpPr>
          <p:cNvPr id="3" name="Content Placeholder 2">
            <a:extLst>
              <a:ext uri="{FF2B5EF4-FFF2-40B4-BE49-F238E27FC236}">
                <a16:creationId xmlns:a16="http://schemas.microsoft.com/office/drawing/2014/main" id="{03828DD7-3A05-AECD-9731-CE4EB9B44C18}"/>
              </a:ext>
            </a:extLst>
          </p:cNvPr>
          <p:cNvSpPr>
            <a:spLocks noGrp="1"/>
          </p:cNvSpPr>
          <p:nvPr>
            <p:ph idx="1"/>
          </p:nvPr>
        </p:nvSpPr>
        <p:spPr/>
        <p:txBody>
          <a:bodyPr>
            <a:normAutofit fontScale="85000" lnSpcReduction="20000"/>
          </a:bodyPr>
          <a:lstStyle/>
          <a:p>
            <a:r>
              <a:rPr lang="en-US" b="1" dirty="0">
                <a:solidFill>
                  <a:schemeClr val="tx1"/>
                </a:solidFill>
                <a:effectLst/>
                <a:latin typeface="g_d0_f4"/>
              </a:rPr>
              <a:t>Data Volume</a:t>
            </a:r>
            <a:endParaRPr lang="en-US" b="1" dirty="0">
              <a:solidFill>
                <a:schemeClr val="tx1"/>
              </a:solidFill>
              <a:latin typeface="g_d0_f5"/>
            </a:endParaRPr>
          </a:p>
          <a:p>
            <a:r>
              <a:rPr lang="en-US" dirty="0">
                <a:effectLst/>
                <a:latin typeface="g_d0_f5"/>
              </a:rPr>
              <a:t>Digital data is often large in volume, and the amount of data that needs to be analyzed can quickly overwhelm investigators. This can result in difficulties in locating relevant evidence and processing data in a timely manner. According to a study published in the Journal of Digital Investigation, investigators must adopt effective triage techniques to manage the </a:t>
            </a:r>
            <a:r>
              <a:rPr lang="en-US" dirty="0" err="1">
                <a:effectLst/>
                <a:latin typeface="g_d0_f5"/>
              </a:rPr>
              <a:t>volumeof</a:t>
            </a:r>
            <a:r>
              <a:rPr lang="en-US" dirty="0">
                <a:effectLst/>
                <a:latin typeface="g_d0_f5"/>
              </a:rPr>
              <a:t> digital data (Garfinkel &amp; </a:t>
            </a:r>
            <a:r>
              <a:rPr lang="en-US" dirty="0" err="1">
                <a:effectLst/>
                <a:latin typeface="g_d0_f5"/>
              </a:rPr>
              <a:t>Shelat</a:t>
            </a:r>
            <a:r>
              <a:rPr lang="en-US" dirty="0">
                <a:effectLst/>
                <a:latin typeface="g_d0_f5"/>
              </a:rPr>
              <a:t>, 2003).</a:t>
            </a:r>
          </a:p>
          <a:p>
            <a:r>
              <a:rPr lang="en-US" b="1" dirty="0">
                <a:effectLst/>
                <a:latin typeface="g_d0_f4"/>
              </a:rPr>
              <a:t>Data Complexity</a:t>
            </a:r>
            <a:r>
              <a:rPr lang="en-US" b="1" dirty="0">
                <a:effectLst/>
                <a:latin typeface="g_d0_f5"/>
              </a:rPr>
              <a:t>:</a:t>
            </a:r>
          </a:p>
          <a:p>
            <a:r>
              <a:rPr lang="en-US" dirty="0">
                <a:effectLst/>
                <a:latin typeface="g_d0_f5"/>
              </a:rPr>
              <a:t>Digital data is often complex in nature, and it can be difficult to identify relevant evidence within a complex data environment. This can lead to challenges in interpreting data and identifying relevant evidence. A study published in the Journal of Digital Forensics, Security and Law highlights the need for advanced analytical techniques to manage complex data environments(Kruse &amp; </a:t>
            </a:r>
            <a:r>
              <a:rPr lang="en-US" dirty="0" err="1">
                <a:effectLst/>
                <a:latin typeface="g_d0_f5"/>
              </a:rPr>
              <a:t>Heiser</a:t>
            </a:r>
            <a:r>
              <a:rPr lang="en-US" dirty="0">
                <a:effectLst/>
                <a:latin typeface="g_d0_f5"/>
              </a:rPr>
              <a:t>, 2002).</a:t>
            </a:r>
          </a:p>
          <a:p>
            <a:r>
              <a:rPr lang="en-US" dirty="0">
                <a:effectLst/>
                <a:latin typeface="g_d0_f4"/>
              </a:rPr>
              <a:t>Data Integrity</a:t>
            </a:r>
            <a:r>
              <a:rPr lang="en-US" dirty="0">
                <a:effectLst/>
                <a:latin typeface="g_d0_f5"/>
              </a:rPr>
              <a:t>:</a:t>
            </a:r>
          </a:p>
          <a:p>
            <a:r>
              <a:rPr lang="en-US" dirty="0">
                <a:effectLst/>
                <a:latin typeface="g_d0_f5"/>
              </a:rPr>
              <a:t> Digital data can be easily modified, corrupted, or deleted, which can compromise the integrity of the evidence. This can result in challenges in identifying the source and validity of the evidence. A study published in the Journal of Digital Forensics, Security and Law highlights the need for proper chain of custody procedures to maintain data integrity (Casey &amp; McLaughlin,2004).</a:t>
            </a:r>
            <a:r>
              <a:rPr lang="en-US" dirty="0"/>
              <a:t> </a:t>
            </a:r>
            <a:br>
              <a:rPr lang="en-US" dirty="0"/>
            </a:br>
            <a:endParaRPr lang="en-US" dirty="0"/>
          </a:p>
        </p:txBody>
      </p:sp>
      <p:pic>
        <p:nvPicPr>
          <p:cNvPr id="4" name="Picture 3">
            <a:extLst>
              <a:ext uri="{FF2B5EF4-FFF2-40B4-BE49-F238E27FC236}">
                <a16:creationId xmlns:a16="http://schemas.microsoft.com/office/drawing/2014/main" id="{6621540C-C39B-ADA9-FE0A-34D1E3AC9D66}"/>
              </a:ext>
            </a:extLst>
          </p:cNvPr>
          <p:cNvPicPr>
            <a:picLocks noChangeAspect="1"/>
          </p:cNvPicPr>
          <p:nvPr/>
        </p:nvPicPr>
        <p:blipFill>
          <a:blip r:embed="rId2"/>
          <a:stretch>
            <a:fillRect/>
          </a:stretch>
        </p:blipFill>
        <p:spPr>
          <a:xfrm>
            <a:off x="9758377" y="287980"/>
            <a:ext cx="2029108" cy="724001"/>
          </a:xfrm>
          <a:prstGeom prst="rect">
            <a:avLst/>
          </a:prstGeom>
        </p:spPr>
      </p:pic>
    </p:spTree>
    <p:extLst>
      <p:ext uri="{BB962C8B-B14F-4D97-AF65-F5344CB8AC3E}">
        <p14:creationId xmlns:p14="http://schemas.microsoft.com/office/powerpoint/2010/main" val="3034896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933" dirty="0">
                <a:solidFill>
                  <a:srgbClr val="FF0000"/>
                </a:solidFill>
              </a:rPr>
              <a:t>Evolution of Digital Forensics</a:t>
            </a:r>
          </a:p>
        </p:txBody>
      </p:sp>
      <p:sp>
        <p:nvSpPr>
          <p:cNvPr id="3" name="Content Placeholder 2"/>
          <p:cNvSpPr>
            <a:spLocks noGrp="1"/>
          </p:cNvSpPr>
          <p:nvPr>
            <p:ph idx="1"/>
          </p:nvPr>
        </p:nvSpPr>
        <p:spPr/>
        <p:txBody>
          <a:bodyPr>
            <a:normAutofit lnSpcReduction="10000"/>
          </a:bodyPr>
          <a:lstStyle/>
          <a:p>
            <a:pPr marL="0" indent="0">
              <a:buNone/>
            </a:pPr>
            <a:endParaRPr sz="1867" dirty="0"/>
          </a:p>
          <a:p>
            <a:r>
              <a:rPr sz="1867" dirty="0"/>
              <a:t>Early Developments in Digital Forensics</a:t>
            </a:r>
          </a:p>
          <a:p>
            <a:r>
              <a:rPr sz="1867" dirty="0"/>
              <a:t>The Role of Law Enforcement</a:t>
            </a:r>
          </a:p>
          <a:p>
            <a:r>
              <a:rPr sz="1867" dirty="0"/>
              <a:t>Technological Advancements in the 1990s</a:t>
            </a:r>
          </a:p>
          <a:p>
            <a:r>
              <a:rPr sz="1867" dirty="0"/>
              <a:t>The Impact of the Internet Boom</a:t>
            </a:r>
          </a:p>
          <a:p>
            <a:r>
              <a:rPr sz="1867" dirty="0"/>
              <a:t>The 2000s: Expansion and Standardization</a:t>
            </a:r>
          </a:p>
          <a:p>
            <a:r>
              <a:rPr sz="1867" dirty="0"/>
              <a:t>Mobile Forensics Emergence</a:t>
            </a:r>
          </a:p>
          <a:p>
            <a:r>
              <a:rPr sz="1867" dirty="0"/>
              <a:t>Cloud Computing and Digital Forensics</a:t>
            </a:r>
          </a:p>
          <a:p>
            <a:r>
              <a:rPr sz="1867" dirty="0"/>
              <a:t>Current Trends in Digital Forensics</a:t>
            </a:r>
          </a:p>
          <a:p>
            <a:r>
              <a:rPr sz="1867" dirty="0"/>
              <a:t>Future of Digital Forensics</a:t>
            </a:r>
          </a:p>
        </p:txBody>
      </p:sp>
      <p:pic>
        <p:nvPicPr>
          <p:cNvPr id="4" name="Picture 3">
            <a:extLst>
              <a:ext uri="{FF2B5EF4-FFF2-40B4-BE49-F238E27FC236}">
                <a16:creationId xmlns:a16="http://schemas.microsoft.com/office/drawing/2014/main" id="{ACABE338-17BB-9FBF-8025-387F58F7E8EA}"/>
              </a:ext>
            </a:extLst>
          </p:cNvPr>
          <p:cNvPicPr>
            <a:picLocks noChangeAspect="1"/>
          </p:cNvPicPr>
          <p:nvPr/>
        </p:nvPicPr>
        <p:blipFill>
          <a:blip r:embed="rId2"/>
          <a:stretch>
            <a:fillRect/>
          </a:stretch>
        </p:blipFill>
        <p:spPr>
          <a:xfrm>
            <a:off x="9758377" y="287980"/>
            <a:ext cx="2029108" cy="7240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933" dirty="0">
                <a:solidFill>
                  <a:srgbClr val="FF0000"/>
                </a:solidFill>
              </a:rPr>
              <a:t>Early Developments in Digital Forensics</a:t>
            </a:r>
          </a:p>
        </p:txBody>
      </p:sp>
      <p:sp>
        <p:nvSpPr>
          <p:cNvPr id="3" name="Content Placeholder 2"/>
          <p:cNvSpPr>
            <a:spLocks noGrp="1"/>
          </p:cNvSpPr>
          <p:nvPr>
            <p:ph idx="1"/>
          </p:nvPr>
        </p:nvSpPr>
        <p:spPr>
          <a:xfrm>
            <a:off x="609600" y="2133601"/>
            <a:ext cx="5486400" cy="6034617"/>
          </a:xfrm>
        </p:spPr>
        <p:txBody>
          <a:bodyPr wrap="square">
            <a:noAutofit/>
          </a:bodyPr>
          <a:lstStyle/>
          <a:p>
            <a:r>
              <a:rPr sz="1867" b="1"/>
              <a:t>Emergence in the 1980s: </a:t>
            </a:r>
            <a:r>
              <a:rPr sz="1867"/>
              <a:t>Digital forensics emerged in the 1980s, driven by increasing reliance on computers and digital technologies.</a:t>
            </a:r>
          </a:p>
          <a:p>
            <a:r>
              <a:rPr sz="1867" b="1"/>
              <a:t>Key Events Highlighted: </a:t>
            </a:r>
            <a:r>
              <a:rPr sz="1867"/>
              <a:t>The Kevin Mitnick case exemplified early challenges, emphasizing the necessity of forensic techniques in cybersecurity.</a:t>
            </a:r>
          </a:p>
          <a:p>
            <a:r>
              <a:rPr sz="1867" b="1"/>
              <a:t>Foundational Techniques Developed: </a:t>
            </a:r>
            <a:r>
              <a:rPr sz="1867"/>
              <a:t>Initial advancements focused on analyzing computer-related evidence, establishing protocols for future investigative practices.</a:t>
            </a:r>
          </a:p>
        </p:txBody>
      </p:sp>
      <p:pic>
        <p:nvPicPr>
          <p:cNvPr id="4" name="Picture 3" descr="image.jpg"/>
          <p:cNvPicPr>
            <a:picLocks noChangeAspect="1"/>
          </p:cNvPicPr>
          <p:nvPr/>
        </p:nvPicPr>
        <p:blipFill>
          <a:blip r:embed="rId2"/>
          <a:stretch>
            <a:fillRect/>
          </a:stretch>
        </p:blipFill>
        <p:spPr>
          <a:xfrm>
            <a:off x="7560870" y="2133601"/>
            <a:ext cx="2556661" cy="3840479"/>
          </a:xfrm>
          <a:prstGeom prst="rect">
            <a:avLst/>
          </a:prstGeom>
        </p:spPr>
      </p:pic>
      <p:sp>
        <p:nvSpPr>
          <p:cNvPr id="5" name="TextBox 4"/>
          <p:cNvSpPr txBox="1"/>
          <p:nvPr/>
        </p:nvSpPr>
        <p:spPr>
          <a:xfrm>
            <a:off x="7560869" y="5974079"/>
            <a:ext cx="2073773" cy="584775"/>
          </a:xfrm>
          <a:prstGeom prst="rect">
            <a:avLst/>
          </a:prstGeom>
          <a:noFill/>
        </p:spPr>
        <p:txBody>
          <a:bodyPr wrap="none">
            <a:spAutoFit/>
          </a:bodyPr>
          <a:lstStyle/>
          <a:p>
            <a:endParaRPr sz="2400"/>
          </a:p>
          <a:p>
            <a:pPr algn="ctr">
              <a:defRPr sz="600"/>
            </a:pPr>
            <a:r>
              <a:rPr sz="800">
                <a:hlinkClick r:id="rId3"/>
              </a:rPr>
              <a:t>Photo by cottonbro studio on Pexels</a:t>
            </a:r>
          </a:p>
        </p:txBody>
      </p:sp>
      <p:pic>
        <p:nvPicPr>
          <p:cNvPr id="6" name="Picture 5">
            <a:extLst>
              <a:ext uri="{FF2B5EF4-FFF2-40B4-BE49-F238E27FC236}">
                <a16:creationId xmlns:a16="http://schemas.microsoft.com/office/drawing/2014/main" id="{C130A37B-E051-4996-E0B8-FCD06186E35A}"/>
              </a:ext>
            </a:extLst>
          </p:cNvPr>
          <p:cNvPicPr>
            <a:picLocks noChangeAspect="1"/>
          </p:cNvPicPr>
          <p:nvPr/>
        </p:nvPicPr>
        <p:blipFill>
          <a:blip r:embed="rId4"/>
          <a:stretch>
            <a:fillRect/>
          </a:stretch>
        </p:blipFill>
        <p:spPr>
          <a:xfrm>
            <a:off x="9758377" y="287980"/>
            <a:ext cx="2029108" cy="7240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933" dirty="0">
                <a:solidFill>
                  <a:srgbClr val="FF0000"/>
                </a:solidFill>
              </a:rPr>
              <a:t>The Role of Law Enforcement</a:t>
            </a:r>
          </a:p>
        </p:txBody>
      </p:sp>
      <p:sp>
        <p:nvSpPr>
          <p:cNvPr id="3" name="Content Placeholder 2"/>
          <p:cNvSpPr>
            <a:spLocks noGrp="1"/>
          </p:cNvSpPr>
          <p:nvPr>
            <p:ph idx="1"/>
          </p:nvPr>
        </p:nvSpPr>
        <p:spPr>
          <a:xfrm>
            <a:off x="609600" y="2133601"/>
            <a:ext cx="5486400" cy="6034617"/>
          </a:xfrm>
        </p:spPr>
        <p:txBody>
          <a:bodyPr wrap="square">
            <a:noAutofit/>
          </a:bodyPr>
          <a:lstStyle/>
          <a:p>
            <a:r>
              <a:rPr sz="1867" b="1"/>
              <a:t>Integration into Law Enforcement: </a:t>
            </a:r>
            <a:r>
              <a:rPr sz="1867"/>
              <a:t>Law enforcement began embracing digital forensics after recognizing its critical role in modern investigations.</a:t>
            </a:r>
          </a:p>
          <a:p>
            <a:r>
              <a:rPr sz="1867" b="1"/>
              <a:t>2000 Presidential Election Case: </a:t>
            </a:r>
            <a:r>
              <a:rPr sz="1867"/>
              <a:t>The investigation highlighted digital forensics' significance, revealing evidence crucial to understanding web-based electoral manipulation.</a:t>
            </a:r>
          </a:p>
          <a:p>
            <a:r>
              <a:rPr sz="1867" b="1"/>
              <a:t>Emerging Necessity for Forensic Analysis: </a:t>
            </a:r>
            <a:r>
              <a:rPr sz="1867"/>
              <a:t>High-profile cybercrime incidents underscored the urgent need for dedicated forensic resources in law enforcement agencies.</a:t>
            </a:r>
          </a:p>
        </p:txBody>
      </p:sp>
      <p:pic>
        <p:nvPicPr>
          <p:cNvPr id="4" name="Picture 3" descr="image.jpg"/>
          <p:cNvPicPr>
            <a:picLocks noChangeAspect="1"/>
          </p:cNvPicPr>
          <p:nvPr/>
        </p:nvPicPr>
        <p:blipFill>
          <a:blip r:embed="rId2"/>
          <a:stretch>
            <a:fillRect/>
          </a:stretch>
        </p:blipFill>
        <p:spPr>
          <a:xfrm>
            <a:off x="6705600" y="2133600"/>
            <a:ext cx="4267200" cy="2844800"/>
          </a:xfrm>
          <a:prstGeom prst="rect">
            <a:avLst/>
          </a:prstGeom>
        </p:spPr>
      </p:pic>
      <p:sp>
        <p:nvSpPr>
          <p:cNvPr id="5" name="TextBox 4"/>
          <p:cNvSpPr txBox="1"/>
          <p:nvPr/>
        </p:nvSpPr>
        <p:spPr>
          <a:xfrm>
            <a:off x="6705600" y="4978401"/>
            <a:ext cx="2509790" cy="584775"/>
          </a:xfrm>
          <a:prstGeom prst="rect">
            <a:avLst/>
          </a:prstGeom>
          <a:noFill/>
        </p:spPr>
        <p:txBody>
          <a:bodyPr wrap="none">
            <a:spAutoFit/>
          </a:bodyPr>
          <a:lstStyle/>
          <a:p>
            <a:endParaRPr sz="2400"/>
          </a:p>
          <a:p>
            <a:pPr algn="ctr">
              <a:defRPr sz="600"/>
            </a:pPr>
            <a:r>
              <a:rPr sz="800">
                <a:hlinkClick r:id="rId3"/>
              </a:rPr>
              <a:t>Photo by cottonbro studio on Pexels</a:t>
            </a:r>
          </a:p>
        </p:txBody>
      </p:sp>
      <p:pic>
        <p:nvPicPr>
          <p:cNvPr id="6" name="Picture 5">
            <a:extLst>
              <a:ext uri="{FF2B5EF4-FFF2-40B4-BE49-F238E27FC236}">
                <a16:creationId xmlns:a16="http://schemas.microsoft.com/office/drawing/2014/main" id="{C792B06E-F2E3-1971-5B4F-E6D33ACA546C}"/>
              </a:ext>
            </a:extLst>
          </p:cNvPr>
          <p:cNvPicPr>
            <a:picLocks noChangeAspect="1"/>
          </p:cNvPicPr>
          <p:nvPr/>
        </p:nvPicPr>
        <p:blipFill>
          <a:blip r:embed="rId4"/>
          <a:stretch>
            <a:fillRect/>
          </a:stretch>
        </p:blipFill>
        <p:spPr>
          <a:xfrm>
            <a:off x="9758377" y="287980"/>
            <a:ext cx="2029108" cy="724001"/>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7929</TotalTime>
  <Words>1623</Words>
  <Application>Microsoft Office PowerPoint</Application>
  <PresentationFormat>Widescreen</PresentationFormat>
  <Paragraphs>109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g_d0_f4</vt:lpstr>
      <vt:lpstr>g_d0_f5</vt:lpstr>
      <vt:lpstr>Times New Roman</vt:lpstr>
      <vt:lpstr>Retrospect</vt:lpstr>
      <vt:lpstr>Digital Forensics Lecture-3 </vt:lpstr>
      <vt:lpstr>Scope of Digital Forensics</vt:lpstr>
      <vt:lpstr>Scope of Digital Forensics</vt:lpstr>
      <vt:lpstr>Scope of Digital Forensics</vt:lpstr>
      <vt:lpstr>Categories of Digital Evidences</vt:lpstr>
      <vt:lpstr>Challenges in Storing Digital Evidences</vt:lpstr>
      <vt:lpstr>Evolution of Digital Forensics</vt:lpstr>
      <vt:lpstr>Early Developments in Digital Forensics</vt:lpstr>
      <vt:lpstr>The Role of Law Enforcement</vt:lpstr>
      <vt:lpstr>Technological Advancements in the 1990s</vt:lpstr>
      <vt:lpstr>The Impact of the Internet Boom</vt:lpstr>
      <vt:lpstr>The 2000s: Expansion and Standardization</vt:lpstr>
      <vt:lpstr>Mobile Forensics Emergence</vt:lpstr>
      <vt:lpstr>Cloud Computing and Digital Forensics</vt:lpstr>
      <vt:lpstr>Current Trends in Digital Forensics</vt:lpstr>
      <vt:lpstr>Future of Digital Forensics</vt:lpstr>
      <vt:lpstr>Case Example  (Massachusetts, 2005–2010)</vt:lpstr>
      <vt:lpstr>Case Example  (Massachusetts, 2005–2010)</vt:lpstr>
      <vt:lpstr>Legal and ethical considerations in digital forensics investigations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Subhranil Das</dc:creator>
  <cp:lastModifiedBy>Subhranil Das</cp:lastModifiedBy>
  <cp:revision>2</cp:revision>
  <dcterms:created xsi:type="dcterms:W3CDTF">2024-08-16T03:17:33Z</dcterms:created>
  <dcterms:modified xsi:type="dcterms:W3CDTF">2024-08-21T15:27:17Z</dcterms:modified>
</cp:coreProperties>
</file>