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9" r:id="rId21"/>
    <p:sldId id="280" r:id="rId22"/>
    <p:sldId id="282" r:id="rId23"/>
    <p:sldId id="284" r:id="rId24"/>
    <p:sldId id="285" r:id="rId25"/>
    <p:sldId id="286"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63882-47F9-4000-9200-39FBEB56B08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829B5-D520-4A8B-B317-F70FDD75A8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66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63882-47F9-4000-9200-39FBEB56B08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829B5-D520-4A8B-B317-F70FDD75A814}" type="slidenum">
              <a:rPr lang="en-US" smtClean="0"/>
              <a:t>‹#›</a:t>
            </a:fld>
            <a:endParaRPr lang="en-US"/>
          </a:p>
        </p:txBody>
      </p:sp>
    </p:spTree>
    <p:extLst>
      <p:ext uri="{BB962C8B-B14F-4D97-AF65-F5344CB8AC3E}">
        <p14:creationId xmlns:p14="http://schemas.microsoft.com/office/powerpoint/2010/main" val="395601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63882-47F9-4000-9200-39FBEB56B08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829B5-D520-4A8B-B317-F70FDD75A814}" type="slidenum">
              <a:rPr lang="en-US" smtClean="0"/>
              <a:t>‹#›</a:t>
            </a:fld>
            <a:endParaRPr lang="en-US"/>
          </a:p>
        </p:txBody>
      </p:sp>
    </p:spTree>
    <p:extLst>
      <p:ext uri="{BB962C8B-B14F-4D97-AF65-F5344CB8AC3E}">
        <p14:creationId xmlns:p14="http://schemas.microsoft.com/office/powerpoint/2010/main" val="231868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63882-47F9-4000-9200-39FBEB56B08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829B5-D520-4A8B-B317-F70FDD75A814}" type="slidenum">
              <a:rPr lang="en-US" smtClean="0"/>
              <a:t>‹#›</a:t>
            </a:fld>
            <a:endParaRPr lang="en-US"/>
          </a:p>
        </p:txBody>
      </p:sp>
    </p:spTree>
    <p:extLst>
      <p:ext uri="{BB962C8B-B14F-4D97-AF65-F5344CB8AC3E}">
        <p14:creationId xmlns:p14="http://schemas.microsoft.com/office/powerpoint/2010/main" val="410049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63882-47F9-4000-9200-39FBEB56B088}"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829B5-D520-4A8B-B317-F70FDD75A8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63882-47F9-4000-9200-39FBEB56B088}"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829B5-D520-4A8B-B317-F70FDD75A814}" type="slidenum">
              <a:rPr lang="en-US" smtClean="0"/>
              <a:t>‹#›</a:t>
            </a:fld>
            <a:endParaRPr lang="en-US"/>
          </a:p>
        </p:txBody>
      </p:sp>
    </p:spTree>
    <p:extLst>
      <p:ext uri="{BB962C8B-B14F-4D97-AF65-F5344CB8AC3E}">
        <p14:creationId xmlns:p14="http://schemas.microsoft.com/office/powerpoint/2010/main" val="108712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63882-47F9-4000-9200-39FBEB56B088}"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C829B5-D520-4A8B-B317-F70FDD75A814}" type="slidenum">
              <a:rPr lang="en-US" smtClean="0"/>
              <a:t>‹#›</a:t>
            </a:fld>
            <a:endParaRPr lang="en-US"/>
          </a:p>
        </p:txBody>
      </p:sp>
    </p:spTree>
    <p:extLst>
      <p:ext uri="{BB962C8B-B14F-4D97-AF65-F5344CB8AC3E}">
        <p14:creationId xmlns:p14="http://schemas.microsoft.com/office/powerpoint/2010/main" val="328626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D63882-47F9-4000-9200-39FBEB56B088}"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C829B5-D520-4A8B-B317-F70FDD75A814}" type="slidenum">
              <a:rPr lang="en-US" smtClean="0"/>
              <a:t>‹#›</a:t>
            </a:fld>
            <a:endParaRPr lang="en-US"/>
          </a:p>
        </p:txBody>
      </p:sp>
    </p:spTree>
    <p:extLst>
      <p:ext uri="{BB962C8B-B14F-4D97-AF65-F5344CB8AC3E}">
        <p14:creationId xmlns:p14="http://schemas.microsoft.com/office/powerpoint/2010/main" val="399431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D63882-47F9-4000-9200-39FBEB56B088}" type="datetimeFigureOut">
              <a:rPr lang="en-US" smtClean="0"/>
              <a:t>8/30/2024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C829B5-D520-4A8B-B317-F70FDD75A814}" type="slidenum">
              <a:rPr lang="en-US" smtClean="0"/>
              <a:t>‹#›</a:t>
            </a:fld>
            <a:endParaRPr lang="en-US"/>
          </a:p>
        </p:txBody>
      </p:sp>
    </p:spTree>
    <p:extLst>
      <p:ext uri="{BB962C8B-B14F-4D97-AF65-F5344CB8AC3E}">
        <p14:creationId xmlns:p14="http://schemas.microsoft.com/office/powerpoint/2010/main" val="175813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63882-47F9-4000-9200-39FBEB56B088}" type="datetimeFigureOut">
              <a:rPr lang="en-US" smtClean="0"/>
              <a:t>8/30/2024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C829B5-D520-4A8B-B317-F70FDD75A814}" type="slidenum">
              <a:rPr lang="en-US" smtClean="0"/>
              <a:t>‹#›</a:t>
            </a:fld>
            <a:endParaRPr lang="en-US"/>
          </a:p>
        </p:txBody>
      </p:sp>
    </p:spTree>
    <p:extLst>
      <p:ext uri="{BB962C8B-B14F-4D97-AF65-F5344CB8AC3E}">
        <p14:creationId xmlns:p14="http://schemas.microsoft.com/office/powerpoint/2010/main" val="286178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63882-47F9-4000-9200-39FBEB56B088}"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829B5-D520-4A8B-B317-F70FDD75A814}" type="slidenum">
              <a:rPr lang="en-US" smtClean="0"/>
              <a:t>‹#›</a:t>
            </a:fld>
            <a:endParaRPr lang="en-US"/>
          </a:p>
        </p:txBody>
      </p:sp>
    </p:spTree>
    <p:extLst>
      <p:ext uri="{BB962C8B-B14F-4D97-AF65-F5344CB8AC3E}">
        <p14:creationId xmlns:p14="http://schemas.microsoft.com/office/powerpoint/2010/main" val="203567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63882-47F9-4000-9200-39FBEB56B088}" type="datetimeFigureOut">
              <a:rPr lang="en-US" smtClean="0"/>
              <a:t>8/30/2024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C829B5-D520-4A8B-B317-F70FDD75A81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346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caleb-minear-225420674"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anete-lusina"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exels.com/@anete-lusina"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exels.com/@artempodrez"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altaf-shah-3143825"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pexels.com/@cottonbro"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rdne"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mccutcheon"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1270-2426-9561-4C7C-AD5E3DC72F4E}"/>
              </a:ext>
            </a:extLst>
          </p:cNvPr>
          <p:cNvSpPr>
            <a:spLocks noGrp="1"/>
          </p:cNvSpPr>
          <p:nvPr>
            <p:ph type="ctrTitle"/>
          </p:nvPr>
        </p:nvSpPr>
        <p:spPr/>
        <p:txBody>
          <a:bodyPr/>
          <a:lstStyle/>
          <a:p>
            <a:pPr algn="ctr"/>
            <a:r>
              <a:rPr lang="en-US" dirty="0"/>
              <a:t>Digital Forensics</a:t>
            </a:r>
            <a:br>
              <a:rPr lang="en-US" dirty="0"/>
            </a:br>
            <a:r>
              <a:rPr lang="en-US" dirty="0"/>
              <a:t>Lecture-7 </a:t>
            </a:r>
          </a:p>
        </p:txBody>
      </p:sp>
      <p:sp>
        <p:nvSpPr>
          <p:cNvPr id="3" name="Subtitle 2">
            <a:extLst>
              <a:ext uri="{FF2B5EF4-FFF2-40B4-BE49-F238E27FC236}">
                <a16:creationId xmlns:a16="http://schemas.microsoft.com/office/drawing/2014/main" id="{6B0C46C0-BD8B-66C4-4D8B-A1B2E8A204FF}"/>
              </a:ext>
            </a:extLst>
          </p:cNvPr>
          <p:cNvSpPr>
            <a:spLocks noGrp="1"/>
          </p:cNvSpPr>
          <p:nvPr>
            <p:ph type="subTitle" idx="1"/>
          </p:nvPr>
        </p:nvSpPr>
        <p:spPr/>
        <p:txBody>
          <a:bodyPr>
            <a:normAutofit fontScale="85000" lnSpcReduction="20000"/>
          </a:bodyPr>
          <a:lstStyle/>
          <a:p>
            <a:pPr algn="ctr"/>
            <a:r>
              <a:rPr lang="en-US" dirty="0"/>
              <a:t>By- </a:t>
            </a:r>
            <a:r>
              <a:rPr lang="en-US" dirty="0" err="1"/>
              <a:t>Dr.subhranil</a:t>
            </a:r>
            <a:r>
              <a:rPr lang="en-US" dirty="0"/>
              <a:t> Das</a:t>
            </a:r>
          </a:p>
          <a:p>
            <a:pPr algn="ctr"/>
            <a:r>
              <a:rPr lang="en-US" dirty="0"/>
              <a:t>Assistant Professor</a:t>
            </a:r>
          </a:p>
          <a:p>
            <a:pPr algn="ctr"/>
            <a:r>
              <a:rPr lang="en-US" dirty="0"/>
              <a:t>School of computer Science </a:t>
            </a:r>
          </a:p>
        </p:txBody>
      </p:sp>
    </p:spTree>
    <p:extLst>
      <p:ext uri="{BB962C8B-B14F-4D97-AF65-F5344CB8AC3E}">
        <p14:creationId xmlns:p14="http://schemas.microsoft.com/office/powerpoint/2010/main" val="143411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Predictive Analytics in Digital Forensics</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Anomaly Detection: </a:t>
            </a:r>
            <a:r>
              <a:rPr sz="1867"/>
              <a:t>Predictive analytics utilizes AI to identify unusual patterns indicative of fraud or cybercrime activities.</a:t>
            </a:r>
          </a:p>
          <a:p>
            <a:r>
              <a:rPr sz="1867" b="1"/>
              <a:t>Trend Forecasting: </a:t>
            </a:r>
            <a:r>
              <a:rPr sz="1867"/>
              <a:t>AI models analyze historical data to successfully predict emerging risks, improving preventative strategies in investigations.</a:t>
            </a:r>
          </a:p>
          <a:p>
            <a:r>
              <a:rPr sz="1867" b="1"/>
              <a:t>Real-time Alerts: </a:t>
            </a:r>
            <a:r>
              <a:rPr sz="1867"/>
              <a:t>Integrating predictive analytics enables immediate anomaly notifications, enhancing responsiveness during fraud investigations and cyberattacks.</a:t>
            </a:r>
          </a:p>
        </p:txBody>
      </p:sp>
      <p:pic>
        <p:nvPicPr>
          <p:cNvPr id="4" name="Picture 3" descr="image.jpg"/>
          <p:cNvPicPr>
            <a:picLocks noChangeAspect="1"/>
          </p:cNvPicPr>
          <p:nvPr/>
        </p:nvPicPr>
        <p:blipFill>
          <a:blip r:embed="rId2"/>
          <a:stretch>
            <a:fillRect/>
          </a:stretch>
        </p:blipFill>
        <p:spPr>
          <a:xfrm>
            <a:off x="7560870" y="2133601"/>
            <a:ext cx="2556661" cy="3840479"/>
          </a:xfrm>
          <a:prstGeom prst="rect">
            <a:avLst/>
          </a:prstGeom>
        </p:spPr>
      </p:pic>
      <p:sp>
        <p:nvSpPr>
          <p:cNvPr id="5" name="TextBox 4"/>
          <p:cNvSpPr txBox="1"/>
          <p:nvPr/>
        </p:nvSpPr>
        <p:spPr>
          <a:xfrm>
            <a:off x="7560869" y="5974079"/>
            <a:ext cx="2011256" cy="584775"/>
          </a:xfrm>
          <a:prstGeom prst="rect">
            <a:avLst/>
          </a:prstGeom>
          <a:noFill/>
        </p:spPr>
        <p:txBody>
          <a:bodyPr wrap="none">
            <a:spAutoFit/>
          </a:bodyPr>
          <a:lstStyle/>
          <a:p>
            <a:endParaRPr sz="2400"/>
          </a:p>
          <a:p>
            <a:pPr algn="ctr">
              <a:defRPr sz="600"/>
            </a:pPr>
            <a:r>
              <a:rPr sz="800">
                <a:hlinkClick r:id="rId3"/>
              </a:rPr>
              <a:t>Photo by Caleb Minear on Pexels</a:t>
            </a:r>
          </a:p>
        </p:txBody>
      </p:sp>
      <p:pic>
        <p:nvPicPr>
          <p:cNvPr id="6" name="Picture 5">
            <a:extLst>
              <a:ext uri="{FF2B5EF4-FFF2-40B4-BE49-F238E27FC236}">
                <a16:creationId xmlns:a16="http://schemas.microsoft.com/office/drawing/2014/main" id="{25882E64-370A-F70E-4B6C-779E6DCC3E8B}"/>
              </a:ext>
            </a:extLst>
          </p:cNvPr>
          <p:cNvPicPr>
            <a:picLocks noChangeAspect="1"/>
          </p:cNvPicPr>
          <p:nvPr/>
        </p:nvPicPr>
        <p:blipFill>
          <a:blip r:embed="rId4"/>
          <a:stretch>
            <a:fillRect/>
          </a:stretch>
        </p:blipFill>
        <p:spPr>
          <a:xfrm>
            <a:off x="9931263" y="287981"/>
            <a:ext cx="2029108" cy="7240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AI in Malware Analysis</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AI-Driven Sandboxing Techniques: </a:t>
            </a:r>
            <a:r>
              <a:rPr sz="1867"/>
              <a:t>Automated sandboxing tools leverage AI to isolate and analyze suspicious files securely, enhancing threat detection.</a:t>
            </a:r>
          </a:p>
          <a:p>
            <a:r>
              <a:rPr sz="1867" b="1"/>
              <a:t>Behavioral Analysis of Malware: </a:t>
            </a:r>
            <a:r>
              <a:rPr sz="1867"/>
              <a:t>AI technologies assess malware behaviors in real-time, identifying deviations from normal patterns for prompt response.</a:t>
            </a:r>
          </a:p>
          <a:p>
            <a:r>
              <a:rPr sz="1867" b="1"/>
              <a:t>Dynamic Threat Intelligence: </a:t>
            </a:r>
            <a:r>
              <a:rPr sz="1867"/>
              <a:t>AI systems continuously update threat profiles based on behavioral insights, improving defense mechanisms against evolving malware.</a:t>
            </a:r>
          </a:p>
        </p:txBody>
      </p:sp>
      <p:pic>
        <p:nvPicPr>
          <p:cNvPr id="4" name="Picture 3" descr="image.jpg"/>
          <p:cNvPicPr>
            <a:picLocks noChangeAspect="1"/>
          </p:cNvPicPr>
          <p:nvPr/>
        </p:nvPicPr>
        <p:blipFill>
          <a:blip r:embed="rId2"/>
          <a:stretch>
            <a:fillRect/>
          </a:stretch>
        </p:blipFill>
        <p:spPr>
          <a:xfrm>
            <a:off x="7555383" y="2133601"/>
            <a:ext cx="2567635" cy="3840479"/>
          </a:xfrm>
          <a:prstGeom prst="rect">
            <a:avLst/>
          </a:prstGeom>
        </p:spPr>
      </p:pic>
      <p:sp>
        <p:nvSpPr>
          <p:cNvPr id="5" name="TextBox 4"/>
          <p:cNvSpPr txBox="1"/>
          <p:nvPr/>
        </p:nvSpPr>
        <p:spPr>
          <a:xfrm>
            <a:off x="7555383" y="5974079"/>
            <a:ext cx="2000035" cy="584775"/>
          </a:xfrm>
          <a:prstGeom prst="rect">
            <a:avLst/>
          </a:prstGeom>
          <a:noFill/>
        </p:spPr>
        <p:txBody>
          <a:bodyPr wrap="none">
            <a:spAutoFit/>
          </a:bodyPr>
          <a:lstStyle/>
          <a:p>
            <a:endParaRPr sz="2400"/>
          </a:p>
          <a:p>
            <a:pPr algn="ctr">
              <a:defRPr sz="600"/>
            </a:pPr>
            <a:r>
              <a:rPr sz="800">
                <a:hlinkClick r:id="rId3"/>
              </a:rPr>
              <a:t>Photo by Anete Lusina on Pexels</a:t>
            </a:r>
          </a:p>
        </p:txBody>
      </p:sp>
      <p:pic>
        <p:nvPicPr>
          <p:cNvPr id="6" name="Picture 5">
            <a:extLst>
              <a:ext uri="{FF2B5EF4-FFF2-40B4-BE49-F238E27FC236}">
                <a16:creationId xmlns:a16="http://schemas.microsoft.com/office/drawing/2014/main" id="{30CDE1C1-A41F-A17F-3DCD-3FC0F8D633B5}"/>
              </a:ext>
            </a:extLst>
          </p:cNvPr>
          <p:cNvPicPr>
            <a:picLocks noChangeAspect="1"/>
          </p:cNvPicPr>
          <p:nvPr/>
        </p:nvPicPr>
        <p:blipFill>
          <a:blip r:embed="rId4"/>
          <a:stretch>
            <a:fillRect/>
          </a:stretch>
        </p:blipFill>
        <p:spPr>
          <a:xfrm>
            <a:off x="9931263" y="287981"/>
            <a:ext cx="2029108" cy="7240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Role of AI in Network Traffic Analysis</a:t>
            </a:r>
          </a:p>
        </p:txBody>
      </p:sp>
      <p:sp>
        <p:nvSpPr>
          <p:cNvPr id="3" name="Content Placeholder 2"/>
          <p:cNvSpPr>
            <a:spLocks noGrp="1"/>
          </p:cNvSpPr>
          <p:nvPr>
            <p:ph idx="1"/>
          </p:nvPr>
        </p:nvSpPr>
        <p:spPr/>
        <p:txBody>
          <a:bodyPr/>
          <a:lstStyle/>
          <a:p>
            <a:r>
              <a:rPr sz="1867" b="1" dirty="0"/>
              <a:t>Real-Time Monitoring: </a:t>
            </a:r>
            <a:r>
              <a:rPr sz="1867" dirty="0"/>
              <a:t>AI technologies facilitate continuous analysis of network logs, detecting suspicious activities as they occur.</a:t>
            </a:r>
          </a:p>
          <a:p>
            <a:r>
              <a:rPr sz="1867" b="1" dirty="0"/>
              <a:t>Intrusion Detection Systems: </a:t>
            </a:r>
            <a:r>
              <a:rPr sz="1867" dirty="0"/>
              <a:t>Machine learning algorithms enhance intrusion detection systems by identifying threats through pattern recognition in data.</a:t>
            </a:r>
          </a:p>
          <a:p>
            <a:r>
              <a:rPr sz="1867" b="1" dirty="0"/>
              <a:t>Automated Alerts: </a:t>
            </a:r>
            <a:r>
              <a:rPr sz="1867" dirty="0"/>
              <a:t>Integration of AI enables automatic alerts on anomalous behavior, streamlining incident response for security teams.</a:t>
            </a:r>
          </a:p>
        </p:txBody>
      </p:sp>
      <p:pic>
        <p:nvPicPr>
          <p:cNvPr id="4" name="Picture 3">
            <a:extLst>
              <a:ext uri="{FF2B5EF4-FFF2-40B4-BE49-F238E27FC236}">
                <a16:creationId xmlns:a16="http://schemas.microsoft.com/office/drawing/2014/main" id="{0916367D-4960-11DC-8099-069625EF9309}"/>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AI in Malware Analysis</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AI-Driven Sandboxing Techniques: </a:t>
            </a:r>
            <a:r>
              <a:rPr sz="1867"/>
              <a:t>Automated sandboxing tools leverage AI to isolate and analyze suspicious files securely, enhancing threat detection.</a:t>
            </a:r>
          </a:p>
          <a:p>
            <a:r>
              <a:rPr sz="1867" b="1"/>
              <a:t>Behavioral Analysis of Malware: </a:t>
            </a:r>
            <a:r>
              <a:rPr sz="1867"/>
              <a:t>AI technologies assess malware behaviors in real-time, identifying deviations from normal patterns for prompt response.</a:t>
            </a:r>
          </a:p>
          <a:p>
            <a:r>
              <a:rPr sz="1867" b="1"/>
              <a:t>Dynamic Threat Intelligence: </a:t>
            </a:r>
            <a:r>
              <a:rPr sz="1867"/>
              <a:t>AI systems continuously update threat profiles based on behavioral insights, improving defense mechanisms against evolving malware.</a:t>
            </a:r>
          </a:p>
        </p:txBody>
      </p:sp>
      <p:pic>
        <p:nvPicPr>
          <p:cNvPr id="4" name="Picture 3" descr="image.jpg"/>
          <p:cNvPicPr>
            <a:picLocks noChangeAspect="1"/>
          </p:cNvPicPr>
          <p:nvPr/>
        </p:nvPicPr>
        <p:blipFill>
          <a:blip r:embed="rId2"/>
          <a:stretch>
            <a:fillRect/>
          </a:stretch>
        </p:blipFill>
        <p:spPr>
          <a:xfrm>
            <a:off x="7555383" y="2133601"/>
            <a:ext cx="2567635" cy="3840479"/>
          </a:xfrm>
          <a:prstGeom prst="rect">
            <a:avLst/>
          </a:prstGeom>
        </p:spPr>
      </p:pic>
      <p:sp>
        <p:nvSpPr>
          <p:cNvPr id="5" name="TextBox 4"/>
          <p:cNvSpPr txBox="1"/>
          <p:nvPr/>
        </p:nvSpPr>
        <p:spPr>
          <a:xfrm>
            <a:off x="7555383" y="5974079"/>
            <a:ext cx="2000035" cy="584775"/>
          </a:xfrm>
          <a:prstGeom prst="rect">
            <a:avLst/>
          </a:prstGeom>
          <a:noFill/>
        </p:spPr>
        <p:txBody>
          <a:bodyPr wrap="none">
            <a:spAutoFit/>
          </a:bodyPr>
          <a:lstStyle/>
          <a:p>
            <a:endParaRPr sz="2400"/>
          </a:p>
          <a:p>
            <a:pPr algn="ctr">
              <a:defRPr sz="600"/>
            </a:pPr>
            <a:r>
              <a:rPr sz="800">
                <a:hlinkClick r:id="rId3"/>
              </a:rPr>
              <a:t>Photo by Anete Lusina on Pexels</a:t>
            </a:r>
          </a:p>
        </p:txBody>
      </p:sp>
      <p:pic>
        <p:nvPicPr>
          <p:cNvPr id="6" name="Picture 5">
            <a:extLst>
              <a:ext uri="{FF2B5EF4-FFF2-40B4-BE49-F238E27FC236}">
                <a16:creationId xmlns:a16="http://schemas.microsoft.com/office/drawing/2014/main" id="{45BC2B16-CEAD-5ABA-52DC-14DB72DE6A98}"/>
              </a:ext>
            </a:extLst>
          </p:cNvPr>
          <p:cNvPicPr>
            <a:picLocks noChangeAspect="1"/>
          </p:cNvPicPr>
          <p:nvPr/>
        </p:nvPicPr>
        <p:blipFill>
          <a:blip r:embed="rId4"/>
          <a:stretch>
            <a:fillRect/>
          </a:stretch>
        </p:blipFill>
        <p:spPr>
          <a:xfrm>
            <a:off x="9931263" y="287981"/>
            <a:ext cx="2029108" cy="7240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Role of AI in Network Traffic Analysis</a:t>
            </a:r>
          </a:p>
        </p:txBody>
      </p:sp>
      <p:sp>
        <p:nvSpPr>
          <p:cNvPr id="3" name="Content Placeholder 2"/>
          <p:cNvSpPr>
            <a:spLocks noGrp="1"/>
          </p:cNvSpPr>
          <p:nvPr>
            <p:ph idx="1"/>
          </p:nvPr>
        </p:nvSpPr>
        <p:spPr/>
        <p:txBody>
          <a:bodyPr/>
          <a:lstStyle/>
          <a:p>
            <a:r>
              <a:rPr sz="1867" b="1"/>
              <a:t>Real-Time Monitoring: </a:t>
            </a:r>
            <a:r>
              <a:rPr sz="1867"/>
              <a:t>AI technologies facilitate continuous analysis of network logs, detecting suspicious activities as they occur.</a:t>
            </a:r>
          </a:p>
          <a:p>
            <a:r>
              <a:rPr sz="1867" b="1"/>
              <a:t>Intrusion Detection Systems: </a:t>
            </a:r>
            <a:r>
              <a:rPr sz="1867"/>
              <a:t>Machine learning algorithms enhance intrusion detection systems by identifying threats through pattern recognition in data.</a:t>
            </a:r>
          </a:p>
          <a:p>
            <a:r>
              <a:rPr sz="1867" b="1"/>
              <a:t>Automated Alerts: </a:t>
            </a:r>
            <a:r>
              <a:rPr sz="1867"/>
              <a:t>Integration of AI enables automatic alerts on anomalous behavior, streamlining incident response for security teams.</a:t>
            </a:r>
          </a:p>
        </p:txBody>
      </p:sp>
      <p:pic>
        <p:nvPicPr>
          <p:cNvPr id="4" name="Picture 3">
            <a:extLst>
              <a:ext uri="{FF2B5EF4-FFF2-40B4-BE49-F238E27FC236}">
                <a16:creationId xmlns:a16="http://schemas.microsoft.com/office/drawing/2014/main" id="{137C0C9B-9946-A8AF-E096-8972D4B8BFFA}"/>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Automated Evidence Correlation</a:t>
            </a:r>
          </a:p>
        </p:txBody>
      </p:sp>
      <p:sp>
        <p:nvSpPr>
          <p:cNvPr id="3" name="Content Placeholder 2"/>
          <p:cNvSpPr>
            <a:spLocks noGrp="1"/>
          </p:cNvSpPr>
          <p:nvPr>
            <p:ph idx="1"/>
          </p:nvPr>
        </p:nvSpPr>
        <p:spPr/>
        <p:txBody>
          <a:bodyPr/>
          <a:lstStyle/>
          <a:p>
            <a:r>
              <a:rPr sz="1867" b="1"/>
              <a:t>Evidence Correlation: </a:t>
            </a:r>
            <a:r>
              <a:rPr sz="1867"/>
              <a:t>AI enhances the correlation of digital evidence across diverse data sources, supporting comprehensive event reconstruction.</a:t>
            </a:r>
          </a:p>
          <a:p>
            <a:r>
              <a:rPr sz="1867" b="1"/>
              <a:t>Timelines Construction: </a:t>
            </a:r>
            <a:r>
              <a:rPr sz="1867"/>
              <a:t>Using AI tools, investigators can efficiently build timelines from varied events, improving overall case clarity.</a:t>
            </a:r>
          </a:p>
          <a:p>
            <a:r>
              <a:rPr sz="1867" b="1"/>
              <a:t>Event Reconstruction: </a:t>
            </a:r>
            <a:r>
              <a:rPr sz="1867"/>
              <a:t>Integrating multiple sources with AI allows for detailed event reconstructions, increasing accuracy in forensic investigations.</a:t>
            </a:r>
          </a:p>
        </p:txBody>
      </p:sp>
      <p:pic>
        <p:nvPicPr>
          <p:cNvPr id="4" name="Picture 3">
            <a:extLst>
              <a:ext uri="{FF2B5EF4-FFF2-40B4-BE49-F238E27FC236}">
                <a16:creationId xmlns:a16="http://schemas.microsoft.com/office/drawing/2014/main" id="{4BC714F2-5ACE-EDD4-58E4-4CC150922AC1}"/>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Enhancing Mobile Device Forensics with Machine Learning</a:t>
            </a:r>
          </a:p>
        </p:txBody>
      </p:sp>
      <p:sp>
        <p:nvSpPr>
          <p:cNvPr id="3" name="Content Placeholder 2"/>
          <p:cNvSpPr>
            <a:spLocks noGrp="1"/>
          </p:cNvSpPr>
          <p:nvPr>
            <p:ph idx="1"/>
          </p:nvPr>
        </p:nvSpPr>
        <p:spPr/>
        <p:txBody>
          <a:bodyPr/>
          <a:lstStyle/>
          <a:p>
            <a:r>
              <a:rPr sz="1867" b="1"/>
              <a:t>Mobile Data Analysis: </a:t>
            </a:r>
            <a:r>
              <a:rPr sz="1867"/>
              <a:t>Machine learning tools analyze mobile device data for better insights into app usage and communication.</a:t>
            </a:r>
          </a:p>
          <a:p>
            <a:r>
              <a:rPr sz="1867" b="1"/>
              <a:t>Communication Patterns: </a:t>
            </a:r>
            <a:r>
              <a:rPr sz="1867"/>
              <a:t>ML algorithms identify significant communication patterns, assisting investigators in understanding interactions among users.</a:t>
            </a:r>
          </a:p>
          <a:p>
            <a:r>
              <a:rPr sz="1867" b="1"/>
              <a:t>Handling Encrypted Data: </a:t>
            </a:r>
            <a:r>
              <a:rPr sz="1867"/>
              <a:t>Challenges posed by encrypted or deleted data require advanced ML methodologies for potential recovery strategies.</a:t>
            </a:r>
          </a:p>
        </p:txBody>
      </p:sp>
      <p:pic>
        <p:nvPicPr>
          <p:cNvPr id="4" name="Picture 3">
            <a:extLst>
              <a:ext uri="{FF2B5EF4-FFF2-40B4-BE49-F238E27FC236}">
                <a16:creationId xmlns:a16="http://schemas.microsoft.com/office/drawing/2014/main" id="{38609DF9-3B2A-F967-05CB-9FB7AC34AC1F}"/>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AI and Cloud Forensics</a:t>
            </a:r>
          </a:p>
        </p:txBody>
      </p:sp>
      <p:sp>
        <p:nvSpPr>
          <p:cNvPr id="3" name="Content Placeholder 2"/>
          <p:cNvSpPr>
            <a:spLocks noGrp="1"/>
          </p:cNvSpPr>
          <p:nvPr>
            <p:ph idx="1"/>
          </p:nvPr>
        </p:nvSpPr>
        <p:spPr/>
        <p:txBody>
          <a:bodyPr/>
          <a:lstStyle/>
          <a:p>
            <a:r>
              <a:rPr sz="1867" b="1"/>
              <a:t>Cloud Data Complexity: </a:t>
            </a:r>
            <a:r>
              <a:rPr sz="1867"/>
              <a:t>Cloud environments introduce unique challenges due to distributed data storage, complicating traditional forensic investigation methods.</a:t>
            </a:r>
          </a:p>
          <a:p>
            <a:r>
              <a:rPr sz="1867" b="1"/>
              <a:t>AI for Data Gathering: </a:t>
            </a:r>
            <a:r>
              <a:rPr sz="1867"/>
              <a:t>AI solutions enhance digital evidence collection from cloud sources, automating analyses through structured and unstructured data processing.</a:t>
            </a:r>
          </a:p>
          <a:p>
            <a:r>
              <a:rPr sz="1867" b="1"/>
              <a:t>Real-time Analysis Benefits: </a:t>
            </a:r>
            <a:r>
              <a:rPr sz="1867"/>
              <a:t>Implementing AI in cloud forensic investigations allows real-time data analysis, facilitating swift responses to emerging threats.</a:t>
            </a:r>
          </a:p>
        </p:txBody>
      </p:sp>
      <p:pic>
        <p:nvPicPr>
          <p:cNvPr id="4" name="Picture 3">
            <a:extLst>
              <a:ext uri="{FF2B5EF4-FFF2-40B4-BE49-F238E27FC236}">
                <a16:creationId xmlns:a16="http://schemas.microsoft.com/office/drawing/2014/main" id="{5B2BE6BA-231D-BB53-DB52-6855DB86279E}"/>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AI-Driven Data Visualization Tools</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Data Visualization Importance: </a:t>
            </a:r>
            <a:r>
              <a:rPr sz="1867"/>
              <a:t>Data visualization transforms complex relationships into clear insights, enhancing understanding in digital evidence analysis.</a:t>
            </a:r>
          </a:p>
          <a:p>
            <a:r>
              <a:rPr sz="1867" b="1"/>
              <a:t>Advanced Visualization Tools: </a:t>
            </a:r>
            <a:r>
              <a:rPr sz="1867"/>
              <a:t>Tools like Graphistry and Tableau enable investigators to explore vast datasets visually, revealing critical relationships.</a:t>
            </a:r>
          </a:p>
          <a:p>
            <a:r>
              <a:rPr sz="1867" b="1"/>
              <a:t>Enhancing Investigative Capabilities: </a:t>
            </a:r>
            <a:r>
              <a:rPr sz="1867"/>
              <a:t>Integrating visualization techniques significantly boosts investigators' ability to identify trends and anomalies in evidence.</a:t>
            </a:r>
          </a:p>
        </p:txBody>
      </p:sp>
      <p:pic>
        <p:nvPicPr>
          <p:cNvPr id="4" name="Picture 3" descr="image.jpg"/>
          <p:cNvPicPr>
            <a:picLocks noChangeAspect="1"/>
          </p:cNvPicPr>
          <p:nvPr/>
        </p:nvPicPr>
        <p:blipFill>
          <a:blip r:embed="rId2"/>
          <a:stretch>
            <a:fillRect/>
          </a:stretch>
        </p:blipFill>
        <p:spPr>
          <a:xfrm>
            <a:off x="6705601" y="2133600"/>
            <a:ext cx="4267199" cy="2401157"/>
          </a:xfrm>
          <a:prstGeom prst="rect">
            <a:avLst/>
          </a:prstGeom>
        </p:spPr>
      </p:pic>
      <p:sp>
        <p:nvSpPr>
          <p:cNvPr id="5" name="TextBox 4"/>
          <p:cNvSpPr txBox="1"/>
          <p:nvPr/>
        </p:nvSpPr>
        <p:spPr>
          <a:xfrm>
            <a:off x="6705600" y="4534758"/>
            <a:ext cx="2453685" cy="584775"/>
          </a:xfrm>
          <a:prstGeom prst="rect">
            <a:avLst/>
          </a:prstGeom>
          <a:noFill/>
        </p:spPr>
        <p:txBody>
          <a:bodyPr wrap="none">
            <a:spAutoFit/>
          </a:bodyPr>
          <a:lstStyle/>
          <a:p>
            <a:endParaRPr sz="2400"/>
          </a:p>
          <a:p>
            <a:pPr algn="ctr">
              <a:defRPr sz="600"/>
            </a:pPr>
            <a:r>
              <a:rPr sz="800">
                <a:hlinkClick r:id="rId3"/>
              </a:rPr>
              <a:t>Photo by Artem Podrez on Pexels</a:t>
            </a:r>
          </a:p>
        </p:txBody>
      </p:sp>
      <p:pic>
        <p:nvPicPr>
          <p:cNvPr id="6" name="Picture 5">
            <a:extLst>
              <a:ext uri="{FF2B5EF4-FFF2-40B4-BE49-F238E27FC236}">
                <a16:creationId xmlns:a16="http://schemas.microsoft.com/office/drawing/2014/main" id="{EE6A6E97-5418-F8DC-4DFC-8F8172B3E722}"/>
              </a:ext>
            </a:extLst>
          </p:cNvPr>
          <p:cNvPicPr>
            <a:picLocks noChangeAspect="1"/>
          </p:cNvPicPr>
          <p:nvPr/>
        </p:nvPicPr>
        <p:blipFill>
          <a:blip r:embed="rId4"/>
          <a:stretch>
            <a:fillRect/>
          </a:stretch>
        </p:blipFill>
        <p:spPr>
          <a:xfrm>
            <a:off x="9931263" y="287981"/>
            <a:ext cx="2029108" cy="7240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Challenges and Limitations of AI in Digital Evidence</a:t>
            </a:r>
          </a:p>
        </p:txBody>
      </p:sp>
      <p:sp>
        <p:nvSpPr>
          <p:cNvPr id="3" name="Content Placeholder 2"/>
          <p:cNvSpPr>
            <a:spLocks noGrp="1"/>
          </p:cNvSpPr>
          <p:nvPr>
            <p:ph idx="1"/>
          </p:nvPr>
        </p:nvSpPr>
        <p:spPr/>
        <p:txBody>
          <a:bodyPr/>
          <a:lstStyle/>
          <a:p>
            <a:r>
              <a:rPr sz="1867" b="1"/>
              <a:t>Algorithmic Bias: </a:t>
            </a:r>
            <a:r>
              <a:rPr sz="1867"/>
              <a:t>AI systems can perpetuate existing biases, leading to skewed forensic insights and misinterpretations.</a:t>
            </a:r>
          </a:p>
          <a:p>
            <a:r>
              <a:rPr sz="1867" b="1"/>
              <a:t>Dependence on High-Quality Data: </a:t>
            </a:r>
            <a:r>
              <a:rPr sz="1867"/>
              <a:t>Effective AI implementation hinges on quality data; poor inputs result in unreliable evidence interpretation.</a:t>
            </a:r>
          </a:p>
          <a:p>
            <a:r>
              <a:rPr sz="1867" b="1"/>
              <a:t>Ethical Considerations: </a:t>
            </a:r>
            <a:r>
              <a:rPr sz="1867"/>
              <a:t>Integrating AI raises ethical concerns regarding privacy, consent, and the implications of automated decision-making.</a:t>
            </a:r>
          </a:p>
        </p:txBody>
      </p:sp>
      <p:pic>
        <p:nvPicPr>
          <p:cNvPr id="4" name="Picture 3">
            <a:extLst>
              <a:ext uri="{FF2B5EF4-FFF2-40B4-BE49-F238E27FC236}">
                <a16:creationId xmlns:a16="http://schemas.microsoft.com/office/drawing/2014/main" id="{39513455-40F1-F8A7-9FE0-87B1C28198F5}"/>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AI &amp; ML in Digital Evidence Analysis</a:t>
            </a:r>
          </a:p>
        </p:txBody>
      </p:sp>
      <p:sp>
        <p:nvSpPr>
          <p:cNvPr id="3" name="Content Placeholder 2"/>
          <p:cNvSpPr>
            <a:spLocks noGrp="1"/>
          </p:cNvSpPr>
          <p:nvPr>
            <p:ph idx="1"/>
          </p:nvPr>
        </p:nvSpPr>
        <p:spPr/>
        <p:txBody>
          <a:bodyPr>
            <a:normAutofit lnSpcReduction="10000"/>
          </a:bodyPr>
          <a:lstStyle/>
          <a:p>
            <a:r>
              <a:rPr sz="1867"/>
              <a:t>The Role of AI and Machine Learning in Digital Evidence Interpretation</a:t>
            </a:r>
          </a:p>
          <a:p>
            <a:r>
              <a:rPr sz="1867"/>
              <a:t>Introduction to Digital Evidence Interpretation</a:t>
            </a:r>
          </a:p>
          <a:p>
            <a:r>
              <a:rPr sz="1867"/>
              <a:t>Introduction to AI and Machine Learning</a:t>
            </a:r>
          </a:p>
          <a:p>
            <a:r>
              <a:rPr sz="1867"/>
              <a:t>How AI is Transforming Digital Evidence Interpretation</a:t>
            </a:r>
          </a:p>
          <a:p>
            <a:r>
              <a:rPr sz="1867"/>
              <a:t>Machine Learning Techniques Used in Digital Forensics</a:t>
            </a:r>
          </a:p>
          <a:p>
            <a:r>
              <a:rPr sz="1867"/>
              <a:t>Natural Language Processing (NLP) for Digital Evidence</a:t>
            </a:r>
          </a:p>
          <a:p>
            <a:r>
              <a:rPr sz="1867"/>
              <a:t>Image and Video Analysis with AI</a:t>
            </a:r>
          </a:p>
          <a:p>
            <a:r>
              <a:rPr sz="1867"/>
              <a:t>Pattern Recognition in Digital Evidence</a:t>
            </a:r>
          </a:p>
          <a:p>
            <a:r>
              <a:rPr sz="1867"/>
              <a:t>Predictive Analytics in Digital Forensics</a:t>
            </a:r>
          </a:p>
          <a:p>
            <a:r>
              <a:rPr sz="1867"/>
              <a:t>AI in Malware Analysis</a:t>
            </a:r>
          </a:p>
        </p:txBody>
      </p:sp>
      <p:pic>
        <p:nvPicPr>
          <p:cNvPr id="4" name="Picture 3">
            <a:extLst>
              <a:ext uri="{FF2B5EF4-FFF2-40B4-BE49-F238E27FC236}">
                <a16:creationId xmlns:a16="http://schemas.microsoft.com/office/drawing/2014/main" id="{B27C10E5-631B-02E3-3494-5790884DDADF}"/>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4DBE-B7B2-0FCC-9D28-E7D7425B7467}"/>
              </a:ext>
            </a:extLst>
          </p:cNvPr>
          <p:cNvSpPr>
            <a:spLocks noGrp="1"/>
          </p:cNvSpPr>
          <p:nvPr>
            <p:ph type="title"/>
          </p:nvPr>
        </p:nvSpPr>
        <p:spPr/>
        <p:txBody>
          <a:bodyPr/>
          <a:lstStyle/>
          <a:p>
            <a:r>
              <a:rPr lang="en-US" dirty="0">
                <a:solidFill>
                  <a:srgbClr val="FF0000"/>
                </a:solidFill>
              </a:rPr>
              <a:t>Case 4: United States v. Benedict</a:t>
            </a:r>
          </a:p>
        </p:txBody>
      </p:sp>
      <p:sp>
        <p:nvSpPr>
          <p:cNvPr id="3" name="Content Placeholder 2">
            <a:extLst>
              <a:ext uri="{FF2B5EF4-FFF2-40B4-BE49-F238E27FC236}">
                <a16:creationId xmlns:a16="http://schemas.microsoft.com/office/drawing/2014/main" id="{FAFFBCB9-1135-8BF6-C5E3-6E92BBAA1644}"/>
              </a:ext>
            </a:extLst>
          </p:cNvPr>
          <p:cNvSpPr>
            <a:spLocks noGrp="1"/>
          </p:cNvSpPr>
          <p:nvPr>
            <p:ph idx="1"/>
          </p:nvPr>
        </p:nvSpPr>
        <p:spPr/>
        <p:txBody>
          <a:bodyPr>
            <a:normAutofit/>
          </a:bodyPr>
          <a:lstStyle/>
          <a:p>
            <a:r>
              <a:rPr lang="en-US" dirty="0"/>
              <a:t>Lawrence Benedict was accused of possessing child pornography found on a tape that he exchanged with another individual named Mikel </a:t>
            </a:r>
            <a:r>
              <a:rPr lang="en-US" dirty="0" err="1"/>
              <a:t>Bolander</a:t>
            </a:r>
            <a:r>
              <a:rPr lang="en-US" dirty="0"/>
              <a:t> who had been previously convicted of sexual assault of a minor and possession of child pornography. </a:t>
            </a:r>
          </a:p>
          <a:p>
            <a:r>
              <a:rPr lang="en-US" dirty="0"/>
              <a:t>Benedict claims that he was exchanging games with many individuals and did not realize that the tape contained child pornography. </a:t>
            </a:r>
          </a:p>
          <a:p>
            <a:r>
              <a:rPr lang="en-US" dirty="0"/>
              <a:t>Although Benedict initially pleaded guilty purportedly based on advice from his attorney, he changed his plea when problems were found in digital evidence relating to his case. </a:t>
            </a:r>
          </a:p>
        </p:txBody>
      </p:sp>
      <p:pic>
        <p:nvPicPr>
          <p:cNvPr id="4" name="Picture 3">
            <a:extLst>
              <a:ext uri="{FF2B5EF4-FFF2-40B4-BE49-F238E27FC236}">
                <a16:creationId xmlns:a16="http://schemas.microsoft.com/office/drawing/2014/main" id="{4F1A9AB8-1F86-7B48-8C36-B1E805917F44}"/>
              </a:ext>
            </a:extLst>
          </p:cNvPr>
          <p:cNvPicPr>
            <a:picLocks noChangeAspect="1"/>
          </p:cNvPicPr>
          <p:nvPr/>
        </p:nvPicPr>
        <p:blipFill>
          <a:blip r:embed="rId2"/>
          <a:stretch>
            <a:fillRect/>
          </a:stretch>
        </p:blipFill>
        <p:spPr>
          <a:xfrm>
            <a:off x="9931263" y="287981"/>
            <a:ext cx="2029108" cy="724001"/>
          </a:xfrm>
          <a:prstGeom prst="rect">
            <a:avLst/>
          </a:prstGeom>
        </p:spPr>
      </p:pic>
    </p:spTree>
    <p:extLst>
      <p:ext uri="{BB962C8B-B14F-4D97-AF65-F5344CB8AC3E}">
        <p14:creationId xmlns:p14="http://schemas.microsoft.com/office/powerpoint/2010/main" val="278424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38F0-DD77-D298-B34A-62D4282AC401}"/>
              </a:ext>
            </a:extLst>
          </p:cNvPr>
          <p:cNvSpPr>
            <a:spLocks noGrp="1"/>
          </p:cNvSpPr>
          <p:nvPr>
            <p:ph type="title"/>
          </p:nvPr>
        </p:nvSpPr>
        <p:spPr/>
        <p:txBody>
          <a:bodyPr/>
          <a:lstStyle/>
          <a:p>
            <a:r>
              <a:rPr lang="en-US" dirty="0">
                <a:solidFill>
                  <a:srgbClr val="FF0000"/>
                </a:solidFill>
              </a:rPr>
              <a:t>Case 4: United States v. Benedict</a:t>
            </a:r>
            <a:endParaRPr lang="en-US" dirty="0"/>
          </a:p>
        </p:txBody>
      </p:sp>
      <p:sp>
        <p:nvSpPr>
          <p:cNvPr id="3" name="Content Placeholder 2">
            <a:extLst>
              <a:ext uri="{FF2B5EF4-FFF2-40B4-BE49-F238E27FC236}">
                <a16:creationId xmlns:a16="http://schemas.microsoft.com/office/drawing/2014/main" id="{76AA9B46-6182-8718-C974-36DAB7699226}"/>
              </a:ext>
            </a:extLst>
          </p:cNvPr>
          <p:cNvSpPr>
            <a:spLocks noGrp="1"/>
          </p:cNvSpPr>
          <p:nvPr>
            <p:ph idx="1"/>
          </p:nvPr>
        </p:nvSpPr>
        <p:spPr/>
        <p:txBody>
          <a:bodyPr>
            <a:normAutofit lnSpcReduction="10000"/>
          </a:bodyPr>
          <a:lstStyle/>
          <a:p>
            <a:r>
              <a:rPr lang="en-US" dirty="0"/>
              <a:t>A computer and disks that the defense claimed could prove Benedict’s innocence were stored in a post office basement that experienced several floods. </a:t>
            </a:r>
          </a:p>
          <a:p>
            <a:r>
              <a:rPr lang="en-US" dirty="0"/>
              <a:t>The water damage caused the computers to rust and left a filmy white substance encrusted on the disks. </a:t>
            </a:r>
          </a:p>
          <a:p>
            <a:endParaRPr lang="en-US" dirty="0"/>
          </a:p>
          <a:p>
            <a:r>
              <a:rPr lang="en-US" dirty="0"/>
              <a:t>Furthermore, after </a:t>
            </a:r>
            <a:r>
              <a:rPr lang="en-US" dirty="0" err="1"/>
              <a:t>Bolander’s</a:t>
            </a:r>
            <a:r>
              <a:rPr lang="en-US" dirty="0"/>
              <a:t> computer was seized for examination, police apparently copied child pornography from the tape allegedly exchanged by </a:t>
            </a:r>
            <a:r>
              <a:rPr lang="en-US" dirty="0" err="1"/>
              <a:t>Bolander</a:t>
            </a:r>
            <a:r>
              <a:rPr lang="en-US" dirty="0"/>
              <a:t> and Benedict onto </a:t>
            </a:r>
            <a:r>
              <a:rPr lang="en-US" dirty="0" err="1"/>
              <a:t>Bolander’s</a:t>
            </a:r>
            <a:r>
              <a:rPr lang="en-US" dirty="0"/>
              <a:t> computer. </a:t>
            </a:r>
          </a:p>
          <a:p>
            <a:endParaRPr lang="en-US" dirty="0"/>
          </a:p>
          <a:p>
            <a:r>
              <a:rPr lang="en-US" dirty="0"/>
              <a:t>Police also apparently installed software on </a:t>
            </a:r>
            <a:r>
              <a:rPr lang="en-US" dirty="0" err="1"/>
              <a:t>Bolander’s</a:t>
            </a:r>
            <a:r>
              <a:rPr lang="en-US" dirty="0"/>
              <a:t> computer to examine its contents and files on the computer appeared to have been added, altered, and deleted while it was in police custody. </a:t>
            </a:r>
          </a:p>
          <a:p>
            <a:endParaRPr lang="en-US" dirty="0"/>
          </a:p>
        </p:txBody>
      </p:sp>
      <p:pic>
        <p:nvPicPr>
          <p:cNvPr id="4" name="Picture 3">
            <a:extLst>
              <a:ext uri="{FF2B5EF4-FFF2-40B4-BE49-F238E27FC236}">
                <a16:creationId xmlns:a16="http://schemas.microsoft.com/office/drawing/2014/main" id="{56D59FA8-82C1-E640-9B88-F45206F51CB4}"/>
              </a:ext>
            </a:extLst>
          </p:cNvPr>
          <p:cNvPicPr>
            <a:picLocks noChangeAspect="1"/>
          </p:cNvPicPr>
          <p:nvPr/>
        </p:nvPicPr>
        <p:blipFill>
          <a:blip r:embed="rId2"/>
          <a:stretch>
            <a:fillRect/>
          </a:stretch>
        </p:blipFill>
        <p:spPr>
          <a:xfrm>
            <a:off x="9931263" y="287981"/>
            <a:ext cx="2029108" cy="724001"/>
          </a:xfrm>
          <a:prstGeom prst="rect">
            <a:avLst/>
          </a:prstGeom>
        </p:spPr>
      </p:pic>
    </p:spTree>
    <p:extLst>
      <p:ext uri="{BB962C8B-B14F-4D97-AF65-F5344CB8AC3E}">
        <p14:creationId xmlns:p14="http://schemas.microsoft.com/office/powerpoint/2010/main" val="2519087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86D7-4021-75E4-A35F-B428ACFA11E4}"/>
              </a:ext>
            </a:extLst>
          </p:cNvPr>
          <p:cNvSpPr>
            <a:spLocks noGrp="1"/>
          </p:cNvSpPr>
          <p:nvPr>
            <p:ph type="title"/>
          </p:nvPr>
        </p:nvSpPr>
        <p:spPr/>
        <p:txBody>
          <a:bodyPr/>
          <a:lstStyle/>
          <a:p>
            <a:r>
              <a:rPr lang="en-US" dirty="0">
                <a:solidFill>
                  <a:srgbClr val="FF0000"/>
                </a:solidFill>
              </a:rPr>
              <a:t>Next Lecture </a:t>
            </a:r>
          </a:p>
        </p:txBody>
      </p:sp>
      <p:sp>
        <p:nvSpPr>
          <p:cNvPr id="3" name="Content Placeholder 2">
            <a:extLst>
              <a:ext uri="{FF2B5EF4-FFF2-40B4-BE49-F238E27FC236}">
                <a16:creationId xmlns:a16="http://schemas.microsoft.com/office/drawing/2014/main" id="{B8420117-282A-5A1B-1EEC-381CE4B6F949}"/>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D5AEF5B0-EBC4-60C2-ABEA-135BCA722C9A}"/>
              </a:ext>
            </a:extLst>
          </p:cNvPr>
          <p:cNvSpPr txBox="1"/>
          <p:nvPr/>
        </p:nvSpPr>
        <p:spPr>
          <a:xfrm>
            <a:off x="4290935" y="3059669"/>
            <a:ext cx="6093500" cy="400110"/>
          </a:xfrm>
          <a:prstGeom prst="rect">
            <a:avLst/>
          </a:prstGeom>
          <a:noFill/>
        </p:spPr>
        <p:txBody>
          <a:bodyPr wrap="square">
            <a:spAutoFit/>
          </a:bodyPr>
          <a:lstStyle/>
          <a:p>
            <a:r>
              <a:rPr lang="en-US" sz="2000" dirty="0"/>
              <a:t>Unit-2       </a:t>
            </a:r>
            <a:r>
              <a:rPr lang="en-US" sz="1800" kern="0" dirty="0">
                <a:effectLst/>
                <a:latin typeface="Arial" panose="020B0604020202020204" pitchFamily="34" charset="0"/>
                <a:ea typeface="Calibri" panose="020F0502020204030204" pitchFamily="34" charset="0"/>
              </a:rPr>
              <a:t>Digital Evidence Acquisition	</a:t>
            </a:r>
            <a:endParaRPr lang="en-US" sz="2000" dirty="0"/>
          </a:p>
        </p:txBody>
      </p:sp>
      <p:pic>
        <p:nvPicPr>
          <p:cNvPr id="4" name="Picture 3">
            <a:extLst>
              <a:ext uri="{FF2B5EF4-FFF2-40B4-BE49-F238E27FC236}">
                <a16:creationId xmlns:a16="http://schemas.microsoft.com/office/drawing/2014/main" id="{9E29486A-9488-1002-D4B8-80C7E097A605}"/>
              </a:ext>
            </a:extLst>
          </p:cNvPr>
          <p:cNvPicPr>
            <a:picLocks noChangeAspect="1"/>
          </p:cNvPicPr>
          <p:nvPr/>
        </p:nvPicPr>
        <p:blipFill>
          <a:blip r:embed="rId2"/>
          <a:stretch>
            <a:fillRect/>
          </a:stretch>
        </p:blipFill>
        <p:spPr>
          <a:xfrm>
            <a:off x="9931263" y="287981"/>
            <a:ext cx="2029108" cy="724001"/>
          </a:xfrm>
          <a:prstGeom prst="rect">
            <a:avLst/>
          </a:prstGeom>
        </p:spPr>
      </p:pic>
    </p:spTree>
    <p:extLst>
      <p:ext uri="{BB962C8B-B14F-4D97-AF65-F5344CB8AC3E}">
        <p14:creationId xmlns:p14="http://schemas.microsoft.com/office/powerpoint/2010/main" val="2998107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7A01-0B3A-2498-3527-CC2E0B9A50E9}"/>
              </a:ext>
            </a:extLst>
          </p:cNvPr>
          <p:cNvSpPr>
            <a:spLocks noGrp="1"/>
          </p:cNvSpPr>
          <p:nvPr>
            <p:ph type="title"/>
          </p:nvPr>
        </p:nvSpPr>
        <p:spPr/>
        <p:txBody>
          <a:bodyPr/>
          <a:lstStyle/>
          <a:p>
            <a:r>
              <a:rPr lang="en-US" dirty="0">
                <a:solidFill>
                  <a:srgbClr val="FF0000"/>
                </a:solidFill>
              </a:rPr>
              <a:t>Assignment -1 (Last Date- 27/9/24)</a:t>
            </a:r>
          </a:p>
        </p:txBody>
      </p:sp>
      <p:sp>
        <p:nvSpPr>
          <p:cNvPr id="3" name="Content Placeholder 2">
            <a:extLst>
              <a:ext uri="{FF2B5EF4-FFF2-40B4-BE49-F238E27FC236}">
                <a16:creationId xmlns:a16="http://schemas.microsoft.com/office/drawing/2014/main" id="{9ED1183B-90BD-A2DA-F2E1-977A3321F9EA}"/>
              </a:ext>
            </a:extLst>
          </p:cNvPr>
          <p:cNvSpPr>
            <a:spLocks noGrp="1"/>
          </p:cNvSpPr>
          <p:nvPr>
            <p:ph idx="1"/>
          </p:nvPr>
        </p:nvSpPr>
        <p:spPr/>
        <p:txBody>
          <a:bodyPr>
            <a:normAutofit fontScale="92500" lnSpcReduction="20000"/>
          </a:bodyPr>
          <a:lstStyle/>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Case Study 1: Analyzing Network Intrusions</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You are provided with network traffic data from a corporate network that has experienced a breach. The breach was identified as an unauthorized access attempt, leading to the theft of sensitive data.</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Question:</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Using Python, perform the following tasks:</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Data Preprocessing: Clean the data and extract relevant features that can help in identifying the patterns of the intrusion.</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Anomaly Detection: Implement machine learning techniques such as Isolation Forest or DBSCAN to detect anomalies in the network traffic. Explain how these anomalies could relate to the breach.</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Pattern Analysis: Analyze the patterns found in the anomalous data to determine the methods used by the attackers. What does this tell you about the nature of the attack and the potential vulnerabilities in the network?</a:t>
            </a:r>
          </a:p>
          <a:p>
            <a:endParaRPr lang="en-US" dirty="0"/>
          </a:p>
        </p:txBody>
      </p:sp>
    </p:spTree>
    <p:extLst>
      <p:ext uri="{BB962C8B-B14F-4D97-AF65-F5344CB8AC3E}">
        <p14:creationId xmlns:p14="http://schemas.microsoft.com/office/powerpoint/2010/main" val="146412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4FBC-8B32-84AF-E792-E78BFC4FAA3F}"/>
              </a:ext>
            </a:extLst>
          </p:cNvPr>
          <p:cNvSpPr>
            <a:spLocks noGrp="1"/>
          </p:cNvSpPr>
          <p:nvPr>
            <p:ph type="title"/>
          </p:nvPr>
        </p:nvSpPr>
        <p:spPr/>
        <p:txBody>
          <a:bodyPr/>
          <a:lstStyle/>
          <a:p>
            <a:r>
              <a:rPr lang="en-US" dirty="0">
                <a:solidFill>
                  <a:srgbClr val="FF0000"/>
                </a:solidFill>
              </a:rPr>
              <a:t>Assignment -1 (Last Date- 27/9/24)</a:t>
            </a:r>
            <a:endParaRPr lang="en-US" dirty="0"/>
          </a:p>
        </p:txBody>
      </p:sp>
      <p:sp>
        <p:nvSpPr>
          <p:cNvPr id="3" name="Content Placeholder 2">
            <a:extLst>
              <a:ext uri="{FF2B5EF4-FFF2-40B4-BE49-F238E27FC236}">
                <a16:creationId xmlns:a16="http://schemas.microsoft.com/office/drawing/2014/main" id="{98EC6071-9366-B528-24E3-7C1F20440B51}"/>
              </a:ext>
            </a:extLst>
          </p:cNvPr>
          <p:cNvSpPr>
            <a:spLocks noGrp="1"/>
          </p:cNvSpPr>
          <p:nvPr>
            <p:ph idx="1"/>
          </p:nvPr>
        </p:nvSpPr>
        <p:spPr/>
        <p:txBody>
          <a:bodyPr>
            <a:normAutofit fontScale="92500" lnSpcReduction="20000"/>
          </a:bodyPr>
          <a:lstStyle/>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Case Study 2:</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You are given a dataset containing logs from a computer system seized during a cybercrime investigation. The logs include file access times, user login times, and internet browsing history.</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Question:</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Using Python, conduct the following analyses:</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Timeline Reconstruction: Reconstruct a timeline of events using the logs. Identify any suspicious activities that could indicate illegal activities such as unauthorized file access or the use of anonymizing services.</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Correlation Analysis: Correlate the file access times with user login times and internet browsing history to pinpoint who accessed which files and when. Use visualization libraries like Matplotlib or Seaborn to present your findings.</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Keyword Analysis: Perform text analysis on the browsing history to identify any keywords or phrases that might suggest illegal activities. How could this analysis help in building a case against the suspect?</a:t>
            </a:r>
          </a:p>
          <a:p>
            <a:endParaRPr lang="en-US" dirty="0"/>
          </a:p>
        </p:txBody>
      </p:sp>
    </p:spTree>
    <p:extLst>
      <p:ext uri="{BB962C8B-B14F-4D97-AF65-F5344CB8AC3E}">
        <p14:creationId xmlns:p14="http://schemas.microsoft.com/office/powerpoint/2010/main" val="1125084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65EB-DAD7-D308-7D67-533D489184A4}"/>
              </a:ext>
            </a:extLst>
          </p:cNvPr>
          <p:cNvSpPr>
            <a:spLocks noGrp="1"/>
          </p:cNvSpPr>
          <p:nvPr>
            <p:ph type="title"/>
          </p:nvPr>
        </p:nvSpPr>
        <p:spPr/>
        <p:txBody>
          <a:bodyPr/>
          <a:lstStyle/>
          <a:p>
            <a:r>
              <a:rPr lang="en-US" dirty="0">
                <a:solidFill>
                  <a:srgbClr val="FF0000"/>
                </a:solidFill>
              </a:rPr>
              <a:t>Assignment -1 (Last Date- 27/9/24)</a:t>
            </a:r>
            <a:endParaRPr lang="en-US" dirty="0"/>
          </a:p>
        </p:txBody>
      </p:sp>
      <p:sp>
        <p:nvSpPr>
          <p:cNvPr id="3" name="Content Placeholder 2">
            <a:extLst>
              <a:ext uri="{FF2B5EF4-FFF2-40B4-BE49-F238E27FC236}">
                <a16:creationId xmlns:a16="http://schemas.microsoft.com/office/drawing/2014/main" id="{D6079D2E-1CA3-F86B-972C-3585D197F5C2}"/>
              </a:ext>
            </a:extLst>
          </p:cNvPr>
          <p:cNvSpPr>
            <a:spLocks noGrp="1"/>
          </p:cNvSpPr>
          <p:nvPr>
            <p:ph idx="1"/>
          </p:nvPr>
        </p:nvSpPr>
        <p:spPr/>
        <p:txBody>
          <a:bodyPr>
            <a:normAutofit fontScale="85000" lnSpcReduction="10000"/>
          </a:bodyPr>
          <a:lstStyle/>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Case Study 3: AI in Malware Analysis</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recent malware attack has compromised several systems within a company. You are provided with a dataset of system logs, malware signatures, and machine learning models trained to detect malware behavior.</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Question:</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Using Python, execute the following tasks:</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Feature Extraction: Extract features from the system logs that could be indicative of malware activity, such as unusual file operations, registry changes, or network connections.</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Machine Learning Application: Apply machine learning models (e.g., Random Forest, SVM) to classify the logs as 'malicious' or 'benign'. Evaluate the performance of these models and determine which provides the best accuracy.</a:t>
            </a:r>
          </a:p>
          <a:p>
            <a:pPr marL="342900" marR="0" lvl="0" indent="-342900">
              <a:lnSpc>
                <a:spcPct val="115000"/>
              </a:lnSpc>
              <a:spcBef>
                <a:spcPts val="0"/>
              </a:spcBef>
              <a:spcAft>
                <a:spcPts val="800"/>
              </a:spcAft>
              <a:buFont typeface="Calibri" panose="020F0502020204030204" pitchFamily="34" charset="0"/>
              <a:buChar char=" "/>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Malware Behavior Analysis: Use the classification results to analyze the behavior patterns of the detected malware. What insights can be drawn regarding the malware's origin, target, and method of propagation?</a:t>
            </a:r>
          </a:p>
          <a:p>
            <a:endParaRPr lang="en-US" dirty="0"/>
          </a:p>
        </p:txBody>
      </p:sp>
    </p:spTree>
    <p:extLst>
      <p:ext uri="{BB962C8B-B14F-4D97-AF65-F5344CB8AC3E}">
        <p14:creationId xmlns:p14="http://schemas.microsoft.com/office/powerpoint/2010/main" val="356791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1E6B-4FAB-C049-D026-83D3C77C193C}"/>
              </a:ext>
            </a:extLst>
          </p:cNvPr>
          <p:cNvSpPr>
            <a:spLocks noGrp="1"/>
          </p:cNvSpPr>
          <p:nvPr>
            <p:ph type="title"/>
          </p:nvPr>
        </p:nvSpPr>
        <p:spPr/>
        <p:txBody>
          <a:bodyPr/>
          <a:lstStyle/>
          <a:p>
            <a:r>
              <a:rPr lang="en-US" dirty="0">
                <a:solidFill>
                  <a:srgbClr val="FF0000"/>
                </a:solidFill>
              </a:rPr>
              <a:t>Assignment uploading</a:t>
            </a:r>
          </a:p>
        </p:txBody>
      </p:sp>
      <p:sp>
        <p:nvSpPr>
          <p:cNvPr id="3" name="Content Placeholder 2">
            <a:extLst>
              <a:ext uri="{FF2B5EF4-FFF2-40B4-BE49-F238E27FC236}">
                <a16:creationId xmlns:a16="http://schemas.microsoft.com/office/drawing/2014/main" id="{C5AA1C83-C498-E70E-E76B-81B8CE332914}"/>
              </a:ext>
            </a:extLst>
          </p:cNvPr>
          <p:cNvSpPr>
            <a:spLocks noGrp="1"/>
          </p:cNvSpPr>
          <p:nvPr>
            <p:ph idx="1"/>
          </p:nvPr>
        </p:nvSpPr>
        <p:spPr/>
        <p:txBody>
          <a:bodyPr/>
          <a:lstStyle/>
          <a:p>
            <a:r>
              <a:rPr lang="en-US" dirty="0"/>
              <a:t>1. All the assignments should be hand written.</a:t>
            </a:r>
          </a:p>
          <a:p>
            <a:r>
              <a:rPr lang="en-US" dirty="0"/>
              <a:t>2. If your ID NO- 40004294 and Name- Subhranil Das, rename the file as “40004294 _ASSIGN1” in the Folder as created by CR.</a:t>
            </a:r>
          </a:p>
          <a:p>
            <a:r>
              <a:rPr lang="en-US" dirty="0"/>
              <a:t>3. For CR, create a folder as Computer Graphics as “</a:t>
            </a:r>
            <a:r>
              <a:rPr lang="en-US" b="0" i="0" dirty="0">
                <a:effectLst/>
                <a:highlight>
                  <a:srgbClr val="FFFFFF"/>
                </a:highlight>
                <a:latin typeface="din normal"/>
              </a:rPr>
              <a:t>B3_Computer Graphics_ASSGN1”</a:t>
            </a:r>
          </a:p>
          <a:p>
            <a:endParaRPr lang="en-US" dirty="0">
              <a:highlight>
                <a:srgbClr val="FFFFFF"/>
              </a:highlight>
              <a:latin typeface="din normal"/>
            </a:endParaRPr>
          </a:p>
          <a:p>
            <a:endParaRPr lang="en-US" dirty="0">
              <a:highlight>
                <a:srgbClr val="FFFFFF"/>
              </a:highlight>
              <a:latin typeface="din normal"/>
            </a:endParaRPr>
          </a:p>
          <a:p>
            <a:pPr algn="ctr"/>
            <a:r>
              <a:rPr lang="en-US" sz="4000" dirty="0">
                <a:solidFill>
                  <a:srgbClr val="FF0000"/>
                </a:solidFill>
              </a:rPr>
              <a:t>(Last Date-27/09/24)</a:t>
            </a:r>
            <a:endParaRPr lang="en-US" sz="4000" dirty="0"/>
          </a:p>
        </p:txBody>
      </p:sp>
    </p:spTree>
    <p:extLst>
      <p:ext uri="{BB962C8B-B14F-4D97-AF65-F5344CB8AC3E}">
        <p14:creationId xmlns:p14="http://schemas.microsoft.com/office/powerpoint/2010/main" val="3933860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EE8B-E526-7803-05DF-ED0B971F7807}"/>
              </a:ext>
            </a:extLst>
          </p:cNvPr>
          <p:cNvSpPr>
            <a:spLocks noGrp="1"/>
          </p:cNvSpPr>
          <p:nvPr>
            <p:ph type="title"/>
          </p:nvPr>
        </p:nvSpPr>
        <p:spPr/>
        <p:txBody>
          <a:bodyPr/>
          <a:lstStyle/>
          <a:p>
            <a:r>
              <a:rPr lang="en-US" dirty="0">
                <a:solidFill>
                  <a:srgbClr val="FF0000"/>
                </a:solidFill>
              </a:rPr>
              <a:t>Next Class</a:t>
            </a:r>
          </a:p>
        </p:txBody>
      </p:sp>
      <p:sp>
        <p:nvSpPr>
          <p:cNvPr id="3" name="Content Placeholder 2">
            <a:extLst>
              <a:ext uri="{FF2B5EF4-FFF2-40B4-BE49-F238E27FC236}">
                <a16:creationId xmlns:a16="http://schemas.microsoft.com/office/drawing/2014/main" id="{2349A10A-FC06-2E0F-9486-4C9F2F0D696F}"/>
              </a:ext>
            </a:extLst>
          </p:cNvPr>
          <p:cNvSpPr>
            <a:spLocks noGrp="1"/>
          </p:cNvSpPr>
          <p:nvPr>
            <p:ph idx="1"/>
          </p:nvPr>
        </p:nvSpPr>
        <p:spPr/>
        <p:txBody>
          <a:bodyPr/>
          <a:lstStyle/>
          <a:p>
            <a:endParaRPr lang="en-US" dirty="0"/>
          </a:p>
          <a:p>
            <a:endParaRPr lang="en-US" dirty="0"/>
          </a:p>
          <a:p>
            <a:endParaRPr lang="en-US" dirty="0"/>
          </a:p>
          <a:p>
            <a:endParaRPr lang="en-US" dirty="0"/>
          </a:p>
          <a:p>
            <a:pPr algn="ctr"/>
            <a:r>
              <a:rPr lang="en-US" sz="5400" dirty="0"/>
              <a:t>QUIZ-1</a:t>
            </a:r>
          </a:p>
        </p:txBody>
      </p:sp>
    </p:spTree>
    <p:extLst>
      <p:ext uri="{BB962C8B-B14F-4D97-AF65-F5344CB8AC3E}">
        <p14:creationId xmlns:p14="http://schemas.microsoft.com/office/powerpoint/2010/main" val="271671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Introduction to Digital Evidence Interpretation</a:t>
            </a:r>
          </a:p>
        </p:txBody>
      </p:sp>
      <p:sp>
        <p:nvSpPr>
          <p:cNvPr id="3" name="Content Placeholder 2"/>
          <p:cNvSpPr>
            <a:spLocks noGrp="1"/>
          </p:cNvSpPr>
          <p:nvPr>
            <p:ph idx="1"/>
          </p:nvPr>
        </p:nvSpPr>
        <p:spPr/>
        <p:txBody>
          <a:bodyPr/>
          <a:lstStyle/>
          <a:p>
            <a:pPr marL="0" indent="0">
              <a:buNone/>
            </a:pPr>
            <a:endParaRPr sz="1867" dirty="0"/>
          </a:p>
          <a:p>
            <a:r>
              <a:rPr sz="1867" b="1" dirty="0"/>
              <a:t>Significance in Investigations: </a:t>
            </a:r>
            <a:r>
              <a:rPr sz="1867" dirty="0"/>
              <a:t>Digital evidence forms the backbone of modern investigations, often determining the outcome of legal proceedings.</a:t>
            </a:r>
          </a:p>
          <a:p>
            <a:r>
              <a:rPr sz="1867" b="1" dirty="0"/>
              <a:t>Traditional Interpretation Techniques: </a:t>
            </a:r>
            <a:r>
              <a:rPr sz="1867" dirty="0"/>
              <a:t>Conventional methods include manual analysis, software tools, and expertise, with limitations in speed and accuracy.</a:t>
            </a:r>
          </a:p>
        </p:txBody>
      </p:sp>
      <p:pic>
        <p:nvPicPr>
          <p:cNvPr id="4" name="Picture 3">
            <a:extLst>
              <a:ext uri="{FF2B5EF4-FFF2-40B4-BE49-F238E27FC236}">
                <a16:creationId xmlns:a16="http://schemas.microsoft.com/office/drawing/2014/main" id="{4B09E7A8-8D47-8CC1-2C3B-416BB0D769F6}"/>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Introduction to AI and Machine Learning</a:t>
            </a:r>
          </a:p>
        </p:txBody>
      </p:sp>
      <p:sp>
        <p:nvSpPr>
          <p:cNvPr id="3" name="Content Placeholder 2"/>
          <p:cNvSpPr>
            <a:spLocks noGrp="1"/>
          </p:cNvSpPr>
          <p:nvPr>
            <p:ph idx="1"/>
          </p:nvPr>
        </p:nvSpPr>
        <p:spPr/>
        <p:txBody>
          <a:bodyPr/>
          <a:lstStyle/>
          <a:p>
            <a:r>
              <a:rPr sz="1867" b="1"/>
              <a:t>AI Overview: </a:t>
            </a:r>
            <a:r>
              <a:rPr sz="1867"/>
              <a:t>Artificial intelligence encompasses algorithms that enable machines to mimic human cognitive functions in processing data.</a:t>
            </a:r>
          </a:p>
          <a:p>
            <a:r>
              <a:rPr sz="1867" b="1"/>
              <a:t>Machine Learning Fundamentals: </a:t>
            </a:r>
            <a:r>
              <a:rPr sz="1867"/>
              <a:t>Machine learning, a subset of AI, involves systems learning from data patterns to improve automated tasks.</a:t>
            </a:r>
          </a:p>
          <a:p>
            <a:r>
              <a:rPr sz="1867" b="1"/>
              <a:t>Comparison to Traditional Methods: </a:t>
            </a:r>
            <a:r>
              <a:rPr sz="1867"/>
              <a:t>Unlike traditional methods, AI and ML adaptively refine processes based on data, enhancing precision and efficiency.</a:t>
            </a:r>
          </a:p>
        </p:txBody>
      </p:sp>
      <p:pic>
        <p:nvPicPr>
          <p:cNvPr id="4" name="Picture 3">
            <a:extLst>
              <a:ext uri="{FF2B5EF4-FFF2-40B4-BE49-F238E27FC236}">
                <a16:creationId xmlns:a16="http://schemas.microsoft.com/office/drawing/2014/main" id="{E2645B22-5873-F962-7DB7-F4C6C45B006B}"/>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How AI is Transforming Digital Evidence Interpretation</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Task Automation: </a:t>
            </a:r>
            <a:r>
              <a:rPr sz="1867"/>
              <a:t>AI-empowered systems automate repetitive tasks, minimizing human oversight and expediting evidence processing significantly.</a:t>
            </a:r>
          </a:p>
          <a:p>
            <a:r>
              <a:rPr sz="1867" b="1"/>
              <a:t>Enhanced Speed: </a:t>
            </a:r>
            <a:r>
              <a:rPr sz="1867"/>
              <a:t>Utilizing AI drastically reduces the time required for interpreting digital evidence, facilitating faster investigative outcomes.</a:t>
            </a:r>
          </a:p>
          <a:p>
            <a:r>
              <a:rPr sz="1867" b="1"/>
              <a:t>Increased Efficiency: </a:t>
            </a:r>
            <a:r>
              <a:rPr sz="1867"/>
              <a:t>The integration of AI enhances overall operational efficiency by reducing errors and streamlining workflows in investigations.</a:t>
            </a:r>
          </a:p>
        </p:txBody>
      </p:sp>
      <p:pic>
        <p:nvPicPr>
          <p:cNvPr id="4" name="Picture 3" descr="image.jpg"/>
          <p:cNvPicPr>
            <a:picLocks noChangeAspect="1"/>
          </p:cNvPicPr>
          <p:nvPr/>
        </p:nvPicPr>
        <p:blipFill>
          <a:blip r:embed="rId2"/>
          <a:stretch>
            <a:fillRect/>
          </a:stretch>
        </p:blipFill>
        <p:spPr>
          <a:xfrm>
            <a:off x="6705600" y="2133600"/>
            <a:ext cx="4267200" cy="2844800"/>
          </a:xfrm>
          <a:prstGeom prst="rect">
            <a:avLst/>
          </a:prstGeom>
        </p:spPr>
      </p:pic>
      <p:sp>
        <p:nvSpPr>
          <p:cNvPr id="5" name="TextBox 4"/>
          <p:cNvSpPr txBox="1"/>
          <p:nvPr/>
        </p:nvSpPr>
        <p:spPr>
          <a:xfrm>
            <a:off x="6705601" y="4978401"/>
            <a:ext cx="2331857" cy="584775"/>
          </a:xfrm>
          <a:prstGeom prst="rect">
            <a:avLst/>
          </a:prstGeom>
          <a:noFill/>
        </p:spPr>
        <p:txBody>
          <a:bodyPr wrap="none">
            <a:spAutoFit/>
          </a:bodyPr>
          <a:lstStyle/>
          <a:p>
            <a:endParaRPr sz="2400"/>
          </a:p>
          <a:p>
            <a:pPr algn="ctr">
              <a:defRPr sz="600"/>
            </a:pPr>
            <a:r>
              <a:rPr sz="800">
                <a:hlinkClick r:id="rId3"/>
              </a:rPr>
              <a:t>Photo by Altaf Shah on Pexels</a:t>
            </a:r>
          </a:p>
        </p:txBody>
      </p:sp>
      <p:pic>
        <p:nvPicPr>
          <p:cNvPr id="6" name="Picture 5">
            <a:extLst>
              <a:ext uri="{FF2B5EF4-FFF2-40B4-BE49-F238E27FC236}">
                <a16:creationId xmlns:a16="http://schemas.microsoft.com/office/drawing/2014/main" id="{14A43854-20CC-7652-9B56-8728308FD668}"/>
              </a:ext>
            </a:extLst>
          </p:cNvPr>
          <p:cNvPicPr>
            <a:picLocks noChangeAspect="1"/>
          </p:cNvPicPr>
          <p:nvPr/>
        </p:nvPicPr>
        <p:blipFill>
          <a:blip r:embed="rId4"/>
          <a:stretch>
            <a:fillRect/>
          </a:stretch>
        </p:blipFill>
        <p:spPr>
          <a:xfrm>
            <a:off x="9931263" y="287981"/>
            <a:ext cx="2029108" cy="7240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Machine Learning Techniques Used in Digital Forensics</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Supervised Learning: </a:t>
            </a:r>
            <a:r>
              <a:rPr sz="1867"/>
              <a:t>Supervised learning utilizes labeled datasets to train models, providing accurate classifications essential for evidence interpretation.</a:t>
            </a:r>
          </a:p>
          <a:p>
            <a:r>
              <a:rPr sz="1867" b="1"/>
              <a:t>Unsupervised Learning: </a:t>
            </a:r>
            <a:r>
              <a:rPr sz="1867"/>
              <a:t>Unsupervised learning identifies patterns in unlabeled data, revealing insights from complex digital evidence through cluster analysis.</a:t>
            </a:r>
          </a:p>
          <a:p>
            <a:r>
              <a:rPr sz="1867" b="1"/>
              <a:t>Reinforcement Learning: </a:t>
            </a:r>
            <a:r>
              <a:rPr sz="1867"/>
              <a:t>Reinforcement learning optimizes decision-making in dynamic environments, adapting strategies for evolving scenarios in forensic investigations.</a:t>
            </a:r>
          </a:p>
        </p:txBody>
      </p:sp>
      <p:pic>
        <p:nvPicPr>
          <p:cNvPr id="4" name="Picture 3" descr="image.jpg"/>
          <p:cNvPicPr>
            <a:picLocks noChangeAspect="1"/>
          </p:cNvPicPr>
          <p:nvPr/>
        </p:nvPicPr>
        <p:blipFill>
          <a:blip r:embed="rId2"/>
          <a:stretch>
            <a:fillRect/>
          </a:stretch>
        </p:blipFill>
        <p:spPr>
          <a:xfrm>
            <a:off x="6705600" y="2133600"/>
            <a:ext cx="4267200" cy="2844800"/>
          </a:xfrm>
          <a:prstGeom prst="rect">
            <a:avLst/>
          </a:prstGeom>
        </p:spPr>
      </p:pic>
      <p:sp>
        <p:nvSpPr>
          <p:cNvPr id="5" name="TextBox 4"/>
          <p:cNvSpPr txBox="1"/>
          <p:nvPr/>
        </p:nvSpPr>
        <p:spPr>
          <a:xfrm>
            <a:off x="6705601" y="4978401"/>
            <a:ext cx="2570704" cy="584775"/>
          </a:xfrm>
          <a:prstGeom prst="rect">
            <a:avLst/>
          </a:prstGeom>
          <a:noFill/>
        </p:spPr>
        <p:txBody>
          <a:bodyPr wrap="none">
            <a:spAutoFit/>
          </a:bodyPr>
          <a:lstStyle/>
          <a:p>
            <a:endParaRPr sz="2400"/>
          </a:p>
          <a:p>
            <a:pPr algn="ctr">
              <a:defRPr sz="600"/>
            </a:pPr>
            <a:r>
              <a:rPr sz="800">
                <a:hlinkClick r:id="rId3"/>
              </a:rPr>
              <a:t>Photo by cottonbro studio on Pexels</a:t>
            </a:r>
          </a:p>
        </p:txBody>
      </p:sp>
      <p:pic>
        <p:nvPicPr>
          <p:cNvPr id="6" name="Picture 5">
            <a:extLst>
              <a:ext uri="{FF2B5EF4-FFF2-40B4-BE49-F238E27FC236}">
                <a16:creationId xmlns:a16="http://schemas.microsoft.com/office/drawing/2014/main" id="{99CBDA50-EA5B-670E-D89B-4DA3FDB2D7AA}"/>
              </a:ext>
            </a:extLst>
          </p:cNvPr>
          <p:cNvPicPr>
            <a:picLocks noChangeAspect="1"/>
          </p:cNvPicPr>
          <p:nvPr/>
        </p:nvPicPr>
        <p:blipFill>
          <a:blip r:embed="rId4"/>
          <a:stretch>
            <a:fillRect/>
          </a:stretch>
        </p:blipFill>
        <p:spPr>
          <a:xfrm>
            <a:off x="9931263" y="287981"/>
            <a:ext cx="2029108" cy="724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Natural Language Processing (NLP) for Digital Evidence</a:t>
            </a:r>
          </a:p>
        </p:txBody>
      </p:sp>
      <p:sp>
        <p:nvSpPr>
          <p:cNvPr id="3" name="Content Placeholder 2"/>
          <p:cNvSpPr>
            <a:spLocks noGrp="1"/>
          </p:cNvSpPr>
          <p:nvPr>
            <p:ph idx="1"/>
          </p:nvPr>
        </p:nvSpPr>
        <p:spPr/>
        <p:txBody>
          <a:bodyPr/>
          <a:lstStyle/>
          <a:p>
            <a:r>
              <a:rPr sz="1867" b="1"/>
              <a:t>NLP in Textual Analysis: </a:t>
            </a:r>
            <a:r>
              <a:rPr sz="1867"/>
              <a:t>Natural language processing facilitate the extraction of meaning from textual evidence, enhancing forensic analysis accuracy.</a:t>
            </a:r>
          </a:p>
          <a:p>
            <a:r>
              <a:rPr sz="1867" b="1"/>
              <a:t>Email Content Scrutiny: </a:t>
            </a:r>
            <a:r>
              <a:rPr sz="1867"/>
              <a:t>Analyzing emails can reveal communication patterns, intent, and critical connections between involved parties in investigations.</a:t>
            </a:r>
          </a:p>
          <a:p>
            <a:r>
              <a:rPr sz="1867" b="1"/>
              <a:t>Social Media Investigations: </a:t>
            </a:r>
            <a:r>
              <a:rPr sz="1867"/>
              <a:t>NLP techniques can analyze social media content for sentiment and context, helping uncover relevant investigative clues.</a:t>
            </a:r>
          </a:p>
        </p:txBody>
      </p:sp>
      <p:pic>
        <p:nvPicPr>
          <p:cNvPr id="4" name="Picture 3">
            <a:extLst>
              <a:ext uri="{FF2B5EF4-FFF2-40B4-BE49-F238E27FC236}">
                <a16:creationId xmlns:a16="http://schemas.microsoft.com/office/drawing/2014/main" id="{3E67E5EC-3364-D2D2-65F5-F1BCFB026FBC}"/>
              </a:ext>
            </a:extLst>
          </p:cNvPr>
          <p:cNvPicPr>
            <a:picLocks noChangeAspect="1"/>
          </p:cNvPicPr>
          <p:nvPr/>
        </p:nvPicPr>
        <p:blipFill>
          <a:blip r:embed="rId2"/>
          <a:stretch>
            <a:fillRect/>
          </a:stretch>
        </p:blipFill>
        <p:spPr>
          <a:xfrm>
            <a:off x="9931263" y="287981"/>
            <a:ext cx="2029108" cy="7240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Image and Video Analysis with AI</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Facial Recognition Technology: </a:t>
            </a:r>
            <a:r>
              <a:rPr sz="1867"/>
              <a:t>AI-driven facial recognition tools analyze video footage, matching faces against databases for suspect identification.</a:t>
            </a:r>
          </a:p>
          <a:p>
            <a:r>
              <a:rPr sz="1867" b="1"/>
              <a:t>Object Detection Capabilities: </a:t>
            </a:r>
            <a:r>
              <a:rPr sz="1867"/>
              <a:t>Advanced algorithms enable rapid identification and classification of objects in images, enhancing forensic scene analysis.</a:t>
            </a:r>
          </a:p>
          <a:p>
            <a:r>
              <a:rPr sz="1867" b="1"/>
              <a:t>Surveillance Footage Analysis: </a:t>
            </a:r>
            <a:r>
              <a:rPr sz="1867"/>
              <a:t>AI automates the detection of suspicious activities in surveillance videos, significantly improving security monitoring efficiency.</a:t>
            </a:r>
          </a:p>
        </p:txBody>
      </p:sp>
      <p:pic>
        <p:nvPicPr>
          <p:cNvPr id="4" name="Picture 3" descr="image.jpg"/>
          <p:cNvPicPr>
            <a:picLocks noChangeAspect="1"/>
          </p:cNvPicPr>
          <p:nvPr/>
        </p:nvPicPr>
        <p:blipFill>
          <a:blip r:embed="rId2"/>
          <a:stretch>
            <a:fillRect/>
          </a:stretch>
        </p:blipFill>
        <p:spPr>
          <a:xfrm>
            <a:off x="7560870" y="2133601"/>
            <a:ext cx="2556661" cy="3840479"/>
          </a:xfrm>
          <a:prstGeom prst="rect">
            <a:avLst/>
          </a:prstGeom>
        </p:spPr>
      </p:pic>
      <p:sp>
        <p:nvSpPr>
          <p:cNvPr id="5" name="TextBox 4"/>
          <p:cNvSpPr txBox="1"/>
          <p:nvPr/>
        </p:nvSpPr>
        <p:spPr>
          <a:xfrm>
            <a:off x="7560870" y="5974079"/>
            <a:ext cx="2246128" cy="584775"/>
          </a:xfrm>
          <a:prstGeom prst="rect">
            <a:avLst/>
          </a:prstGeom>
          <a:noFill/>
        </p:spPr>
        <p:txBody>
          <a:bodyPr wrap="none">
            <a:spAutoFit/>
          </a:bodyPr>
          <a:lstStyle/>
          <a:p>
            <a:endParaRPr sz="2400"/>
          </a:p>
          <a:p>
            <a:pPr algn="ctr">
              <a:defRPr sz="600"/>
            </a:pPr>
            <a:r>
              <a:rPr sz="800">
                <a:hlinkClick r:id="rId3"/>
              </a:rPr>
              <a:t>Photo by RDNE Stock project on Pexels</a:t>
            </a:r>
          </a:p>
        </p:txBody>
      </p:sp>
      <p:pic>
        <p:nvPicPr>
          <p:cNvPr id="6" name="Picture 5">
            <a:extLst>
              <a:ext uri="{FF2B5EF4-FFF2-40B4-BE49-F238E27FC236}">
                <a16:creationId xmlns:a16="http://schemas.microsoft.com/office/drawing/2014/main" id="{140939D5-67F4-32EB-C3E9-1367897DBEF3}"/>
              </a:ext>
            </a:extLst>
          </p:cNvPr>
          <p:cNvPicPr>
            <a:picLocks noChangeAspect="1"/>
          </p:cNvPicPr>
          <p:nvPr/>
        </p:nvPicPr>
        <p:blipFill>
          <a:blip r:embed="rId4"/>
          <a:stretch>
            <a:fillRect/>
          </a:stretch>
        </p:blipFill>
        <p:spPr>
          <a:xfrm>
            <a:off x="9931263" y="287981"/>
            <a:ext cx="2029108" cy="7240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933" dirty="0">
                <a:solidFill>
                  <a:srgbClr val="FF0000"/>
                </a:solidFill>
              </a:rPr>
              <a:t>Pattern Recognition in Digital Evidence</a:t>
            </a:r>
          </a:p>
        </p:txBody>
      </p:sp>
      <p:sp>
        <p:nvSpPr>
          <p:cNvPr id="3" name="Content Placeholder 2"/>
          <p:cNvSpPr>
            <a:spLocks noGrp="1"/>
          </p:cNvSpPr>
          <p:nvPr>
            <p:ph idx="1"/>
          </p:nvPr>
        </p:nvSpPr>
        <p:spPr>
          <a:xfrm>
            <a:off x="609600" y="2133601"/>
            <a:ext cx="5486400" cy="6034617"/>
          </a:xfrm>
        </p:spPr>
        <p:txBody>
          <a:bodyPr wrap="square">
            <a:noAutofit/>
          </a:bodyPr>
          <a:lstStyle/>
          <a:p>
            <a:r>
              <a:rPr sz="1867" b="1"/>
              <a:t>Identifying Trends: </a:t>
            </a:r>
            <a:r>
              <a:rPr sz="1867"/>
              <a:t>Pattern recognition techniques leverage machine learning algorithms to detect significant trends within extensive digital datasets.</a:t>
            </a:r>
          </a:p>
          <a:p>
            <a:r>
              <a:rPr sz="1867" b="1"/>
              <a:t>Clustering Explained: </a:t>
            </a:r>
            <a:r>
              <a:rPr sz="1867"/>
              <a:t>Clustering groups similar digital artifacts, facilitating easier analysis and uncovering hidden patterns within forensic data.</a:t>
            </a:r>
          </a:p>
          <a:p>
            <a:r>
              <a:rPr sz="1867" b="1"/>
              <a:t>Classification Importance: </a:t>
            </a:r>
            <a:r>
              <a:rPr sz="1867"/>
              <a:t>Classification assigns predefined labels to data points, streamlining the interpretation of various digital evidence types.</a:t>
            </a:r>
          </a:p>
        </p:txBody>
      </p:sp>
      <p:pic>
        <p:nvPicPr>
          <p:cNvPr id="4" name="Picture 3" descr="image.jpg"/>
          <p:cNvPicPr>
            <a:picLocks noChangeAspect="1"/>
          </p:cNvPicPr>
          <p:nvPr/>
        </p:nvPicPr>
        <p:blipFill>
          <a:blip r:embed="rId2"/>
          <a:stretch>
            <a:fillRect/>
          </a:stretch>
        </p:blipFill>
        <p:spPr>
          <a:xfrm>
            <a:off x="6705600" y="2133600"/>
            <a:ext cx="4267200" cy="2844800"/>
          </a:xfrm>
          <a:prstGeom prst="rect">
            <a:avLst/>
          </a:prstGeom>
        </p:spPr>
      </p:pic>
      <p:sp>
        <p:nvSpPr>
          <p:cNvPr id="5" name="TextBox 4"/>
          <p:cNvSpPr txBox="1"/>
          <p:nvPr/>
        </p:nvSpPr>
        <p:spPr>
          <a:xfrm>
            <a:off x="6705600" y="4978401"/>
            <a:ext cx="2515432" cy="584775"/>
          </a:xfrm>
          <a:prstGeom prst="rect">
            <a:avLst/>
          </a:prstGeom>
          <a:noFill/>
        </p:spPr>
        <p:txBody>
          <a:bodyPr wrap="none">
            <a:spAutoFit/>
          </a:bodyPr>
          <a:lstStyle/>
          <a:p>
            <a:endParaRPr sz="2400"/>
          </a:p>
          <a:p>
            <a:pPr algn="ctr">
              <a:defRPr sz="600"/>
            </a:pPr>
            <a:r>
              <a:rPr sz="800">
                <a:hlinkClick r:id="rId3"/>
              </a:rPr>
              <a:t>Photo by Alexander Grey on Pexels</a:t>
            </a:r>
          </a:p>
        </p:txBody>
      </p:sp>
      <p:pic>
        <p:nvPicPr>
          <p:cNvPr id="6" name="Picture 5">
            <a:extLst>
              <a:ext uri="{FF2B5EF4-FFF2-40B4-BE49-F238E27FC236}">
                <a16:creationId xmlns:a16="http://schemas.microsoft.com/office/drawing/2014/main" id="{6AE02EFC-5D16-FB8D-F358-99EB2CE69C6E}"/>
              </a:ext>
            </a:extLst>
          </p:cNvPr>
          <p:cNvPicPr>
            <a:picLocks noChangeAspect="1"/>
          </p:cNvPicPr>
          <p:nvPr/>
        </p:nvPicPr>
        <p:blipFill>
          <a:blip r:embed="rId4"/>
          <a:stretch>
            <a:fillRect/>
          </a:stretch>
        </p:blipFill>
        <p:spPr>
          <a:xfrm>
            <a:off x="9931263" y="287981"/>
            <a:ext cx="2029108" cy="72400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1790</TotalTime>
  <Words>2042</Words>
  <Application>Microsoft Office PowerPoint</Application>
  <PresentationFormat>Widescreen</PresentationFormat>
  <Paragraphs>149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Calibri</vt:lpstr>
      <vt:lpstr>Calibri Light</vt:lpstr>
      <vt:lpstr>din normal</vt:lpstr>
      <vt:lpstr>Retrospect</vt:lpstr>
      <vt:lpstr>Digital Forensics Lecture-7 </vt:lpstr>
      <vt:lpstr>AI &amp; ML in Digital Evidence Analysis</vt:lpstr>
      <vt:lpstr>Introduction to Digital Evidence Interpretation</vt:lpstr>
      <vt:lpstr>Introduction to AI and Machine Learning</vt:lpstr>
      <vt:lpstr>How AI is Transforming Digital Evidence Interpretation</vt:lpstr>
      <vt:lpstr>Machine Learning Techniques Used in Digital Forensics</vt:lpstr>
      <vt:lpstr>Natural Language Processing (NLP) for Digital Evidence</vt:lpstr>
      <vt:lpstr>Image and Video Analysis with AI</vt:lpstr>
      <vt:lpstr>Pattern Recognition in Digital Evidence</vt:lpstr>
      <vt:lpstr>Predictive Analytics in Digital Forensics</vt:lpstr>
      <vt:lpstr>AI in Malware Analysis</vt:lpstr>
      <vt:lpstr>Role of AI in Network Traffic Analysis</vt:lpstr>
      <vt:lpstr>AI in Malware Analysis</vt:lpstr>
      <vt:lpstr>Role of AI in Network Traffic Analysis</vt:lpstr>
      <vt:lpstr>Automated Evidence Correlation</vt:lpstr>
      <vt:lpstr>Enhancing Mobile Device Forensics with Machine Learning</vt:lpstr>
      <vt:lpstr>AI and Cloud Forensics</vt:lpstr>
      <vt:lpstr>AI-Driven Data Visualization Tools</vt:lpstr>
      <vt:lpstr>Challenges and Limitations of AI in Digital Evidence</vt:lpstr>
      <vt:lpstr>Case 4: United States v. Benedict</vt:lpstr>
      <vt:lpstr>Case 4: United States v. Benedict</vt:lpstr>
      <vt:lpstr>Next Lecture </vt:lpstr>
      <vt:lpstr>Assignment -1 (Last Date- 27/9/24)</vt:lpstr>
      <vt:lpstr>Assignment -1 (Last Date- 27/9/24)</vt:lpstr>
      <vt:lpstr>Assignment -1 (Last Date- 27/9/24)</vt:lpstr>
      <vt:lpstr>Assignment uploading</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Subhranil Das</dc:creator>
  <cp:lastModifiedBy>Subhranil Das</cp:lastModifiedBy>
  <cp:revision>5</cp:revision>
  <dcterms:created xsi:type="dcterms:W3CDTF">2024-08-26T15:13:01Z</dcterms:created>
  <dcterms:modified xsi:type="dcterms:W3CDTF">2024-08-31T13:57:43Z</dcterms:modified>
</cp:coreProperties>
</file>