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1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9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1D4264-E2B5-40E8-BD6A-6DED06C61D1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DF5619-2385-472B-8261-980B7DE32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1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11B9-4830-7BD1-FAFE-3D40E752E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B3AAA-97C1-D90D-5816-AD74D653B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6B6-89D2-9FF8-61AA-CD829771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Propriety  Format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EA543-E091-7E55-078A-D65E2E9FF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967" y="2291321"/>
            <a:ext cx="5125165" cy="28293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81583-C7FA-9B68-1EAB-E27FE38E4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4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9A8E-1D1A-8F2A-F21C-07097A1D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Propriety  Format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C977E-C64C-AF24-1A52-52768BADC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45" y="2053163"/>
            <a:ext cx="5344271" cy="306747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2E784-8DE1-B2A7-5B91-A513075C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0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9C3-4E2C-DCF3-C3A5-5735CAF5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Forensics Format (AFF)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FCB5C-6E74-E25D-22DF-1D95491A3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569" y="2208028"/>
            <a:ext cx="5144218" cy="30293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0421C-C433-9631-900E-C4BC9B68E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898A-88F9-0DFA-7F74-B7B79CE3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Forensics Format (AFF)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C910C-38A7-D39C-950C-2B4B9B6C3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776" y="2112057"/>
            <a:ext cx="5277587" cy="21720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B2235-783D-9699-3DF4-2246D8C7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5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7EFC-5CA0-4B6F-DA53-19E45DCC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Determine the Best Acquisition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BC9939-B5BC-3BC4-ED86-9843EB83E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684" y="2155768"/>
            <a:ext cx="4629796" cy="23244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4CF855-9468-90DB-2869-259FC0FF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8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437F-A87B-C6CE-6E46-DA027064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Bit Stream Disk to image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DFFF9-5A18-337E-BF96-197393F7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025" y="2061623"/>
            <a:ext cx="5001323" cy="2152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31C11-03F5-6E66-E065-0EC7B571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62CC-0328-3B1B-1377-0C99154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Bit stream disk to disk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18746-F6BA-F884-2D84-C47E7384F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467" y="2224136"/>
            <a:ext cx="5306165" cy="266737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D9349-48C6-4AF8-9A12-21060229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CCF6-07F9-3A01-3110-81EE229A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Logical Acquisition and Sparse Acquisition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10381-E817-1F7B-1B6D-872D4BB6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234" y="2119129"/>
            <a:ext cx="5258534" cy="26197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CB7AB-27CF-649A-2F25-5888EDA9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8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9769-2383-082B-D670-148553AC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Compressing Disk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9093B-8EE0-0D3F-C871-D11955734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31" y="2123893"/>
            <a:ext cx="5382376" cy="26102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E5AA7-1F86-B925-F0EA-7A44CFEA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7045-DFCE-EE99-C7DF-9981C599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Tape Backup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E757C-CBAC-E302-1CCE-14635295A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9813"/>
            <a:ext cx="5239481" cy="18766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586A5-8624-07FB-06EA-D1C39CEA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2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982-CC04-0CFE-C2B3-14282972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Returning Evidence Drives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BF2AA-07BB-DA66-365A-56164F5BA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9286"/>
            <a:ext cx="5449060" cy="22577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FDE3D-2413-190F-F880-739AEF94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E332-17C0-63A8-7BC2-62B72D40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5: Auction Fraud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55B1-72A3-758B-4139-7B387C59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buyer on eBay complained to police that he sent a cashier’s check to that seller but received no merchandise. </a:t>
            </a:r>
          </a:p>
          <a:p>
            <a:r>
              <a:rPr lang="en-US" dirty="0"/>
              <a:t>Over a period of weeks, several dozen similar reports were made to the Internet Fraud Complaint Center against the same seller.</a:t>
            </a:r>
          </a:p>
          <a:p>
            <a:r>
              <a:rPr lang="en-US" dirty="0"/>
              <a:t>To hide his identity, the seller used a Hotmail account for online communications and several mail drops to receive checks. </a:t>
            </a:r>
          </a:p>
          <a:p>
            <a:r>
              <a:rPr lang="en-US" dirty="0"/>
              <a:t>Logs obtained from Hotmail revealed that the seller was accessing the Internet through a subsidiary of </a:t>
            </a:r>
            <a:r>
              <a:rPr lang="en-US" dirty="0" err="1"/>
              <a:t>Uunet</a:t>
            </a:r>
            <a:r>
              <a:rPr lang="en-US" dirty="0"/>
              <a:t>. </a:t>
            </a:r>
          </a:p>
          <a:p>
            <a:r>
              <a:rPr lang="en-US" dirty="0"/>
              <a:t>When served with a subpoena, </a:t>
            </a:r>
            <a:r>
              <a:rPr lang="en-US" dirty="0" err="1"/>
              <a:t>Uunet</a:t>
            </a:r>
            <a:r>
              <a:rPr lang="en-US" dirty="0"/>
              <a:t> disclosed the suspect’s MSN account and associated address, credit card, and telephone numbers.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97CF3-EBF6-9382-7A42-83A1A6A8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729C-9592-66A4-832B-40CEE90B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5: Auction Fraud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B32B-EF0B-E2F8-539D-006CC7A9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Investigators also obtained information from the suspect’s bank with a subpoena to determine that the cashier’s checks from the buyers had been deposited into the suspect’s bank account.</a:t>
            </a:r>
          </a:p>
          <a:p>
            <a:r>
              <a:rPr lang="en-US" dirty="0"/>
              <a:t> A subpoena to eBay for auction history and complaints and supporting evidence from each of the buyers helped corroborate the connections between the suspect and the fraudulent activities. </a:t>
            </a:r>
          </a:p>
          <a:p>
            <a:r>
              <a:rPr lang="en-US" dirty="0"/>
              <a:t>Employees at each mail drop recognized a photograph of the suspect obtained from the Department of Motor Vehicles. </a:t>
            </a:r>
          </a:p>
          <a:p>
            <a:r>
              <a:rPr lang="en-US" dirty="0"/>
              <a:t>A subpoena to the credit card company revealed the suspect’s Social Security number and a search of real estate property in the suspect’s name turned up an alternate residence where he conducted most of his fraud.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064E7-FA73-308A-047A-28F7129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5" y="305966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Digital Evidence Acquisition	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065B-89D9-A90F-BC98-60F1346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Unit-2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E8B7-09E1-26E1-A056-C223367B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for acquiring digital evidence from various sources: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Computers (Digital Formats, Image Acquisition, Image Formats, RAID)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devices (Mobile Forensics)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environments (Cloud Forensics)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Chain of custody </a:t>
            </a:r>
          </a:p>
          <a:p>
            <a:r>
              <a:rPr lang="en-US" sz="18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reservation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digital evidence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exercises: acquiring and preserving digital evidence using forensic tools.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9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8B3B-1E47-39FA-A4C2-C756D66A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B421F-514E-72C5-01E2-5B66A1E1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21" y="1999559"/>
            <a:ext cx="5382376" cy="206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C8C73-3FEB-3D45-B5B7-ACD76A0A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49" y="3717189"/>
            <a:ext cx="4925112" cy="197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8E0CF-46AE-78CF-AFA8-886A09C5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97E-3BB4-D74B-05D5-924479E1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Understanding Storage Formats for Digital Evidence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17C83-C073-CAE2-D2E9-52D780D74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962" y="2110321"/>
            <a:ext cx="5916227" cy="36608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13A7F-E8F1-0900-84CE-15FE3E32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325A-2989-FC39-6A17-E8F0F791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Understanding Storage Formats for Digital Evidence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FD6D0-3496-5953-4D57-28CAB0C0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420" y="2104840"/>
            <a:ext cx="4896533" cy="26483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3F324-7942-C6D5-FB8E-CBC82A14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5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37D1-51D6-2A20-712B-BC2CD94B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Understanding Storage Formats for Digital Evidence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0C142-C4A9-82FA-1FAE-828CFBA1E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150" y="2141613"/>
            <a:ext cx="4067743" cy="154326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13621-4058-C1E5-608D-B4141C17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9D2-0B91-738B-D8F0-97A40A96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Raw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5C8D0-2E97-29EC-C6EB-60E2BA7CE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54" y="2231979"/>
            <a:ext cx="5191850" cy="21720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4C85B-3A38-B633-DF94-F61B329B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B30D-C74B-BB2A-DA51-0474366B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Raw Format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4E6A5-B109-E9FD-0E5F-ACC7938D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757" y="2186532"/>
            <a:ext cx="5153744" cy="293410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9F938-EC09-E720-DDC6-63599CB4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674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376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PowerPoint Presentation</vt:lpstr>
      <vt:lpstr>Digital Forensics Lecture-8 </vt:lpstr>
      <vt:lpstr>Unit-2</vt:lpstr>
      <vt:lpstr>Objectives</vt:lpstr>
      <vt:lpstr>Understanding Storage Formats for Digital Evidence</vt:lpstr>
      <vt:lpstr>Understanding Storage Formats for Digital Evidence</vt:lpstr>
      <vt:lpstr>Understanding Storage Formats for Digital Evidence</vt:lpstr>
      <vt:lpstr>Raw Format</vt:lpstr>
      <vt:lpstr>Raw Format</vt:lpstr>
      <vt:lpstr>Propriety  Format</vt:lpstr>
      <vt:lpstr>Propriety  Format</vt:lpstr>
      <vt:lpstr>Advanced Forensics Format (AFF) </vt:lpstr>
      <vt:lpstr>Advanced Forensics Format (AFF) </vt:lpstr>
      <vt:lpstr>Determine the Best Acquisition Method </vt:lpstr>
      <vt:lpstr>Bit Stream Disk to image file </vt:lpstr>
      <vt:lpstr>Bit stream disk to disk</vt:lpstr>
      <vt:lpstr>Logical Acquisition and Sparse Acquisition</vt:lpstr>
      <vt:lpstr>Compressing Disk Images</vt:lpstr>
      <vt:lpstr>Tape Backup</vt:lpstr>
      <vt:lpstr>Returning Evidence Drives</vt:lpstr>
      <vt:lpstr>Case 5: Auction Fraud</vt:lpstr>
      <vt:lpstr>Case 5: Auction Fraud</vt:lpstr>
      <vt:lpstr>Next Lecture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2</cp:revision>
  <dcterms:created xsi:type="dcterms:W3CDTF">2024-09-01T03:16:53Z</dcterms:created>
  <dcterms:modified xsi:type="dcterms:W3CDTF">2024-09-06T05:17:50Z</dcterms:modified>
</cp:coreProperties>
</file>