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58"/>
  </p:notesMasterIdLst>
  <p:sldIdLst>
    <p:sldId id="256" r:id="rId2"/>
    <p:sldId id="257" r:id="rId3"/>
    <p:sldId id="302" r:id="rId4"/>
    <p:sldId id="303" r:id="rId5"/>
    <p:sldId id="304" r:id="rId6"/>
    <p:sldId id="305" r:id="rId7"/>
    <p:sldId id="306" r:id="rId8"/>
    <p:sldId id="307" r:id="rId9"/>
    <p:sldId id="386" r:id="rId10"/>
    <p:sldId id="394" r:id="rId11"/>
    <p:sldId id="387" r:id="rId12"/>
    <p:sldId id="390" r:id="rId13"/>
    <p:sldId id="391" r:id="rId14"/>
    <p:sldId id="395" r:id="rId15"/>
    <p:sldId id="389" r:id="rId16"/>
    <p:sldId id="396" r:id="rId17"/>
    <p:sldId id="397" r:id="rId18"/>
    <p:sldId id="431" r:id="rId19"/>
    <p:sldId id="433" r:id="rId20"/>
    <p:sldId id="398" r:id="rId21"/>
    <p:sldId id="430" r:id="rId22"/>
    <p:sldId id="432" r:id="rId23"/>
    <p:sldId id="429" r:id="rId24"/>
    <p:sldId id="420" r:id="rId25"/>
    <p:sldId id="421" r:id="rId26"/>
    <p:sldId id="392" r:id="rId27"/>
    <p:sldId id="393" r:id="rId28"/>
    <p:sldId id="399" r:id="rId29"/>
    <p:sldId id="423" r:id="rId30"/>
    <p:sldId id="424" r:id="rId31"/>
    <p:sldId id="425" r:id="rId32"/>
    <p:sldId id="400" r:id="rId33"/>
    <p:sldId id="422" r:id="rId34"/>
    <p:sldId id="401" r:id="rId35"/>
    <p:sldId id="402" r:id="rId36"/>
    <p:sldId id="407" r:id="rId37"/>
    <p:sldId id="409" r:id="rId38"/>
    <p:sldId id="408" r:id="rId39"/>
    <p:sldId id="403" r:id="rId40"/>
    <p:sldId id="405" r:id="rId41"/>
    <p:sldId id="426" r:id="rId42"/>
    <p:sldId id="410" r:id="rId43"/>
    <p:sldId id="411" r:id="rId44"/>
    <p:sldId id="428" r:id="rId45"/>
    <p:sldId id="413" r:id="rId46"/>
    <p:sldId id="414" r:id="rId47"/>
    <p:sldId id="415" r:id="rId48"/>
    <p:sldId id="417" r:id="rId49"/>
    <p:sldId id="418" r:id="rId50"/>
    <p:sldId id="419" r:id="rId51"/>
    <p:sldId id="427" r:id="rId52"/>
    <p:sldId id="434" r:id="rId53"/>
    <p:sldId id="258" r:id="rId54"/>
    <p:sldId id="259" r:id="rId55"/>
    <p:sldId id="260" r:id="rId56"/>
    <p:sldId id="261" r:id="rId57"/>
    <p:sldId id="262" r:id="rId58"/>
    <p:sldId id="263" r:id="rId59"/>
    <p:sldId id="264" r:id="rId60"/>
    <p:sldId id="265" r:id="rId61"/>
    <p:sldId id="266" r:id="rId62"/>
    <p:sldId id="267" r:id="rId63"/>
    <p:sldId id="268" r:id="rId64"/>
    <p:sldId id="269" r:id="rId65"/>
    <p:sldId id="270" r:id="rId66"/>
    <p:sldId id="271" r:id="rId67"/>
    <p:sldId id="272" r:id="rId68"/>
    <p:sldId id="273" r:id="rId69"/>
    <p:sldId id="274" r:id="rId70"/>
    <p:sldId id="275" r:id="rId71"/>
    <p:sldId id="276" r:id="rId72"/>
    <p:sldId id="277" r:id="rId73"/>
    <p:sldId id="278" r:id="rId74"/>
    <p:sldId id="279" r:id="rId75"/>
    <p:sldId id="280" r:id="rId76"/>
    <p:sldId id="1228" r:id="rId77"/>
    <p:sldId id="1157" r:id="rId78"/>
    <p:sldId id="1158" r:id="rId79"/>
    <p:sldId id="1189" r:id="rId80"/>
    <p:sldId id="1190" r:id="rId81"/>
    <p:sldId id="1191" r:id="rId82"/>
    <p:sldId id="1154" r:id="rId83"/>
    <p:sldId id="1160" r:id="rId84"/>
    <p:sldId id="1159" r:id="rId85"/>
    <p:sldId id="1166" r:id="rId86"/>
    <p:sldId id="1155" r:id="rId87"/>
    <p:sldId id="1163" r:id="rId88"/>
    <p:sldId id="1162" r:id="rId89"/>
    <p:sldId id="1165" r:id="rId90"/>
    <p:sldId id="1164" r:id="rId91"/>
    <p:sldId id="1161" r:id="rId92"/>
    <p:sldId id="1169" r:id="rId93"/>
    <p:sldId id="1170" r:id="rId94"/>
    <p:sldId id="1171" r:id="rId95"/>
    <p:sldId id="1172" r:id="rId96"/>
    <p:sldId id="1173" r:id="rId97"/>
    <p:sldId id="1183" r:id="rId98"/>
    <p:sldId id="1174" r:id="rId99"/>
    <p:sldId id="1175" r:id="rId100"/>
    <p:sldId id="1176" r:id="rId101"/>
    <p:sldId id="1177" r:id="rId102"/>
    <p:sldId id="1178" r:id="rId103"/>
    <p:sldId id="1229" r:id="rId104"/>
    <p:sldId id="1204" r:id="rId105"/>
    <p:sldId id="1205" r:id="rId106"/>
    <p:sldId id="1206" r:id="rId107"/>
    <p:sldId id="1207" r:id="rId108"/>
    <p:sldId id="1232" r:id="rId109"/>
    <p:sldId id="1230" r:id="rId110"/>
    <p:sldId id="1235" r:id="rId111"/>
    <p:sldId id="1236" r:id="rId112"/>
    <p:sldId id="1237" r:id="rId113"/>
    <p:sldId id="1238" r:id="rId114"/>
    <p:sldId id="1239" r:id="rId115"/>
    <p:sldId id="1240" r:id="rId116"/>
    <p:sldId id="1241" r:id="rId117"/>
    <p:sldId id="1242" r:id="rId118"/>
    <p:sldId id="1243" r:id="rId119"/>
    <p:sldId id="1244" r:id="rId120"/>
    <p:sldId id="1245" r:id="rId121"/>
    <p:sldId id="1246" r:id="rId122"/>
    <p:sldId id="1247" r:id="rId123"/>
    <p:sldId id="1248" r:id="rId124"/>
    <p:sldId id="1249" r:id="rId125"/>
    <p:sldId id="1250" r:id="rId126"/>
    <p:sldId id="1251" r:id="rId127"/>
    <p:sldId id="1252" r:id="rId128"/>
    <p:sldId id="1253" r:id="rId129"/>
    <p:sldId id="1254" r:id="rId130"/>
    <p:sldId id="1255" r:id="rId131"/>
    <p:sldId id="1257" r:id="rId132"/>
    <p:sldId id="1258" r:id="rId133"/>
    <p:sldId id="1256" r:id="rId134"/>
    <p:sldId id="1259" r:id="rId135"/>
    <p:sldId id="1261" r:id="rId136"/>
    <p:sldId id="1262" r:id="rId137"/>
    <p:sldId id="1263" r:id="rId138"/>
    <p:sldId id="1260" r:id="rId139"/>
    <p:sldId id="1264" r:id="rId140"/>
    <p:sldId id="1265" r:id="rId141"/>
    <p:sldId id="1266" r:id="rId142"/>
    <p:sldId id="1267" r:id="rId143"/>
    <p:sldId id="1268" r:id="rId144"/>
    <p:sldId id="1269" r:id="rId145"/>
    <p:sldId id="1270" r:id="rId146"/>
    <p:sldId id="1271" r:id="rId147"/>
    <p:sldId id="1272" r:id="rId148"/>
    <p:sldId id="1273" r:id="rId149"/>
    <p:sldId id="1274" r:id="rId150"/>
    <p:sldId id="1275" r:id="rId151"/>
    <p:sldId id="1276" r:id="rId152"/>
    <p:sldId id="1277" r:id="rId153"/>
    <p:sldId id="1278" r:id="rId154"/>
    <p:sldId id="1279" r:id="rId155"/>
    <p:sldId id="1280" r:id="rId156"/>
    <p:sldId id="301" r:id="rId1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B5ADC6-1C4D-4D93-ABC5-AAE36DA681F1}" v="87" dt="2024-08-21T09:11:56.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microsoft.com/office/2016/11/relationships/changesInfo" Target="changesInfos/changesInfo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 Kumar Dewangan" userId="13b04745-cb53-4b17-80d6-4c1e8065a03b" providerId="ADAL" clId="{C2B5ADC6-1C4D-4D93-ABC5-AAE36DA681F1}"/>
    <pc:docChg chg="undo custSel addSld modSld">
      <pc:chgData name="Narendra Kumar Dewangan" userId="13b04745-cb53-4b17-80d6-4c1e8065a03b" providerId="ADAL" clId="{C2B5ADC6-1C4D-4D93-ABC5-AAE36DA681F1}" dt="2024-08-21T09:12:31.735" v="777" actId="1038"/>
      <pc:docMkLst>
        <pc:docMk/>
      </pc:docMkLst>
      <pc:sldChg chg="addSp delSp modSp new mod setBg">
        <pc:chgData name="Narendra Kumar Dewangan" userId="13b04745-cb53-4b17-80d6-4c1e8065a03b" providerId="ADAL" clId="{C2B5ADC6-1C4D-4D93-ABC5-AAE36DA681F1}" dt="2024-08-21T05:50:30.308" v="186" actId="1076"/>
        <pc:sldMkLst>
          <pc:docMk/>
          <pc:sldMk cId="4100618917" sldId="256"/>
        </pc:sldMkLst>
        <pc:spChg chg="mod">
          <ac:chgData name="Narendra Kumar Dewangan" userId="13b04745-cb53-4b17-80d6-4c1e8065a03b" providerId="ADAL" clId="{C2B5ADC6-1C4D-4D93-ABC5-AAE36DA681F1}" dt="2024-08-21T05:47:12.269" v="59" actId="1076"/>
          <ac:spMkLst>
            <pc:docMk/>
            <pc:sldMk cId="4100618917" sldId="256"/>
            <ac:spMk id="2" creationId="{E9C307DA-88BB-D06A-F76C-36047CD32D2C}"/>
          </ac:spMkLst>
        </pc:spChg>
        <pc:spChg chg="mod">
          <ac:chgData name="Narendra Kumar Dewangan" userId="13b04745-cb53-4b17-80d6-4c1e8065a03b" providerId="ADAL" clId="{C2B5ADC6-1C4D-4D93-ABC5-AAE36DA681F1}" dt="2024-08-21T05:47:50.259" v="66" actId="1076"/>
          <ac:spMkLst>
            <pc:docMk/>
            <pc:sldMk cId="4100618917" sldId="256"/>
            <ac:spMk id="3" creationId="{EF178538-6718-9F45-FA40-A23CF50BE604}"/>
          </ac:spMkLst>
        </pc:spChg>
        <pc:spChg chg="add mod">
          <ac:chgData name="Narendra Kumar Dewangan" userId="13b04745-cb53-4b17-80d6-4c1e8065a03b" providerId="ADAL" clId="{C2B5ADC6-1C4D-4D93-ABC5-AAE36DA681F1}" dt="2024-08-21T05:50:30.308" v="186" actId="1076"/>
          <ac:spMkLst>
            <pc:docMk/>
            <pc:sldMk cId="4100618917" sldId="256"/>
            <ac:spMk id="8" creationId="{EA983B3F-69C6-D674-402D-477901418B2E}"/>
          </ac:spMkLst>
        </pc:spChg>
        <pc:spChg chg="add del">
          <ac:chgData name="Narendra Kumar Dewangan" userId="13b04745-cb53-4b17-80d6-4c1e8065a03b" providerId="ADAL" clId="{C2B5ADC6-1C4D-4D93-ABC5-AAE36DA681F1}" dt="2024-08-21T05:45:22.075" v="48" actId="26606"/>
          <ac:spMkLst>
            <pc:docMk/>
            <pc:sldMk cId="4100618917" sldId="256"/>
            <ac:spMk id="10" creationId="{0671A8AE-40A1-4631-A6B8-581AFF065482}"/>
          </ac:spMkLst>
        </pc:spChg>
        <pc:spChg chg="add del">
          <ac:chgData name="Narendra Kumar Dewangan" userId="13b04745-cb53-4b17-80d6-4c1e8065a03b" providerId="ADAL" clId="{C2B5ADC6-1C4D-4D93-ABC5-AAE36DA681F1}" dt="2024-08-21T05:45:22.075" v="48" actId="26606"/>
          <ac:spMkLst>
            <pc:docMk/>
            <pc:sldMk cId="4100618917" sldId="256"/>
            <ac:spMk id="12" creationId="{AB58EF07-17C2-48CF-ABB0-EEF1F17CB8F0}"/>
          </ac:spMkLst>
        </pc:spChg>
        <pc:spChg chg="add del">
          <ac:chgData name="Narendra Kumar Dewangan" userId="13b04745-cb53-4b17-80d6-4c1e8065a03b" providerId="ADAL" clId="{C2B5ADC6-1C4D-4D93-ABC5-AAE36DA681F1}" dt="2024-08-21T05:45:22.075" v="48" actId="26606"/>
          <ac:spMkLst>
            <pc:docMk/>
            <pc:sldMk cId="4100618917" sldId="256"/>
            <ac:spMk id="14" creationId="{AF2F604E-43BE-4DC3-B983-E071523364F8}"/>
          </ac:spMkLst>
        </pc:spChg>
        <pc:spChg chg="add del">
          <ac:chgData name="Narendra Kumar Dewangan" userId="13b04745-cb53-4b17-80d6-4c1e8065a03b" providerId="ADAL" clId="{C2B5ADC6-1C4D-4D93-ABC5-AAE36DA681F1}" dt="2024-08-21T05:45:22.075" v="48" actId="26606"/>
          <ac:spMkLst>
            <pc:docMk/>
            <pc:sldMk cId="4100618917" sldId="256"/>
            <ac:spMk id="16" creationId="{08C9B587-E65E-4B52-B37C-ABEBB6E87928}"/>
          </ac:spMkLst>
        </pc:spChg>
        <pc:spChg chg="add del">
          <ac:chgData name="Narendra Kumar Dewangan" userId="13b04745-cb53-4b17-80d6-4c1e8065a03b" providerId="ADAL" clId="{C2B5ADC6-1C4D-4D93-ABC5-AAE36DA681F1}" dt="2024-08-21T05:45:35.600" v="50" actId="26606"/>
          <ac:spMkLst>
            <pc:docMk/>
            <pc:sldMk cId="4100618917" sldId="256"/>
            <ac:spMk id="17" creationId="{B81933D1-5615-42C7-9C0B-4EB7105CCE2D}"/>
          </ac:spMkLst>
        </pc:spChg>
        <pc:spChg chg="add del">
          <ac:chgData name="Narendra Kumar Dewangan" userId="13b04745-cb53-4b17-80d6-4c1e8065a03b" providerId="ADAL" clId="{C2B5ADC6-1C4D-4D93-ABC5-AAE36DA681F1}" dt="2024-08-21T05:45:35.600" v="50" actId="26606"/>
          <ac:spMkLst>
            <pc:docMk/>
            <pc:sldMk cId="4100618917" sldId="256"/>
            <ac:spMk id="18" creationId="{47942995-B07F-4636-9A06-C6A104B260A8}"/>
          </ac:spMkLst>
        </pc:spChg>
        <pc:spChg chg="add del">
          <ac:chgData name="Narendra Kumar Dewangan" userId="13b04745-cb53-4b17-80d6-4c1e8065a03b" providerId="ADAL" clId="{C2B5ADC6-1C4D-4D93-ABC5-AAE36DA681F1}" dt="2024-08-21T05:45:35.600" v="50" actId="26606"/>
          <ac:spMkLst>
            <pc:docMk/>
            <pc:sldMk cId="4100618917" sldId="256"/>
            <ac:spMk id="19" creationId="{19C9EAEA-39D0-4B0E-A0EB-51E7B26740B1}"/>
          </ac:spMkLst>
        </pc:spChg>
        <pc:spChg chg="add del">
          <ac:chgData name="Narendra Kumar Dewangan" userId="13b04745-cb53-4b17-80d6-4c1e8065a03b" providerId="ADAL" clId="{C2B5ADC6-1C4D-4D93-ABC5-AAE36DA681F1}" dt="2024-08-21T05:46:48.958" v="55" actId="26606"/>
          <ac:spMkLst>
            <pc:docMk/>
            <pc:sldMk cId="4100618917" sldId="256"/>
            <ac:spMk id="23" creationId="{ECC07320-C2CA-4E29-8481-9D9E143C7788}"/>
          </ac:spMkLst>
        </pc:spChg>
        <pc:spChg chg="add del">
          <ac:chgData name="Narendra Kumar Dewangan" userId="13b04745-cb53-4b17-80d6-4c1e8065a03b" providerId="ADAL" clId="{C2B5ADC6-1C4D-4D93-ABC5-AAE36DA681F1}" dt="2024-08-21T05:46:48.958" v="55" actId="26606"/>
          <ac:spMkLst>
            <pc:docMk/>
            <pc:sldMk cId="4100618917" sldId="256"/>
            <ac:spMk id="24" creationId="{178FB36B-5BFE-42CA-BC60-1115E0D95EEC}"/>
          </ac:spMkLst>
        </pc:spChg>
        <pc:spChg chg="add">
          <ac:chgData name="Narendra Kumar Dewangan" userId="13b04745-cb53-4b17-80d6-4c1e8065a03b" providerId="ADAL" clId="{C2B5ADC6-1C4D-4D93-ABC5-AAE36DA681F1}" dt="2024-08-21T05:46:48.958" v="55" actId="26606"/>
          <ac:spMkLst>
            <pc:docMk/>
            <pc:sldMk cId="4100618917" sldId="256"/>
            <ac:spMk id="29" creationId="{4D60F200-5EB0-B223-2439-C96C67F0FEE1}"/>
          </ac:spMkLst>
        </pc:spChg>
        <pc:spChg chg="add">
          <ac:chgData name="Narendra Kumar Dewangan" userId="13b04745-cb53-4b17-80d6-4c1e8065a03b" providerId="ADAL" clId="{C2B5ADC6-1C4D-4D93-ABC5-AAE36DA681F1}" dt="2024-08-21T05:46:48.958" v="55" actId="26606"/>
          <ac:spMkLst>
            <pc:docMk/>
            <pc:sldMk cId="4100618917" sldId="256"/>
            <ac:spMk id="31" creationId="{1740453C-744F-DB3A-47EC-15EACE1DC117}"/>
          </ac:spMkLst>
        </pc:spChg>
        <pc:spChg chg="add">
          <ac:chgData name="Narendra Kumar Dewangan" userId="13b04745-cb53-4b17-80d6-4c1e8065a03b" providerId="ADAL" clId="{C2B5ADC6-1C4D-4D93-ABC5-AAE36DA681F1}" dt="2024-08-21T05:46:48.958" v="55" actId="26606"/>
          <ac:spMkLst>
            <pc:docMk/>
            <pc:sldMk cId="4100618917" sldId="256"/>
            <ac:spMk id="33" creationId="{336537A4-07E4-0E22-D14E-018FE569F2CC}"/>
          </ac:spMkLst>
        </pc:spChg>
        <pc:spChg chg="add">
          <ac:chgData name="Narendra Kumar Dewangan" userId="13b04745-cb53-4b17-80d6-4c1e8065a03b" providerId="ADAL" clId="{C2B5ADC6-1C4D-4D93-ABC5-AAE36DA681F1}" dt="2024-08-21T05:46:48.958" v="55" actId="26606"/>
          <ac:spMkLst>
            <pc:docMk/>
            <pc:sldMk cId="4100618917" sldId="256"/>
            <ac:spMk id="35" creationId="{62DF39DD-D69A-31B8-53C1-94595DDDBC5F}"/>
          </ac:spMkLst>
        </pc:spChg>
        <pc:spChg chg="add">
          <ac:chgData name="Narendra Kumar Dewangan" userId="13b04745-cb53-4b17-80d6-4c1e8065a03b" providerId="ADAL" clId="{C2B5ADC6-1C4D-4D93-ABC5-AAE36DA681F1}" dt="2024-08-21T05:46:48.958" v="55" actId="26606"/>
          <ac:spMkLst>
            <pc:docMk/>
            <pc:sldMk cId="4100618917" sldId="256"/>
            <ac:spMk id="37" creationId="{01EB5855-8EB7-1AE5-9030-5D0AA3C1AF4B}"/>
          </ac:spMkLst>
        </pc:spChg>
        <pc:spChg chg="add">
          <ac:chgData name="Narendra Kumar Dewangan" userId="13b04745-cb53-4b17-80d6-4c1e8065a03b" providerId="ADAL" clId="{C2B5ADC6-1C4D-4D93-ABC5-AAE36DA681F1}" dt="2024-08-21T05:46:48.958" v="55" actId="26606"/>
          <ac:spMkLst>
            <pc:docMk/>
            <pc:sldMk cId="4100618917" sldId="256"/>
            <ac:spMk id="39" creationId="{1031A9CD-7DCC-4A2F-A3A5-54F91317F7BA}"/>
          </ac:spMkLst>
        </pc:spChg>
        <pc:grpChg chg="add del">
          <ac:chgData name="Narendra Kumar Dewangan" userId="13b04745-cb53-4b17-80d6-4c1e8065a03b" providerId="ADAL" clId="{C2B5ADC6-1C4D-4D93-ABC5-AAE36DA681F1}" dt="2024-08-21T05:45:35.600" v="50" actId="26606"/>
          <ac:grpSpMkLst>
            <pc:docMk/>
            <pc:sldMk cId="4100618917" sldId="256"/>
            <ac:grpSpMk id="20" creationId="{032D8612-31EB-44CF-A1D0-14FD4C705424}"/>
          </ac:grpSpMkLst>
        </pc:grpChg>
        <pc:picChg chg="add mod ord">
          <ac:chgData name="Narendra Kumar Dewangan" userId="13b04745-cb53-4b17-80d6-4c1e8065a03b" providerId="ADAL" clId="{C2B5ADC6-1C4D-4D93-ABC5-AAE36DA681F1}" dt="2024-08-21T05:46:48.958" v="55" actId="26606"/>
          <ac:picMkLst>
            <pc:docMk/>
            <pc:sldMk cId="4100618917" sldId="256"/>
            <ac:picMk id="5" creationId="{58AD4D0D-5E63-2744-C113-EC08F9F99EF0}"/>
          </ac:picMkLst>
        </pc:picChg>
        <pc:picChg chg="add mod ord">
          <ac:chgData name="Narendra Kumar Dewangan" userId="13b04745-cb53-4b17-80d6-4c1e8065a03b" providerId="ADAL" clId="{C2B5ADC6-1C4D-4D93-ABC5-AAE36DA681F1}" dt="2024-08-21T05:47:43.405" v="65" actId="1076"/>
          <ac:picMkLst>
            <pc:docMk/>
            <pc:sldMk cId="4100618917" sldId="256"/>
            <ac:picMk id="7" creationId="{AE653B94-7429-781B-B3BC-DAF9E18B4077}"/>
          </ac:picMkLst>
        </pc:picChg>
      </pc:sldChg>
      <pc:sldChg chg="addSp modSp new mod setBg">
        <pc:chgData name="Narendra Kumar Dewangan" userId="13b04745-cb53-4b17-80d6-4c1e8065a03b" providerId="ADAL" clId="{C2B5ADC6-1C4D-4D93-ABC5-AAE36DA681F1}" dt="2024-08-21T05:53:52.446" v="321" actId="26606"/>
        <pc:sldMkLst>
          <pc:docMk/>
          <pc:sldMk cId="3248053876" sldId="257"/>
        </pc:sldMkLst>
        <pc:spChg chg="mod">
          <ac:chgData name="Narendra Kumar Dewangan" userId="13b04745-cb53-4b17-80d6-4c1e8065a03b" providerId="ADAL" clId="{C2B5ADC6-1C4D-4D93-ABC5-AAE36DA681F1}" dt="2024-08-21T05:53:52.446" v="321" actId="26606"/>
          <ac:spMkLst>
            <pc:docMk/>
            <pc:sldMk cId="3248053876" sldId="257"/>
            <ac:spMk id="2" creationId="{6E4EE9A6-FE1D-A8FC-865E-BFC9E31B5557}"/>
          </ac:spMkLst>
        </pc:spChg>
        <pc:spChg chg="mod">
          <ac:chgData name="Narendra Kumar Dewangan" userId="13b04745-cb53-4b17-80d6-4c1e8065a03b" providerId="ADAL" clId="{C2B5ADC6-1C4D-4D93-ABC5-AAE36DA681F1}" dt="2024-08-21T05:53:52.446" v="321" actId="26606"/>
          <ac:spMkLst>
            <pc:docMk/>
            <pc:sldMk cId="3248053876" sldId="257"/>
            <ac:spMk id="3" creationId="{2B226AD5-9F43-B235-9488-D49B0351E972}"/>
          </ac:spMkLst>
        </pc:spChg>
        <pc:spChg chg="add">
          <ac:chgData name="Narendra Kumar Dewangan" userId="13b04745-cb53-4b17-80d6-4c1e8065a03b" providerId="ADAL" clId="{C2B5ADC6-1C4D-4D93-ABC5-AAE36DA681F1}" dt="2024-08-21T05:53:52.446" v="321" actId="26606"/>
          <ac:spMkLst>
            <pc:docMk/>
            <pc:sldMk cId="3248053876" sldId="257"/>
            <ac:spMk id="9" creationId="{9F7D5CDA-D291-4307-BF55-1381FED29634}"/>
          </ac:spMkLst>
        </pc:spChg>
        <pc:picChg chg="add">
          <ac:chgData name="Narendra Kumar Dewangan" userId="13b04745-cb53-4b17-80d6-4c1e8065a03b" providerId="ADAL" clId="{C2B5ADC6-1C4D-4D93-ABC5-AAE36DA681F1}" dt="2024-08-21T05:53:52.446" v="321" actId="26606"/>
          <ac:picMkLst>
            <pc:docMk/>
            <pc:sldMk cId="3248053876" sldId="257"/>
            <ac:picMk id="5" creationId="{40AAE17F-1EC7-6347-D7E9-F262EE1751D8}"/>
          </ac:picMkLst>
        </pc:picChg>
      </pc:sldChg>
      <pc:sldChg chg="addSp modSp new mod">
        <pc:chgData name="Narendra Kumar Dewangan" userId="13b04745-cb53-4b17-80d6-4c1e8065a03b" providerId="ADAL" clId="{C2B5ADC6-1C4D-4D93-ABC5-AAE36DA681F1}" dt="2024-08-21T06:45:29.151" v="547" actId="14100"/>
        <pc:sldMkLst>
          <pc:docMk/>
          <pc:sldMk cId="1134155848" sldId="258"/>
        </pc:sldMkLst>
        <pc:spChg chg="mod">
          <ac:chgData name="Narendra Kumar Dewangan" userId="13b04745-cb53-4b17-80d6-4c1e8065a03b" providerId="ADAL" clId="{C2B5ADC6-1C4D-4D93-ABC5-AAE36DA681F1}" dt="2024-08-21T05:54:15.739" v="332" actId="20577"/>
          <ac:spMkLst>
            <pc:docMk/>
            <pc:sldMk cId="1134155848" sldId="258"/>
            <ac:spMk id="2" creationId="{0CE75CB7-A0A6-40ED-C44E-35F52FC13114}"/>
          </ac:spMkLst>
        </pc:spChg>
        <pc:spChg chg="mod">
          <ac:chgData name="Narendra Kumar Dewangan" userId="13b04745-cb53-4b17-80d6-4c1e8065a03b" providerId="ADAL" clId="{C2B5ADC6-1C4D-4D93-ABC5-AAE36DA681F1}" dt="2024-08-21T06:02:14.452" v="337" actId="20577"/>
          <ac:spMkLst>
            <pc:docMk/>
            <pc:sldMk cId="1134155848" sldId="258"/>
            <ac:spMk id="3" creationId="{B676040C-A7B3-C40B-F87B-6A2D7F40CC81}"/>
          </ac:spMkLst>
        </pc:spChg>
        <pc:picChg chg="add mod">
          <ac:chgData name="Narendra Kumar Dewangan" userId="13b04745-cb53-4b17-80d6-4c1e8065a03b" providerId="ADAL" clId="{C2B5ADC6-1C4D-4D93-ABC5-AAE36DA681F1}" dt="2024-08-21T06:45:29.151" v="547" actId="14100"/>
          <ac:picMkLst>
            <pc:docMk/>
            <pc:sldMk cId="1134155848" sldId="258"/>
            <ac:picMk id="4" creationId="{61679549-61FB-30FB-25E1-3262E5551C76}"/>
          </ac:picMkLst>
        </pc:picChg>
      </pc:sldChg>
      <pc:sldChg chg="addSp modSp new mod">
        <pc:chgData name="Narendra Kumar Dewangan" userId="13b04745-cb53-4b17-80d6-4c1e8065a03b" providerId="ADAL" clId="{C2B5ADC6-1C4D-4D93-ABC5-AAE36DA681F1}" dt="2024-08-21T06:47:54.165" v="548"/>
        <pc:sldMkLst>
          <pc:docMk/>
          <pc:sldMk cId="1855925870" sldId="259"/>
        </pc:sldMkLst>
        <pc:spChg chg="mod">
          <ac:chgData name="Narendra Kumar Dewangan" userId="13b04745-cb53-4b17-80d6-4c1e8065a03b" providerId="ADAL" clId="{C2B5ADC6-1C4D-4D93-ABC5-AAE36DA681F1}" dt="2024-08-21T06:02:38.993" v="366" actId="20577"/>
          <ac:spMkLst>
            <pc:docMk/>
            <pc:sldMk cId="1855925870" sldId="259"/>
            <ac:spMk id="2" creationId="{5A704E12-69E3-FDAA-A661-6DA9FB312034}"/>
          </ac:spMkLst>
        </pc:spChg>
        <pc:spChg chg="mod">
          <ac:chgData name="Narendra Kumar Dewangan" userId="13b04745-cb53-4b17-80d6-4c1e8065a03b" providerId="ADAL" clId="{C2B5ADC6-1C4D-4D93-ABC5-AAE36DA681F1}" dt="2024-08-21T06:03:33.133" v="378" actId="123"/>
          <ac:spMkLst>
            <pc:docMk/>
            <pc:sldMk cId="1855925870" sldId="259"/>
            <ac:spMk id="3" creationId="{EC7D5AA8-C71B-A027-F98F-7D218E86BA90}"/>
          </ac:spMkLst>
        </pc:spChg>
        <pc:spChg chg="add">
          <ac:chgData name="Narendra Kumar Dewangan" userId="13b04745-cb53-4b17-80d6-4c1e8065a03b" providerId="ADAL" clId="{C2B5ADC6-1C4D-4D93-ABC5-AAE36DA681F1}" dt="2024-08-21T06:03:05.818" v="370"/>
          <ac:spMkLst>
            <pc:docMk/>
            <pc:sldMk cId="1855925870" sldId="259"/>
            <ac:spMk id="4" creationId="{04D5C208-E22B-BCBD-AE42-12B3A25FBB84}"/>
          </ac:spMkLst>
        </pc:spChg>
        <pc:picChg chg="add mod">
          <ac:chgData name="Narendra Kumar Dewangan" userId="13b04745-cb53-4b17-80d6-4c1e8065a03b" providerId="ADAL" clId="{C2B5ADC6-1C4D-4D93-ABC5-AAE36DA681F1}" dt="2024-08-21T06:47:54.165" v="548"/>
          <ac:picMkLst>
            <pc:docMk/>
            <pc:sldMk cId="1855925870" sldId="259"/>
            <ac:picMk id="5" creationId="{72CA9789-E9D9-FCD9-9D79-FEAFDD64C2D7}"/>
          </ac:picMkLst>
        </pc:picChg>
      </pc:sldChg>
      <pc:sldChg chg="addSp modSp add mod">
        <pc:chgData name="Narendra Kumar Dewangan" userId="13b04745-cb53-4b17-80d6-4c1e8065a03b" providerId="ADAL" clId="{C2B5ADC6-1C4D-4D93-ABC5-AAE36DA681F1}" dt="2024-08-21T06:47:56.946" v="549"/>
        <pc:sldMkLst>
          <pc:docMk/>
          <pc:sldMk cId="3583343361" sldId="260"/>
        </pc:sldMkLst>
        <pc:spChg chg="mod">
          <ac:chgData name="Narendra Kumar Dewangan" userId="13b04745-cb53-4b17-80d6-4c1e8065a03b" providerId="ADAL" clId="{C2B5ADC6-1C4D-4D93-ABC5-AAE36DA681F1}" dt="2024-08-21T06:04:29.773" v="386" actId="12"/>
          <ac:spMkLst>
            <pc:docMk/>
            <pc:sldMk cId="3583343361" sldId="260"/>
            <ac:spMk id="3" creationId="{EC7D5AA8-C71B-A027-F98F-7D218E86BA90}"/>
          </ac:spMkLst>
        </pc:spChg>
        <pc:picChg chg="add mod">
          <ac:chgData name="Narendra Kumar Dewangan" userId="13b04745-cb53-4b17-80d6-4c1e8065a03b" providerId="ADAL" clId="{C2B5ADC6-1C4D-4D93-ABC5-AAE36DA681F1}" dt="2024-08-21T06:47:56.946" v="549"/>
          <ac:picMkLst>
            <pc:docMk/>
            <pc:sldMk cId="3583343361" sldId="260"/>
            <ac:picMk id="4" creationId="{C85F5D0A-2C19-FA53-E56B-FB6163696B4E}"/>
          </ac:picMkLst>
        </pc:picChg>
      </pc:sldChg>
      <pc:sldChg chg="addSp modSp add mod">
        <pc:chgData name="Narendra Kumar Dewangan" userId="13b04745-cb53-4b17-80d6-4c1e8065a03b" providerId="ADAL" clId="{C2B5ADC6-1C4D-4D93-ABC5-AAE36DA681F1}" dt="2024-08-21T06:48:01.304" v="550"/>
        <pc:sldMkLst>
          <pc:docMk/>
          <pc:sldMk cId="1334685325" sldId="261"/>
        </pc:sldMkLst>
        <pc:spChg chg="mod">
          <ac:chgData name="Narendra Kumar Dewangan" userId="13b04745-cb53-4b17-80d6-4c1e8065a03b" providerId="ADAL" clId="{C2B5ADC6-1C4D-4D93-ABC5-AAE36DA681F1}" dt="2024-08-21T06:26:52.093" v="413" actId="12"/>
          <ac:spMkLst>
            <pc:docMk/>
            <pc:sldMk cId="1334685325" sldId="261"/>
            <ac:spMk id="3" creationId="{EC7D5AA8-C71B-A027-F98F-7D218E86BA90}"/>
          </ac:spMkLst>
        </pc:spChg>
        <pc:spChg chg="add">
          <ac:chgData name="Narendra Kumar Dewangan" userId="13b04745-cb53-4b17-80d6-4c1e8065a03b" providerId="ADAL" clId="{C2B5ADC6-1C4D-4D93-ABC5-AAE36DA681F1}" dt="2024-08-21T06:26:12.366" v="397"/>
          <ac:spMkLst>
            <pc:docMk/>
            <pc:sldMk cId="1334685325" sldId="261"/>
            <ac:spMk id="4" creationId="{5236CAD1-6A12-59C2-CE27-CB91DF426322}"/>
          </ac:spMkLst>
        </pc:spChg>
        <pc:picChg chg="add mod">
          <ac:chgData name="Narendra Kumar Dewangan" userId="13b04745-cb53-4b17-80d6-4c1e8065a03b" providerId="ADAL" clId="{C2B5ADC6-1C4D-4D93-ABC5-AAE36DA681F1}" dt="2024-08-21T06:48:01.304" v="550"/>
          <ac:picMkLst>
            <pc:docMk/>
            <pc:sldMk cId="1334685325" sldId="261"/>
            <ac:picMk id="5" creationId="{10E01D06-A703-4392-ED41-7F30C57AC41A}"/>
          </ac:picMkLst>
        </pc:picChg>
      </pc:sldChg>
      <pc:sldChg chg="addSp modSp add mod">
        <pc:chgData name="Narendra Kumar Dewangan" userId="13b04745-cb53-4b17-80d6-4c1e8065a03b" providerId="ADAL" clId="{C2B5ADC6-1C4D-4D93-ABC5-AAE36DA681F1}" dt="2024-08-21T06:48:04.069" v="551"/>
        <pc:sldMkLst>
          <pc:docMk/>
          <pc:sldMk cId="1486557981" sldId="262"/>
        </pc:sldMkLst>
        <pc:spChg chg="mod">
          <ac:chgData name="Narendra Kumar Dewangan" userId="13b04745-cb53-4b17-80d6-4c1e8065a03b" providerId="ADAL" clId="{C2B5ADC6-1C4D-4D93-ABC5-AAE36DA681F1}" dt="2024-08-21T06:27:10.245" v="414"/>
          <ac:spMkLst>
            <pc:docMk/>
            <pc:sldMk cId="1486557981" sldId="262"/>
            <ac:spMk id="2" creationId="{5A704E12-69E3-FDAA-A661-6DA9FB312034}"/>
          </ac:spMkLst>
        </pc:spChg>
        <pc:spChg chg="mod">
          <ac:chgData name="Narendra Kumar Dewangan" userId="13b04745-cb53-4b17-80d6-4c1e8065a03b" providerId="ADAL" clId="{C2B5ADC6-1C4D-4D93-ABC5-AAE36DA681F1}" dt="2024-08-21T06:28:24.841" v="429" actId="27636"/>
          <ac:spMkLst>
            <pc:docMk/>
            <pc:sldMk cId="1486557981" sldId="262"/>
            <ac:spMk id="3" creationId="{EC7D5AA8-C71B-A027-F98F-7D218E86BA90}"/>
          </ac:spMkLst>
        </pc:spChg>
        <pc:picChg chg="add mod">
          <ac:chgData name="Narendra Kumar Dewangan" userId="13b04745-cb53-4b17-80d6-4c1e8065a03b" providerId="ADAL" clId="{C2B5ADC6-1C4D-4D93-ABC5-AAE36DA681F1}" dt="2024-08-21T06:48:04.069" v="551"/>
          <ac:picMkLst>
            <pc:docMk/>
            <pc:sldMk cId="1486557981" sldId="262"/>
            <ac:picMk id="4" creationId="{5E296D1F-675B-C2B8-A30E-B3B5628151B6}"/>
          </ac:picMkLst>
        </pc:picChg>
      </pc:sldChg>
      <pc:sldChg chg="addSp modSp add mod">
        <pc:chgData name="Narendra Kumar Dewangan" userId="13b04745-cb53-4b17-80d6-4c1e8065a03b" providerId="ADAL" clId="{C2B5ADC6-1C4D-4D93-ABC5-AAE36DA681F1}" dt="2024-08-21T06:48:08.983" v="552"/>
        <pc:sldMkLst>
          <pc:docMk/>
          <pc:sldMk cId="698566162" sldId="263"/>
        </pc:sldMkLst>
        <pc:spChg chg="mod">
          <ac:chgData name="Narendra Kumar Dewangan" userId="13b04745-cb53-4b17-80d6-4c1e8065a03b" providerId="ADAL" clId="{C2B5ADC6-1C4D-4D93-ABC5-AAE36DA681F1}" dt="2024-08-21T06:28:45.698" v="431"/>
          <ac:spMkLst>
            <pc:docMk/>
            <pc:sldMk cId="698566162" sldId="263"/>
            <ac:spMk id="2" creationId="{5A704E12-69E3-FDAA-A661-6DA9FB312034}"/>
          </ac:spMkLst>
        </pc:spChg>
        <pc:spChg chg="mod">
          <ac:chgData name="Narendra Kumar Dewangan" userId="13b04745-cb53-4b17-80d6-4c1e8065a03b" providerId="ADAL" clId="{C2B5ADC6-1C4D-4D93-ABC5-AAE36DA681F1}" dt="2024-08-21T06:30:29.744" v="451" actId="27636"/>
          <ac:spMkLst>
            <pc:docMk/>
            <pc:sldMk cId="698566162" sldId="263"/>
            <ac:spMk id="3" creationId="{EC7D5AA8-C71B-A027-F98F-7D218E86BA90}"/>
          </ac:spMkLst>
        </pc:spChg>
        <pc:spChg chg="add">
          <ac:chgData name="Narendra Kumar Dewangan" userId="13b04745-cb53-4b17-80d6-4c1e8065a03b" providerId="ADAL" clId="{C2B5ADC6-1C4D-4D93-ABC5-AAE36DA681F1}" dt="2024-08-21T06:29:05.559" v="432"/>
          <ac:spMkLst>
            <pc:docMk/>
            <pc:sldMk cId="698566162" sldId="263"/>
            <ac:spMk id="4" creationId="{DF0D03DC-C0E8-BEE9-B2A4-DE19BF8F863B}"/>
          </ac:spMkLst>
        </pc:spChg>
        <pc:picChg chg="add mod">
          <ac:chgData name="Narendra Kumar Dewangan" userId="13b04745-cb53-4b17-80d6-4c1e8065a03b" providerId="ADAL" clId="{C2B5ADC6-1C4D-4D93-ABC5-AAE36DA681F1}" dt="2024-08-21T06:48:08.983" v="552"/>
          <ac:picMkLst>
            <pc:docMk/>
            <pc:sldMk cId="698566162" sldId="263"/>
            <ac:picMk id="5" creationId="{B632585F-82A3-EDE6-E302-821BA48BCE39}"/>
          </ac:picMkLst>
        </pc:picChg>
      </pc:sldChg>
      <pc:sldChg chg="addSp modSp add mod">
        <pc:chgData name="Narendra Kumar Dewangan" userId="13b04745-cb53-4b17-80d6-4c1e8065a03b" providerId="ADAL" clId="{C2B5ADC6-1C4D-4D93-ABC5-AAE36DA681F1}" dt="2024-08-21T06:48:11.951" v="553"/>
        <pc:sldMkLst>
          <pc:docMk/>
          <pc:sldMk cId="1892661562" sldId="264"/>
        </pc:sldMkLst>
        <pc:spChg chg="mod">
          <ac:chgData name="Narendra Kumar Dewangan" userId="13b04745-cb53-4b17-80d6-4c1e8065a03b" providerId="ADAL" clId="{C2B5ADC6-1C4D-4D93-ABC5-AAE36DA681F1}" dt="2024-08-21T06:30:16.184" v="447" actId="20577"/>
          <ac:spMkLst>
            <pc:docMk/>
            <pc:sldMk cId="1892661562" sldId="264"/>
            <ac:spMk id="3" creationId="{EC7D5AA8-C71B-A027-F98F-7D218E86BA90}"/>
          </ac:spMkLst>
        </pc:spChg>
        <pc:picChg chg="add mod">
          <ac:chgData name="Narendra Kumar Dewangan" userId="13b04745-cb53-4b17-80d6-4c1e8065a03b" providerId="ADAL" clId="{C2B5ADC6-1C4D-4D93-ABC5-AAE36DA681F1}" dt="2024-08-21T06:48:11.951" v="553"/>
          <ac:picMkLst>
            <pc:docMk/>
            <pc:sldMk cId="1892661562" sldId="264"/>
            <ac:picMk id="4" creationId="{E21A2056-C251-49AF-4723-545A19FFF630}"/>
          </ac:picMkLst>
        </pc:picChg>
      </pc:sldChg>
      <pc:sldChg chg="modSp new mod">
        <pc:chgData name="Narendra Kumar Dewangan" userId="13b04745-cb53-4b17-80d6-4c1e8065a03b" providerId="ADAL" clId="{C2B5ADC6-1C4D-4D93-ABC5-AAE36DA681F1}" dt="2024-08-21T06:34:51.185" v="499" actId="113"/>
        <pc:sldMkLst>
          <pc:docMk/>
          <pc:sldMk cId="646782976" sldId="265"/>
        </pc:sldMkLst>
        <pc:spChg chg="mod">
          <ac:chgData name="Narendra Kumar Dewangan" userId="13b04745-cb53-4b17-80d6-4c1e8065a03b" providerId="ADAL" clId="{C2B5ADC6-1C4D-4D93-ABC5-AAE36DA681F1}" dt="2024-08-21T06:31:38.060" v="473" actId="20577"/>
          <ac:spMkLst>
            <pc:docMk/>
            <pc:sldMk cId="646782976" sldId="265"/>
            <ac:spMk id="2" creationId="{3CDEBAF6-A02D-D16F-4332-280D51A58B37}"/>
          </ac:spMkLst>
        </pc:spChg>
        <pc:spChg chg="mod">
          <ac:chgData name="Narendra Kumar Dewangan" userId="13b04745-cb53-4b17-80d6-4c1e8065a03b" providerId="ADAL" clId="{C2B5ADC6-1C4D-4D93-ABC5-AAE36DA681F1}" dt="2024-08-21T06:34:51.185" v="499" actId="113"/>
          <ac:spMkLst>
            <pc:docMk/>
            <pc:sldMk cId="646782976" sldId="265"/>
            <ac:spMk id="3" creationId="{B7235C16-6614-E750-6E3F-5FF8741C26C3}"/>
          </ac:spMkLst>
        </pc:spChg>
      </pc:sldChg>
      <pc:sldChg chg="addSp delSp modSp new mod setBg">
        <pc:chgData name="Narendra Kumar Dewangan" userId="13b04745-cb53-4b17-80d6-4c1e8065a03b" providerId="ADAL" clId="{C2B5ADC6-1C4D-4D93-ABC5-AAE36DA681F1}" dt="2024-08-21T06:48:15.279" v="554"/>
        <pc:sldMkLst>
          <pc:docMk/>
          <pc:sldMk cId="2825162545" sldId="266"/>
        </pc:sldMkLst>
        <pc:spChg chg="mod">
          <ac:chgData name="Narendra Kumar Dewangan" userId="13b04745-cb53-4b17-80d6-4c1e8065a03b" providerId="ADAL" clId="{C2B5ADC6-1C4D-4D93-ABC5-AAE36DA681F1}" dt="2024-08-21T06:41:05.620" v="511" actId="26606"/>
          <ac:spMkLst>
            <pc:docMk/>
            <pc:sldMk cId="2825162545" sldId="266"/>
            <ac:spMk id="2" creationId="{8DB8C479-3E6A-52B5-4719-7356EFF22EF3}"/>
          </ac:spMkLst>
        </pc:spChg>
        <pc:spChg chg="add del mod">
          <ac:chgData name="Narendra Kumar Dewangan" userId="13b04745-cb53-4b17-80d6-4c1e8065a03b" providerId="ADAL" clId="{C2B5ADC6-1C4D-4D93-ABC5-AAE36DA681F1}" dt="2024-08-21T06:41:05.620" v="511" actId="26606"/>
          <ac:spMkLst>
            <pc:docMk/>
            <pc:sldMk cId="2825162545" sldId="266"/>
            <ac:spMk id="3" creationId="{C207BD8E-61A0-8ECA-2906-15F9CC2169CB}"/>
          </ac:spMkLst>
        </pc:spChg>
        <pc:spChg chg="add mod">
          <ac:chgData name="Narendra Kumar Dewangan" userId="13b04745-cb53-4b17-80d6-4c1e8065a03b" providerId="ADAL" clId="{C2B5ADC6-1C4D-4D93-ABC5-AAE36DA681F1}" dt="2024-08-21T06:40:30.381" v="503"/>
          <ac:spMkLst>
            <pc:docMk/>
            <pc:sldMk cId="2825162545" sldId="266"/>
            <ac:spMk id="4" creationId="{205A5904-4116-8932-8975-A2B98F142081}"/>
          </ac:spMkLst>
        </pc:spChg>
        <pc:spChg chg="add">
          <ac:chgData name="Narendra Kumar Dewangan" userId="13b04745-cb53-4b17-80d6-4c1e8065a03b" providerId="ADAL" clId="{C2B5ADC6-1C4D-4D93-ABC5-AAE36DA681F1}" dt="2024-08-21T06:41:05.620" v="511" actId="26606"/>
          <ac:spMkLst>
            <pc:docMk/>
            <pc:sldMk cId="2825162545" sldId="266"/>
            <ac:spMk id="9" creationId="{BACC6370-2D7E-4714-9D71-7542949D7D5D}"/>
          </ac:spMkLst>
        </pc:spChg>
        <pc:spChg chg="add">
          <ac:chgData name="Narendra Kumar Dewangan" userId="13b04745-cb53-4b17-80d6-4c1e8065a03b" providerId="ADAL" clId="{C2B5ADC6-1C4D-4D93-ABC5-AAE36DA681F1}" dt="2024-08-21T06:41:05.620" v="511" actId="26606"/>
          <ac:spMkLst>
            <pc:docMk/>
            <pc:sldMk cId="2825162545" sldId="266"/>
            <ac:spMk id="11" creationId="{F68B3F68-107C-434F-AA38-110D5EA91B85}"/>
          </ac:spMkLst>
        </pc:spChg>
        <pc:spChg chg="add">
          <ac:chgData name="Narendra Kumar Dewangan" userId="13b04745-cb53-4b17-80d6-4c1e8065a03b" providerId="ADAL" clId="{C2B5ADC6-1C4D-4D93-ABC5-AAE36DA681F1}" dt="2024-08-21T06:41:05.620" v="511" actId="26606"/>
          <ac:spMkLst>
            <pc:docMk/>
            <pc:sldMk cId="2825162545" sldId="266"/>
            <ac:spMk id="13" creationId="{AAD0DBB9-1A4B-4391-81D4-CB19F9AB918A}"/>
          </ac:spMkLst>
        </pc:spChg>
        <pc:spChg chg="add">
          <ac:chgData name="Narendra Kumar Dewangan" userId="13b04745-cb53-4b17-80d6-4c1e8065a03b" providerId="ADAL" clId="{C2B5ADC6-1C4D-4D93-ABC5-AAE36DA681F1}" dt="2024-08-21T06:41:05.620" v="511" actId="26606"/>
          <ac:spMkLst>
            <pc:docMk/>
            <pc:sldMk cId="2825162545" sldId="266"/>
            <ac:spMk id="15" creationId="{063BBA22-50EA-4C4D-BE05-F1CE4E63AA56}"/>
          </ac:spMkLst>
        </pc:spChg>
        <pc:graphicFrameChg chg="add">
          <ac:chgData name="Narendra Kumar Dewangan" userId="13b04745-cb53-4b17-80d6-4c1e8065a03b" providerId="ADAL" clId="{C2B5ADC6-1C4D-4D93-ABC5-AAE36DA681F1}" dt="2024-08-21T06:41:05.620" v="511" actId="26606"/>
          <ac:graphicFrameMkLst>
            <pc:docMk/>
            <pc:sldMk cId="2825162545" sldId="266"/>
            <ac:graphicFrameMk id="5" creationId="{3F4F89C4-3A18-5AAB-B779-0F8A4DDC0005}"/>
          </ac:graphicFrameMkLst>
        </pc:graphicFrameChg>
        <pc:picChg chg="add mod">
          <ac:chgData name="Narendra Kumar Dewangan" userId="13b04745-cb53-4b17-80d6-4c1e8065a03b" providerId="ADAL" clId="{C2B5ADC6-1C4D-4D93-ABC5-AAE36DA681F1}" dt="2024-08-21T06:48:15.279" v="554"/>
          <ac:picMkLst>
            <pc:docMk/>
            <pc:sldMk cId="2825162545" sldId="266"/>
            <ac:picMk id="6" creationId="{6FC6B81B-7F7C-7E08-EA7A-402FB7859B41}"/>
          </ac:picMkLst>
        </pc:picChg>
      </pc:sldChg>
      <pc:sldChg chg="addSp modSp new mod setBg">
        <pc:chgData name="Narendra Kumar Dewangan" userId="13b04745-cb53-4b17-80d6-4c1e8065a03b" providerId="ADAL" clId="{C2B5ADC6-1C4D-4D93-ABC5-AAE36DA681F1}" dt="2024-08-21T06:48:19.421" v="555"/>
        <pc:sldMkLst>
          <pc:docMk/>
          <pc:sldMk cId="3700286762" sldId="267"/>
        </pc:sldMkLst>
        <pc:spChg chg="mod">
          <ac:chgData name="Narendra Kumar Dewangan" userId="13b04745-cb53-4b17-80d6-4c1e8065a03b" providerId="ADAL" clId="{C2B5ADC6-1C4D-4D93-ABC5-AAE36DA681F1}" dt="2024-08-21T06:41:55.784" v="520" actId="26606"/>
          <ac:spMkLst>
            <pc:docMk/>
            <pc:sldMk cId="3700286762" sldId="267"/>
            <ac:spMk id="2" creationId="{4DD2DCCF-E194-A222-BE1F-CD4249E9B6C7}"/>
          </ac:spMkLst>
        </pc:spChg>
        <pc:spChg chg="mod">
          <ac:chgData name="Narendra Kumar Dewangan" userId="13b04745-cb53-4b17-80d6-4c1e8065a03b" providerId="ADAL" clId="{C2B5ADC6-1C4D-4D93-ABC5-AAE36DA681F1}" dt="2024-08-21T06:41:55.784" v="520" actId="26606"/>
          <ac:spMkLst>
            <pc:docMk/>
            <pc:sldMk cId="3700286762" sldId="267"/>
            <ac:spMk id="3" creationId="{2A57B5A1-4CA0-DE34-DE32-84348983D5B5}"/>
          </ac:spMkLst>
        </pc:spChg>
        <pc:spChg chg="add">
          <ac:chgData name="Narendra Kumar Dewangan" userId="13b04745-cb53-4b17-80d6-4c1e8065a03b" providerId="ADAL" clId="{C2B5ADC6-1C4D-4D93-ABC5-AAE36DA681F1}" dt="2024-08-21T06:41:55.784" v="520" actId="26606"/>
          <ac:spMkLst>
            <pc:docMk/>
            <pc:sldMk cId="3700286762" sldId="267"/>
            <ac:spMk id="10" creationId="{245A9F99-D9B1-4094-A2E2-B90AC1DB7B9C}"/>
          </ac:spMkLst>
        </pc:spChg>
        <pc:spChg chg="add">
          <ac:chgData name="Narendra Kumar Dewangan" userId="13b04745-cb53-4b17-80d6-4c1e8065a03b" providerId="ADAL" clId="{C2B5ADC6-1C4D-4D93-ABC5-AAE36DA681F1}" dt="2024-08-21T06:41:55.784" v="520" actId="26606"/>
          <ac:spMkLst>
            <pc:docMk/>
            <pc:sldMk cId="3700286762" sldId="267"/>
            <ac:spMk id="12" creationId="{B7FAF607-473A-4A43-A23D-BBFF5C4117BB}"/>
          </ac:spMkLst>
        </pc:spChg>
        <pc:grpChg chg="add">
          <ac:chgData name="Narendra Kumar Dewangan" userId="13b04745-cb53-4b17-80d6-4c1e8065a03b" providerId="ADAL" clId="{C2B5ADC6-1C4D-4D93-ABC5-AAE36DA681F1}" dt="2024-08-21T06:41:55.784" v="520" actId="26606"/>
          <ac:grpSpMkLst>
            <pc:docMk/>
            <pc:sldMk cId="3700286762" sldId="267"/>
            <ac:grpSpMk id="14" creationId="{C5F6476F-D303-44D3-B30F-1BA348F0F64A}"/>
          </ac:grpSpMkLst>
        </pc:grpChg>
        <pc:picChg chg="add mod">
          <ac:chgData name="Narendra Kumar Dewangan" userId="13b04745-cb53-4b17-80d6-4c1e8065a03b" providerId="ADAL" clId="{C2B5ADC6-1C4D-4D93-ABC5-AAE36DA681F1}" dt="2024-08-21T06:48:19.421" v="555"/>
          <ac:picMkLst>
            <pc:docMk/>
            <pc:sldMk cId="3700286762" sldId="267"/>
            <ac:picMk id="4" creationId="{BCC32594-9F47-5203-5BD1-81D06E4956BC}"/>
          </ac:picMkLst>
        </pc:picChg>
        <pc:picChg chg="add">
          <ac:chgData name="Narendra Kumar Dewangan" userId="13b04745-cb53-4b17-80d6-4c1e8065a03b" providerId="ADAL" clId="{C2B5ADC6-1C4D-4D93-ABC5-AAE36DA681F1}" dt="2024-08-21T06:41:55.784" v="520" actId="26606"/>
          <ac:picMkLst>
            <pc:docMk/>
            <pc:sldMk cId="3700286762" sldId="267"/>
            <ac:picMk id="7" creationId="{AEF5807D-54BE-2B8C-E973-745807260E02}"/>
          </ac:picMkLst>
        </pc:picChg>
      </pc:sldChg>
      <pc:sldChg chg="addSp delSp modSp new mod setBg">
        <pc:chgData name="Narendra Kumar Dewangan" userId="13b04745-cb53-4b17-80d6-4c1e8065a03b" providerId="ADAL" clId="{C2B5ADC6-1C4D-4D93-ABC5-AAE36DA681F1}" dt="2024-08-21T06:48:22.882" v="556"/>
        <pc:sldMkLst>
          <pc:docMk/>
          <pc:sldMk cId="2770079323" sldId="268"/>
        </pc:sldMkLst>
        <pc:spChg chg="mod">
          <ac:chgData name="Narendra Kumar Dewangan" userId="13b04745-cb53-4b17-80d6-4c1e8065a03b" providerId="ADAL" clId="{C2B5ADC6-1C4D-4D93-ABC5-AAE36DA681F1}" dt="2024-08-21T06:42:39.334" v="529" actId="26606"/>
          <ac:spMkLst>
            <pc:docMk/>
            <pc:sldMk cId="2770079323" sldId="268"/>
            <ac:spMk id="2" creationId="{48D57192-04ED-1696-44D0-2FA5C5AEE69D}"/>
          </ac:spMkLst>
        </pc:spChg>
        <pc:spChg chg="add del mod">
          <ac:chgData name="Narendra Kumar Dewangan" userId="13b04745-cb53-4b17-80d6-4c1e8065a03b" providerId="ADAL" clId="{C2B5ADC6-1C4D-4D93-ABC5-AAE36DA681F1}" dt="2024-08-21T06:42:39.334" v="529" actId="26606"/>
          <ac:spMkLst>
            <pc:docMk/>
            <pc:sldMk cId="2770079323" sldId="268"/>
            <ac:spMk id="3" creationId="{0A700944-517B-CA75-4360-A1A8D498A7AA}"/>
          </ac:spMkLst>
        </pc:spChg>
        <pc:spChg chg="add mod">
          <ac:chgData name="Narendra Kumar Dewangan" userId="13b04745-cb53-4b17-80d6-4c1e8065a03b" providerId="ADAL" clId="{C2B5ADC6-1C4D-4D93-ABC5-AAE36DA681F1}" dt="2024-08-21T06:42:29.039" v="525"/>
          <ac:spMkLst>
            <pc:docMk/>
            <pc:sldMk cId="2770079323" sldId="268"/>
            <ac:spMk id="4" creationId="{A8D285C9-D43C-6708-008A-9E9FECB7E1C7}"/>
          </ac:spMkLst>
        </pc:spChg>
        <pc:spChg chg="add">
          <ac:chgData name="Narendra Kumar Dewangan" userId="13b04745-cb53-4b17-80d6-4c1e8065a03b" providerId="ADAL" clId="{C2B5ADC6-1C4D-4D93-ABC5-AAE36DA681F1}" dt="2024-08-21T06:42:39.334" v="529" actId="26606"/>
          <ac:spMkLst>
            <pc:docMk/>
            <pc:sldMk cId="2770079323" sldId="268"/>
            <ac:spMk id="10" creationId="{952B4610-38D5-4CB6-81BF-0A650217F550}"/>
          </ac:spMkLst>
        </pc:spChg>
        <pc:graphicFrameChg chg="add">
          <ac:chgData name="Narendra Kumar Dewangan" userId="13b04745-cb53-4b17-80d6-4c1e8065a03b" providerId="ADAL" clId="{C2B5ADC6-1C4D-4D93-ABC5-AAE36DA681F1}" dt="2024-08-21T06:42:39.334" v="529" actId="26606"/>
          <ac:graphicFrameMkLst>
            <pc:docMk/>
            <pc:sldMk cId="2770079323" sldId="268"/>
            <ac:graphicFrameMk id="5" creationId="{4FCB22BB-C26A-36AC-564A-792FA472191A}"/>
          </ac:graphicFrameMkLst>
        </pc:graphicFrameChg>
        <pc:picChg chg="add">
          <ac:chgData name="Narendra Kumar Dewangan" userId="13b04745-cb53-4b17-80d6-4c1e8065a03b" providerId="ADAL" clId="{C2B5ADC6-1C4D-4D93-ABC5-AAE36DA681F1}" dt="2024-08-21T06:42:39.334" v="529" actId="26606"/>
          <ac:picMkLst>
            <pc:docMk/>
            <pc:sldMk cId="2770079323" sldId="268"/>
            <ac:picMk id="6" creationId="{CD306FCD-673B-B713-E0F4-6E25C913B1C1}"/>
          </ac:picMkLst>
        </pc:picChg>
        <pc:picChg chg="add mod">
          <ac:chgData name="Narendra Kumar Dewangan" userId="13b04745-cb53-4b17-80d6-4c1e8065a03b" providerId="ADAL" clId="{C2B5ADC6-1C4D-4D93-ABC5-AAE36DA681F1}" dt="2024-08-21T06:48:22.882" v="556"/>
          <ac:picMkLst>
            <pc:docMk/>
            <pc:sldMk cId="2770079323" sldId="268"/>
            <ac:picMk id="7" creationId="{C1EAD29D-82FA-8618-CF11-189E4E4D4AE7}"/>
          </ac:picMkLst>
        </pc:picChg>
      </pc:sldChg>
      <pc:sldChg chg="addSp delSp modSp new mod">
        <pc:chgData name="Narendra Kumar Dewangan" userId="13b04745-cb53-4b17-80d6-4c1e8065a03b" providerId="ADAL" clId="{C2B5ADC6-1C4D-4D93-ABC5-AAE36DA681F1}" dt="2024-08-21T06:48:25.335" v="557"/>
        <pc:sldMkLst>
          <pc:docMk/>
          <pc:sldMk cId="695994278" sldId="269"/>
        </pc:sldMkLst>
        <pc:spChg chg="mod">
          <ac:chgData name="Narendra Kumar Dewangan" userId="13b04745-cb53-4b17-80d6-4c1e8065a03b" providerId="ADAL" clId="{C2B5ADC6-1C4D-4D93-ABC5-AAE36DA681F1}" dt="2024-08-21T06:42:54.217" v="531"/>
          <ac:spMkLst>
            <pc:docMk/>
            <pc:sldMk cId="695994278" sldId="269"/>
            <ac:spMk id="2" creationId="{B6E581C1-A747-1DEA-FFCA-15AC7FAF7BAC}"/>
          </ac:spMkLst>
        </pc:spChg>
        <pc:spChg chg="add del mod">
          <ac:chgData name="Narendra Kumar Dewangan" userId="13b04745-cb53-4b17-80d6-4c1e8065a03b" providerId="ADAL" clId="{C2B5ADC6-1C4D-4D93-ABC5-AAE36DA681F1}" dt="2024-08-21T06:43:33.259" v="537" actId="26606"/>
          <ac:spMkLst>
            <pc:docMk/>
            <pc:sldMk cId="695994278" sldId="269"/>
            <ac:spMk id="3" creationId="{68DF8751-6C56-A3EF-338A-2629E5E178E4}"/>
          </ac:spMkLst>
        </pc:spChg>
        <pc:graphicFrameChg chg="add del">
          <ac:chgData name="Narendra Kumar Dewangan" userId="13b04745-cb53-4b17-80d6-4c1e8065a03b" providerId="ADAL" clId="{C2B5ADC6-1C4D-4D93-ABC5-AAE36DA681F1}" dt="2024-08-21T06:43:33.212" v="536" actId="26606"/>
          <ac:graphicFrameMkLst>
            <pc:docMk/>
            <pc:sldMk cId="695994278" sldId="269"/>
            <ac:graphicFrameMk id="5" creationId="{BB0AC5DC-7A64-AC50-0C69-6AB3EDC11A79}"/>
          </ac:graphicFrameMkLst>
        </pc:graphicFrameChg>
        <pc:graphicFrameChg chg="add">
          <ac:chgData name="Narendra Kumar Dewangan" userId="13b04745-cb53-4b17-80d6-4c1e8065a03b" providerId="ADAL" clId="{C2B5ADC6-1C4D-4D93-ABC5-AAE36DA681F1}" dt="2024-08-21T06:43:33.259" v="537" actId="26606"/>
          <ac:graphicFrameMkLst>
            <pc:docMk/>
            <pc:sldMk cId="695994278" sldId="269"/>
            <ac:graphicFrameMk id="7" creationId="{CD76A9F0-5ECC-F394-BABD-505054CCB5C6}"/>
          </ac:graphicFrameMkLst>
        </pc:graphicFrameChg>
        <pc:picChg chg="add mod">
          <ac:chgData name="Narendra Kumar Dewangan" userId="13b04745-cb53-4b17-80d6-4c1e8065a03b" providerId="ADAL" clId="{C2B5ADC6-1C4D-4D93-ABC5-AAE36DA681F1}" dt="2024-08-21T06:48:25.335" v="557"/>
          <ac:picMkLst>
            <pc:docMk/>
            <pc:sldMk cId="695994278" sldId="269"/>
            <ac:picMk id="4" creationId="{EE504B43-8218-537D-8401-87AE40BCAAE8}"/>
          </ac:picMkLst>
        </pc:picChg>
      </pc:sldChg>
      <pc:sldChg chg="addSp modSp new mod setBg">
        <pc:chgData name="Narendra Kumar Dewangan" userId="13b04745-cb53-4b17-80d6-4c1e8065a03b" providerId="ADAL" clId="{C2B5ADC6-1C4D-4D93-ABC5-AAE36DA681F1}" dt="2024-08-21T06:48:27.881" v="558"/>
        <pc:sldMkLst>
          <pc:docMk/>
          <pc:sldMk cId="3234114846" sldId="270"/>
        </pc:sldMkLst>
        <pc:spChg chg="mod">
          <ac:chgData name="Narendra Kumar Dewangan" userId="13b04745-cb53-4b17-80d6-4c1e8065a03b" providerId="ADAL" clId="{C2B5ADC6-1C4D-4D93-ABC5-AAE36DA681F1}" dt="2024-08-21T06:44:40.996" v="542" actId="26606"/>
          <ac:spMkLst>
            <pc:docMk/>
            <pc:sldMk cId="3234114846" sldId="270"/>
            <ac:spMk id="2" creationId="{DBF3185D-0C4E-6DC9-86EB-B553EA815C7E}"/>
          </ac:spMkLst>
        </pc:spChg>
        <pc:spChg chg="mod">
          <ac:chgData name="Narendra Kumar Dewangan" userId="13b04745-cb53-4b17-80d6-4c1e8065a03b" providerId="ADAL" clId="{C2B5ADC6-1C4D-4D93-ABC5-AAE36DA681F1}" dt="2024-08-21T06:44:54.583" v="543" actId="20577"/>
          <ac:spMkLst>
            <pc:docMk/>
            <pc:sldMk cId="3234114846" sldId="270"/>
            <ac:spMk id="3" creationId="{AB1D729F-7B15-6D7A-D7C3-29F52C5DFEAA}"/>
          </ac:spMkLst>
        </pc:spChg>
        <pc:spChg chg="add">
          <ac:chgData name="Narendra Kumar Dewangan" userId="13b04745-cb53-4b17-80d6-4c1e8065a03b" providerId="ADAL" clId="{C2B5ADC6-1C4D-4D93-ABC5-AAE36DA681F1}" dt="2024-08-21T06:44:40.996" v="542" actId="26606"/>
          <ac:spMkLst>
            <pc:docMk/>
            <pc:sldMk cId="3234114846" sldId="270"/>
            <ac:spMk id="10" creationId="{245A9F99-D9B1-4094-A2E2-B90AC1DB7B9C}"/>
          </ac:spMkLst>
        </pc:spChg>
        <pc:spChg chg="add">
          <ac:chgData name="Narendra Kumar Dewangan" userId="13b04745-cb53-4b17-80d6-4c1e8065a03b" providerId="ADAL" clId="{C2B5ADC6-1C4D-4D93-ABC5-AAE36DA681F1}" dt="2024-08-21T06:44:40.996" v="542" actId="26606"/>
          <ac:spMkLst>
            <pc:docMk/>
            <pc:sldMk cId="3234114846" sldId="270"/>
            <ac:spMk id="12" creationId="{B7FAF607-473A-4A43-A23D-BBFF5C4117BB}"/>
          </ac:spMkLst>
        </pc:spChg>
        <pc:grpChg chg="add">
          <ac:chgData name="Narendra Kumar Dewangan" userId="13b04745-cb53-4b17-80d6-4c1e8065a03b" providerId="ADAL" clId="{C2B5ADC6-1C4D-4D93-ABC5-AAE36DA681F1}" dt="2024-08-21T06:44:40.996" v="542" actId="26606"/>
          <ac:grpSpMkLst>
            <pc:docMk/>
            <pc:sldMk cId="3234114846" sldId="270"/>
            <ac:grpSpMk id="14" creationId="{C5F6476F-D303-44D3-B30F-1BA348F0F64A}"/>
          </ac:grpSpMkLst>
        </pc:grpChg>
        <pc:picChg chg="add mod">
          <ac:chgData name="Narendra Kumar Dewangan" userId="13b04745-cb53-4b17-80d6-4c1e8065a03b" providerId="ADAL" clId="{C2B5ADC6-1C4D-4D93-ABC5-AAE36DA681F1}" dt="2024-08-21T06:48:27.881" v="558"/>
          <ac:picMkLst>
            <pc:docMk/>
            <pc:sldMk cId="3234114846" sldId="270"/>
            <ac:picMk id="4" creationId="{E81AE37A-5E33-E5AF-F2A7-CC6507E6DB00}"/>
          </ac:picMkLst>
        </pc:picChg>
        <pc:picChg chg="add">
          <ac:chgData name="Narendra Kumar Dewangan" userId="13b04745-cb53-4b17-80d6-4c1e8065a03b" providerId="ADAL" clId="{C2B5ADC6-1C4D-4D93-ABC5-AAE36DA681F1}" dt="2024-08-21T06:44:40.996" v="542" actId="26606"/>
          <ac:picMkLst>
            <pc:docMk/>
            <pc:sldMk cId="3234114846" sldId="270"/>
            <ac:picMk id="7" creationId="{EC31DF18-95F5-5CDD-74BA-FBF01C891D92}"/>
          </ac:picMkLst>
        </pc:picChg>
      </pc:sldChg>
      <pc:sldChg chg="addSp delSp modSp new mod setBg">
        <pc:chgData name="Narendra Kumar Dewangan" userId="13b04745-cb53-4b17-80d6-4c1e8065a03b" providerId="ADAL" clId="{C2B5ADC6-1C4D-4D93-ABC5-AAE36DA681F1}" dt="2024-08-21T06:49:57.558" v="571"/>
        <pc:sldMkLst>
          <pc:docMk/>
          <pc:sldMk cId="2353456165" sldId="271"/>
        </pc:sldMkLst>
        <pc:spChg chg="mod">
          <ac:chgData name="Narendra Kumar Dewangan" userId="13b04745-cb53-4b17-80d6-4c1e8065a03b" providerId="ADAL" clId="{C2B5ADC6-1C4D-4D93-ABC5-AAE36DA681F1}" dt="2024-08-21T06:49:49.850" v="570" actId="26606"/>
          <ac:spMkLst>
            <pc:docMk/>
            <pc:sldMk cId="2353456165" sldId="271"/>
            <ac:spMk id="2" creationId="{1740E8BA-A427-BF62-D6B9-E1021983BE01}"/>
          </ac:spMkLst>
        </pc:spChg>
        <pc:spChg chg="add del mod">
          <ac:chgData name="Narendra Kumar Dewangan" userId="13b04745-cb53-4b17-80d6-4c1e8065a03b" providerId="ADAL" clId="{C2B5ADC6-1C4D-4D93-ABC5-AAE36DA681F1}" dt="2024-08-21T06:49:49.850" v="570" actId="26606"/>
          <ac:spMkLst>
            <pc:docMk/>
            <pc:sldMk cId="2353456165" sldId="271"/>
            <ac:spMk id="3" creationId="{007282E6-5325-72A3-96A5-E31B039573CB}"/>
          </ac:spMkLst>
        </pc:spChg>
        <pc:spChg chg="add mod">
          <ac:chgData name="Narendra Kumar Dewangan" userId="13b04745-cb53-4b17-80d6-4c1e8065a03b" providerId="ADAL" clId="{C2B5ADC6-1C4D-4D93-ABC5-AAE36DA681F1}" dt="2024-08-21T06:49:04.807" v="562"/>
          <ac:spMkLst>
            <pc:docMk/>
            <pc:sldMk cId="2353456165" sldId="271"/>
            <ac:spMk id="4" creationId="{93F99FF3-7D36-4C9C-53FD-0E1001252AB2}"/>
          </ac:spMkLst>
        </pc:spChg>
        <pc:spChg chg="add">
          <ac:chgData name="Narendra Kumar Dewangan" userId="13b04745-cb53-4b17-80d6-4c1e8065a03b" providerId="ADAL" clId="{C2B5ADC6-1C4D-4D93-ABC5-AAE36DA681F1}" dt="2024-08-21T06:49:49.850" v="570" actId="26606"/>
          <ac:spMkLst>
            <pc:docMk/>
            <pc:sldMk cId="2353456165" sldId="271"/>
            <ac:spMk id="11" creationId="{007282E6-5325-72A3-96A5-E31B039573CB}"/>
          </ac:spMkLst>
        </pc:spChg>
        <pc:graphicFrameChg chg="add del">
          <ac:chgData name="Narendra Kumar Dewangan" userId="13b04745-cb53-4b17-80d6-4c1e8065a03b" providerId="ADAL" clId="{C2B5ADC6-1C4D-4D93-ABC5-AAE36DA681F1}" dt="2024-08-21T06:49:32.132" v="567" actId="26606"/>
          <ac:graphicFrameMkLst>
            <pc:docMk/>
            <pc:sldMk cId="2353456165" sldId="271"/>
            <ac:graphicFrameMk id="5" creationId="{E246EE1F-3449-3C3D-D600-EB40865E96BA}"/>
          </ac:graphicFrameMkLst>
        </pc:graphicFrameChg>
        <pc:graphicFrameChg chg="add del">
          <ac:chgData name="Narendra Kumar Dewangan" userId="13b04745-cb53-4b17-80d6-4c1e8065a03b" providerId="ADAL" clId="{C2B5ADC6-1C4D-4D93-ABC5-AAE36DA681F1}" dt="2024-08-21T06:49:49.835" v="569" actId="26606"/>
          <ac:graphicFrameMkLst>
            <pc:docMk/>
            <pc:sldMk cId="2353456165" sldId="271"/>
            <ac:graphicFrameMk id="7" creationId="{15766732-3F0D-0F32-CE1B-72CE9AA2D52C}"/>
          </ac:graphicFrameMkLst>
        </pc:graphicFrameChg>
        <pc:picChg chg="add mod">
          <ac:chgData name="Narendra Kumar Dewangan" userId="13b04745-cb53-4b17-80d6-4c1e8065a03b" providerId="ADAL" clId="{C2B5ADC6-1C4D-4D93-ABC5-AAE36DA681F1}" dt="2024-08-21T06:49:57.558" v="571"/>
          <ac:picMkLst>
            <pc:docMk/>
            <pc:sldMk cId="2353456165" sldId="271"/>
            <ac:picMk id="6" creationId="{6E6B8094-7FB0-77B0-5858-A27ADE7FD352}"/>
          </ac:picMkLst>
        </pc:picChg>
        <pc:picChg chg="add">
          <ac:chgData name="Narendra Kumar Dewangan" userId="13b04745-cb53-4b17-80d6-4c1e8065a03b" providerId="ADAL" clId="{C2B5ADC6-1C4D-4D93-ABC5-AAE36DA681F1}" dt="2024-08-21T06:49:49.850" v="570" actId="26606"/>
          <ac:picMkLst>
            <pc:docMk/>
            <pc:sldMk cId="2353456165" sldId="271"/>
            <ac:picMk id="10" creationId="{272DAECD-2036-0B58-08E7-21D2DCC0C1B4}"/>
          </ac:picMkLst>
        </pc:picChg>
        <pc:cxnChg chg="add">
          <ac:chgData name="Narendra Kumar Dewangan" userId="13b04745-cb53-4b17-80d6-4c1e8065a03b" providerId="ADAL" clId="{C2B5ADC6-1C4D-4D93-ABC5-AAE36DA681F1}" dt="2024-08-21T06:49:49.850" v="570" actId="26606"/>
          <ac:cxnSpMkLst>
            <pc:docMk/>
            <pc:sldMk cId="2353456165" sldId="271"/>
            <ac:cxnSpMk id="9" creationId="{1503BFE4-729B-D9D0-C17B-501E6AF1127A}"/>
          </ac:cxnSpMkLst>
        </pc:cxnChg>
      </pc:sldChg>
      <pc:sldChg chg="addSp delSp modSp new mod setBg">
        <pc:chgData name="Narendra Kumar Dewangan" userId="13b04745-cb53-4b17-80d6-4c1e8065a03b" providerId="ADAL" clId="{C2B5ADC6-1C4D-4D93-ABC5-AAE36DA681F1}" dt="2024-08-21T06:51:01.808" v="581" actId="1076"/>
        <pc:sldMkLst>
          <pc:docMk/>
          <pc:sldMk cId="3808473262" sldId="272"/>
        </pc:sldMkLst>
        <pc:spChg chg="mod">
          <ac:chgData name="Narendra Kumar Dewangan" userId="13b04745-cb53-4b17-80d6-4c1e8065a03b" providerId="ADAL" clId="{C2B5ADC6-1C4D-4D93-ABC5-AAE36DA681F1}" dt="2024-08-21T06:51:01.808" v="581" actId="1076"/>
          <ac:spMkLst>
            <pc:docMk/>
            <pc:sldMk cId="3808473262" sldId="272"/>
            <ac:spMk id="2" creationId="{10CB03B5-1F09-0A16-032A-4CF31F46E9CC}"/>
          </ac:spMkLst>
        </pc:spChg>
        <pc:spChg chg="add del mod">
          <ac:chgData name="Narendra Kumar Dewangan" userId="13b04745-cb53-4b17-80d6-4c1e8065a03b" providerId="ADAL" clId="{C2B5ADC6-1C4D-4D93-ABC5-AAE36DA681F1}" dt="2024-08-21T06:50:49.932" v="579" actId="26606"/>
          <ac:spMkLst>
            <pc:docMk/>
            <pc:sldMk cId="3808473262" sldId="272"/>
            <ac:spMk id="3" creationId="{ABB3BF77-6F65-D178-B68E-ADB287AD0897}"/>
          </ac:spMkLst>
        </pc:spChg>
        <pc:spChg chg="add mod">
          <ac:chgData name="Narendra Kumar Dewangan" userId="13b04745-cb53-4b17-80d6-4c1e8065a03b" providerId="ADAL" clId="{C2B5ADC6-1C4D-4D93-ABC5-AAE36DA681F1}" dt="2024-08-21T06:50:27.152" v="575"/>
          <ac:spMkLst>
            <pc:docMk/>
            <pc:sldMk cId="3808473262" sldId="272"/>
            <ac:spMk id="4" creationId="{A8DDF315-B0CD-721C-2340-A5075ED712D6}"/>
          </ac:spMkLst>
        </pc:spChg>
        <pc:graphicFrameChg chg="add">
          <ac:chgData name="Narendra Kumar Dewangan" userId="13b04745-cb53-4b17-80d6-4c1e8065a03b" providerId="ADAL" clId="{C2B5ADC6-1C4D-4D93-ABC5-AAE36DA681F1}" dt="2024-08-21T06:50:49.932" v="579" actId="26606"/>
          <ac:graphicFrameMkLst>
            <pc:docMk/>
            <pc:sldMk cId="3808473262" sldId="272"/>
            <ac:graphicFrameMk id="5" creationId="{BD3771B3-08F8-9C98-62FA-95C288BBF23F}"/>
          </ac:graphicFrameMkLst>
        </pc:graphicFrameChg>
        <pc:picChg chg="add">
          <ac:chgData name="Narendra Kumar Dewangan" userId="13b04745-cb53-4b17-80d6-4c1e8065a03b" providerId="ADAL" clId="{C2B5ADC6-1C4D-4D93-ABC5-AAE36DA681F1}" dt="2024-08-21T06:50:49.932" v="579" actId="26606"/>
          <ac:picMkLst>
            <pc:docMk/>
            <pc:sldMk cId="3808473262" sldId="272"/>
            <ac:picMk id="6" creationId="{396CC122-FB7D-DF05-D089-0CEE04515698}"/>
          </ac:picMkLst>
        </pc:picChg>
        <pc:picChg chg="add mod">
          <ac:chgData name="Narendra Kumar Dewangan" userId="13b04745-cb53-4b17-80d6-4c1e8065a03b" providerId="ADAL" clId="{C2B5ADC6-1C4D-4D93-ABC5-AAE36DA681F1}" dt="2024-08-21T06:50:57.543" v="580"/>
          <ac:picMkLst>
            <pc:docMk/>
            <pc:sldMk cId="3808473262" sldId="272"/>
            <ac:picMk id="7" creationId="{BB10A652-C435-7370-4CC4-4315235AAF72}"/>
          </ac:picMkLst>
        </pc:picChg>
      </pc:sldChg>
      <pc:sldChg chg="addSp delSp modSp new mod setBg">
        <pc:chgData name="Narendra Kumar Dewangan" userId="13b04745-cb53-4b17-80d6-4c1e8065a03b" providerId="ADAL" clId="{C2B5ADC6-1C4D-4D93-ABC5-AAE36DA681F1}" dt="2024-08-21T06:51:56.971" v="590"/>
        <pc:sldMkLst>
          <pc:docMk/>
          <pc:sldMk cId="2706207271" sldId="273"/>
        </pc:sldMkLst>
        <pc:spChg chg="mod">
          <ac:chgData name="Narendra Kumar Dewangan" userId="13b04745-cb53-4b17-80d6-4c1e8065a03b" providerId="ADAL" clId="{C2B5ADC6-1C4D-4D93-ABC5-AAE36DA681F1}" dt="2024-08-21T06:51:48.558" v="589" actId="26606"/>
          <ac:spMkLst>
            <pc:docMk/>
            <pc:sldMk cId="2706207271" sldId="273"/>
            <ac:spMk id="2" creationId="{CEBD1CC6-DFDF-F261-AE10-0031B5B92C61}"/>
          </ac:spMkLst>
        </pc:spChg>
        <pc:spChg chg="add del mod">
          <ac:chgData name="Narendra Kumar Dewangan" userId="13b04745-cb53-4b17-80d6-4c1e8065a03b" providerId="ADAL" clId="{C2B5ADC6-1C4D-4D93-ABC5-AAE36DA681F1}" dt="2024-08-21T06:51:48.558" v="589" actId="26606"/>
          <ac:spMkLst>
            <pc:docMk/>
            <pc:sldMk cId="2706207271" sldId="273"/>
            <ac:spMk id="3" creationId="{7217D47B-B0BF-B703-4285-966F9D0ACACE}"/>
          </ac:spMkLst>
        </pc:spChg>
        <pc:spChg chg="add mod">
          <ac:chgData name="Narendra Kumar Dewangan" userId="13b04745-cb53-4b17-80d6-4c1e8065a03b" providerId="ADAL" clId="{C2B5ADC6-1C4D-4D93-ABC5-AAE36DA681F1}" dt="2024-08-21T06:51:26.796" v="585"/>
          <ac:spMkLst>
            <pc:docMk/>
            <pc:sldMk cId="2706207271" sldId="273"/>
            <ac:spMk id="4" creationId="{7CABB6EF-596B-EB87-578A-561ADD451EA4}"/>
          </ac:spMkLst>
        </pc:spChg>
        <pc:graphicFrameChg chg="add">
          <ac:chgData name="Narendra Kumar Dewangan" userId="13b04745-cb53-4b17-80d6-4c1e8065a03b" providerId="ADAL" clId="{C2B5ADC6-1C4D-4D93-ABC5-AAE36DA681F1}" dt="2024-08-21T06:51:48.558" v="589" actId="26606"/>
          <ac:graphicFrameMkLst>
            <pc:docMk/>
            <pc:sldMk cId="2706207271" sldId="273"/>
            <ac:graphicFrameMk id="5" creationId="{FFB1458A-5495-0C72-A157-EF4E5C48BAE2}"/>
          </ac:graphicFrameMkLst>
        </pc:graphicFrameChg>
        <pc:picChg chg="add">
          <ac:chgData name="Narendra Kumar Dewangan" userId="13b04745-cb53-4b17-80d6-4c1e8065a03b" providerId="ADAL" clId="{C2B5ADC6-1C4D-4D93-ABC5-AAE36DA681F1}" dt="2024-08-21T06:51:48.558" v="589" actId="26606"/>
          <ac:picMkLst>
            <pc:docMk/>
            <pc:sldMk cId="2706207271" sldId="273"/>
            <ac:picMk id="6" creationId="{685D2BFC-36D6-FF47-C7BB-C953BC4938D5}"/>
          </ac:picMkLst>
        </pc:picChg>
        <pc:picChg chg="add mod">
          <ac:chgData name="Narendra Kumar Dewangan" userId="13b04745-cb53-4b17-80d6-4c1e8065a03b" providerId="ADAL" clId="{C2B5ADC6-1C4D-4D93-ABC5-AAE36DA681F1}" dt="2024-08-21T06:51:56.971" v="590"/>
          <ac:picMkLst>
            <pc:docMk/>
            <pc:sldMk cId="2706207271" sldId="273"/>
            <ac:picMk id="7" creationId="{A89186D8-1A14-3A72-1D16-A7DAA869004C}"/>
          </ac:picMkLst>
        </pc:picChg>
      </pc:sldChg>
      <pc:sldChg chg="addSp delSp modSp new mod">
        <pc:chgData name="Narendra Kumar Dewangan" userId="13b04745-cb53-4b17-80d6-4c1e8065a03b" providerId="ADAL" clId="{C2B5ADC6-1C4D-4D93-ABC5-AAE36DA681F1}" dt="2024-08-21T06:52:56.776" v="599"/>
        <pc:sldMkLst>
          <pc:docMk/>
          <pc:sldMk cId="3128228814" sldId="274"/>
        </pc:sldMkLst>
        <pc:spChg chg="mod">
          <ac:chgData name="Narendra Kumar Dewangan" userId="13b04745-cb53-4b17-80d6-4c1e8065a03b" providerId="ADAL" clId="{C2B5ADC6-1C4D-4D93-ABC5-AAE36DA681F1}" dt="2024-08-21T06:52:11.704" v="592"/>
          <ac:spMkLst>
            <pc:docMk/>
            <pc:sldMk cId="3128228814" sldId="274"/>
            <ac:spMk id="2" creationId="{E63DFB4E-039C-821A-A24E-319ABD8A39F8}"/>
          </ac:spMkLst>
        </pc:spChg>
        <pc:spChg chg="add del mod">
          <ac:chgData name="Narendra Kumar Dewangan" userId="13b04745-cb53-4b17-80d6-4c1e8065a03b" providerId="ADAL" clId="{C2B5ADC6-1C4D-4D93-ABC5-AAE36DA681F1}" dt="2024-08-21T06:52:45.142" v="598" actId="26606"/>
          <ac:spMkLst>
            <pc:docMk/>
            <pc:sldMk cId="3128228814" sldId="274"/>
            <ac:spMk id="3" creationId="{A3D14A96-143F-AAC6-9C24-4E2155C4EA64}"/>
          </ac:spMkLst>
        </pc:spChg>
        <pc:spChg chg="add mod">
          <ac:chgData name="Narendra Kumar Dewangan" userId="13b04745-cb53-4b17-80d6-4c1e8065a03b" providerId="ADAL" clId="{C2B5ADC6-1C4D-4D93-ABC5-AAE36DA681F1}" dt="2024-08-21T06:52:22.278" v="594"/>
          <ac:spMkLst>
            <pc:docMk/>
            <pc:sldMk cId="3128228814" sldId="274"/>
            <ac:spMk id="4" creationId="{24138A91-66C2-DE07-29D8-412947C16CBC}"/>
          </ac:spMkLst>
        </pc:spChg>
        <pc:graphicFrameChg chg="add">
          <ac:chgData name="Narendra Kumar Dewangan" userId="13b04745-cb53-4b17-80d6-4c1e8065a03b" providerId="ADAL" clId="{C2B5ADC6-1C4D-4D93-ABC5-AAE36DA681F1}" dt="2024-08-21T06:52:45.142" v="598" actId="26606"/>
          <ac:graphicFrameMkLst>
            <pc:docMk/>
            <pc:sldMk cId="3128228814" sldId="274"/>
            <ac:graphicFrameMk id="5" creationId="{690F8231-2DD0-F557-6D36-14CBFD963F89}"/>
          </ac:graphicFrameMkLst>
        </pc:graphicFrameChg>
        <pc:picChg chg="add mod">
          <ac:chgData name="Narendra Kumar Dewangan" userId="13b04745-cb53-4b17-80d6-4c1e8065a03b" providerId="ADAL" clId="{C2B5ADC6-1C4D-4D93-ABC5-AAE36DA681F1}" dt="2024-08-21T06:52:56.776" v="599"/>
          <ac:picMkLst>
            <pc:docMk/>
            <pc:sldMk cId="3128228814" sldId="274"/>
            <ac:picMk id="6" creationId="{B3CE419E-E787-1F53-3BBE-991F135304CC}"/>
          </ac:picMkLst>
        </pc:picChg>
      </pc:sldChg>
      <pc:sldChg chg="addSp delSp modSp new mod setBg">
        <pc:chgData name="Narendra Kumar Dewangan" userId="13b04745-cb53-4b17-80d6-4c1e8065a03b" providerId="ADAL" clId="{C2B5ADC6-1C4D-4D93-ABC5-AAE36DA681F1}" dt="2024-08-21T07:02:41.933" v="609"/>
        <pc:sldMkLst>
          <pc:docMk/>
          <pc:sldMk cId="464774937" sldId="275"/>
        </pc:sldMkLst>
        <pc:spChg chg="mod">
          <ac:chgData name="Narendra Kumar Dewangan" userId="13b04745-cb53-4b17-80d6-4c1e8065a03b" providerId="ADAL" clId="{C2B5ADC6-1C4D-4D93-ABC5-AAE36DA681F1}" dt="2024-08-21T07:02:33.082" v="608" actId="26606"/>
          <ac:spMkLst>
            <pc:docMk/>
            <pc:sldMk cId="464774937" sldId="275"/>
            <ac:spMk id="2" creationId="{411080C6-9426-2327-2A52-F75E4A33EA5B}"/>
          </ac:spMkLst>
        </pc:spChg>
        <pc:spChg chg="add del mod">
          <ac:chgData name="Narendra Kumar Dewangan" userId="13b04745-cb53-4b17-80d6-4c1e8065a03b" providerId="ADAL" clId="{C2B5ADC6-1C4D-4D93-ABC5-AAE36DA681F1}" dt="2024-08-21T07:02:33.082" v="608" actId="26606"/>
          <ac:spMkLst>
            <pc:docMk/>
            <pc:sldMk cId="464774937" sldId="275"/>
            <ac:spMk id="3" creationId="{2782B91C-6411-75F4-9290-C5561056098B}"/>
          </ac:spMkLst>
        </pc:spChg>
        <pc:spChg chg="add mod">
          <ac:chgData name="Narendra Kumar Dewangan" userId="13b04745-cb53-4b17-80d6-4c1e8065a03b" providerId="ADAL" clId="{C2B5ADC6-1C4D-4D93-ABC5-AAE36DA681F1}" dt="2024-08-21T07:02:04.073" v="603"/>
          <ac:spMkLst>
            <pc:docMk/>
            <pc:sldMk cId="464774937" sldId="275"/>
            <ac:spMk id="4" creationId="{C3E07458-FDCD-95D5-DF17-E078B50F8DED}"/>
          </ac:spMkLst>
        </pc:spChg>
        <pc:spChg chg="add">
          <ac:chgData name="Narendra Kumar Dewangan" userId="13b04745-cb53-4b17-80d6-4c1e8065a03b" providerId="ADAL" clId="{C2B5ADC6-1C4D-4D93-ABC5-AAE36DA681F1}" dt="2024-08-21T07:02:33.082" v="608" actId="26606"/>
          <ac:spMkLst>
            <pc:docMk/>
            <pc:sldMk cId="464774937" sldId="275"/>
            <ac:spMk id="9" creationId="{56E9B3E6-E277-4D68-BA48-9CB43FFBD6E2}"/>
          </ac:spMkLst>
        </pc:spChg>
        <pc:spChg chg="add">
          <ac:chgData name="Narendra Kumar Dewangan" userId="13b04745-cb53-4b17-80d6-4c1e8065a03b" providerId="ADAL" clId="{C2B5ADC6-1C4D-4D93-ABC5-AAE36DA681F1}" dt="2024-08-21T07:02:33.082" v="608" actId="26606"/>
          <ac:spMkLst>
            <pc:docMk/>
            <pc:sldMk cId="464774937" sldId="275"/>
            <ac:spMk id="16" creationId="{D5B0017B-2ECA-49AF-B397-DC140825DF8D}"/>
          </ac:spMkLst>
        </pc:spChg>
        <pc:grpChg chg="add">
          <ac:chgData name="Narendra Kumar Dewangan" userId="13b04745-cb53-4b17-80d6-4c1e8065a03b" providerId="ADAL" clId="{C2B5ADC6-1C4D-4D93-ABC5-AAE36DA681F1}" dt="2024-08-21T07:02:33.082" v="608" actId="26606"/>
          <ac:grpSpMkLst>
            <pc:docMk/>
            <pc:sldMk cId="464774937" sldId="275"/>
            <ac:grpSpMk id="11" creationId="{AE1C45F0-260A-458C-96ED-C1F6D2151219}"/>
          </ac:grpSpMkLst>
        </pc:grpChg>
        <pc:graphicFrameChg chg="add">
          <ac:chgData name="Narendra Kumar Dewangan" userId="13b04745-cb53-4b17-80d6-4c1e8065a03b" providerId="ADAL" clId="{C2B5ADC6-1C4D-4D93-ABC5-AAE36DA681F1}" dt="2024-08-21T07:02:33.082" v="608" actId="26606"/>
          <ac:graphicFrameMkLst>
            <pc:docMk/>
            <pc:sldMk cId="464774937" sldId="275"/>
            <ac:graphicFrameMk id="5" creationId="{AE99106B-D87E-7043-4A9F-3384A9862751}"/>
          </ac:graphicFrameMkLst>
        </pc:graphicFrameChg>
        <pc:picChg chg="add mod">
          <ac:chgData name="Narendra Kumar Dewangan" userId="13b04745-cb53-4b17-80d6-4c1e8065a03b" providerId="ADAL" clId="{C2B5ADC6-1C4D-4D93-ABC5-AAE36DA681F1}" dt="2024-08-21T07:02:41.933" v="609"/>
          <ac:picMkLst>
            <pc:docMk/>
            <pc:sldMk cId="464774937" sldId="275"/>
            <ac:picMk id="6" creationId="{74546B34-3ACF-41E0-C895-C0B5D72CDF5E}"/>
          </ac:picMkLst>
        </pc:picChg>
        <pc:cxnChg chg="add">
          <ac:chgData name="Narendra Kumar Dewangan" userId="13b04745-cb53-4b17-80d6-4c1e8065a03b" providerId="ADAL" clId="{C2B5ADC6-1C4D-4D93-ABC5-AAE36DA681F1}" dt="2024-08-21T07:02:33.082" v="608" actId="26606"/>
          <ac:cxnSpMkLst>
            <pc:docMk/>
            <pc:sldMk cId="464774937" sldId="275"/>
            <ac:cxnSpMk id="18" creationId="{6CF1BAF6-AD41-4082-B212-8A1F9A2E8779}"/>
          </ac:cxnSpMkLst>
        </pc:cxnChg>
      </pc:sldChg>
      <pc:sldChg chg="addSp modSp new mod">
        <pc:chgData name="Narendra Kumar Dewangan" userId="13b04745-cb53-4b17-80d6-4c1e8065a03b" providerId="ADAL" clId="{C2B5ADC6-1C4D-4D93-ABC5-AAE36DA681F1}" dt="2024-08-21T08:54:46.688" v="705" actId="20577"/>
        <pc:sldMkLst>
          <pc:docMk/>
          <pc:sldMk cId="2758960320" sldId="276"/>
        </pc:sldMkLst>
        <pc:spChg chg="mod">
          <ac:chgData name="Narendra Kumar Dewangan" userId="13b04745-cb53-4b17-80d6-4c1e8065a03b" providerId="ADAL" clId="{C2B5ADC6-1C4D-4D93-ABC5-AAE36DA681F1}" dt="2024-08-21T07:03:13.302" v="612" actId="20577"/>
          <ac:spMkLst>
            <pc:docMk/>
            <pc:sldMk cId="2758960320" sldId="276"/>
            <ac:spMk id="2" creationId="{80E84430-F600-565C-2D7A-0FCE33F802A2}"/>
          </ac:spMkLst>
        </pc:spChg>
        <pc:spChg chg="mod">
          <ac:chgData name="Narendra Kumar Dewangan" userId="13b04745-cb53-4b17-80d6-4c1e8065a03b" providerId="ADAL" clId="{C2B5ADC6-1C4D-4D93-ABC5-AAE36DA681F1}" dt="2024-08-21T08:54:46.688" v="705" actId="20577"/>
          <ac:spMkLst>
            <pc:docMk/>
            <pc:sldMk cId="2758960320" sldId="276"/>
            <ac:spMk id="3" creationId="{0162BD50-BA85-9699-7D27-461B6FBCE73E}"/>
          </ac:spMkLst>
        </pc:spChg>
        <pc:picChg chg="add mod">
          <ac:chgData name="Narendra Kumar Dewangan" userId="13b04745-cb53-4b17-80d6-4c1e8065a03b" providerId="ADAL" clId="{C2B5ADC6-1C4D-4D93-ABC5-AAE36DA681F1}" dt="2024-08-21T08:10:50.823" v="667"/>
          <ac:picMkLst>
            <pc:docMk/>
            <pc:sldMk cId="2758960320" sldId="276"/>
            <ac:picMk id="4" creationId="{0C1F9C1D-27B7-1BF8-D834-8BC4F5267755}"/>
          </ac:picMkLst>
        </pc:picChg>
      </pc:sldChg>
      <pc:sldChg chg="addSp delSp modSp new mod setBg">
        <pc:chgData name="Narendra Kumar Dewangan" userId="13b04745-cb53-4b17-80d6-4c1e8065a03b" providerId="ADAL" clId="{C2B5ADC6-1C4D-4D93-ABC5-AAE36DA681F1}" dt="2024-08-21T08:10:53.884" v="668"/>
        <pc:sldMkLst>
          <pc:docMk/>
          <pc:sldMk cId="522857015" sldId="277"/>
        </pc:sldMkLst>
        <pc:spChg chg="mod">
          <ac:chgData name="Narendra Kumar Dewangan" userId="13b04745-cb53-4b17-80d6-4c1e8065a03b" providerId="ADAL" clId="{C2B5ADC6-1C4D-4D93-ABC5-AAE36DA681F1}" dt="2024-08-21T08:10:43.199" v="666" actId="26606"/>
          <ac:spMkLst>
            <pc:docMk/>
            <pc:sldMk cId="522857015" sldId="277"/>
            <ac:spMk id="2" creationId="{9CF5B3A4-C7DB-D5F3-E1BA-763CDCDE3804}"/>
          </ac:spMkLst>
        </pc:spChg>
        <pc:spChg chg="add del mod">
          <ac:chgData name="Narendra Kumar Dewangan" userId="13b04745-cb53-4b17-80d6-4c1e8065a03b" providerId="ADAL" clId="{C2B5ADC6-1C4D-4D93-ABC5-AAE36DA681F1}" dt="2024-08-21T08:10:43.199" v="666" actId="26606"/>
          <ac:spMkLst>
            <pc:docMk/>
            <pc:sldMk cId="522857015" sldId="277"/>
            <ac:spMk id="3" creationId="{209E7495-773E-0619-3CFA-F3DF44F7451C}"/>
          </ac:spMkLst>
        </pc:spChg>
        <pc:spChg chg="add mod">
          <ac:chgData name="Narendra Kumar Dewangan" userId="13b04745-cb53-4b17-80d6-4c1e8065a03b" providerId="ADAL" clId="{C2B5ADC6-1C4D-4D93-ABC5-AAE36DA681F1}" dt="2024-08-21T08:10:24.855" v="662"/>
          <ac:spMkLst>
            <pc:docMk/>
            <pc:sldMk cId="522857015" sldId="277"/>
            <ac:spMk id="4" creationId="{5859988C-3662-D421-4041-45EDCB644A77}"/>
          </ac:spMkLst>
        </pc:spChg>
        <pc:spChg chg="add">
          <ac:chgData name="Narendra Kumar Dewangan" userId="13b04745-cb53-4b17-80d6-4c1e8065a03b" providerId="ADAL" clId="{C2B5ADC6-1C4D-4D93-ABC5-AAE36DA681F1}" dt="2024-08-21T08:10:43.199" v="666" actId="26606"/>
          <ac:spMkLst>
            <pc:docMk/>
            <pc:sldMk cId="522857015" sldId="277"/>
            <ac:spMk id="9" creationId="{BACC6370-2D7E-4714-9D71-7542949D7D5D}"/>
          </ac:spMkLst>
        </pc:spChg>
        <pc:spChg chg="add">
          <ac:chgData name="Narendra Kumar Dewangan" userId="13b04745-cb53-4b17-80d6-4c1e8065a03b" providerId="ADAL" clId="{C2B5ADC6-1C4D-4D93-ABC5-AAE36DA681F1}" dt="2024-08-21T08:10:43.199" v="666" actId="26606"/>
          <ac:spMkLst>
            <pc:docMk/>
            <pc:sldMk cId="522857015" sldId="277"/>
            <ac:spMk id="11" creationId="{256B2C21-A230-48C0-8DF1-C46611373C44}"/>
          </ac:spMkLst>
        </pc:spChg>
        <pc:spChg chg="add">
          <ac:chgData name="Narendra Kumar Dewangan" userId="13b04745-cb53-4b17-80d6-4c1e8065a03b" providerId="ADAL" clId="{C2B5ADC6-1C4D-4D93-ABC5-AAE36DA681F1}" dt="2024-08-21T08:10:43.199" v="666" actId="26606"/>
          <ac:spMkLst>
            <pc:docMk/>
            <pc:sldMk cId="522857015" sldId="277"/>
            <ac:spMk id="13" creationId="{3847E18C-932D-4C95-AABA-FEC7C9499AD7}"/>
          </ac:spMkLst>
        </pc:spChg>
        <pc:spChg chg="add">
          <ac:chgData name="Narendra Kumar Dewangan" userId="13b04745-cb53-4b17-80d6-4c1e8065a03b" providerId="ADAL" clId="{C2B5ADC6-1C4D-4D93-ABC5-AAE36DA681F1}" dt="2024-08-21T08:10:43.199" v="666" actId="26606"/>
          <ac:spMkLst>
            <pc:docMk/>
            <pc:sldMk cId="522857015" sldId="277"/>
            <ac:spMk id="15" creationId="{3150CB11-0C61-439E-910F-5787759E72A0}"/>
          </ac:spMkLst>
        </pc:spChg>
        <pc:spChg chg="add">
          <ac:chgData name="Narendra Kumar Dewangan" userId="13b04745-cb53-4b17-80d6-4c1e8065a03b" providerId="ADAL" clId="{C2B5ADC6-1C4D-4D93-ABC5-AAE36DA681F1}" dt="2024-08-21T08:10:43.199" v="666" actId="26606"/>
          <ac:spMkLst>
            <pc:docMk/>
            <pc:sldMk cId="522857015" sldId="277"/>
            <ac:spMk id="17" creationId="{43F8A58B-5155-44CE-A5FF-7647B47D0A7A}"/>
          </ac:spMkLst>
        </pc:spChg>
        <pc:spChg chg="add">
          <ac:chgData name="Narendra Kumar Dewangan" userId="13b04745-cb53-4b17-80d6-4c1e8065a03b" providerId="ADAL" clId="{C2B5ADC6-1C4D-4D93-ABC5-AAE36DA681F1}" dt="2024-08-21T08:10:43.199" v="666" actId="26606"/>
          <ac:spMkLst>
            <pc:docMk/>
            <pc:sldMk cId="522857015" sldId="277"/>
            <ac:spMk id="19" creationId="{443F2ACA-E6D6-4028-82DD-F03C262D5DE6}"/>
          </ac:spMkLst>
        </pc:spChg>
        <pc:graphicFrameChg chg="add">
          <ac:chgData name="Narendra Kumar Dewangan" userId="13b04745-cb53-4b17-80d6-4c1e8065a03b" providerId="ADAL" clId="{C2B5ADC6-1C4D-4D93-ABC5-AAE36DA681F1}" dt="2024-08-21T08:10:43.199" v="666" actId="26606"/>
          <ac:graphicFrameMkLst>
            <pc:docMk/>
            <pc:sldMk cId="522857015" sldId="277"/>
            <ac:graphicFrameMk id="5" creationId="{F5213EDF-1B11-B539-AB69-3CA51CF63BAC}"/>
          </ac:graphicFrameMkLst>
        </pc:graphicFrameChg>
        <pc:picChg chg="add mod">
          <ac:chgData name="Narendra Kumar Dewangan" userId="13b04745-cb53-4b17-80d6-4c1e8065a03b" providerId="ADAL" clId="{C2B5ADC6-1C4D-4D93-ABC5-AAE36DA681F1}" dt="2024-08-21T08:10:53.884" v="668"/>
          <ac:picMkLst>
            <pc:docMk/>
            <pc:sldMk cId="522857015" sldId="277"/>
            <ac:picMk id="6" creationId="{22DBF69C-1902-8E13-DD9D-2FC09AE95369}"/>
          </ac:picMkLst>
        </pc:picChg>
      </pc:sldChg>
      <pc:sldChg chg="addSp delSp modSp new mod setBg">
        <pc:chgData name="Narendra Kumar Dewangan" userId="13b04745-cb53-4b17-80d6-4c1e8065a03b" providerId="ADAL" clId="{C2B5ADC6-1C4D-4D93-ABC5-AAE36DA681F1}" dt="2024-08-21T08:12:02.150" v="680"/>
        <pc:sldMkLst>
          <pc:docMk/>
          <pc:sldMk cId="836401877" sldId="278"/>
        </pc:sldMkLst>
        <pc:spChg chg="mod">
          <ac:chgData name="Narendra Kumar Dewangan" userId="13b04745-cb53-4b17-80d6-4c1e8065a03b" providerId="ADAL" clId="{C2B5ADC6-1C4D-4D93-ABC5-AAE36DA681F1}" dt="2024-08-21T08:11:52.426" v="678" actId="26606"/>
          <ac:spMkLst>
            <pc:docMk/>
            <pc:sldMk cId="836401877" sldId="278"/>
            <ac:spMk id="2" creationId="{77F27DD9-464D-CE57-9F67-9721A71256B4}"/>
          </ac:spMkLst>
        </pc:spChg>
        <pc:spChg chg="add del mod">
          <ac:chgData name="Narendra Kumar Dewangan" userId="13b04745-cb53-4b17-80d6-4c1e8065a03b" providerId="ADAL" clId="{C2B5ADC6-1C4D-4D93-ABC5-AAE36DA681F1}" dt="2024-08-21T08:11:52.442" v="679" actId="26606"/>
          <ac:spMkLst>
            <pc:docMk/>
            <pc:sldMk cId="836401877" sldId="278"/>
            <ac:spMk id="3" creationId="{A653D646-A974-1271-63DE-8E641E0D6E97}"/>
          </ac:spMkLst>
        </pc:spChg>
        <pc:spChg chg="add mod">
          <ac:chgData name="Narendra Kumar Dewangan" userId="13b04745-cb53-4b17-80d6-4c1e8065a03b" providerId="ADAL" clId="{C2B5ADC6-1C4D-4D93-ABC5-AAE36DA681F1}" dt="2024-08-21T08:11:32.831" v="673"/>
          <ac:spMkLst>
            <pc:docMk/>
            <pc:sldMk cId="836401877" sldId="278"/>
            <ac:spMk id="4" creationId="{AB952324-2407-2162-E78D-A4126CAAD9FD}"/>
          </ac:spMkLst>
        </pc:spChg>
        <pc:spChg chg="add del">
          <ac:chgData name="Narendra Kumar Dewangan" userId="13b04745-cb53-4b17-80d6-4c1e8065a03b" providerId="ADAL" clId="{C2B5ADC6-1C4D-4D93-ABC5-AAE36DA681F1}" dt="2024-08-21T08:11:52.426" v="678" actId="26606"/>
          <ac:spMkLst>
            <pc:docMk/>
            <pc:sldMk cId="836401877" sldId="278"/>
            <ac:spMk id="9" creationId="{35DB3719-6FDC-4E5D-891D-FF40B7300F64}"/>
          </ac:spMkLst>
        </pc:spChg>
        <pc:spChg chg="add del">
          <ac:chgData name="Narendra Kumar Dewangan" userId="13b04745-cb53-4b17-80d6-4c1e8065a03b" providerId="ADAL" clId="{C2B5ADC6-1C4D-4D93-ABC5-AAE36DA681F1}" dt="2024-08-21T08:11:52.426" v="678" actId="26606"/>
          <ac:spMkLst>
            <pc:docMk/>
            <pc:sldMk cId="836401877" sldId="278"/>
            <ac:spMk id="11" creationId="{E0CBAC23-2E3F-4A90-BA59-F8299F6A5439}"/>
          </ac:spMkLst>
        </pc:spChg>
        <pc:graphicFrameChg chg="add del">
          <ac:chgData name="Narendra Kumar Dewangan" userId="13b04745-cb53-4b17-80d6-4c1e8065a03b" providerId="ADAL" clId="{C2B5ADC6-1C4D-4D93-ABC5-AAE36DA681F1}" dt="2024-08-21T08:11:52.426" v="678" actId="26606"/>
          <ac:graphicFrameMkLst>
            <pc:docMk/>
            <pc:sldMk cId="836401877" sldId="278"/>
            <ac:graphicFrameMk id="5" creationId="{37C72D95-1815-DDEA-864B-CECB94B21B06}"/>
          </ac:graphicFrameMkLst>
        </pc:graphicFrameChg>
        <pc:graphicFrameChg chg="add">
          <ac:chgData name="Narendra Kumar Dewangan" userId="13b04745-cb53-4b17-80d6-4c1e8065a03b" providerId="ADAL" clId="{C2B5ADC6-1C4D-4D93-ABC5-AAE36DA681F1}" dt="2024-08-21T08:11:52.442" v="679" actId="26606"/>
          <ac:graphicFrameMkLst>
            <pc:docMk/>
            <pc:sldMk cId="836401877" sldId="278"/>
            <ac:graphicFrameMk id="13" creationId="{96AEAF60-472A-BE3F-D4DD-717F4312CF3B}"/>
          </ac:graphicFrameMkLst>
        </pc:graphicFrameChg>
        <pc:picChg chg="add mod">
          <ac:chgData name="Narendra Kumar Dewangan" userId="13b04745-cb53-4b17-80d6-4c1e8065a03b" providerId="ADAL" clId="{C2B5ADC6-1C4D-4D93-ABC5-AAE36DA681F1}" dt="2024-08-21T08:12:02.150" v="680"/>
          <ac:picMkLst>
            <pc:docMk/>
            <pc:sldMk cId="836401877" sldId="278"/>
            <ac:picMk id="6" creationId="{8BFEF9CD-4F10-7096-FDD2-AC5CE9179D62}"/>
          </ac:picMkLst>
        </pc:picChg>
      </pc:sldChg>
      <pc:sldChg chg="addSp delSp modSp new mod">
        <pc:chgData name="Narendra Kumar Dewangan" userId="13b04745-cb53-4b17-80d6-4c1e8065a03b" providerId="ADAL" clId="{C2B5ADC6-1C4D-4D93-ABC5-AAE36DA681F1}" dt="2024-08-21T08:12:55.257" v="691"/>
        <pc:sldMkLst>
          <pc:docMk/>
          <pc:sldMk cId="4245968673" sldId="279"/>
        </pc:sldMkLst>
        <pc:spChg chg="mod">
          <ac:chgData name="Narendra Kumar Dewangan" userId="13b04745-cb53-4b17-80d6-4c1e8065a03b" providerId="ADAL" clId="{C2B5ADC6-1C4D-4D93-ABC5-AAE36DA681F1}" dt="2024-08-21T08:12:15.949" v="682"/>
          <ac:spMkLst>
            <pc:docMk/>
            <pc:sldMk cId="4245968673" sldId="279"/>
            <ac:spMk id="2" creationId="{40C041DC-CD32-0B2C-EF14-2107A13E8E53}"/>
          </ac:spMkLst>
        </pc:spChg>
        <pc:spChg chg="add del mod">
          <ac:chgData name="Narendra Kumar Dewangan" userId="13b04745-cb53-4b17-80d6-4c1e8065a03b" providerId="ADAL" clId="{C2B5ADC6-1C4D-4D93-ABC5-AAE36DA681F1}" dt="2024-08-21T08:12:46.884" v="690" actId="26606"/>
          <ac:spMkLst>
            <pc:docMk/>
            <pc:sldMk cId="4245968673" sldId="279"/>
            <ac:spMk id="3" creationId="{A46A666E-DF03-D208-EAB4-97E34EE25DDA}"/>
          </ac:spMkLst>
        </pc:spChg>
        <pc:spChg chg="add mod">
          <ac:chgData name="Narendra Kumar Dewangan" userId="13b04745-cb53-4b17-80d6-4c1e8065a03b" providerId="ADAL" clId="{C2B5ADC6-1C4D-4D93-ABC5-AAE36DA681F1}" dt="2024-08-21T08:12:25.904" v="684"/>
          <ac:spMkLst>
            <pc:docMk/>
            <pc:sldMk cId="4245968673" sldId="279"/>
            <ac:spMk id="4" creationId="{78D59989-D29E-ABE4-DC8E-6EF323F12BDA}"/>
          </ac:spMkLst>
        </pc:spChg>
        <pc:graphicFrameChg chg="add del">
          <ac:chgData name="Narendra Kumar Dewangan" userId="13b04745-cb53-4b17-80d6-4c1e8065a03b" providerId="ADAL" clId="{C2B5ADC6-1C4D-4D93-ABC5-AAE36DA681F1}" dt="2024-08-21T08:12:46.853" v="689" actId="26606"/>
          <ac:graphicFrameMkLst>
            <pc:docMk/>
            <pc:sldMk cId="4245968673" sldId="279"/>
            <ac:graphicFrameMk id="5" creationId="{4491B4FE-D663-F9C8-26CC-C4C6BFF65490}"/>
          </ac:graphicFrameMkLst>
        </pc:graphicFrameChg>
        <pc:graphicFrameChg chg="add">
          <ac:chgData name="Narendra Kumar Dewangan" userId="13b04745-cb53-4b17-80d6-4c1e8065a03b" providerId="ADAL" clId="{C2B5ADC6-1C4D-4D93-ABC5-AAE36DA681F1}" dt="2024-08-21T08:12:46.884" v="690" actId="26606"/>
          <ac:graphicFrameMkLst>
            <pc:docMk/>
            <pc:sldMk cId="4245968673" sldId="279"/>
            <ac:graphicFrameMk id="7" creationId="{C34F2F6A-0072-9672-D84D-DE2A0C00E493}"/>
          </ac:graphicFrameMkLst>
        </pc:graphicFrameChg>
        <pc:picChg chg="add mod">
          <ac:chgData name="Narendra Kumar Dewangan" userId="13b04745-cb53-4b17-80d6-4c1e8065a03b" providerId="ADAL" clId="{C2B5ADC6-1C4D-4D93-ABC5-AAE36DA681F1}" dt="2024-08-21T08:12:55.257" v="691"/>
          <ac:picMkLst>
            <pc:docMk/>
            <pc:sldMk cId="4245968673" sldId="279"/>
            <ac:picMk id="6" creationId="{5174B0F1-D1E4-8CCE-021D-AD0E95173720}"/>
          </ac:picMkLst>
        </pc:picChg>
      </pc:sldChg>
      <pc:sldChg chg="addSp delSp modSp new mod setBg">
        <pc:chgData name="Narendra Kumar Dewangan" userId="13b04745-cb53-4b17-80d6-4c1e8065a03b" providerId="ADAL" clId="{C2B5ADC6-1C4D-4D93-ABC5-AAE36DA681F1}" dt="2024-08-21T08:54:25.722" v="703"/>
        <pc:sldMkLst>
          <pc:docMk/>
          <pc:sldMk cId="2526973410" sldId="280"/>
        </pc:sldMkLst>
        <pc:spChg chg="mod">
          <ac:chgData name="Narendra Kumar Dewangan" userId="13b04745-cb53-4b17-80d6-4c1e8065a03b" providerId="ADAL" clId="{C2B5ADC6-1C4D-4D93-ABC5-AAE36DA681F1}" dt="2024-08-21T08:54:18.723" v="702" actId="26606"/>
          <ac:spMkLst>
            <pc:docMk/>
            <pc:sldMk cId="2526973410" sldId="280"/>
            <ac:spMk id="2" creationId="{97423201-8318-6182-BAA3-A810E2F3EF45}"/>
          </ac:spMkLst>
        </pc:spChg>
        <pc:spChg chg="add del mod">
          <ac:chgData name="Narendra Kumar Dewangan" userId="13b04745-cb53-4b17-80d6-4c1e8065a03b" providerId="ADAL" clId="{C2B5ADC6-1C4D-4D93-ABC5-AAE36DA681F1}" dt="2024-08-21T08:54:18.723" v="702" actId="26606"/>
          <ac:spMkLst>
            <pc:docMk/>
            <pc:sldMk cId="2526973410" sldId="280"/>
            <ac:spMk id="3" creationId="{5BD6BEEB-A22A-C5BA-2A69-543F97A59751}"/>
          </ac:spMkLst>
        </pc:spChg>
        <pc:spChg chg="add mod">
          <ac:chgData name="Narendra Kumar Dewangan" userId="13b04745-cb53-4b17-80d6-4c1e8065a03b" providerId="ADAL" clId="{C2B5ADC6-1C4D-4D93-ABC5-AAE36DA681F1}" dt="2024-08-21T08:53:51.569" v="696"/>
          <ac:spMkLst>
            <pc:docMk/>
            <pc:sldMk cId="2526973410" sldId="280"/>
            <ac:spMk id="4" creationId="{A689B9B4-C9A7-CCF6-D21A-F8901E541420}"/>
          </ac:spMkLst>
        </pc:spChg>
        <pc:spChg chg="add del">
          <ac:chgData name="Narendra Kumar Dewangan" userId="13b04745-cb53-4b17-80d6-4c1e8065a03b" providerId="ADAL" clId="{C2B5ADC6-1C4D-4D93-ABC5-AAE36DA681F1}" dt="2024-08-21T08:54:18.692" v="701" actId="26606"/>
          <ac:spMkLst>
            <pc:docMk/>
            <pc:sldMk cId="2526973410" sldId="280"/>
            <ac:spMk id="9" creationId="{AE2B703B-46F9-481A-A605-82E2A828C4FA}"/>
          </ac:spMkLst>
        </pc:spChg>
        <pc:spChg chg="add del">
          <ac:chgData name="Narendra Kumar Dewangan" userId="13b04745-cb53-4b17-80d6-4c1e8065a03b" providerId="ADAL" clId="{C2B5ADC6-1C4D-4D93-ABC5-AAE36DA681F1}" dt="2024-08-21T08:54:18.692" v="701" actId="26606"/>
          <ac:spMkLst>
            <pc:docMk/>
            <pc:sldMk cId="2526973410" sldId="280"/>
            <ac:spMk id="11" creationId="{F13BE4D7-0C3D-4906-B230-A1C5B4665CCF}"/>
          </ac:spMkLst>
        </pc:spChg>
        <pc:spChg chg="add">
          <ac:chgData name="Narendra Kumar Dewangan" userId="13b04745-cb53-4b17-80d6-4c1e8065a03b" providerId="ADAL" clId="{C2B5ADC6-1C4D-4D93-ABC5-AAE36DA681F1}" dt="2024-08-21T08:54:18.723" v="702" actId="26606"/>
          <ac:spMkLst>
            <pc:docMk/>
            <pc:sldMk cId="2526973410" sldId="280"/>
            <ac:spMk id="15" creationId="{56E9B3E6-E277-4D68-BA48-9CB43FFBD6E2}"/>
          </ac:spMkLst>
        </pc:spChg>
        <pc:spChg chg="add">
          <ac:chgData name="Narendra Kumar Dewangan" userId="13b04745-cb53-4b17-80d6-4c1e8065a03b" providerId="ADAL" clId="{C2B5ADC6-1C4D-4D93-ABC5-AAE36DA681F1}" dt="2024-08-21T08:54:18.723" v="702" actId="26606"/>
          <ac:spMkLst>
            <pc:docMk/>
            <pc:sldMk cId="2526973410" sldId="280"/>
            <ac:spMk id="16" creationId="{D5B0017B-2ECA-49AF-B397-DC140825DF8D}"/>
          </ac:spMkLst>
        </pc:spChg>
        <pc:grpChg chg="add">
          <ac:chgData name="Narendra Kumar Dewangan" userId="13b04745-cb53-4b17-80d6-4c1e8065a03b" providerId="ADAL" clId="{C2B5ADC6-1C4D-4D93-ABC5-AAE36DA681F1}" dt="2024-08-21T08:54:18.723" v="702" actId="26606"/>
          <ac:grpSpMkLst>
            <pc:docMk/>
            <pc:sldMk cId="2526973410" sldId="280"/>
            <ac:grpSpMk id="17" creationId="{AE1C45F0-260A-458C-96ED-C1F6D2151219}"/>
          </ac:grpSpMkLst>
        </pc:grpChg>
        <pc:graphicFrameChg chg="add del">
          <ac:chgData name="Narendra Kumar Dewangan" userId="13b04745-cb53-4b17-80d6-4c1e8065a03b" providerId="ADAL" clId="{C2B5ADC6-1C4D-4D93-ABC5-AAE36DA681F1}" dt="2024-08-21T08:54:18.692" v="701" actId="26606"/>
          <ac:graphicFrameMkLst>
            <pc:docMk/>
            <pc:sldMk cId="2526973410" sldId="280"/>
            <ac:graphicFrameMk id="5" creationId="{4B99282E-991A-677B-C2D2-FF5D59A164D2}"/>
          </ac:graphicFrameMkLst>
        </pc:graphicFrameChg>
        <pc:graphicFrameChg chg="add">
          <ac:chgData name="Narendra Kumar Dewangan" userId="13b04745-cb53-4b17-80d6-4c1e8065a03b" providerId="ADAL" clId="{C2B5ADC6-1C4D-4D93-ABC5-AAE36DA681F1}" dt="2024-08-21T08:54:18.723" v="702" actId="26606"/>
          <ac:graphicFrameMkLst>
            <pc:docMk/>
            <pc:sldMk cId="2526973410" sldId="280"/>
            <ac:graphicFrameMk id="19" creationId="{675C59EC-C30A-DDAD-B6ED-DAB97ACEF072}"/>
          </ac:graphicFrameMkLst>
        </pc:graphicFrameChg>
        <pc:picChg chg="add mod">
          <ac:chgData name="Narendra Kumar Dewangan" userId="13b04745-cb53-4b17-80d6-4c1e8065a03b" providerId="ADAL" clId="{C2B5ADC6-1C4D-4D93-ABC5-AAE36DA681F1}" dt="2024-08-21T08:54:25.722" v="703"/>
          <ac:picMkLst>
            <pc:docMk/>
            <pc:sldMk cId="2526973410" sldId="280"/>
            <ac:picMk id="6" creationId="{849BA630-C8E5-4551-8E0B-A090293CFD4B}"/>
          </ac:picMkLst>
        </pc:picChg>
        <pc:cxnChg chg="add">
          <ac:chgData name="Narendra Kumar Dewangan" userId="13b04745-cb53-4b17-80d6-4c1e8065a03b" providerId="ADAL" clId="{C2B5ADC6-1C4D-4D93-ABC5-AAE36DA681F1}" dt="2024-08-21T08:54:18.723" v="702" actId="26606"/>
          <ac:cxnSpMkLst>
            <pc:docMk/>
            <pc:sldMk cId="2526973410" sldId="280"/>
            <ac:cxnSpMk id="18" creationId="{6CF1BAF6-AD41-4082-B212-8A1F9A2E8779}"/>
          </ac:cxnSpMkLst>
        </pc:cxnChg>
      </pc:sldChg>
      <pc:sldChg chg="addSp delSp modSp new mod setBg">
        <pc:chgData name="Narendra Kumar Dewangan" userId="13b04745-cb53-4b17-80d6-4c1e8065a03b" providerId="ADAL" clId="{C2B5ADC6-1C4D-4D93-ABC5-AAE36DA681F1}" dt="2024-08-21T08:56:14.287" v="724"/>
        <pc:sldMkLst>
          <pc:docMk/>
          <pc:sldMk cId="2588035585" sldId="281"/>
        </pc:sldMkLst>
        <pc:spChg chg="mod">
          <ac:chgData name="Narendra Kumar Dewangan" userId="13b04745-cb53-4b17-80d6-4c1e8065a03b" providerId="ADAL" clId="{C2B5ADC6-1C4D-4D93-ABC5-AAE36DA681F1}" dt="2024-08-21T08:55:19.377" v="713" actId="26606"/>
          <ac:spMkLst>
            <pc:docMk/>
            <pc:sldMk cId="2588035585" sldId="281"/>
            <ac:spMk id="2" creationId="{5DE57812-ADEC-4F6A-7458-A0A11340A909}"/>
          </ac:spMkLst>
        </pc:spChg>
        <pc:spChg chg="add del mod">
          <ac:chgData name="Narendra Kumar Dewangan" userId="13b04745-cb53-4b17-80d6-4c1e8065a03b" providerId="ADAL" clId="{C2B5ADC6-1C4D-4D93-ABC5-AAE36DA681F1}" dt="2024-08-21T08:55:19.377" v="713" actId="26606"/>
          <ac:spMkLst>
            <pc:docMk/>
            <pc:sldMk cId="2588035585" sldId="281"/>
            <ac:spMk id="3" creationId="{B45E0B8E-8F27-8B53-4F52-78C98D525945}"/>
          </ac:spMkLst>
        </pc:spChg>
        <pc:spChg chg="add mod">
          <ac:chgData name="Narendra Kumar Dewangan" userId="13b04745-cb53-4b17-80d6-4c1e8065a03b" providerId="ADAL" clId="{C2B5ADC6-1C4D-4D93-ABC5-AAE36DA681F1}" dt="2024-08-21T08:55:02.580" v="709"/>
          <ac:spMkLst>
            <pc:docMk/>
            <pc:sldMk cId="2588035585" sldId="281"/>
            <ac:spMk id="4" creationId="{25433E21-4A6D-38EC-E229-1872EA08C157}"/>
          </ac:spMkLst>
        </pc:spChg>
        <pc:spChg chg="add">
          <ac:chgData name="Narendra Kumar Dewangan" userId="13b04745-cb53-4b17-80d6-4c1e8065a03b" providerId="ADAL" clId="{C2B5ADC6-1C4D-4D93-ABC5-AAE36DA681F1}" dt="2024-08-21T08:55:19.377" v="713" actId="26606"/>
          <ac:spMkLst>
            <pc:docMk/>
            <pc:sldMk cId="2588035585" sldId="281"/>
            <ac:spMk id="9" creationId="{BACC6370-2D7E-4714-9D71-7542949D7D5D}"/>
          </ac:spMkLst>
        </pc:spChg>
        <pc:spChg chg="add">
          <ac:chgData name="Narendra Kumar Dewangan" userId="13b04745-cb53-4b17-80d6-4c1e8065a03b" providerId="ADAL" clId="{C2B5ADC6-1C4D-4D93-ABC5-AAE36DA681F1}" dt="2024-08-21T08:55:19.377" v="713" actId="26606"/>
          <ac:spMkLst>
            <pc:docMk/>
            <pc:sldMk cId="2588035585" sldId="281"/>
            <ac:spMk id="11" creationId="{256B2C21-A230-48C0-8DF1-C46611373C44}"/>
          </ac:spMkLst>
        </pc:spChg>
        <pc:spChg chg="add">
          <ac:chgData name="Narendra Kumar Dewangan" userId="13b04745-cb53-4b17-80d6-4c1e8065a03b" providerId="ADAL" clId="{C2B5ADC6-1C4D-4D93-ABC5-AAE36DA681F1}" dt="2024-08-21T08:55:19.377" v="713" actId="26606"/>
          <ac:spMkLst>
            <pc:docMk/>
            <pc:sldMk cId="2588035585" sldId="281"/>
            <ac:spMk id="13" creationId="{3847E18C-932D-4C95-AABA-FEC7C9499AD7}"/>
          </ac:spMkLst>
        </pc:spChg>
        <pc:spChg chg="add">
          <ac:chgData name="Narendra Kumar Dewangan" userId="13b04745-cb53-4b17-80d6-4c1e8065a03b" providerId="ADAL" clId="{C2B5ADC6-1C4D-4D93-ABC5-AAE36DA681F1}" dt="2024-08-21T08:55:19.377" v="713" actId="26606"/>
          <ac:spMkLst>
            <pc:docMk/>
            <pc:sldMk cId="2588035585" sldId="281"/>
            <ac:spMk id="15" creationId="{3150CB11-0C61-439E-910F-5787759E72A0}"/>
          </ac:spMkLst>
        </pc:spChg>
        <pc:spChg chg="add">
          <ac:chgData name="Narendra Kumar Dewangan" userId="13b04745-cb53-4b17-80d6-4c1e8065a03b" providerId="ADAL" clId="{C2B5ADC6-1C4D-4D93-ABC5-AAE36DA681F1}" dt="2024-08-21T08:55:19.377" v="713" actId="26606"/>
          <ac:spMkLst>
            <pc:docMk/>
            <pc:sldMk cId="2588035585" sldId="281"/>
            <ac:spMk id="17" creationId="{43F8A58B-5155-44CE-A5FF-7647B47D0A7A}"/>
          </ac:spMkLst>
        </pc:spChg>
        <pc:spChg chg="add">
          <ac:chgData name="Narendra Kumar Dewangan" userId="13b04745-cb53-4b17-80d6-4c1e8065a03b" providerId="ADAL" clId="{C2B5ADC6-1C4D-4D93-ABC5-AAE36DA681F1}" dt="2024-08-21T08:55:19.377" v="713" actId="26606"/>
          <ac:spMkLst>
            <pc:docMk/>
            <pc:sldMk cId="2588035585" sldId="281"/>
            <ac:spMk id="19" creationId="{443F2ACA-E6D6-4028-82DD-F03C262D5DE6}"/>
          </ac:spMkLst>
        </pc:spChg>
        <pc:graphicFrameChg chg="add">
          <ac:chgData name="Narendra Kumar Dewangan" userId="13b04745-cb53-4b17-80d6-4c1e8065a03b" providerId="ADAL" clId="{C2B5ADC6-1C4D-4D93-ABC5-AAE36DA681F1}" dt="2024-08-21T08:55:19.377" v="713" actId="26606"/>
          <ac:graphicFrameMkLst>
            <pc:docMk/>
            <pc:sldMk cId="2588035585" sldId="281"/>
            <ac:graphicFrameMk id="5" creationId="{091D7D11-336F-501F-2723-6ECAAF96B429}"/>
          </ac:graphicFrameMkLst>
        </pc:graphicFrameChg>
        <pc:picChg chg="add mod">
          <ac:chgData name="Narendra Kumar Dewangan" userId="13b04745-cb53-4b17-80d6-4c1e8065a03b" providerId="ADAL" clId="{C2B5ADC6-1C4D-4D93-ABC5-AAE36DA681F1}" dt="2024-08-21T08:56:14.287" v="724"/>
          <ac:picMkLst>
            <pc:docMk/>
            <pc:sldMk cId="2588035585" sldId="281"/>
            <ac:picMk id="6" creationId="{17836E03-C219-8738-DF1A-C8686F046EF7}"/>
          </ac:picMkLst>
        </pc:picChg>
      </pc:sldChg>
      <pc:sldChg chg="addSp delSp modSp new mod setBg">
        <pc:chgData name="Narendra Kumar Dewangan" userId="13b04745-cb53-4b17-80d6-4c1e8065a03b" providerId="ADAL" clId="{C2B5ADC6-1C4D-4D93-ABC5-AAE36DA681F1}" dt="2024-08-21T08:56:16.910" v="725"/>
        <pc:sldMkLst>
          <pc:docMk/>
          <pc:sldMk cId="4264449038" sldId="282"/>
        </pc:sldMkLst>
        <pc:spChg chg="mod">
          <ac:chgData name="Narendra Kumar Dewangan" userId="13b04745-cb53-4b17-80d6-4c1e8065a03b" providerId="ADAL" clId="{C2B5ADC6-1C4D-4D93-ABC5-AAE36DA681F1}" dt="2024-08-21T08:56:02.843" v="722" actId="26606"/>
          <ac:spMkLst>
            <pc:docMk/>
            <pc:sldMk cId="4264449038" sldId="282"/>
            <ac:spMk id="2" creationId="{ED03FCA6-56F1-8102-2011-8F165AB1018F}"/>
          </ac:spMkLst>
        </pc:spChg>
        <pc:spChg chg="add del mod">
          <ac:chgData name="Narendra Kumar Dewangan" userId="13b04745-cb53-4b17-80d6-4c1e8065a03b" providerId="ADAL" clId="{C2B5ADC6-1C4D-4D93-ABC5-AAE36DA681F1}" dt="2024-08-21T08:56:02.843" v="722" actId="26606"/>
          <ac:spMkLst>
            <pc:docMk/>
            <pc:sldMk cId="4264449038" sldId="282"/>
            <ac:spMk id="3" creationId="{E770CED8-9D80-EB76-D870-4869DE25B6DC}"/>
          </ac:spMkLst>
        </pc:spChg>
        <pc:spChg chg="add mod">
          <ac:chgData name="Narendra Kumar Dewangan" userId="13b04745-cb53-4b17-80d6-4c1e8065a03b" providerId="ADAL" clId="{C2B5ADC6-1C4D-4D93-ABC5-AAE36DA681F1}" dt="2024-08-21T08:55:47.987" v="718"/>
          <ac:spMkLst>
            <pc:docMk/>
            <pc:sldMk cId="4264449038" sldId="282"/>
            <ac:spMk id="4" creationId="{41725D76-C6AF-E41E-C30F-38A56B7AA308}"/>
          </ac:spMkLst>
        </pc:spChg>
        <pc:spChg chg="add">
          <ac:chgData name="Narendra Kumar Dewangan" userId="13b04745-cb53-4b17-80d6-4c1e8065a03b" providerId="ADAL" clId="{C2B5ADC6-1C4D-4D93-ABC5-AAE36DA681F1}" dt="2024-08-21T08:56:02.843" v="722" actId="26606"/>
          <ac:spMkLst>
            <pc:docMk/>
            <pc:sldMk cId="4264449038" sldId="282"/>
            <ac:spMk id="10" creationId="{E51BA4DF-2BD4-4EC2-B1DB-B27C8AC71864}"/>
          </ac:spMkLst>
        </pc:spChg>
        <pc:graphicFrameChg chg="add">
          <ac:chgData name="Narendra Kumar Dewangan" userId="13b04745-cb53-4b17-80d6-4c1e8065a03b" providerId="ADAL" clId="{C2B5ADC6-1C4D-4D93-ABC5-AAE36DA681F1}" dt="2024-08-21T08:56:02.843" v="722" actId="26606"/>
          <ac:graphicFrameMkLst>
            <pc:docMk/>
            <pc:sldMk cId="4264449038" sldId="282"/>
            <ac:graphicFrameMk id="5" creationId="{D3532E51-CB65-D550-8C7D-6ACD1F51DA63}"/>
          </ac:graphicFrameMkLst>
        </pc:graphicFrameChg>
        <pc:picChg chg="add mod">
          <ac:chgData name="Narendra Kumar Dewangan" userId="13b04745-cb53-4b17-80d6-4c1e8065a03b" providerId="ADAL" clId="{C2B5ADC6-1C4D-4D93-ABC5-AAE36DA681F1}" dt="2024-08-21T08:56:06.268" v="723" actId="27614"/>
          <ac:picMkLst>
            <pc:docMk/>
            <pc:sldMk cId="4264449038" sldId="282"/>
            <ac:picMk id="6" creationId="{2A24272A-D5BE-D260-5BB1-20BBA8DDBB16}"/>
          </ac:picMkLst>
        </pc:picChg>
        <pc:picChg chg="add mod">
          <ac:chgData name="Narendra Kumar Dewangan" userId="13b04745-cb53-4b17-80d6-4c1e8065a03b" providerId="ADAL" clId="{C2B5ADC6-1C4D-4D93-ABC5-AAE36DA681F1}" dt="2024-08-21T08:56:16.910" v="725"/>
          <ac:picMkLst>
            <pc:docMk/>
            <pc:sldMk cId="4264449038" sldId="282"/>
            <ac:picMk id="7" creationId="{21802CC7-9FFA-4179-B9DB-5C13D2101C9D}"/>
          </ac:picMkLst>
        </pc:picChg>
      </pc:sldChg>
      <pc:sldChg chg="addSp modSp new mod">
        <pc:chgData name="Narendra Kumar Dewangan" userId="13b04745-cb53-4b17-80d6-4c1e8065a03b" providerId="ADAL" clId="{C2B5ADC6-1C4D-4D93-ABC5-AAE36DA681F1}" dt="2024-08-21T09:11:50.460" v="774"/>
        <pc:sldMkLst>
          <pc:docMk/>
          <pc:sldMk cId="2951983288" sldId="283"/>
        </pc:sldMkLst>
        <pc:spChg chg="mod">
          <ac:chgData name="Narendra Kumar Dewangan" userId="13b04745-cb53-4b17-80d6-4c1e8065a03b" providerId="ADAL" clId="{C2B5ADC6-1C4D-4D93-ABC5-AAE36DA681F1}" dt="2024-08-21T09:02:27.538" v="728" actId="20577"/>
          <ac:spMkLst>
            <pc:docMk/>
            <pc:sldMk cId="2951983288" sldId="283"/>
            <ac:spMk id="2" creationId="{F054E6D9-E08D-D051-A428-B55B300DC4FC}"/>
          </ac:spMkLst>
        </pc:spChg>
        <pc:spChg chg="mod">
          <ac:chgData name="Narendra Kumar Dewangan" userId="13b04745-cb53-4b17-80d6-4c1e8065a03b" providerId="ADAL" clId="{C2B5ADC6-1C4D-4D93-ABC5-AAE36DA681F1}" dt="2024-08-21T09:06:02.464" v="745" actId="113"/>
          <ac:spMkLst>
            <pc:docMk/>
            <pc:sldMk cId="2951983288" sldId="283"/>
            <ac:spMk id="3" creationId="{28E238A9-DD49-A06A-D589-F83289DC0E2E}"/>
          </ac:spMkLst>
        </pc:spChg>
        <pc:picChg chg="add mod">
          <ac:chgData name="Narendra Kumar Dewangan" userId="13b04745-cb53-4b17-80d6-4c1e8065a03b" providerId="ADAL" clId="{C2B5ADC6-1C4D-4D93-ABC5-AAE36DA681F1}" dt="2024-08-21T09:11:50.460" v="774"/>
          <ac:picMkLst>
            <pc:docMk/>
            <pc:sldMk cId="2951983288" sldId="283"/>
            <ac:picMk id="4" creationId="{FB243D6B-F0B0-5C0E-C9FC-75807AAC6C1D}"/>
          </ac:picMkLst>
        </pc:picChg>
      </pc:sldChg>
      <pc:sldChg chg="addSp delSp modSp new mod setBg">
        <pc:chgData name="Narendra Kumar Dewangan" userId="13b04745-cb53-4b17-80d6-4c1e8065a03b" providerId="ADAL" clId="{C2B5ADC6-1C4D-4D93-ABC5-AAE36DA681F1}" dt="2024-08-21T09:11:54.264" v="775"/>
        <pc:sldMkLst>
          <pc:docMk/>
          <pc:sldMk cId="3827751681" sldId="284"/>
        </pc:sldMkLst>
        <pc:spChg chg="mod">
          <ac:chgData name="Narendra Kumar Dewangan" userId="13b04745-cb53-4b17-80d6-4c1e8065a03b" providerId="ADAL" clId="{C2B5ADC6-1C4D-4D93-ABC5-AAE36DA681F1}" dt="2024-08-21T09:10:43.135" v="760" actId="26606"/>
          <ac:spMkLst>
            <pc:docMk/>
            <pc:sldMk cId="3827751681" sldId="284"/>
            <ac:spMk id="2" creationId="{C8F9C8D2-8D5F-603F-F79E-4D67B884D21C}"/>
          </ac:spMkLst>
        </pc:spChg>
        <pc:spChg chg="add del mod">
          <ac:chgData name="Narendra Kumar Dewangan" userId="13b04745-cb53-4b17-80d6-4c1e8065a03b" providerId="ADAL" clId="{C2B5ADC6-1C4D-4D93-ABC5-AAE36DA681F1}" dt="2024-08-21T09:10:43.135" v="760" actId="26606"/>
          <ac:spMkLst>
            <pc:docMk/>
            <pc:sldMk cId="3827751681" sldId="284"/>
            <ac:spMk id="3" creationId="{C4FEBEFB-0D82-50EB-D660-33A18E4F88E6}"/>
          </ac:spMkLst>
        </pc:spChg>
        <pc:spChg chg="add">
          <ac:chgData name="Narendra Kumar Dewangan" userId="13b04745-cb53-4b17-80d6-4c1e8065a03b" providerId="ADAL" clId="{C2B5ADC6-1C4D-4D93-ABC5-AAE36DA681F1}" dt="2024-08-21T09:10:43.135" v="760" actId="26606"/>
          <ac:spMkLst>
            <pc:docMk/>
            <pc:sldMk cId="3827751681" sldId="284"/>
            <ac:spMk id="8" creationId="{09588DA8-065E-4F6F-8EFD-43104AB2E0CF}"/>
          </ac:spMkLst>
        </pc:spChg>
        <pc:spChg chg="add del">
          <ac:chgData name="Narendra Kumar Dewangan" userId="13b04745-cb53-4b17-80d6-4c1e8065a03b" providerId="ADAL" clId="{C2B5ADC6-1C4D-4D93-ABC5-AAE36DA681F1}" dt="2024-08-21T09:10:38.116" v="755" actId="26606"/>
          <ac:spMkLst>
            <pc:docMk/>
            <pc:sldMk cId="3827751681" sldId="284"/>
            <ac:spMk id="9" creationId="{C0763A76-9F1C-4FC5-82B7-DD475DA461B2}"/>
          </ac:spMkLst>
        </pc:spChg>
        <pc:spChg chg="add del">
          <ac:chgData name="Narendra Kumar Dewangan" userId="13b04745-cb53-4b17-80d6-4c1e8065a03b" providerId="ADAL" clId="{C2B5ADC6-1C4D-4D93-ABC5-AAE36DA681F1}" dt="2024-08-21T09:10:41.369" v="757" actId="26606"/>
          <ac:spMkLst>
            <pc:docMk/>
            <pc:sldMk cId="3827751681" sldId="284"/>
            <ac:spMk id="10" creationId="{DB304A14-32D0-4873-B914-423ED7B8DAFD}"/>
          </ac:spMkLst>
        </pc:spChg>
        <pc:spChg chg="add del">
          <ac:chgData name="Narendra Kumar Dewangan" userId="13b04745-cb53-4b17-80d6-4c1e8065a03b" providerId="ADAL" clId="{C2B5ADC6-1C4D-4D93-ABC5-AAE36DA681F1}" dt="2024-08-21T09:10:38.116" v="755" actId="26606"/>
          <ac:spMkLst>
            <pc:docMk/>
            <pc:sldMk cId="3827751681" sldId="284"/>
            <ac:spMk id="11" creationId="{E81BF4F6-F2CF-4984-9D14-D6966D92F99F}"/>
          </ac:spMkLst>
        </pc:spChg>
        <pc:spChg chg="add del">
          <ac:chgData name="Narendra Kumar Dewangan" userId="13b04745-cb53-4b17-80d6-4c1e8065a03b" providerId="ADAL" clId="{C2B5ADC6-1C4D-4D93-ABC5-AAE36DA681F1}" dt="2024-08-21T09:10:41.369" v="757" actId="26606"/>
          <ac:spMkLst>
            <pc:docMk/>
            <pc:sldMk cId="3827751681" sldId="284"/>
            <ac:spMk id="12" creationId="{1D460C86-854F-4FB3-ABC2-E823D8FEB9DB}"/>
          </ac:spMkLst>
        </pc:spChg>
        <pc:spChg chg="add del">
          <ac:chgData name="Narendra Kumar Dewangan" userId="13b04745-cb53-4b17-80d6-4c1e8065a03b" providerId="ADAL" clId="{C2B5ADC6-1C4D-4D93-ABC5-AAE36DA681F1}" dt="2024-08-21T09:10:41.369" v="757" actId="26606"/>
          <ac:spMkLst>
            <pc:docMk/>
            <pc:sldMk cId="3827751681" sldId="284"/>
            <ac:spMk id="14" creationId="{BB48116A-278A-4CC5-89D3-9DE8E8FF1245}"/>
          </ac:spMkLst>
        </pc:spChg>
        <pc:spChg chg="add del">
          <ac:chgData name="Narendra Kumar Dewangan" userId="13b04745-cb53-4b17-80d6-4c1e8065a03b" providerId="ADAL" clId="{C2B5ADC6-1C4D-4D93-ABC5-AAE36DA681F1}" dt="2024-08-21T09:10:43.119" v="759" actId="26606"/>
          <ac:spMkLst>
            <pc:docMk/>
            <pc:sldMk cId="3827751681" sldId="284"/>
            <ac:spMk id="15" creationId="{063BBA22-50EA-4C4D-BE05-F1CE4E63AA56}"/>
          </ac:spMkLst>
        </pc:spChg>
        <pc:spChg chg="add del">
          <ac:chgData name="Narendra Kumar Dewangan" userId="13b04745-cb53-4b17-80d6-4c1e8065a03b" providerId="ADAL" clId="{C2B5ADC6-1C4D-4D93-ABC5-AAE36DA681F1}" dt="2024-08-21T09:10:43.119" v="759" actId="26606"/>
          <ac:spMkLst>
            <pc:docMk/>
            <pc:sldMk cId="3827751681" sldId="284"/>
            <ac:spMk id="16" creationId="{BACC6370-2D7E-4714-9D71-7542949D7D5D}"/>
          </ac:spMkLst>
        </pc:spChg>
        <pc:spChg chg="add del">
          <ac:chgData name="Narendra Kumar Dewangan" userId="13b04745-cb53-4b17-80d6-4c1e8065a03b" providerId="ADAL" clId="{C2B5ADC6-1C4D-4D93-ABC5-AAE36DA681F1}" dt="2024-08-21T09:10:43.119" v="759" actId="26606"/>
          <ac:spMkLst>
            <pc:docMk/>
            <pc:sldMk cId="3827751681" sldId="284"/>
            <ac:spMk id="17" creationId="{F68B3F68-107C-434F-AA38-110D5EA91B85}"/>
          </ac:spMkLst>
        </pc:spChg>
        <pc:spChg chg="add del">
          <ac:chgData name="Narendra Kumar Dewangan" userId="13b04745-cb53-4b17-80d6-4c1e8065a03b" providerId="ADAL" clId="{C2B5ADC6-1C4D-4D93-ABC5-AAE36DA681F1}" dt="2024-08-21T09:10:43.119" v="759" actId="26606"/>
          <ac:spMkLst>
            <pc:docMk/>
            <pc:sldMk cId="3827751681" sldId="284"/>
            <ac:spMk id="18" creationId="{AAD0DBB9-1A4B-4391-81D4-CB19F9AB918A}"/>
          </ac:spMkLst>
        </pc:spChg>
        <pc:spChg chg="add">
          <ac:chgData name="Narendra Kumar Dewangan" userId="13b04745-cb53-4b17-80d6-4c1e8065a03b" providerId="ADAL" clId="{C2B5ADC6-1C4D-4D93-ABC5-AAE36DA681F1}" dt="2024-08-21T09:10:43.135" v="760" actId="26606"/>
          <ac:spMkLst>
            <pc:docMk/>
            <pc:sldMk cId="3827751681" sldId="284"/>
            <ac:spMk id="20" creationId="{8D71EDA1-87BF-4D5D-AB79-F346FD19278A}"/>
          </ac:spMkLst>
        </pc:spChg>
        <pc:spChg chg="add">
          <ac:chgData name="Narendra Kumar Dewangan" userId="13b04745-cb53-4b17-80d6-4c1e8065a03b" providerId="ADAL" clId="{C2B5ADC6-1C4D-4D93-ABC5-AAE36DA681F1}" dt="2024-08-21T09:10:43.135" v="760" actId="26606"/>
          <ac:spMkLst>
            <pc:docMk/>
            <pc:sldMk cId="3827751681" sldId="284"/>
            <ac:spMk id="21" creationId="{C4285719-470E-454C-AF62-8323075F1F5B}"/>
          </ac:spMkLst>
        </pc:spChg>
        <pc:spChg chg="add">
          <ac:chgData name="Narendra Kumar Dewangan" userId="13b04745-cb53-4b17-80d6-4c1e8065a03b" providerId="ADAL" clId="{C2B5ADC6-1C4D-4D93-ABC5-AAE36DA681F1}" dt="2024-08-21T09:10:43.135" v="760" actId="26606"/>
          <ac:spMkLst>
            <pc:docMk/>
            <pc:sldMk cId="3827751681" sldId="284"/>
            <ac:spMk id="22" creationId="{CD9FE4EF-C4D8-49A0-B2FF-81D8DB7D8A24}"/>
          </ac:spMkLst>
        </pc:spChg>
        <pc:spChg chg="add">
          <ac:chgData name="Narendra Kumar Dewangan" userId="13b04745-cb53-4b17-80d6-4c1e8065a03b" providerId="ADAL" clId="{C2B5ADC6-1C4D-4D93-ABC5-AAE36DA681F1}" dt="2024-08-21T09:10:43.135" v="760" actId="26606"/>
          <ac:spMkLst>
            <pc:docMk/>
            <pc:sldMk cId="3827751681" sldId="284"/>
            <ac:spMk id="23" creationId="{4300840D-0A0B-4512-BACA-B439D5B9C57C}"/>
          </ac:spMkLst>
        </pc:spChg>
        <pc:spChg chg="add">
          <ac:chgData name="Narendra Kumar Dewangan" userId="13b04745-cb53-4b17-80d6-4c1e8065a03b" providerId="ADAL" clId="{C2B5ADC6-1C4D-4D93-ABC5-AAE36DA681F1}" dt="2024-08-21T09:10:43.135" v="760" actId="26606"/>
          <ac:spMkLst>
            <pc:docMk/>
            <pc:sldMk cId="3827751681" sldId="284"/>
            <ac:spMk id="24" creationId="{D2B78728-A580-49A7-84F9-6EF6F583ADE0}"/>
          </ac:spMkLst>
        </pc:spChg>
        <pc:spChg chg="add">
          <ac:chgData name="Narendra Kumar Dewangan" userId="13b04745-cb53-4b17-80d6-4c1e8065a03b" providerId="ADAL" clId="{C2B5ADC6-1C4D-4D93-ABC5-AAE36DA681F1}" dt="2024-08-21T09:10:43.135" v="760" actId="26606"/>
          <ac:spMkLst>
            <pc:docMk/>
            <pc:sldMk cId="3827751681" sldId="284"/>
            <ac:spMk id="25" creationId="{38FAA1A1-D861-433F-88FA-1E9D6FD31D11}"/>
          </ac:spMkLst>
        </pc:spChg>
        <pc:spChg chg="add">
          <ac:chgData name="Narendra Kumar Dewangan" userId="13b04745-cb53-4b17-80d6-4c1e8065a03b" providerId="ADAL" clId="{C2B5ADC6-1C4D-4D93-ABC5-AAE36DA681F1}" dt="2024-08-21T09:10:43.135" v="760" actId="26606"/>
          <ac:spMkLst>
            <pc:docMk/>
            <pc:sldMk cId="3827751681" sldId="284"/>
            <ac:spMk id="26" creationId="{C4FEBEFB-0D82-50EB-D660-33A18E4F88E6}"/>
          </ac:spMkLst>
        </pc:spChg>
        <pc:graphicFrameChg chg="add del">
          <ac:chgData name="Narendra Kumar Dewangan" userId="13b04745-cb53-4b17-80d6-4c1e8065a03b" providerId="ADAL" clId="{C2B5ADC6-1C4D-4D93-ABC5-AAE36DA681F1}" dt="2024-08-21T09:10:41.369" v="757" actId="26606"/>
          <ac:graphicFrameMkLst>
            <pc:docMk/>
            <pc:sldMk cId="3827751681" sldId="284"/>
            <ac:graphicFrameMk id="13" creationId="{BB90F778-9721-809E-8210-085C5BC613C3}"/>
          </ac:graphicFrameMkLst>
        </pc:graphicFrameChg>
        <pc:graphicFrameChg chg="add del">
          <ac:chgData name="Narendra Kumar Dewangan" userId="13b04745-cb53-4b17-80d6-4c1e8065a03b" providerId="ADAL" clId="{C2B5ADC6-1C4D-4D93-ABC5-AAE36DA681F1}" dt="2024-08-21T09:10:43.119" v="759" actId="26606"/>
          <ac:graphicFrameMkLst>
            <pc:docMk/>
            <pc:sldMk cId="3827751681" sldId="284"/>
            <ac:graphicFrameMk id="19" creationId="{70F915B3-77D7-B3ED-BF6D-56225441287C}"/>
          </ac:graphicFrameMkLst>
        </pc:graphicFrameChg>
        <pc:picChg chg="add mod">
          <ac:chgData name="Narendra Kumar Dewangan" userId="13b04745-cb53-4b17-80d6-4c1e8065a03b" providerId="ADAL" clId="{C2B5ADC6-1C4D-4D93-ABC5-AAE36DA681F1}" dt="2024-08-21T09:11:54.264" v="775"/>
          <ac:picMkLst>
            <pc:docMk/>
            <pc:sldMk cId="3827751681" sldId="284"/>
            <ac:picMk id="4" creationId="{1DB9D6E1-FFB0-BD31-1928-8E6F8FDFE88C}"/>
          </ac:picMkLst>
        </pc:picChg>
        <pc:picChg chg="add del">
          <ac:chgData name="Narendra Kumar Dewangan" userId="13b04745-cb53-4b17-80d6-4c1e8065a03b" providerId="ADAL" clId="{C2B5ADC6-1C4D-4D93-ABC5-AAE36DA681F1}" dt="2024-08-21T09:10:38.116" v="755" actId="26606"/>
          <ac:picMkLst>
            <pc:docMk/>
            <pc:sldMk cId="3827751681" sldId="284"/>
            <ac:picMk id="5" creationId="{2954CFA3-8D3D-D9B0-9DF2-54A44CF08D36}"/>
          </ac:picMkLst>
        </pc:picChg>
        <pc:picChg chg="add del">
          <ac:chgData name="Narendra Kumar Dewangan" userId="13b04745-cb53-4b17-80d6-4c1e8065a03b" providerId="ADAL" clId="{C2B5ADC6-1C4D-4D93-ABC5-AAE36DA681F1}" dt="2024-08-21T09:10:41.369" v="757" actId="26606"/>
          <ac:picMkLst>
            <pc:docMk/>
            <pc:sldMk cId="3827751681" sldId="284"/>
            <ac:picMk id="6" creationId="{F001F3D6-C2B7-2EE2-FA6B-A9656E2401F9}"/>
          </ac:picMkLst>
        </pc:picChg>
      </pc:sldChg>
      <pc:sldChg chg="addSp delSp modSp new mod setBg">
        <pc:chgData name="Narendra Kumar Dewangan" userId="13b04745-cb53-4b17-80d6-4c1e8065a03b" providerId="ADAL" clId="{C2B5ADC6-1C4D-4D93-ABC5-AAE36DA681F1}" dt="2024-08-21T09:12:31.735" v="777" actId="1038"/>
        <pc:sldMkLst>
          <pc:docMk/>
          <pc:sldMk cId="1322274389" sldId="285"/>
        </pc:sldMkLst>
        <pc:spChg chg="mod">
          <ac:chgData name="Narendra Kumar Dewangan" userId="13b04745-cb53-4b17-80d6-4c1e8065a03b" providerId="ADAL" clId="{C2B5ADC6-1C4D-4D93-ABC5-AAE36DA681F1}" dt="2024-08-21T09:11:39.218" v="773" actId="26606"/>
          <ac:spMkLst>
            <pc:docMk/>
            <pc:sldMk cId="1322274389" sldId="285"/>
            <ac:spMk id="2" creationId="{B0FFD0B7-EB8D-8FDD-A1E7-1EF4B4251179}"/>
          </ac:spMkLst>
        </pc:spChg>
        <pc:spChg chg="add del mod">
          <ac:chgData name="Narendra Kumar Dewangan" userId="13b04745-cb53-4b17-80d6-4c1e8065a03b" providerId="ADAL" clId="{C2B5ADC6-1C4D-4D93-ABC5-AAE36DA681F1}" dt="2024-08-21T09:11:39.218" v="773" actId="26606"/>
          <ac:spMkLst>
            <pc:docMk/>
            <pc:sldMk cId="1322274389" sldId="285"/>
            <ac:spMk id="3" creationId="{ADB2C890-E073-5196-F2E1-C6E9D0433A3A}"/>
          </ac:spMkLst>
        </pc:spChg>
        <pc:spChg chg="add mod">
          <ac:chgData name="Narendra Kumar Dewangan" userId="13b04745-cb53-4b17-80d6-4c1e8065a03b" providerId="ADAL" clId="{C2B5ADC6-1C4D-4D93-ABC5-AAE36DA681F1}" dt="2024-08-21T09:11:14.193" v="765"/>
          <ac:spMkLst>
            <pc:docMk/>
            <pc:sldMk cId="1322274389" sldId="285"/>
            <ac:spMk id="4" creationId="{DC8DEDA0-8F4B-3557-0BD2-18C730D8E037}"/>
          </ac:spMkLst>
        </pc:spChg>
        <pc:spChg chg="add del">
          <ac:chgData name="Narendra Kumar Dewangan" userId="13b04745-cb53-4b17-80d6-4c1e8065a03b" providerId="ADAL" clId="{C2B5ADC6-1C4D-4D93-ABC5-AAE36DA681F1}" dt="2024-08-21T09:11:39.203" v="772" actId="26606"/>
          <ac:spMkLst>
            <pc:docMk/>
            <pc:sldMk cId="1322274389" sldId="285"/>
            <ac:spMk id="9" creationId="{AE2B703B-46F9-481A-A605-82E2A828C4FA}"/>
          </ac:spMkLst>
        </pc:spChg>
        <pc:spChg chg="add">
          <ac:chgData name="Narendra Kumar Dewangan" userId="13b04745-cb53-4b17-80d6-4c1e8065a03b" providerId="ADAL" clId="{C2B5ADC6-1C4D-4D93-ABC5-AAE36DA681F1}" dt="2024-08-21T09:11:39.218" v="773" actId="26606"/>
          <ac:spMkLst>
            <pc:docMk/>
            <pc:sldMk cId="1322274389" sldId="285"/>
            <ac:spMk id="10" creationId="{E51BA4DF-2BD4-4EC2-B1DB-B27C8AC71864}"/>
          </ac:spMkLst>
        </pc:spChg>
        <pc:spChg chg="add del">
          <ac:chgData name="Narendra Kumar Dewangan" userId="13b04745-cb53-4b17-80d6-4c1e8065a03b" providerId="ADAL" clId="{C2B5ADC6-1C4D-4D93-ABC5-AAE36DA681F1}" dt="2024-08-21T09:11:39.203" v="772" actId="26606"/>
          <ac:spMkLst>
            <pc:docMk/>
            <pc:sldMk cId="1322274389" sldId="285"/>
            <ac:spMk id="11" creationId="{F13BE4D7-0C3D-4906-B230-A1C5B4665CCF}"/>
          </ac:spMkLst>
        </pc:spChg>
        <pc:graphicFrameChg chg="add del">
          <ac:chgData name="Narendra Kumar Dewangan" userId="13b04745-cb53-4b17-80d6-4c1e8065a03b" providerId="ADAL" clId="{C2B5ADC6-1C4D-4D93-ABC5-AAE36DA681F1}" dt="2024-08-21T09:11:39.203" v="772" actId="26606"/>
          <ac:graphicFrameMkLst>
            <pc:docMk/>
            <pc:sldMk cId="1322274389" sldId="285"/>
            <ac:graphicFrameMk id="5" creationId="{E0998582-BF58-F81A-85D0-2C54E7019EAA}"/>
          </ac:graphicFrameMkLst>
        </pc:graphicFrameChg>
        <pc:graphicFrameChg chg="add">
          <ac:chgData name="Narendra Kumar Dewangan" userId="13b04745-cb53-4b17-80d6-4c1e8065a03b" providerId="ADAL" clId="{C2B5ADC6-1C4D-4D93-ABC5-AAE36DA681F1}" dt="2024-08-21T09:11:39.218" v="773" actId="26606"/>
          <ac:graphicFrameMkLst>
            <pc:docMk/>
            <pc:sldMk cId="1322274389" sldId="285"/>
            <ac:graphicFrameMk id="13" creationId="{BDBDA222-C97D-A475-B81E-34AAF0E26545}"/>
          </ac:graphicFrameMkLst>
        </pc:graphicFrameChg>
        <pc:picChg chg="add">
          <ac:chgData name="Narendra Kumar Dewangan" userId="13b04745-cb53-4b17-80d6-4c1e8065a03b" providerId="ADAL" clId="{C2B5ADC6-1C4D-4D93-ABC5-AAE36DA681F1}" dt="2024-08-21T09:11:39.218" v="773" actId="26606"/>
          <ac:picMkLst>
            <pc:docMk/>
            <pc:sldMk cId="1322274389" sldId="285"/>
            <ac:picMk id="6" creationId="{CFA64365-0F67-FF49-2A5F-6CA727253C8C}"/>
          </ac:picMkLst>
        </pc:picChg>
        <pc:picChg chg="add mod">
          <ac:chgData name="Narendra Kumar Dewangan" userId="13b04745-cb53-4b17-80d6-4c1e8065a03b" providerId="ADAL" clId="{C2B5ADC6-1C4D-4D93-ABC5-AAE36DA681F1}" dt="2024-08-21T09:12:31.735" v="777" actId="1038"/>
          <ac:picMkLst>
            <pc:docMk/>
            <pc:sldMk cId="1322274389" sldId="285"/>
            <ac:picMk id="7" creationId="{70416269-D0E5-EBE0-3164-2B2E4A68389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D0DBB-C3C3-47FA-AACB-2AF6AAF0933E}"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05BBBCAE-9E1B-4A0E-87D8-DB5EA2530454}">
      <dgm:prSet/>
      <dgm:spPr/>
      <dgm:t>
        <a:bodyPr/>
        <a:lstStyle/>
        <a:p>
          <a:r>
            <a:rPr lang="en-US" b="1" i="0"/>
            <a:t>Data Loss – </a:t>
          </a:r>
          <a:br>
            <a:rPr lang="en-US" b="0" i="0"/>
          </a:br>
          <a:r>
            <a:rPr lang="en-US" b="0" i="0"/>
            <a:t>Data Loss is one of the issues faced in Cloud Computing. This is also known as Data Leakage.  As we know that our sensitive data is in the hands of Somebody else, and we don’t have full control over our database. So, if the security of cloud service is to break by hackers then it may be possible that hackers will get access to our sensitive data or personal files.</a:t>
          </a:r>
          <a:br>
            <a:rPr lang="en-US" b="0" i="0"/>
          </a:br>
          <a:r>
            <a:rPr lang="en-US" b="0" i="0"/>
            <a:t> </a:t>
          </a:r>
          <a:endParaRPr lang="en-US"/>
        </a:p>
      </dgm:t>
    </dgm:pt>
    <dgm:pt modelId="{C3FA9717-1437-43B1-BA50-5F988F40B285}" type="parTrans" cxnId="{1AC64C7A-9A9B-496E-9EB2-54A87CDFC565}">
      <dgm:prSet/>
      <dgm:spPr/>
      <dgm:t>
        <a:bodyPr/>
        <a:lstStyle/>
        <a:p>
          <a:endParaRPr lang="en-US"/>
        </a:p>
      </dgm:t>
    </dgm:pt>
    <dgm:pt modelId="{80D6D11B-355E-4FAB-A998-31ED90B83484}" type="sibTrans" cxnId="{1AC64C7A-9A9B-496E-9EB2-54A87CDFC565}">
      <dgm:prSet/>
      <dgm:spPr/>
      <dgm:t>
        <a:bodyPr/>
        <a:lstStyle/>
        <a:p>
          <a:endParaRPr lang="en-US"/>
        </a:p>
      </dgm:t>
    </dgm:pt>
    <dgm:pt modelId="{EF455396-699B-446F-8357-218BF2340BC4}">
      <dgm:prSet/>
      <dgm:spPr/>
      <dgm:t>
        <a:bodyPr/>
        <a:lstStyle/>
        <a:p>
          <a:r>
            <a:rPr lang="en-US" b="1" i="0"/>
            <a:t>Interference of Hackers and Insecure API’s – </a:t>
          </a:r>
          <a:br>
            <a:rPr lang="en-US" b="0" i="0"/>
          </a:br>
          <a:r>
            <a:rPr lang="en-US" b="0" i="0"/>
            <a:t>As we know, if we are talking about the cloud and its services it means we are talking about the Internet.  Also, we know that the easiest way to communicate with Cloud is using API. So it is important to protect the Interface’s and API’s which are used by an external user. But also in cloud computing, few services are available in the public domain which are the vulnerable part of Cloud Computing because it may be possible that these services are accessed by some third parties. So, it may be possible that with the help of these services hackers can easily hack or harm our data.</a:t>
          </a:r>
          <a:endParaRPr lang="en-US"/>
        </a:p>
      </dgm:t>
    </dgm:pt>
    <dgm:pt modelId="{39AB1E64-4093-46A5-B0A1-0B7B39F25134}" type="parTrans" cxnId="{64CC2EDE-5170-43F5-B1A1-809E8D6E92A5}">
      <dgm:prSet/>
      <dgm:spPr/>
      <dgm:t>
        <a:bodyPr/>
        <a:lstStyle/>
        <a:p>
          <a:endParaRPr lang="en-US"/>
        </a:p>
      </dgm:t>
    </dgm:pt>
    <dgm:pt modelId="{996DAA53-7C6D-467E-8191-32D20B85378A}" type="sibTrans" cxnId="{64CC2EDE-5170-43F5-B1A1-809E8D6E92A5}">
      <dgm:prSet/>
      <dgm:spPr/>
      <dgm:t>
        <a:bodyPr/>
        <a:lstStyle/>
        <a:p>
          <a:endParaRPr lang="en-US"/>
        </a:p>
      </dgm:t>
    </dgm:pt>
    <dgm:pt modelId="{5D5CB745-B3EA-4B46-B7AE-880A52B7166C}" type="pres">
      <dgm:prSet presAssocID="{4C0D0DBB-C3C3-47FA-AACB-2AF6AAF0933E}" presName="hierChild1" presStyleCnt="0">
        <dgm:presLayoutVars>
          <dgm:chPref val="1"/>
          <dgm:dir/>
          <dgm:animOne val="branch"/>
          <dgm:animLvl val="lvl"/>
          <dgm:resizeHandles/>
        </dgm:presLayoutVars>
      </dgm:prSet>
      <dgm:spPr/>
    </dgm:pt>
    <dgm:pt modelId="{623C03DD-1C8B-4276-B8D7-8622A6E215F7}" type="pres">
      <dgm:prSet presAssocID="{05BBBCAE-9E1B-4A0E-87D8-DB5EA2530454}" presName="hierRoot1" presStyleCnt="0"/>
      <dgm:spPr/>
    </dgm:pt>
    <dgm:pt modelId="{FF25B30F-5912-42CE-99D9-DF2452955703}" type="pres">
      <dgm:prSet presAssocID="{05BBBCAE-9E1B-4A0E-87D8-DB5EA2530454}" presName="composite" presStyleCnt="0"/>
      <dgm:spPr/>
    </dgm:pt>
    <dgm:pt modelId="{E43ADBF1-6659-492B-B15F-A5B0D04D20E1}" type="pres">
      <dgm:prSet presAssocID="{05BBBCAE-9E1B-4A0E-87D8-DB5EA2530454}" presName="background" presStyleLbl="node0" presStyleIdx="0" presStyleCnt="2"/>
      <dgm:spPr/>
    </dgm:pt>
    <dgm:pt modelId="{2C5ACE9F-63FF-4B5C-8B67-800CC8B40152}" type="pres">
      <dgm:prSet presAssocID="{05BBBCAE-9E1B-4A0E-87D8-DB5EA2530454}" presName="text" presStyleLbl="fgAcc0" presStyleIdx="0" presStyleCnt="2">
        <dgm:presLayoutVars>
          <dgm:chPref val="3"/>
        </dgm:presLayoutVars>
      </dgm:prSet>
      <dgm:spPr/>
    </dgm:pt>
    <dgm:pt modelId="{1B628FAD-F8D2-497E-A665-7565A6A1CFA4}" type="pres">
      <dgm:prSet presAssocID="{05BBBCAE-9E1B-4A0E-87D8-DB5EA2530454}" presName="hierChild2" presStyleCnt="0"/>
      <dgm:spPr/>
    </dgm:pt>
    <dgm:pt modelId="{B0DD80F1-A137-4B63-A9A2-8C660A35E32D}" type="pres">
      <dgm:prSet presAssocID="{EF455396-699B-446F-8357-218BF2340BC4}" presName="hierRoot1" presStyleCnt="0"/>
      <dgm:spPr/>
    </dgm:pt>
    <dgm:pt modelId="{AF0501DF-56F2-4744-8214-E92B00AF870A}" type="pres">
      <dgm:prSet presAssocID="{EF455396-699B-446F-8357-218BF2340BC4}" presName="composite" presStyleCnt="0"/>
      <dgm:spPr/>
    </dgm:pt>
    <dgm:pt modelId="{0739DD02-35A6-4602-AD6F-EB4AAE008BFF}" type="pres">
      <dgm:prSet presAssocID="{EF455396-699B-446F-8357-218BF2340BC4}" presName="background" presStyleLbl="node0" presStyleIdx="1" presStyleCnt="2"/>
      <dgm:spPr/>
    </dgm:pt>
    <dgm:pt modelId="{0BA23D08-C227-49B0-B89C-9987572108AB}" type="pres">
      <dgm:prSet presAssocID="{EF455396-699B-446F-8357-218BF2340BC4}" presName="text" presStyleLbl="fgAcc0" presStyleIdx="1" presStyleCnt="2">
        <dgm:presLayoutVars>
          <dgm:chPref val="3"/>
        </dgm:presLayoutVars>
      </dgm:prSet>
      <dgm:spPr/>
    </dgm:pt>
    <dgm:pt modelId="{C8983E35-CC61-47BA-987F-A8DF3EA6FA05}" type="pres">
      <dgm:prSet presAssocID="{EF455396-699B-446F-8357-218BF2340BC4}" presName="hierChild2" presStyleCnt="0"/>
      <dgm:spPr/>
    </dgm:pt>
  </dgm:ptLst>
  <dgm:cxnLst>
    <dgm:cxn modelId="{C396B346-0284-439A-99EA-2B5BC80F48B0}" type="presOf" srcId="{4C0D0DBB-C3C3-47FA-AACB-2AF6AAF0933E}" destId="{5D5CB745-B3EA-4B46-B7AE-880A52B7166C}" srcOrd="0" destOrd="0" presId="urn:microsoft.com/office/officeart/2005/8/layout/hierarchy1"/>
    <dgm:cxn modelId="{1AC64C7A-9A9B-496E-9EB2-54A87CDFC565}" srcId="{4C0D0DBB-C3C3-47FA-AACB-2AF6AAF0933E}" destId="{05BBBCAE-9E1B-4A0E-87D8-DB5EA2530454}" srcOrd="0" destOrd="0" parTransId="{C3FA9717-1437-43B1-BA50-5F988F40B285}" sibTransId="{80D6D11B-355E-4FAB-A998-31ED90B83484}"/>
    <dgm:cxn modelId="{0626E3D1-E41A-40D8-9ED7-D68853B6844A}" type="presOf" srcId="{05BBBCAE-9E1B-4A0E-87D8-DB5EA2530454}" destId="{2C5ACE9F-63FF-4B5C-8B67-800CC8B40152}" srcOrd="0" destOrd="0" presId="urn:microsoft.com/office/officeart/2005/8/layout/hierarchy1"/>
    <dgm:cxn modelId="{64CC2EDE-5170-43F5-B1A1-809E8D6E92A5}" srcId="{4C0D0DBB-C3C3-47FA-AACB-2AF6AAF0933E}" destId="{EF455396-699B-446F-8357-218BF2340BC4}" srcOrd="1" destOrd="0" parTransId="{39AB1E64-4093-46A5-B0A1-0B7B39F25134}" sibTransId="{996DAA53-7C6D-467E-8191-32D20B85378A}"/>
    <dgm:cxn modelId="{AD7E76E9-3782-4FAB-9338-C13C2F6BAA66}" type="presOf" srcId="{EF455396-699B-446F-8357-218BF2340BC4}" destId="{0BA23D08-C227-49B0-B89C-9987572108AB}" srcOrd="0" destOrd="0" presId="urn:microsoft.com/office/officeart/2005/8/layout/hierarchy1"/>
    <dgm:cxn modelId="{FCD0E6CE-9BA8-4C48-A505-3DF60E599B2A}" type="presParOf" srcId="{5D5CB745-B3EA-4B46-B7AE-880A52B7166C}" destId="{623C03DD-1C8B-4276-B8D7-8622A6E215F7}" srcOrd="0" destOrd="0" presId="urn:microsoft.com/office/officeart/2005/8/layout/hierarchy1"/>
    <dgm:cxn modelId="{1BDCF165-A033-4D05-8516-42CAEF83E436}" type="presParOf" srcId="{623C03DD-1C8B-4276-B8D7-8622A6E215F7}" destId="{FF25B30F-5912-42CE-99D9-DF2452955703}" srcOrd="0" destOrd="0" presId="urn:microsoft.com/office/officeart/2005/8/layout/hierarchy1"/>
    <dgm:cxn modelId="{0CDBC973-5AD1-45AB-8B66-9D13EC1A72C9}" type="presParOf" srcId="{FF25B30F-5912-42CE-99D9-DF2452955703}" destId="{E43ADBF1-6659-492B-B15F-A5B0D04D20E1}" srcOrd="0" destOrd="0" presId="urn:microsoft.com/office/officeart/2005/8/layout/hierarchy1"/>
    <dgm:cxn modelId="{719C585A-0CCA-4EDB-90BE-5CDFEFEFA9E0}" type="presParOf" srcId="{FF25B30F-5912-42CE-99D9-DF2452955703}" destId="{2C5ACE9F-63FF-4B5C-8B67-800CC8B40152}" srcOrd="1" destOrd="0" presId="urn:microsoft.com/office/officeart/2005/8/layout/hierarchy1"/>
    <dgm:cxn modelId="{2E0458EE-3B69-4BA7-8BE0-A0AE574F3C13}" type="presParOf" srcId="{623C03DD-1C8B-4276-B8D7-8622A6E215F7}" destId="{1B628FAD-F8D2-497E-A665-7565A6A1CFA4}" srcOrd="1" destOrd="0" presId="urn:microsoft.com/office/officeart/2005/8/layout/hierarchy1"/>
    <dgm:cxn modelId="{92AF9BC4-EBB1-40A2-B621-A938F33AD362}" type="presParOf" srcId="{5D5CB745-B3EA-4B46-B7AE-880A52B7166C}" destId="{B0DD80F1-A137-4B63-A9A2-8C660A35E32D}" srcOrd="1" destOrd="0" presId="urn:microsoft.com/office/officeart/2005/8/layout/hierarchy1"/>
    <dgm:cxn modelId="{2992FA90-701E-4DD9-B9B0-3CA038B370DF}" type="presParOf" srcId="{B0DD80F1-A137-4B63-A9A2-8C660A35E32D}" destId="{AF0501DF-56F2-4744-8214-E92B00AF870A}" srcOrd="0" destOrd="0" presId="urn:microsoft.com/office/officeart/2005/8/layout/hierarchy1"/>
    <dgm:cxn modelId="{393A0853-951B-4BC2-AEAC-C4F04E0050C9}" type="presParOf" srcId="{AF0501DF-56F2-4744-8214-E92B00AF870A}" destId="{0739DD02-35A6-4602-AD6F-EB4AAE008BFF}" srcOrd="0" destOrd="0" presId="urn:microsoft.com/office/officeart/2005/8/layout/hierarchy1"/>
    <dgm:cxn modelId="{1AC7C01B-3C2E-40E2-9821-AEC50B683A64}" type="presParOf" srcId="{AF0501DF-56F2-4744-8214-E92B00AF870A}" destId="{0BA23D08-C227-49B0-B89C-9987572108AB}" srcOrd="1" destOrd="0" presId="urn:microsoft.com/office/officeart/2005/8/layout/hierarchy1"/>
    <dgm:cxn modelId="{CCF31807-DE45-4E38-AF61-46C7D230C569}" type="presParOf" srcId="{B0DD80F1-A137-4B63-A9A2-8C660A35E32D}" destId="{C8983E35-CC61-47BA-987F-A8DF3EA6FA0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ADBF1-6659-492B-B15F-A5B0D04D20E1}">
      <dsp:nvSpPr>
        <dsp:cNvPr id="0" name=""/>
        <dsp:cNvSpPr/>
      </dsp:nvSpPr>
      <dsp:spPr>
        <a:xfrm>
          <a:off x="1283" y="507350"/>
          <a:ext cx="4505585" cy="2861046"/>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sp>
    <dsp:sp modelId="{2C5ACE9F-63FF-4B5C-8B67-800CC8B40152}">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Data Loss – </a:t>
          </a:r>
          <a:br>
            <a:rPr lang="en-US" sz="1400" b="0" i="0" kern="1200"/>
          </a:br>
          <a:r>
            <a:rPr lang="en-US" sz="1400" b="0" i="0" kern="1200"/>
            <a:t>Data Loss is one of the issues faced in Cloud Computing. This is also known as Data Leakage.  As we know that our sensitive data is in the hands of Somebody else, and we don’t have full control over our database. So, if the security of cloud service is to break by hackers then it may be possible that hackers will get access to our sensitive data or personal files.</a:t>
          </a:r>
          <a:br>
            <a:rPr lang="en-US" sz="1400" b="0" i="0" kern="1200"/>
          </a:br>
          <a:r>
            <a:rPr lang="en-US" sz="1400" b="0" i="0" kern="1200"/>
            <a:t> </a:t>
          </a:r>
          <a:endParaRPr lang="en-US" sz="1400" kern="1200"/>
        </a:p>
      </dsp:txBody>
      <dsp:txXfrm>
        <a:off x="585701" y="1066737"/>
        <a:ext cx="4337991" cy="2693452"/>
      </dsp:txXfrm>
    </dsp:sp>
    <dsp:sp modelId="{0739DD02-35A6-4602-AD6F-EB4AAE008BFF}">
      <dsp:nvSpPr>
        <dsp:cNvPr id="0" name=""/>
        <dsp:cNvSpPr/>
      </dsp:nvSpPr>
      <dsp:spPr>
        <a:xfrm>
          <a:off x="5508110" y="507350"/>
          <a:ext cx="4505585" cy="2861046"/>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sp>
    <dsp:sp modelId="{0BA23D08-C227-49B0-B89C-9987572108AB}">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Interference of Hackers and Insecure API’s – </a:t>
          </a:r>
          <a:br>
            <a:rPr lang="en-US" sz="1400" b="0" i="0" kern="1200"/>
          </a:br>
          <a:r>
            <a:rPr lang="en-US" sz="1400" b="0" i="0" kern="1200"/>
            <a:t>As we know, if we are talking about the cloud and its services it means we are talking about the Internet.  Also, we know that the easiest way to communicate with Cloud is using API. So it is important to protect the Interface’s and API’s which are used by an external user. But also in cloud computing, few services are available in the public domain which are the vulnerable part of Cloud Computing because it may be possible that these services are accessed by some third parties. So, it may be possible that with the help of these services hackers can easily hack or harm our data.</a:t>
          </a:r>
          <a:endParaRPr lang="en-US" sz="1400" kern="1200"/>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E9546-BB49-4DD6-912D-3C7B39E4D39E}" type="datetimeFigureOut">
              <a:rPr lang="en-IN" smtClean="0"/>
              <a:t>07-11-2024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CA8FC-6B1D-4308-8F9E-EB1352DC1F67}" type="slidenum">
              <a:rPr lang="en-IN" smtClean="0"/>
              <a:t>‹#›</a:t>
            </a:fld>
            <a:endParaRPr lang="en-IN"/>
          </a:p>
        </p:txBody>
      </p:sp>
    </p:spTree>
    <p:extLst>
      <p:ext uri="{BB962C8B-B14F-4D97-AF65-F5344CB8AC3E}">
        <p14:creationId xmlns:p14="http://schemas.microsoft.com/office/powerpoint/2010/main" val="742056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7DFDE3-5FC5-526F-D91C-390B50F73061}"/>
              </a:ext>
            </a:extLst>
          </p:cNvPr>
          <p:cNvSpPr>
            <a:spLocks noGrp="1" noChangeArrowheads="1"/>
          </p:cNvSpPr>
          <p:nvPr>
            <p:ph type="sldNum" sz="quarter" idx="5"/>
          </p:nvPr>
        </p:nvSpPr>
        <p:spPr>
          <a:ln/>
        </p:spPr>
        <p:txBody>
          <a:bodyPr/>
          <a:lstStyle/>
          <a:p>
            <a:fld id="{BFDC684F-11BB-4DF4-911E-EDED30A3A3C8}" type="slidenum">
              <a:rPr lang="en-US" altLang="en-US"/>
              <a:pPr/>
              <a:t>9</a:t>
            </a:fld>
            <a:endParaRPr lang="en-US" altLang="en-US"/>
          </a:p>
        </p:txBody>
      </p:sp>
      <p:sp>
        <p:nvSpPr>
          <p:cNvPr id="320514" name="Rectangle 2">
            <a:extLst>
              <a:ext uri="{FF2B5EF4-FFF2-40B4-BE49-F238E27FC236}">
                <a16:creationId xmlns:a16="http://schemas.microsoft.com/office/drawing/2014/main" id="{57FE51F0-BB1A-4F93-2742-AB539E6B3325}"/>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20515" name="Rectangle 3">
            <a:extLst>
              <a:ext uri="{FF2B5EF4-FFF2-40B4-BE49-F238E27FC236}">
                <a16:creationId xmlns:a16="http://schemas.microsoft.com/office/drawing/2014/main" id="{49252829-E881-FB75-1F17-411C2D9BCA44}"/>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7F939D-C403-02F3-96C0-DC1098953C62}"/>
              </a:ext>
            </a:extLst>
          </p:cNvPr>
          <p:cNvSpPr>
            <a:spLocks noGrp="1" noChangeArrowheads="1"/>
          </p:cNvSpPr>
          <p:nvPr>
            <p:ph type="sldNum" sz="quarter" idx="5"/>
          </p:nvPr>
        </p:nvSpPr>
        <p:spPr>
          <a:ln/>
        </p:spPr>
        <p:txBody>
          <a:bodyPr/>
          <a:lstStyle/>
          <a:p>
            <a:fld id="{A5D831BC-6BC3-4E4A-A73D-BBA40F226A26}" type="slidenum">
              <a:rPr lang="en-US" altLang="en-US"/>
              <a:pPr/>
              <a:t>18</a:t>
            </a:fld>
            <a:endParaRPr lang="en-US" altLang="en-US"/>
          </a:p>
        </p:txBody>
      </p:sp>
      <p:sp>
        <p:nvSpPr>
          <p:cNvPr id="451586" name="Rectangle 2">
            <a:extLst>
              <a:ext uri="{FF2B5EF4-FFF2-40B4-BE49-F238E27FC236}">
                <a16:creationId xmlns:a16="http://schemas.microsoft.com/office/drawing/2014/main" id="{2351BB7A-F4A1-613E-E6D0-1B445B3F08EC}"/>
              </a:ext>
            </a:extLst>
          </p:cNvPr>
          <p:cNvSpPr>
            <a:spLocks noGrp="1" noRot="1" noChangeAspect="1" noChangeArrowheads="1" noTextEdit="1"/>
          </p:cNvSpPr>
          <p:nvPr>
            <p:ph type="sldImg"/>
          </p:nvPr>
        </p:nvSpPr>
        <p:spPr>
          <a:xfrm>
            <a:off x="4484688" y="1774825"/>
            <a:ext cx="0" cy="0"/>
          </a:xfrm>
          <a:ln/>
        </p:spPr>
      </p:sp>
      <p:sp>
        <p:nvSpPr>
          <p:cNvPr id="451587" name="Rectangle 3">
            <a:extLst>
              <a:ext uri="{FF2B5EF4-FFF2-40B4-BE49-F238E27FC236}">
                <a16:creationId xmlns:a16="http://schemas.microsoft.com/office/drawing/2014/main" id="{04982C5D-2915-33A8-BD8B-13D0CF94F4A4}"/>
              </a:ext>
            </a:extLst>
          </p:cNvPr>
          <p:cNvSpPr>
            <a:spLocks noGrp="1" noChangeArrowheads="1"/>
          </p:cNvSpPr>
          <p:nvPr>
            <p:ph type="body" idx="1"/>
          </p:nvPr>
        </p:nvSpPr>
        <p:spPr/>
        <p:txBody>
          <a:bodyPr lIns="89913" tIns="44956" rIns="89913" bIns="44956"/>
          <a:lstStyle/>
          <a:p>
            <a:r>
              <a:rPr lang="en-US" altLang="en-US"/>
              <a:t>Statistical Analysis</a:t>
            </a:r>
          </a:p>
          <a:p>
            <a:pPr lvl="1">
              <a:buFontTx/>
              <a:buChar char="•"/>
            </a:pPr>
            <a:r>
              <a:rPr lang="en-US" altLang="en-US"/>
              <a:t>Knowing % of occurrences of different letters (e.g. e occurs 13% of time in the document and t occurs 19% of times)</a:t>
            </a:r>
          </a:p>
          <a:p>
            <a:pPr lvl="1">
              <a:buFontTx/>
              <a:buChar char="•"/>
            </a:pPr>
            <a:r>
              <a:rPr lang="en-US" altLang="en-US"/>
              <a:t>Knowing commonly occurring two and three letter combinations (e.g. in, it, the, ion, ing, …)</a:t>
            </a:r>
          </a:p>
          <a:p>
            <a:pPr lvl="1">
              <a:buFontTx/>
              <a:buChar char="•"/>
            </a:pPr>
            <a:r>
              <a:rPr lang="en-US" altLang="en-US"/>
              <a:t>If some knowledge about the content is available it is even easier to crack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ED52FE-BF56-0C96-B86C-D474CA4CB12C}"/>
              </a:ext>
            </a:extLst>
          </p:cNvPr>
          <p:cNvSpPr>
            <a:spLocks noGrp="1" noChangeArrowheads="1"/>
          </p:cNvSpPr>
          <p:nvPr>
            <p:ph type="sldNum" sz="quarter" idx="5"/>
          </p:nvPr>
        </p:nvSpPr>
        <p:spPr>
          <a:ln/>
        </p:spPr>
        <p:txBody>
          <a:bodyPr/>
          <a:lstStyle/>
          <a:p>
            <a:fld id="{B5B58D11-6312-405A-97D5-ABC188DAE2EF}" type="slidenum">
              <a:rPr lang="en-US" altLang="en-US"/>
              <a:pPr/>
              <a:t>19</a:t>
            </a:fld>
            <a:endParaRPr lang="en-US" altLang="en-US"/>
          </a:p>
        </p:txBody>
      </p:sp>
      <p:sp>
        <p:nvSpPr>
          <p:cNvPr id="455682" name="Rectangle 2">
            <a:extLst>
              <a:ext uri="{FF2B5EF4-FFF2-40B4-BE49-F238E27FC236}">
                <a16:creationId xmlns:a16="http://schemas.microsoft.com/office/drawing/2014/main" id="{970773C8-4665-D3DD-8CF1-56127F11ECFB}"/>
              </a:ext>
            </a:extLst>
          </p:cNvPr>
          <p:cNvSpPr>
            <a:spLocks noGrp="1" noRot="1" noChangeAspect="1" noChangeArrowheads="1" noTextEdit="1"/>
          </p:cNvSpPr>
          <p:nvPr>
            <p:ph type="sldImg"/>
          </p:nvPr>
        </p:nvSpPr>
        <p:spPr>
          <a:xfrm>
            <a:off x="4484688" y="1774825"/>
            <a:ext cx="0" cy="0"/>
          </a:xfrm>
          <a:ln/>
        </p:spPr>
      </p:sp>
      <p:sp>
        <p:nvSpPr>
          <p:cNvPr id="455683" name="Rectangle 3">
            <a:extLst>
              <a:ext uri="{FF2B5EF4-FFF2-40B4-BE49-F238E27FC236}">
                <a16:creationId xmlns:a16="http://schemas.microsoft.com/office/drawing/2014/main" id="{4CB17CE0-E281-8BD3-7022-08A8ED969065}"/>
              </a:ext>
            </a:extLst>
          </p:cNvPr>
          <p:cNvSpPr>
            <a:spLocks noGrp="1" noChangeArrowheads="1"/>
          </p:cNvSpPr>
          <p:nvPr>
            <p:ph type="body" idx="1"/>
          </p:nvPr>
        </p:nvSpPr>
        <p:spPr/>
        <p:txBody>
          <a:bodyPr lIns="89913" tIns="44956" rIns="89913" bIns="44956"/>
          <a:lstStyle/>
          <a:p>
            <a:r>
              <a:rPr lang="en-US" altLang="en-US"/>
              <a:t>Statistical Analysis</a:t>
            </a:r>
          </a:p>
          <a:p>
            <a:pPr lvl="1">
              <a:buFontTx/>
              <a:buChar char="•"/>
            </a:pPr>
            <a:r>
              <a:rPr lang="en-US" altLang="en-US"/>
              <a:t>Knowing % of occurrences of different letters (e.g. e occurs 13% of time in the document and t occurs 19% of times)</a:t>
            </a:r>
          </a:p>
          <a:p>
            <a:pPr lvl="1">
              <a:buFontTx/>
              <a:buChar char="•"/>
            </a:pPr>
            <a:r>
              <a:rPr lang="en-US" altLang="en-US"/>
              <a:t>Knowing commonly occurring two and three letter combinations (e.g. in, it, the, ion, ing, …)</a:t>
            </a:r>
          </a:p>
          <a:p>
            <a:pPr lvl="1">
              <a:buFontTx/>
              <a:buChar char="•"/>
            </a:pPr>
            <a:r>
              <a:rPr lang="en-US" altLang="en-US"/>
              <a:t>If some knowledge about the content is available it is even easier to crack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05C4FB0-60F2-2A0D-D6DB-4EE42B3FB678}"/>
              </a:ext>
            </a:extLst>
          </p:cNvPr>
          <p:cNvSpPr>
            <a:spLocks noGrp="1" noChangeArrowheads="1"/>
          </p:cNvSpPr>
          <p:nvPr>
            <p:ph type="sldNum" sz="quarter" idx="5"/>
          </p:nvPr>
        </p:nvSpPr>
        <p:spPr>
          <a:ln/>
        </p:spPr>
        <p:txBody>
          <a:bodyPr/>
          <a:lstStyle/>
          <a:p>
            <a:fld id="{2A84CF47-2981-424A-9E39-FA1727C72C29}" type="slidenum">
              <a:rPr lang="en-US" altLang="en-US"/>
              <a:pPr/>
              <a:t>20</a:t>
            </a:fld>
            <a:endParaRPr lang="en-US" altLang="en-US"/>
          </a:p>
        </p:txBody>
      </p:sp>
      <p:sp>
        <p:nvSpPr>
          <p:cNvPr id="377858" name="Rectangle 2">
            <a:extLst>
              <a:ext uri="{FF2B5EF4-FFF2-40B4-BE49-F238E27FC236}">
                <a16:creationId xmlns:a16="http://schemas.microsoft.com/office/drawing/2014/main" id="{F7DAE62A-9F9A-FEC5-B7DF-9231BB3BB378}"/>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77859" name="Rectangle 3">
            <a:extLst>
              <a:ext uri="{FF2B5EF4-FFF2-40B4-BE49-F238E27FC236}">
                <a16:creationId xmlns:a16="http://schemas.microsoft.com/office/drawing/2014/main" id="{64BE202D-D5AC-B226-50A3-C332983C0729}"/>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Statistical Analysis</a:t>
            </a:r>
          </a:p>
          <a:p>
            <a:pPr lvl="1">
              <a:buFontTx/>
              <a:buChar char="•"/>
            </a:pPr>
            <a:r>
              <a:rPr lang="en-US" altLang="en-US"/>
              <a:t>Knowing % of occurrences of different letters (e.g. e occurs 13% of time in the document and t occurs 19% of times)</a:t>
            </a:r>
          </a:p>
          <a:p>
            <a:pPr lvl="1">
              <a:buFontTx/>
              <a:buChar char="•"/>
            </a:pPr>
            <a:r>
              <a:rPr lang="en-US" altLang="en-US"/>
              <a:t>Knowing commonly occurring two and three letter combinations (e.g. in, it, the, ion, ing, …)</a:t>
            </a:r>
          </a:p>
          <a:p>
            <a:pPr lvl="1">
              <a:buFontTx/>
              <a:buChar char="•"/>
            </a:pPr>
            <a:r>
              <a:rPr lang="en-US" altLang="en-US"/>
              <a:t>If some knowledge about the content is available it is even easier to crack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2618373-91CA-1917-2FB5-A1891E4B7615}"/>
              </a:ext>
            </a:extLst>
          </p:cNvPr>
          <p:cNvSpPr>
            <a:spLocks noGrp="1" noChangeArrowheads="1"/>
          </p:cNvSpPr>
          <p:nvPr>
            <p:ph type="sldNum" sz="quarter" idx="5"/>
          </p:nvPr>
        </p:nvSpPr>
        <p:spPr>
          <a:ln/>
        </p:spPr>
        <p:txBody>
          <a:bodyPr/>
          <a:lstStyle/>
          <a:p>
            <a:fld id="{0CE88079-5256-4B12-BA79-B99AFA6CE9AE}" type="slidenum">
              <a:rPr lang="en-US" altLang="en-US"/>
              <a:pPr/>
              <a:t>21</a:t>
            </a:fld>
            <a:endParaRPr lang="en-US" altLang="en-US"/>
          </a:p>
        </p:txBody>
      </p:sp>
      <p:sp>
        <p:nvSpPr>
          <p:cNvPr id="449538" name="Rectangle 2">
            <a:extLst>
              <a:ext uri="{FF2B5EF4-FFF2-40B4-BE49-F238E27FC236}">
                <a16:creationId xmlns:a16="http://schemas.microsoft.com/office/drawing/2014/main" id="{D7828FFC-ACEA-91B9-9762-664A591AE989}"/>
              </a:ext>
            </a:extLst>
          </p:cNvPr>
          <p:cNvSpPr>
            <a:spLocks noGrp="1" noRot="1" noChangeAspect="1" noChangeArrowheads="1" noTextEdit="1"/>
          </p:cNvSpPr>
          <p:nvPr>
            <p:ph type="sldImg"/>
          </p:nvPr>
        </p:nvSpPr>
        <p:spPr>
          <a:xfrm>
            <a:off x="4484688" y="1774825"/>
            <a:ext cx="0" cy="0"/>
          </a:xfrm>
          <a:ln/>
        </p:spPr>
      </p:sp>
      <p:sp>
        <p:nvSpPr>
          <p:cNvPr id="449539" name="Rectangle 3">
            <a:extLst>
              <a:ext uri="{FF2B5EF4-FFF2-40B4-BE49-F238E27FC236}">
                <a16:creationId xmlns:a16="http://schemas.microsoft.com/office/drawing/2014/main" id="{85D4EC2E-2EA2-261D-6FB5-3FDF59F69496}"/>
              </a:ext>
            </a:extLst>
          </p:cNvPr>
          <p:cNvSpPr>
            <a:spLocks noGrp="1" noChangeArrowheads="1"/>
          </p:cNvSpPr>
          <p:nvPr>
            <p:ph type="body" idx="1"/>
          </p:nvPr>
        </p:nvSpPr>
        <p:spPr/>
        <p:txBody>
          <a:bodyPr lIns="89913" tIns="44956" rIns="89913" bIns="44956"/>
          <a:lstStyle/>
          <a:p>
            <a:r>
              <a:rPr lang="en-US" altLang="en-US"/>
              <a:t>Statistical Analysis</a:t>
            </a:r>
          </a:p>
          <a:p>
            <a:pPr lvl="1">
              <a:buFontTx/>
              <a:buChar char="•"/>
            </a:pPr>
            <a:r>
              <a:rPr lang="en-US" altLang="en-US"/>
              <a:t>Knowing % of occurrences of different letters (e.g. e occurs 13% of time in the document and t occurs 19% of times)</a:t>
            </a:r>
          </a:p>
          <a:p>
            <a:pPr lvl="1">
              <a:buFontTx/>
              <a:buChar char="•"/>
            </a:pPr>
            <a:r>
              <a:rPr lang="en-US" altLang="en-US"/>
              <a:t>Knowing commonly occurring two and three letter combinations (e.g. in, it, the, ion, ing, …)</a:t>
            </a:r>
          </a:p>
          <a:p>
            <a:pPr lvl="1">
              <a:buFontTx/>
              <a:buChar char="•"/>
            </a:pPr>
            <a:r>
              <a:rPr lang="en-US" altLang="en-US"/>
              <a:t>If some knowledge about the content is available it is even easier to crack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7DDA4C-FDC0-EC2C-A089-2260F4259501}"/>
              </a:ext>
            </a:extLst>
          </p:cNvPr>
          <p:cNvSpPr>
            <a:spLocks noGrp="1" noChangeArrowheads="1"/>
          </p:cNvSpPr>
          <p:nvPr>
            <p:ph type="sldNum" sz="quarter" idx="5"/>
          </p:nvPr>
        </p:nvSpPr>
        <p:spPr>
          <a:ln/>
        </p:spPr>
        <p:txBody>
          <a:bodyPr/>
          <a:lstStyle/>
          <a:p>
            <a:fld id="{2F255B5F-123F-46F1-990B-C02E2EE1B5C9}" type="slidenum">
              <a:rPr lang="en-US" altLang="en-US"/>
              <a:pPr/>
              <a:t>22</a:t>
            </a:fld>
            <a:endParaRPr lang="en-US" altLang="en-US"/>
          </a:p>
        </p:txBody>
      </p:sp>
      <p:sp>
        <p:nvSpPr>
          <p:cNvPr id="453634" name="Rectangle 2">
            <a:extLst>
              <a:ext uri="{FF2B5EF4-FFF2-40B4-BE49-F238E27FC236}">
                <a16:creationId xmlns:a16="http://schemas.microsoft.com/office/drawing/2014/main" id="{97620F2F-5E34-D9B3-C6C8-4D9CDE7E1327}"/>
              </a:ext>
            </a:extLst>
          </p:cNvPr>
          <p:cNvSpPr>
            <a:spLocks noGrp="1" noRot="1" noChangeAspect="1" noChangeArrowheads="1" noTextEdit="1"/>
          </p:cNvSpPr>
          <p:nvPr>
            <p:ph type="sldImg"/>
          </p:nvPr>
        </p:nvSpPr>
        <p:spPr>
          <a:xfrm>
            <a:off x="4484688" y="1774825"/>
            <a:ext cx="0" cy="0"/>
          </a:xfrm>
          <a:ln/>
        </p:spPr>
      </p:sp>
      <p:sp>
        <p:nvSpPr>
          <p:cNvPr id="453635" name="Rectangle 3">
            <a:extLst>
              <a:ext uri="{FF2B5EF4-FFF2-40B4-BE49-F238E27FC236}">
                <a16:creationId xmlns:a16="http://schemas.microsoft.com/office/drawing/2014/main" id="{C8AEB9EE-4256-3602-2237-F456C3779BB6}"/>
              </a:ext>
            </a:extLst>
          </p:cNvPr>
          <p:cNvSpPr>
            <a:spLocks noGrp="1" noChangeArrowheads="1"/>
          </p:cNvSpPr>
          <p:nvPr>
            <p:ph type="body" idx="1"/>
          </p:nvPr>
        </p:nvSpPr>
        <p:spPr/>
        <p:txBody>
          <a:bodyPr lIns="89913" tIns="44956" rIns="89913" bIns="44956"/>
          <a:lstStyle/>
          <a:p>
            <a:r>
              <a:rPr lang="en-US" altLang="en-US"/>
              <a:t>Statistical Analysis</a:t>
            </a:r>
          </a:p>
          <a:p>
            <a:pPr lvl="1">
              <a:buFontTx/>
              <a:buChar char="•"/>
            </a:pPr>
            <a:r>
              <a:rPr lang="en-US" altLang="en-US"/>
              <a:t>Knowing % of occurrences of different letters (e.g. e occurs 13% of time in the document and t occurs 19% of times)</a:t>
            </a:r>
          </a:p>
          <a:p>
            <a:pPr lvl="1">
              <a:buFontTx/>
              <a:buChar char="•"/>
            </a:pPr>
            <a:r>
              <a:rPr lang="en-US" altLang="en-US"/>
              <a:t>Knowing commonly occurring two and three letter combinations (e.g. in, it, the, ion, ing, …)</a:t>
            </a:r>
          </a:p>
          <a:p>
            <a:pPr lvl="1">
              <a:buFontTx/>
              <a:buChar char="•"/>
            </a:pPr>
            <a:r>
              <a:rPr lang="en-US" altLang="en-US"/>
              <a:t>If some knowledge about the content is available it is even easier to crack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155641-0985-7ECD-75BB-B0D2535538C3}"/>
              </a:ext>
            </a:extLst>
          </p:cNvPr>
          <p:cNvSpPr>
            <a:spLocks noGrp="1" noChangeArrowheads="1"/>
          </p:cNvSpPr>
          <p:nvPr>
            <p:ph type="sldNum" sz="quarter" idx="5"/>
          </p:nvPr>
        </p:nvSpPr>
        <p:spPr>
          <a:ln/>
        </p:spPr>
        <p:txBody>
          <a:bodyPr/>
          <a:lstStyle/>
          <a:p>
            <a:fld id="{C9EDDBB9-AA6C-4A2E-B0D3-0BFAC9F99A38}" type="slidenum">
              <a:rPr lang="en-US" altLang="en-US"/>
              <a:pPr/>
              <a:t>23</a:t>
            </a:fld>
            <a:endParaRPr lang="en-US" altLang="en-US"/>
          </a:p>
        </p:txBody>
      </p:sp>
      <p:sp>
        <p:nvSpPr>
          <p:cNvPr id="447490" name="Rectangle 2">
            <a:extLst>
              <a:ext uri="{FF2B5EF4-FFF2-40B4-BE49-F238E27FC236}">
                <a16:creationId xmlns:a16="http://schemas.microsoft.com/office/drawing/2014/main" id="{CA056232-B749-C715-678C-A210DDBDDAF1}"/>
              </a:ext>
            </a:extLst>
          </p:cNvPr>
          <p:cNvSpPr>
            <a:spLocks noGrp="1" noRot="1" noChangeAspect="1" noChangeArrowheads="1" noTextEdit="1"/>
          </p:cNvSpPr>
          <p:nvPr>
            <p:ph type="sldImg"/>
          </p:nvPr>
        </p:nvSpPr>
        <p:spPr>
          <a:xfrm>
            <a:off x="4484688" y="1774825"/>
            <a:ext cx="0" cy="0"/>
          </a:xfrm>
          <a:ln/>
        </p:spPr>
      </p:sp>
      <p:sp>
        <p:nvSpPr>
          <p:cNvPr id="447491" name="Rectangle 3">
            <a:extLst>
              <a:ext uri="{FF2B5EF4-FFF2-40B4-BE49-F238E27FC236}">
                <a16:creationId xmlns:a16="http://schemas.microsoft.com/office/drawing/2014/main" id="{0330C44E-6032-F0A0-AA46-2278BD7D2FE1}"/>
              </a:ext>
            </a:extLst>
          </p:cNvPr>
          <p:cNvSpPr>
            <a:spLocks noGrp="1" noChangeArrowheads="1"/>
          </p:cNvSpPr>
          <p:nvPr>
            <p:ph type="body" idx="1"/>
          </p:nvPr>
        </p:nvSpPr>
        <p:spPr/>
        <p:txBody>
          <a:bodyPr lIns="89913" tIns="44956" rIns="89913" bIns="44956"/>
          <a:lstStyle/>
          <a:p>
            <a:r>
              <a:rPr lang="en-US" altLang="en-US"/>
              <a:t>Statistical Analysis</a:t>
            </a:r>
          </a:p>
          <a:p>
            <a:pPr lvl="1">
              <a:buFontTx/>
              <a:buChar char="•"/>
            </a:pPr>
            <a:r>
              <a:rPr lang="en-US" altLang="en-US"/>
              <a:t>Knowing % of occurrences of different letters (e.g. e occurs 13% of time in the document and t occurs 19% of times)</a:t>
            </a:r>
          </a:p>
          <a:p>
            <a:pPr lvl="1">
              <a:buFontTx/>
              <a:buChar char="•"/>
            </a:pPr>
            <a:r>
              <a:rPr lang="en-US" altLang="en-US"/>
              <a:t>Knowing commonly occurring two and three letter combinations (e.g. in, it, the, ion, ing, …)</a:t>
            </a:r>
          </a:p>
          <a:p>
            <a:pPr lvl="1">
              <a:buFontTx/>
              <a:buChar char="•"/>
            </a:pPr>
            <a:r>
              <a:rPr lang="en-US" altLang="en-US"/>
              <a:t>If some knowledge about the content is available it is even easier to crack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EC2DCA-9068-2427-B64C-7D7DED72BD26}"/>
              </a:ext>
            </a:extLst>
          </p:cNvPr>
          <p:cNvSpPr>
            <a:spLocks noGrp="1" noChangeArrowheads="1"/>
          </p:cNvSpPr>
          <p:nvPr>
            <p:ph type="sldNum" sz="quarter" idx="5"/>
          </p:nvPr>
        </p:nvSpPr>
        <p:spPr>
          <a:ln/>
        </p:spPr>
        <p:txBody>
          <a:bodyPr/>
          <a:lstStyle/>
          <a:p>
            <a:fld id="{219D66BC-05A4-4660-9088-7E1FC076FEF0}" type="slidenum">
              <a:rPr lang="en-US" altLang="en-US"/>
              <a:pPr/>
              <a:t>24</a:t>
            </a:fld>
            <a:endParaRPr lang="en-US" altLang="en-US"/>
          </a:p>
        </p:txBody>
      </p:sp>
      <p:sp>
        <p:nvSpPr>
          <p:cNvPr id="428034" name="Rectangle 2050">
            <a:extLst>
              <a:ext uri="{FF2B5EF4-FFF2-40B4-BE49-F238E27FC236}">
                <a16:creationId xmlns:a16="http://schemas.microsoft.com/office/drawing/2014/main" id="{5915C852-C323-F164-BABF-D5FB133F5182}"/>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28035" name="Rectangle 2051">
            <a:extLst>
              <a:ext uri="{FF2B5EF4-FFF2-40B4-BE49-F238E27FC236}">
                <a16:creationId xmlns:a16="http://schemas.microsoft.com/office/drawing/2014/main" id="{70E35055-C255-F21E-0BD5-58DB43B5C1AB}"/>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DES consists of two permutations steps (the first and last steps of the algorithm)</a:t>
            </a:r>
          </a:p>
          <a:p>
            <a:r>
              <a:rPr lang="en-US" altLang="en-US"/>
              <a:t>Operation of each round is identical – taking output of the pervious round as input</a:t>
            </a:r>
          </a:p>
          <a:p>
            <a:r>
              <a:rPr lang="en-US" altLang="en-US"/>
              <a:t>During each round – the rightmost 32 bits of input are moved to left 32 bits of the output</a:t>
            </a:r>
          </a:p>
          <a:p>
            <a:r>
              <a:rPr lang="en-US" altLang="en-US"/>
              <a:t>The entire 64 bit input to the ith round and the 48-bit key for the ith round are taken as an input to a function</a:t>
            </a:r>
          </a:p>
          <a:p>
            <a:r>
              <a:rPr lang="en-US" altLang="en-US"/>
              <a:t>The function involves expansion of 4-bit chunks into 6-bit chunks , exclusive or-ing with the expanded 6-bit chunks of the 48-bit key Ki, a substitution operation and further exclusive OR-ing with the leftmost 32 bits of the input. </a:t>
            </a:r>
          </a:p>
          <a:p>
            <a:r>
              <a:rPr lang="en-US" altLang="en-US"/>
              <a:t>The resulting 32 bits of the input of the function is then used as the rightmost 32 bits of the round’s 64-bit output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AB3CEB-1912-A2E1-7AAA-2BD8C6B53D53}"/>
              </a:ext>
            </a:extLst>
          </p:cNvPr>
          <p:cNvSpPr>
            <a:spLocks noGrp="1" noChangeArrowheads="1"/>
          </p:cNvSpPr>
          <p:nvPr>
            <p:ph type="sldNum" sz="quarter" idx="5"/>
          </p:nvPr>
        </p:nvSpPr>
        <p:spPr>
          <a:ln/>
        </p:spPr>
        <p:txBody>
          <a:bodyPr/>
          <a:lstStyle/>
          <a:p>
            <a:fld id="{4E0FD536-84DF-48FD-80D8-D561843F0008}" type="slidenum">
              <a:rPr lang="en-US" altLang="en-US"/>
              <a:pPr/>
              <a:t>25</a:t>
            </a:fld>
            <a:endParaRPr lang="en-US" altLang="en-US"/>
          </a:p>
        </p:txBody>
      </p:sp>
      <p:sp>
        <p:nvSpPr>
          <p:cNvPr id="430082" name="Rectangle 2">
            <a:extLst>
              <a:ext uri="{FF2B5EF4-FFF2-40B4-BE49-F238E27FC236}">
                <a16:creationId xmlns:a16="http://schemas.microsoft.com/office/drawing/2014/main" id="{978D5D89-8B62-91FF-2D4E-1AD6B2DE0056}"/>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30083" name="Rectangle 3">
            <a:extLst>
              <a:ext uri="{FF2B5EF4-FFF2-40B4-BE49-F238E27FC236}">
                <a16:creationId xmlns:a16="http://schemas.microsoft.com/office/drawing/2014/main" id="{843C8B9A-AE0B-E37A-609A-5A0C098DE231}"/>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Statistical Analysis</a:t>
            </a:r>
          </a:p>
          <a:p>
            <a:pPr lvl="1">
              <a:buFontTx/>
              <a:buChar char="•"/>
            </a:pPr>
            <a:r>
              <a:rPr lang="en-US" altLang="en-US"/>
              <a:t>Knowing % of occurrences of different letters (e.g. e occurs 13% of time in the document and t occurs 19% of times)</a:t>
            </a:r>
          </a:p>
          <a:p>
            <a:pPr lvl="1">
              <a:buFontTx/>
              <a:buChar char="•"/>
            </a:pPr>
            <a:r>
              <a:rPr lang="en-US" altLang="en-US"/>
              <a:t>Knowing commonly occurring two and three letter combinations (e.g. in, it, the, ion, ing, …)</a:t>
            </a:r>
          </a:p>
          <a:p>
            <a:pPr lvl="1">
              <a:buFontTx/>
              <a:buChar char="•"/>
            </a:pPr>
            <a:r>
              <a:rPr lang="en-US" altLang="en-US"/>
              <a:t>If some knowledge about the content is available it is even easier to crack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8F86F7-5A10-C93D-DB2C-38F778A3176A}"/>
              </a:ext>
            </a:extLst>
          </p:cNvPr>
          <p:cNvSpPr>
            <a:spLocks noGrp="1" noChangeArrowheads="1"/>
          </p:cNvSpPr>
          <p:nvPr>
            <p:ph type="sldNum" sz="quarter" idx="5"/>
          </p:nvPr>
        </p:nvSpPr>
        <p:spPr>
          <a:ln/>
        </p:spPr>
        <p:txBody>
          <a:bodyPr/>
          <a:lstStyle/>
          <a:p>
            <a:fld id="{CF688EBF-0F85-497E-AA36-91A4D6A5495D}" type="slidenum">
              <a:rPr lang="en-US" altLang="en-US"/>
              <a:pPr/>
              <a:t>26</a:t>
            </a:fld>
            <a:endParaRPr lang="en-US" altLang="en-US"/>
          </a:p>
        </p:txBody>
      </p:sp>
      <p:sp>
        <p:nvSpPr>
          <p:cNvPr id="365570" name="Rectangle 2">
            <a:extLst>
              <a:ext uri="{FF2B5EF4-FFF2-40B4-BE49-F238E27FC236}">
                <a16:creationId xmlns:a16="http://schemas.microsoft.com/office/drawing/2014/main" id="{810A6C20-8C73-01BB-3774-1F464E39245A}"/>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5571" name="Rectangle 3">
            <a:extLst>
              <a:ext uri="{FF2B5EF4-FFF2-40B4-BE49-F238E27FC236}">
                <a16:creationId xmlns:a16="http://schemas.microsoft.com/office/drawing/2014/main" id="{99A0C31A-2C4B-0F4E-54FA-CF6F70B95A3E}"/>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86014A-4045-1EBD-23F6-38960DF26DBC}"/>
              </a:ext>
            </a:extLst>
          </p:cNvPr>
          <p:cNvSpPr>
            <a:spLocks noGrp="1" noChangeArrowheads="1"/>
          </p:cNvSpPr>
          <p:nvPr>
            <p:ph type="sldNum" sz="quarter" idx="5"/>
          </p:nvPr>
        </p:nvSpPr>
        <p:spPr>
          <a:ln/>
        </p:spPr>
        <p:txBody>
          <a:bodyPr/>
          <a:lstStyle/>
          <a:p>
            <a:fld id="{C9A0C608-87D6-492C-9846-8004DF57565B}" type="slidenum">
              <a:rPr lang="en-US" altLang="en-US"/>
              <a:pPr/>
              <a:t>27</a:t>
            </a:fld>
            <a:endParaRPr lang="en-US" altLang="en-US"/>
          </a:p>
        </p:txBody>
      </p:sp>
      <p:sp>
        <p:nvSpPr>
          <p:cNvPr id="367618" name="Rectangle 2">
            <a:extLst>
              <a:ext uri="{FF2B5EF4-FFF2-40B4-BE49-F238E27FC236}">
                <a16:creationId xmlns:a16="http://schemas.microsoft.com/office/drawing/2014/main" id="{2F0CDD14-830A-074C-7C2C-145DA24F70F0}"/>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7619" name="Rectangle 3">
            <a:extLst>
              <a:ext uri="{FF2B5EF4-FFF2-40B4-BE49-F238E27FC236}">
                <a16:creationId xmlns:a16="http://schemas.microsoft.com/office/drawing/2014/main" id="{86361EA3-1B81-2F65-5D3C-C52B4B0C74F2}"/>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A0FC8E-02C2-E299-C4A4-B6D79EC285F8}"/>
              </a:ext>
            </a:extLst>
          </p:cNvPr>
          <p:cNvSpPr>
            <a:spLocks noGrp="1" noChangeArrowheads="1"/>
          </p:cNvSpPr>
          <p:nvPr>
            <p:ph type="sldNum" sz="quarter" idx="5"/>
          </p:nvPr>
        </p:nvSpPr>
        <p:spPr>
          <a:ln/>
        </p:spPr>
        <p:txBody>
          <a:bodyPr/>
          <a:lstStyle/>
          <a:p>
            <a:fld id="{05651897-0BBC-4F97-9649-7E3ED0601602}" type="slidenum">
              <a:rPr lang="en-US" altLang="en-US"/>
              <a:pPr/>
              <a:t>10</a:t>
            </a:fld>
            <a:endParaRPr lang="en-US" altLang="en-US"/>
          </a:p>
        </p:txBody>
      </p:sp>
      <p:sp>
        <p:nvSpPr>
          <p:cNvPr id="369666" name="Rectangle 2">
            <a:extLst>
              <a:ext uri="{FF2B5EF4-FFF2-40B4-BE49-F238E27FC236}">
                <a16:creationId xmlns:a16="http://schemas.microsoft.com/office/drawing/2014/main" id="{FB98D8DC-1121-BC7B-E6F7-C4276F6FDE42}"/>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9667" name="Rectangle 3">
            <a:extLst>
              <a:ext uri="{FF2B5EF4-FFF2-40B4-BE49-F238E27FC236}">
                <a16:creationId xmlns:a16="http://schemas.microsoft.com/office/drawing/2014/main" id="{C68CDF86-BCBE-ACA1-78B8-B157F233FD71}"/>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C81554-DF08-5A35-0993-8F702C9D81AD}"/>
              </a:ext>
            </a:extLst>
          </p:cNvPr>
          <p:cNvSpPr>
            <a:spLocks noGrp="1" noChangeArrowheads="1"/>
          </p:cNvSpPr>
          <p:nvPr>
            <p:ph type="sldNum" sz="quarter" idx="5"/>
          </p:nvPr>
        </p:nvSpPr>
        <p:spPr>
          <a:ln/>
        </p:spPr>
        <p:txBody>
          <a:bodyPr/>
          <a:lstStyle/>
          <a:p>
            <a:fld id="{86880D72-204D-4A1F-B656-1C6906730F8E}" type="slidenum">
              <a:rPr lang="en-US" altLang="en-US"/>
              <a:pPr/>
              <a:t>28</a:t>
            </a:fld>
            <a:endParaRPr lang="en-US" altLang="en-US"/>
          </a:p>
        </p:txBody>
      </p:sp>
      <p:sp>
        <p:nvSpPr>
          <p:cNvPr id="379906" name="Rectangle 2">
            <a:extLst>
              <a:ext uri="{FF2B5EF4-FFF2-40B4-BE49-F238E27FC236}">
                <a16:creationId xmlns:a16="http://schemas.microsoft.com/office/drawing/2014/main" id="{FE30CD80-F65F-1B84-9915-5D2C66665497}"/>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79907" name="Rectangle 3">
            <a:extLst>
              <a:ext uri="{FF2B5EF4-FFF2-40B4-BE49-F238E27FC236}">
                <a16:creationId xmlns:a16="http://schemas.microsoft.com/office/drawing/2014/main" id="{17837B11-904F-624C-BA13-15610C9D7A48}"/>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F12550-E17C-47D5-5082-145684712F9E}"/>
              </a:ext>
            </a:extLst>
          </p:cNvPr>
          <p:cNvSpPr>
            <a:spLocks noGrp="1" noChangeArrowheads="1"/>
          </p:cNvSpPr>
          <p:nvPr>
            <p:ph type="sldNum" sz="quarter" idx="5"/>
          </p:nvPr>
        </p:nvSpPr>
        <p:spPr>
          <a:ln/>
        </p:spPr>
        <p:txBody>
          <a:bodyPr/>
          <a:lstStyle/>
          <a:p>
            <a:fld id="{86821185-9B27-4730-8D43-56DB73F82E49}" type="slidenum">
              <a:rPr lang="en-US" altLang="en-US"/>
              <a:pPr/>
              <a:t>29</a:t>
            </a:fld>
            <a:endParaRPr lang="en-US" altLang="en-US"/>
          </a:p>
        </p:txBody>
      </p:sp>
      <p:sp>
        <p:nvSpPr>
          <p:cNvPr id="434178" name="Rectangle 1026">
            <a:extLst>
              <a:ext uri="{FF2B5EF4-FFF2-40B4-BE49-F238E27FC236}">
                <a16:creationId xmlns:a16="http://schemas.microsoft.com/office/drawing/2014/main" id="{40D41B06-AC6B-5F7B-0600-C4603C47C157}"/>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34179" name="Rectangle 1027">
            <a:extLst>
              <a:ext uri="{FF2B5EF4-FFF2-40B4-BE49-F238E27FC236}">
                <a16:creationId xmlns:a16="http://schemas.microsoft.com/office/drawing/2014/main" id="{35B2FC33-CDA2-44CA-CE77-238EEB4540A3}"/>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D2F433-6078-A01A-00C6-5F05E532E1F6}"/>
              </a:ext>
            </a:extLst>
          </p:cNvPr>
          <p:cNvSpPr>
            <a:spLocks noGrp="1" noChangeArrowheads="1"/>
          </p:cNvSpPr>
          <p:nvPr>
            <p:ph type="sldNum" sz="quarter" idx="5"/>
          </p:nvPr>
        </p:nvSpPr>
        <p:spPr>
          <a:ln/>
        </p:spPr>
        <p:txBody>
          <a:bodyPr/>
          <a:lstStyle/>
          <a:p>
            <a:fld id="{F6564046-2D09-4605-BCF2-F11AA027592C}" type="slidenum">
              <a:rPr lang="en-US" altLang="en-US"/>
              <a:pPr/>
              <a:t>30</a:t>
            </a:fld>
            <a:endParaRPr lang="en-US" altLang="en-US"/>
          </a:p>
        </p:txBody>
      </p:sp>
      <p:sp>
        <p:nvSpPr>
          <p:cNvPr id="436226" name="Rectangle 1026">
            <a:extLst>
              <a:ext uri="{FF2B5EF4-FFF2-40B4-BE49-F238E27FC236}">
                <a16:creationId xmlns:a16="http://schemas.microsoft.com/office/drawing/2014/main" id="{8E3B8612-7440-E083-98CE-2D8BCC9A9D11}"/>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36227" name="Rectangle 1027">
            <a:extLst>
              <a:ext uri="{FF2B5EF4-FFF2-40B4-BE49-F238E27FC236}">
                <a16:creationId xmlns:a16="http://schemas.microsoft.com/office/drawing/2014/main" id="{09C0DB44-2499-79F7-DBCB-F4DFCE0639E8}"/>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CA9EFC-79C0-C7A2-BA5C-5AD90DD09229}"/>
              </a:ext>
            </a:extLst>
          </p:cNvPr>
          <p:cNvSpPr>
            <a:spLocks noGrp="1" noChangeArrowheads="1"/>
          </p:cNvSpPr>
          <p:nvPr>
            <p:ph type="sldNum" sz="quarter" idx="5"/>
          </p:nvPr>
        </p:nvSpPr>
        <p:spPr>
          <a:ln/>
        </p:spPr>
        <p:txBody>
          <a:bodyPr/>
          <a:lstStyle/>
          <a:p>
            <a:fld id="{1E22AAD7-F2A3-4DCD-860A-6397A7FC7B32}" type="slidenum">
              <a:rPr lang="en-US" altLang="en-US"/>
              <a:pPr/>
              <a:t>31</a:t>
            </a:fld>
            <a:endParaRPr lang="en-US" altLang="en-US"/>
          </a:p>
        </p:txBody>
      </p:sp>
      <p:sp>
        <p:nvSpPr>
          <p:cNvPr id="438274" name="Rectangle 2050">
            <a:extLst>
              <a:ext uri="{FF2B5EF4-FFF2-40B4-BE49-F238E27FC236}">
                <a16:creationId xmlns:a16="http://schemas.microsoft.com/office/drawing/2014/main" id="{FC202455-50B5-9D5E-0344-65A38DBFBF7B}"/>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38275" name="Rectangle 2051">
            <a:extLst>
              <a:ext uri="{FF2B5EF4-FFF2-40B4-BE49-F238E27FC236}">
                <a16:creationId xmlns:a16="http://schemas.microsoft.com/office/drawing/2014/main" id="{9AAEA963-9026-0D52-2CDD-AF53483B5DA1}"/>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C049AC9-6128-7853-CFC9-108129D6863F}"/>
              </a:ext>
            </a:extLst>
          </p:cNvPr>
          <p:cNvSpPr>
            <a:spLocks noGrp="1" noChangeArrowheads="1"/>
          </p:cNvSpPr>
          <p:nvPr>
            <p:ph type="sldNum" sz="quarter" idx="5"/>
          </p:nvPr>
        </p:nvSpPr>
        <p:spPr>
          <a:ln/>
        </p:spPr>
        <p:txBody>
          <a:bodyPr/>
          <a:lstStyle/>
          <a:p>
            <a:fld id="{226B9BC5-2E7F-446F-83DE-0795D22DF11F}" type="slidenum">
              <a:rPr lang="en-US" altLang="en-US"/>
              <a:pPr/>
              <a:t>32</a:t>
            </a:fld>
            <a:endParaRPr lang="en-US" altLang="en-US"/>
          </a:p>
        </p:txBody>
      </p:sp>
      <p:sp>
        <p:nvSpPr>
          <p:cNvPr id="381954" name="Rectangle 2">
            <a:extLst>
              <a:ext uri="{FF2B5EF4-FFF2-40B4-BE49-F238E27FC236}">
                <a16:creationId xmlns:a16="http://schemas.microsoft.com/office/drawing/2014/main" id="{2F326CEC-2CB3-ED91-4E2F-8DDCFE7DD99F}"/>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81955" name="Rectangle 3">
            <a:extLst>
              <a:ext uri="{FF2B5EF4-FFF2-40B4-BE49-F238E27FC236}">
                <a16:creationId xmlns:a16="http://schemas.microsoft.com/office/drawing/2014/main" id="{504D0C63-2544-E933-E42A-53F84AEC3104}"/>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D6A9AA-93B9-219C-7356-24EB8B79F9C6}"/>
              </a:ext>
            </a:extLst>
          </p:cNvPr>
          <p:cNvSpPr>
            <a:spLocks noGrp="1" noChangeArrowheads="1"/>
          </p:cNvSpPr>
          <p:nvPr>
            <p:ph type="sldNum" sz="quarter" idx="5"/>
          </p:nvPr>
        </p:nvSpPr>
        <p:spPr>
          <a:ln/>
        </p:spPr>
        <p:txBody>
          <a:bodyPr/>
          <a:lstStyle/>
          <a:p>
            <a:fld id="{7F024EC7-E557-452F-A5B2-36F384FA6828}" type="slidenum">
              <a:rPr lang="en-US" altLang="en-US"/>
              <a:pPr/>
              <a:t>33</a:t>
            </a:fld>
            <a:endParaRPr lang="en-US" altLang="en-US"/>
          </a:p>
        </p:txBody>
      </p:sp>
      <p:sp>
        <p:nvSpPr>
          <p:cNvPr id="432130" name="Rectangle 2">
            <a:extLst>
              <a:ext uri="{FF2B5EF4-FFF2-40B4-BE49-F238E27FC236}">
                <a16:creationId xmlns:a16="http://schemas.microsoft.com/office/drawing/2014/main" id="{BF2DB4C6-03AC-1EBC-451E-EE8AAF8EC29F}"/>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32131" name="Rectangle 3">
            <a:extLst>
              <a:ext uri="{FF2B5EF4-FFF2-40B4-BE49-F238E27FC236}">
                <a16:creationId xmlns:a16="http://schemas.microsoft.com/office/drawing/2014/main" id="{E5FCEA69-D06B-483B-232D-FFF6DE90BE4F}"/>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43F5E2-3893-51A4-67A5-EE9EA2CC75D8}"/>
              </a:ext>
            </a:extLst>
          </p:cNvPr>
          <p:cNvSpPr>
            <a:spLocks noGrp="1" noChangeArrowheads="1"/>
          </p:cNvSpPr>
          <p:nvPr>
            <p:ph type="sldNum" sz="quarter" idx="5"/>
          </p:nvPr>
        </p:nvSpPr>
        <p:spPr>
          <a:ln/>
        </p:spPr>
        <p:txBody>
          <a:bodyPr/>
          <a:lstStyle/>
          <a:p>
            <a:fld id="{52758DD1-B1FC-4388-A7F1-C5B38703728A}" type="slidenum">
              <a:rPr lang="en-US" altLang="en-US"/>
              <a:pPr/>
              <a:t>34</a:t>
            </a:fld>
            <a:endParaRPr lang="en-US" altLang="en-US"/>
          </a:p>
        </p:txBody>
      </p:sp>
      <p:sp>
        <p:nvSpPr>
          <p:cNvPr id="384002" name="Rectangle 2">
            <a:extLst>
              <a:ext uri="{FF2B5EF4-FFF2-40B4-BE49-F238E27FC236}">
                <a16:creationId xmlns:a16="http://schemas.microsoft.com/office/drawing/2014/main" id="{3FAEC8AA-3DCF-42E6-A6BF-23BF8AB18B83}"/>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84003" name="Rectangle 3">
            <a:extLst>
              <a:ext uri="{FF2B5EF4-FFF2-40B4-BE49-F238E27FC236}">
                <a16:creationId xmlns:a16="http://schemas.microsoft.com/office/drawing/2014/main" id="{71634D5B-EFE9-2448-9540-B3D6C17A0C1A}"/>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E86EC2-8BBC-4B38-37A0-7CC435FEE9AB}"/>
              </a:ext>
            </a:extLst>
          </p:cNvPr>
          <p:cNvSpPr>
            <a:spLocks noGrp="1" noChangeArrowheads="1"/>
          </p:cNvSpPr>
          <p:nvPr>
            <p:ph type="sldNum" sz="quarter" idx="5"/>
          </p:nvPr>
        </p:nvSpPr>
        <p:spPr>
          <a:ln/>
        </p:spPr>
        <p:txBody>
          <a:bodyPr/>
          <a:lstStyle/>
          <a:p>
            <a:fld id="{91DAAFBA-419C-47CB-83F7-C77D7C553BC2}" type="slidenum">
              <a:rPr lang="en-US" altLang="en-US"/>
              <a:pPr/>
              <a:t>35</a:t>
            </a:fld>
            <a:endParaRPr lang="en-US" altLang="en-US"/>
          </a:p>
        </p:txBody>
      </p:sp>
      <p:sp>
        <p:nvSpPr>
          <p:cNvPr id="388098" name="Rectangle 2">
            <a:extLst>
              <a:ext uri="{FF2B5EF4-FFF2-40B4-BE49-F238E27FC236}">
                <a16:creationId xmlns:a16="http://schemas.microsoft.com/office/drawing/2014/main" id="{D84CD4D0-FC55-4DA7-D535-2CFED86E9E8C}"/>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88099" name="Rectangle 3">
            <a:extLst>
              <a:ext uri="{FF2B5EF4-FFF2-40B4-BE49-F238E27FC236}">
                <a16:creationId xmlns:a16="http://schemas.microsoft.com/office/drawing/2014/main" id="{0E386218-BFCC-C58B-3938-DCDCD3E50BBE}"/>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696718-8D78-BC4A-5664-0744537C27E6}"/>
              </a:ext>
            </a:extLst>
          </p:cNvPr>
          <p:cNvSpPr>
            <a:spLocks noGrp="1" noChangeArrowheads="1"/>
          </p:cNvSpPr>
          <p:nvPr>
            <p:ph type="sldNum" sz="quarter" idx="5"/>
          </p:nvPr>
        </p:nvSpPr>
        <p:spPr>
          <a:ln/>
        </p:spPr>
        <p:txBody>
          <a:bodyPr/>
          <a:lstStyle/>
          <a:p>
            <a:fld id="{88933F87-C940-4DD6-A49E-7CDB8D9609B9}" type="slidenum">
              <a:rPr lang="en-US" altLang="en-US"/>
              <a:pPr/>
              <a:t>36</a:t>
            </a:fld>
            <a:endParaRPr lang="en-US" altLang="en-US"/>
          </a:p>
        </p:txBody>
      </p:sp>
      <p:sp>
        <p:nvSpPr>
          <p:cNvPr id="398338" name="Rectangle 2">
            <a:extLst>
              <a:ext uri="{FF2B5EF4-FFF2-40B4-BE49-F238E27FC236}">
                <a16:creationId xmlns:a16="http://schemas.microsoft.com/office/drawing/2014/main" id="{0C75AA3A-ECFD-569A-DC47-A3E50094925B}"/>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98339" name="Rectangle 3">
            <a:extLst>
              <a:ext uri="{FF2B5EF4-FFF2-40B4-BE49-F238E27FC236}">
                <a16:creationId xmlns:a16="http://schemas.microsoft.com/office/drawing/2014/main" id="{F05A0929-1C60-2D0E-99C8-3A7FAC8B86A0}"/>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C2B8C7-E4A2-7DEF-AA84-00107A454475}"/>
              </a:ext>
            </a:extLst>
          </p:cNvPr>
          <p:cNvSpPr>
            <a:spLocks noGrp="1" noChangeArrowheads="1"/>
          </p:cNvSpPr>
          <p:nvPr>
            <p:ph type="sldNum" sz="quarter" idx="5"/>
          </p:nvPr>
        </p:nvSpPr>
        <p:spPr>
          <a:ln/>
        </p:spPr>
        <p:txBody>
          <a:bodyPr/>
          <a:lstStyle/>
          <a:p>
            <a:fld id="{479ADF8C-7F94-4348-8372-F2C5F19765A1}" type="slidenum">
              <a:rPr lang="en-US" altLang="en-US"/>
              <a:pPr/>
              <a:t>37</a:t>
            </a:fld>
            <a:endParaRPr lang="en-US" altLang="en-US"/>
          </a:p>
        </p:txBody>
      </p:sp>
      <p:sp>
        <p:nvSpPr>
          <p:cNvPr id="402434" name="Rectangle 2">
            <a:extLst>
              <a:ext uri="{FF2B5EF4-FFF2-40B4-BE49-F238E27FC236}">
                <a16:creationId xmlns:a16="http://schemas.microsoft.com/office/drawing/2014/main" id="{30417E9A-7F8F-5DFB-20CF-ABE072913DE4}"/>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02435" name="Rectangle 3">
            <a:extLst>
              <a:ext uri="{FF2B5EF4-FFF2-40B4-BE49-F238E27FC236}">
                <a16:creationId xmlns:a16="http://schemas.microsoft.com/office/drawing/2014/main" id="{C4E68B29-FBE4-0012-5D15-CC8E2A83E18C}"/>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E7CDB9-53FE-52C3-16AF-F2626FBA1C01}"/>
              </a:ext>
            </a:extLst>
          </p:cNvPr>
          <p:cNvSpPr>
            <a:spLocks noGrp="1" noChangeArrowheads="1"/>
          </p:cNvSpPr>
          <p:nvPr>
            <p:ph type="sldNum" sz="quarter" idx="5"/>
          </p:nvPr>
        </p:nvSpPr>
        <p:spPr>
          <a:ln/>
        </p:spPr>
        <p:txBody>
          <a:bodyPr/>
          <a:lstStyle/>
          <a:p>
            <a:fld id="{B56D1F10-5A81-478D-B822-06E116A14903}" type="slidenum">
              <a:rPr lang="en-US" altLang="en-US"/>
              <a:pPr/>
              <a:t>11</a:t>
            </a:fld>
            <a:endParaRPr lang="en-US" altLang="en-US"/>
          </a:p>
        </p:txBody>
      </p:sp>
      <p:sp>
        <p:nvSpPr>
          <p:cNvPr id="355330" name="Rectangle 2">
            <a:extLst>
              <a:ext uri="{FF2B5EF4-FFF2-40B4-BE49-F238E27FC236}">
                <a16:creationId xmlns:a16="http://schemas.microsoft.com/office/drawing/2014/main" id="{F02C93C3-6DFB-43EE-31EB-0190B40370F2}"/>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55331" name="Rectangle 3">
            <a:extLst>
              <a:ext uri="{FF2B5EF4-FFF2-40B4-BE49-F238E27FC236}">
                <a16:creationId xmlns:a16="http://schemas.microsoft.com/office/drawing/2014/main" id="{AFF4B2B9-C45A-8844-B928-2F9D39C59908}"/>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B4F8EE-94BD-1F00-2FD8-6431B6604008}"/>
              </a:ext>
            </a:extLst>
          </p:cNvPr>
          <p:cNvSpPr>
            <a:spLocks noGrp="1" noChangeArrowheads="1"/>
          </p:cNvSpPr>
          <p:nvPr>
            <p:ph type="sldNum" sz="quarter" idx="5"/>
          </p:nvPr>
        </p:nvSpPr>
        <p:spPr>
          <a:ln/>
        </p:spPr>
        <p:txBody>
          <a:bodyPr/>
          <a:lstStyle/>
          <a:p>
            <a:fld id="{CB698073-468B-4C16-813A-0E41FA49EA62}" type="slidenum">
              <a:rPr lang="en-US" altLang="en-US"/>
              <a:pPr/>
              <a:t>38</a:t>
            </a:fld>
            <a:endParaRPr lang="en-US" altLang="en-US"/>
          </a:p>
        </p:txBody>
      </p:sp>
      <p:sp>
        <p:nvSpPr>
          <p:cNvPr id="400386" name="Rectangle 2">
            <a:extLst>
              <a:ext uri="{FF2B5EF4-FFF2-40B4-BE49-F238E27FC236}">
                <a16:creationId xmlns:a16="http://schemas.microsoft.com/office/drawing/2014/main" id="{F5B84984-6FFF-DCAA-FD6C-C95569B36585}"/>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00387" name="Rectangle 3">
            <a:extLst>
              <a:ext uri="{FF2B5EF4-FFF2-40B4-BE49-F238E27FC236}">
                <a16:creationId xmlns:a16="http://schemas.microsoft.com/office/drawing/2014/main" id="{0EDA097D-9417-54F0-3899-EAA02070DC6E}"/>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81E297-EEA5-8DBA-3DD0-4C301F4F8080}"/>
              </a:ext>
            </a:extLst>
          </p:cNvPr>
          <p:cNvSpPr>
            <a:spLocks noGrp="1" noChangeArrowheads="1"/>
          </p:cNvSpPr>
          <p:nvPr>
            <p:ph type="sldNum" sz="quarter" idx="5"/>
          </p:nvPr>
        </p:nvSpPr>
        <p:spPr>
          <a:ln/>
        </p:spPr>
        <p:txBody>
          <a:bodyPr/>
          <a:lstStyle/>
          <a:p>
            <a:fld id="{57E746E7-F6BC-4B9F-99C7-903D82BAD961}" type="slidenum">
              <a:rPr lang="en-US" altLang="en-US"/>
              <a:pPr/>
              <a:t>39</a:t>
            </a:fld>
            <a:endParaRPr lang="en-US" altLang="en-US"/>
          </a:p>
        </p:txBody>
      </p:sp>
      <p:sp>
        <p:nvSpPr>
          <p:cNvPr id="390146" name="Rectangle 2">
            <a:extLst>
              <a:ext uri="{FF2B5EF4-FFF2-40B4-BE49-F238E27FC236}">
                <a16:creationId xmlns:a16="http://schemas.microsoft.com/office/drawing/2014/main" id="{D08E5FA3-8ABF-8ACD-8D04-D7C450D720B7}"/>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90147" name="Rectangle 3">
            <a:extLst>
              <a:ext uri="{FF2B5EF4-FFF2-40B4-BE49-F238E27FC236}">
                <a16:creationId xmlns:a16="http://schemas.microsoft.com/office/drawing/2014/main" id="{FBEC67DA-05B0-E1C6-3E54-7046CEB8EFE5}"/>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Page 120-131, Secure Electronic Commerce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8EF59A-E1E7-F20D-8FC6-CA5625E1692C}"/>
              </a:ext>
            </a:extLst>
          </p:cNvPr>
          <p:cNvSpPr>
            <a:spLocks noGrp="1" noChangeArrowheads="1"/>
          </p:cNvSpPr>
          <p:nvPr>
            <p:ph type="sldNum" sz="quarter" idx="5"/>
          </p:nvPr>
        </p:nvSpPr>
        <p:spPr>
          <a:ln/>
        </p:spPr>
        <p:txBody>
          <a:bodyPr/>
          <a:lstStyle/>
          <a:p>
            <a:fld id="{A4BA1709-D694-407D-AC41-5E987D5AC6CA}" type="slidenum">
              <a:rPr lang="en-US" altLang="en-US"/>
              <a:pPr/>
              <a:t>40</a:t>
            </a:fld>
            <a:endParaRPr lang="en-US" altLang="en-US"/>
          </a:p>
        </p:txBody>
      </p:sp>
      <p:sp>
        <p:nvSpPr>
          <p:cNvPr id="394242" name="Rectangle 2">
            <a:extLst>
              <a:ext uri="{FF2B5EF4-FFF2-40B4-BE49-F238E27FC236}">
                <a16:creationId xmlns:a16="http://schemas.microsoft.com/office/drawing/2014/main" id="{3C02FA22-2FA7-4EC9-5A05-559EC43B07E5}"/>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94243" name="Rectangle 3">
            <a:extLst>
              <a:ext uri="{FF2B5EF4-FFF2-40B4-BE49-F238E27FC236}">
                <a16:creationId xmlns:a16="http://schemas.microsoft.com/office/drawing/2014/main" id="{2EB21303-A3CA-47A3-0F34-B5CD3F28F5B9}"/>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789C44-878F-AC43-504E-C2F4F9E20E8E}"/>
              </a:ext>
            </a:extLst>
          </p:cNvPr>
          <p:cNvSpPr>
            <a:spLocks noGrp="1" noChangeArrowheads="1"/>
          </p:cNvSpPr>
          <p:nvPr>
            <p:ph type="sldNum" sz="quarter" idx="5"/>
          </p:nvPr>
        </p:nvSpPr>
        <p:spPr>
          <a:ln/>
        </p:spPr>
        <p:txBody>
          <a:bodyPr/>
          <a:lstStyle/>
          <a:p>
            <a:fld id="{83349572-AAFA-4357-B871-BD4598E5C76B}" type="slidenum">
              <a:rPr lang="en-US" altLang="en-US"/>
              <a:pPr/>
              <a:t>41</a:t>
            </a:fld>
            <a:endParaRPr lang="en-US" altLang="en-US"/>
          </a:p>
        </p:txBody>
      </p:sp>
      <p:sp>
        <p:nvSpPr>
          <p:cNvPr id="440322" name="Rectangle 2">
            <a:extLst>
              <a:ext uri="{FF2B5EF4-FFF2-40B4-BE49-F238E27FC236}">
                <a16:creationId xmlns:a16="http://schemas.microsoft.com/office/drawing/2014/main" id="{494BDDF9-8C43-13C7-D179-901DF3B65F1C}"/>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40323" name="Rectangle 3">
            <a:extLst>
              <a:ext uri="{FF2B5EF4-FFF2-40B4-BE49-F238E27FC236}">
                <a16:creationId xmlns:a16="http://schemas.microsoft.com/office/drawing/2014/main" id="{957EC33A-6F1D-F873-9618-E787F0F9BBAA}"/>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5C7653-F6E4-73E4-8888-520BFA7B3B81}"/>
              </a:ext>
            </a:extLst>
          </p:cNvPr>
          <p:cNvSpPr>
            <a:spLocks noGrp="1" noChangeArrowheads="1"/>
          </p:cNvSpPr>
          <p:nvPr>
            <p:ph type="sldNum" sz="quarter" idx="5"/>
          </p:nvPr>
        </p:nvSpPr>
        <p:spPr>
          <a:ln/>
        </p:spPr>
        <p:txBody>
          <a:bodyPr/>
          <a:lstStyle/>
          <a:p>
            <a:fld id="{66497E96-DB94-41AE-897D-4F75591B2924}" type="slidenum">
              <a:rPr lang="en-US" altLang="en-US"/>
              <a:pPr/>
              <a:t>42</a:t>
            </a:fld>
            <a:endParaRPr lang="en-US" altLang="en-US"/>
          </a:p>
        </p:txBody>
      </p:sp>
      <p:sp>
        <p:nvSpPr>
          <p:cNvPr id="404482" name="Rectangle 2">
            <a:extLst>
              <a:ext uri="{FF2B5EF4-FFF2-40B4-BE49-F238E27FC236}">
                <a16:creationId xmlns:a16="http://schemas.microsoft.com/office/drawing/2014/main" id="{E6AE3B3B-AE24-6376-1AEC-44F6F1397DD3}"/>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04483" name="Rectangle 3">
            <a:extLst>
              <a:ext uri="{FF2B5EF4-FFF2-40B4-BE49-F238E27FC236}">
                <a16:creationId xmlns:a16="http://schemas.microsoft.com/office/drawing/2014/main" id="{2493BF58-F69B-BF45-9D73-236FAD2EA9B8}"/>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D61F9E-9CE2-749A-B96F-FAEBBD3518CF}"/>
              </a:ext>
            </a:extLst>
          </p:cNvPr>
          <p:cNvSpPr>
            <a:spLocks noGrp="1" noChangeArrowheads="1"/>
          </p:cNvSpPr>
          <p:nvPr>
            <p:ph type="sldNum" sz="quarter" idx="5"/>
          </p:nvPr>
        </p:nvSpPr>
        <p:spPr>
          <a:ln/>
        </p:spPr>
        <p:txBody>
          <a:bodyPr/>
          <a:lstStyle/>
          <a:p>
            <a:fld id="{B46D0D4E-7449-4C96-B2A2-0EFAE87AFE9E}" type="slidenum">
              <a:rPr lang="en-US" altLang="en-US"/>
              <a:pPr/>
              <a:t>43</a:t>
            </a:fld>
            <a:endParaRPr lang="en-US" altLang="en-US"/>
          </a:p>
        </p:txBody>
      </p:sp>
      <p:sp>
        <p:nvSpPr>
          <p:cNvPr id="406530" name="Rectangle 2">
            <a:extLst>
              <a:ext uri="{FF2B5EF4-FFF2-40B4-BE49-F238E27FC236}">
                <a16:creationId xmlns:a16="http://schemas.microsoft.com/office/drawing/2014/main" id="{12034D34-FC5B-12DA-48B9-2A662A16F1DC}"/>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06531" name="Rectangle 3">
            <a:extLst>
              <a:ext uri="{FF2B5EF4-FFF2-40B4-BE49-F238E27FC236}">
                <a16:creationId xmlns:a16="http://schemas.microsoft.com/office/drawing/2014/main" id="{E4F0B477-BA84-5D7D-536D-7500E40086F3}"/>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0BF771-AB9C-DC17-5031-9063B03519C1}"/>
              </a:ext>
            </a:extLst>
          </p:cNvPr>
          <p:cNvSpPr>
            <a:spLocks noGrp="1" noChangeArrowheads="1"/>
          </p:cNvSpPr>
          <p:nvPr>
            <p:ph type="sldNum" sz="quarter" idx="5"/>
          </p:nvPr>
        </p:nvSpPr>
        <p:spPr>
          <a:ln/>
        </p:spPr>
        <p:txBody>
          <a:bodyPr/>
          <a:lstStyle/>
          <a:p>
            <a:fld id="{2E8C178E-6F4B-4E77-968A-2195E90FB17D}" type="slidenum">
              <a:rPr lang="en-US" altLang="en-US"/>
              <a:pPr/>
              <a:t>44</a:t>
            </a:fld>
            <a:endParaRPr lang="en-US" altLang="en-US"/>
          </a:p>
        </p:txBody>
      </p:sp>
      <p:sp>
        <p:nvSpPr>
          <p:cNvPr id="444418" name="Rectangle 2">
            <a:extLst>
              <a:ext uri="{FF2B5EF4-FFF2-40B4-BE49-F238E27FC236}">
                <a16:creationId xmlns:a16="http://schemas.microsoft.com/office/drawing/2014/main" id="{3B8A0FEA-19FD-27BA-1E23-51C0B23A4ABD}"/>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44419" name="Rectangle 3">
            <a:extLst>
              <a:ext uri="{FF2B5EF4-FFF2-40B4-BE49-F238E27FC236}">
                <a16:creationId xmlns:a16="http://schemas.microsoft.com/office/drawing/2014/main" id="{B3F19F04-6F58-6321-6098-E7952BC7933B}"/>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5CA61F-D41F-F52F-AF0A-ED3302CE5773}"/>
              </a:ext>
            </a:extLst>
          </p:cNvPr>
          <p:cNvSpPr>
            <a:spLocks noGrp="1" noChangeArrowheads="1"/>
          </p:cNvSpPr>
          <p:nvPr>
            <p:ph type="sldNum" sz="quarter" idx="5"/>
          </p:nvPr>
        </p:nvSpPr>
        <p:spPr>
          <a:ln/>
        </p:spPr>
        <p:txBody>
          <a:bodyPr/>
          <a:lstStyle/>
          <a:p>
            <a:fld id="{F14D3943-9072-43CB-AAD6-536203850586}" type="slidenum">
              <a:rPr lang="en-US" altLang="en-US"/>
              <a:pPr/>
              <a:t>45</a:t>
            </a:fld>
            <a:endParaRPr lang="en-US" altLang="en-US"/>
          </a:p>
        </p:txBody>
      </p:sp>
      <p:sp>
        <p:nvSpPr>
          <p:cNvPr id="410626" name="Rectangle 2">
            <a:extLst>
              <a:ext uri="{FF2B5EF4-FFF2-40B4-BE49-F238E27FC236}">
                <a16:creationId xmlns:a16="http://schemas.microsoft.com/office/drawing/2014/main" id="{9089B5A8-246C-DD7F-BD1D-2FD98DF6282E}"/>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10627" name="Rectangle 3">
            <a:extLst>
              <a:ext uri="{FF2B5EF4-FFF2-40B4-BE49-F238E27FC236}">
                <a16:creationId xmlns:a16="http://schemas.microsoft.com/office/drawing/2014/main" id="{EFC2CA38-C0F0-2AA1-D906-EF736CB3189B}"/>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AAEC62-D677-DBAE-A627-5BEE7BEC54C2}"/>
              </a:ext>
            </a:extLst>
          </p:cNvPr>
          <p:cNvSpPr>
            <a:spLocks noGrp="1" noChangeArrowheads="1"/>
          </p:cNvSpPr>
          <p:nvPr>
            <p:ph type="sldNum" sz="quarter" idx="5"/>
          </p:nvPr>
        </p:nvSpPr>
        <p:spPr>
          <a:ln/>
        </p:spPr>
        <p:txBody>
          <a:bodyPr/>
          <a:lstStyle/>
          <a:p>
            <a:fld id="{0D9F4128-EC48-4639-A287-CE5AB21006F0}" type="slidenum">
              <a:rPr lang="en-US" altLang="en-US"/>
              <a:pPr/>
              <a:t>46</a:t>
            </a:fld>
            <a:endParaRPr lang="en-US" altLang="en-US"/>
          </a:p>
        </p:txBody>
      </p:sp>
      <p:sp>
        <p:nvSpPr>
          <p:cNvPr id="412674" name="Rectangle 2">
            <a:extLst>
              <a:ext uri="{FF2B5EF4-FFF2-40B4-BE49-F238E27FC236}">
                <a16:creationId xmlns:a16="http://schemas.microsoft.com/office/drawing/2014/main" id="{C78C416F-6F00-635E-5EAC-595D72A0227F}"/>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12675" name="Rectangle 3">
            <a:extLst>
              <a:ext uri="{FF2B5EF4-FFF2-40B4-BE49-F238E27FC236}">
                <a16:creationId xmlns:a16="http://schemas.microsoft.com/office/drawing/2014/main" id="{1B3475E1-267E-3C27-43BD-D0C7B470FE79}"/>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E40A5D-41FC-A8D6-48F1-E93ECB6CD027}"/>
              </a:ext>
            </a:extLst>
          </p:cNvPr>
          <p:cNvSpPr>
            <a:spLocks noGrp="1" noChangeArrowheads="1"/>
          </p:cNvSpPr>
          <p:nvPr>
            <p:ph type="sldNum" sz="quarter" idx="5"/>
          </p:nvPr>
        </p:nvSpPr>
        <p:spPr>
          <a:ln/>
        </p:spPr>
        <p:txBody>
          <a:bodyPr/>
          <a:lstStyle/>
          <a:p>
            <a:fld id="{1194D927-2376-4360-B2EA-709CB8D1F851}" type="slidenum">
              <a:rPr lang="en-US" altLang="en-US"/>
              <a:pPr/>
              <a:t>47</a:t>
            </a:fld>
            <a:endParaRPr lang="en-US" altLang="en-US"/>
          </a:p>
        </p:txBody>
      </p:sp>
      <p:sp>
        <p:nvSpPr>
          <p:cNvPr id="414722" name="Rectangle 2">
            <a:extLst>
              <a:ext uri="{FF2B5EF4-FFF2-40B4-BE49-F238E27FC236}">
                <a16:creationId xmlns:a16="http://schemas.microsoft.com/office/drawing/2014/main" id="{5F0DA5BF-DF47-B98A-D63E-4BAC515F54A2}"/>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14723" name="Rectangle 3">
            <a:extLst>
              <a:ext uri="{FF2B5EF4-FFF2-40B4-BE49-F238E27FC236}">
                <a16:creationId xmlns:a16="http://schemas.microsoft.com/office/drawing/2014/main" id="{F6CEC153-0973-A382-3792-70399C1B8278}"/>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602538-5E11-684E-AF1E-4EC823F3AB29}"/>
              </a:ext>
            </a:extLst>
          </p:cNvPr>
          <p:cNvSpPr>
            <a:spLocks noGrp="1" noChangeArrowheads="1"/>
          </p:cNvSpPr>
          <p:nvPr>
            <p:ph type="sldNum" sz="quarter" idx="5"/>
          </p:nvPr>
        </p:nvSpPr>
        <p:spPr>
          <a:ln/>
        </p:spPr>
        <p:txBody>
          <a:bodyPr/>
          <a:lstStyle/>
          <a:p>
            <a:fld id="{553B69C0-A093-4071-A3F8-56B291EB9AAD}" type="slidenum">
              <a:rPr lang="en-US" altLang="en-US"/>
              <a:pPr/>
              <a:t>12</a:t>
            </a:fld>
            <a:endParaRPr lang="en-US" altLang="en-US"/>
          </a:p>
        </p:txBody>
      </p:sp>
      <p:sp>
        <p:nvSpPr>
          <p:cNvPr id="361474" name="Rectangle 2">
            <a:extLst>
              <a:ext uri="{FF2B5EF4-FFF2-40B4-BE49-F238E27FC236}">
                <a16:creationId xmlns:a16="http://schemas.microsoft.com/office/drawing/2014/main" id="{BF79FDE1-A47E-9B57-278C-0C28775E40C7}"/>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1475" name="Rectangle 3">
            <a:extLst>
              <a:ext uri="{FF2B5EF4-FFF2-40B4-BE49-F238E27FC236}">
                <a16:creationId xmlns:a16="http://schemas.microsoft.com/office/drawing/2014/main" id="{33B9EF00-8825-F850-4F4E-61DEE581E6C7}"/>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A2F724-42A0-48C3-4307-019654AAC22A}"/>
              </a:ext>
            </a:extLst>
          </p:cNvPr>
          <p:cNvSpPr>
            <a:spLocks noGrp="1" noChangeArrowheads="1"/>
          </p:cNvSpPr>
          <p:nvPr>
            <p:ph type="sldNum" sz="quarter" idx="5"/>
          </p:nvPr>
        </p:nvSpPr>
        <p:spPr>
          <a:ln/>
        </p:spPr>
        <p:txBody>
          <a:bodyPr/>
          <a:lstStyle/>
          <a:p>
            <a:fld id="{979BCBD0-5149-4234-AEBA-939A5624E6A6}" type="slidenum">
              <a:rPr lang="en-US" altLang="en-US"/>
              <a:pPr/>
              <a:t>48</a:t>
            </a:fld>
            <a:endParaRPr lang="en-US" altLang="en-US"/>
          </a:p>
        </p:txBody>
      </p:sp>
      <p:sp>
        <p:nvSpPr>
          <p:cNvPr id="420866" name="Rectangle 2">
            <a:extLst>
              <a:ext uri="{FF2B5EF4-FFF2-40B4-BE49-F238E27FC236}">
                <a16:creationId xmlns:a16="http://schemas.microsoft.com/office/drawing/2014/main" id="{47552988-2C63-6A08-B5CC-D0243AD463F0}"/>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20867" name="Rectangle 3">
            <a:extLst>
              <a:ext uri="{FF2B5EF4-FFF2-40B4-BE49-F238E27FC236}">
                <a16:creationId xmlns:a16="http://schemas.microsoft.com/office/drawing/2014/main" id="{E2097604-106F-5F2C-C20A-E25C79A66F45}"/>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To create a digital signature, the user simple creates a message digest of the document to be signed and then encrypts it with their private key.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25402D-953C-0716-8D1E-B900A2F36802}"/>
              </a:ext>
            </a:extLst>
          </p:cNvPr>
          <p:cNvSpPr>
            <a:spLocks noGrp="1" noChangeArrowheads="1"/>
          </p:cNvSpPr>
          <p:nvPr>
            <p:ph type="sldNum" sz="quarter" idx="5"/>
          </p:nvPr>
        </p:nvSpPr>
        <p:spPr>
          <a:ln/>
        </p:spPr>
        <p:txBody>
          <a:bodyPr/>
          <a:lstStyle/>
          <a:p>
            <a:fld id="{91E3BC1A-0E78-4268-80B9-F967C3FD5EB0}" type="slidenum">
              <a:rPr lang="en-US" altLang="en-US"/>
              <a:pPr/>
              <a:t>49</a:t>
            </a:fld>
            <a:endParaRPr lang="en-US" altLang="en-US"/>
          </a:p>
        </p:txBody>
      </p:sp>
      <p:sp>
        <p:nvSpPr>
          <p:cNvPr id="422914" name="Rectangle 2">
            <a:extLst>
              <a:ext uri="{FF2B5EF4-FFF2-40B4-BE49-F238E27FC236}">
                <a16:creationId xmlns:a16="http://schemas.microsoft.com/office/drawing/2014/main" id="{4C4FE7AE-A833-46DD-275C-84F0AF435156}"/>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22915" name="Rectangle 3">
            <a:extLst>
              <a:ext uri="{FF2B5EF4-FFF2-40B4-BE49-F238E27FC236}">
                <a16:creationId xmlns:a16="http://schemas.microsoft.com/office/drawing/2014/main" id="{69C9E53C-694B-1C04-DBF4-FDD7782E263C}"/>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01FE27-2840-C5B2-48AB-4EA2F76C349C}"/>
              </a:ext>
            </a:extLst>
          </p:cNvPr>
          <p:cNvSpPr>
            <a:spLocks noGrp="1" noChangeArrowheads="1"/>
          </p:cNvSpPr>
          <p:nvPr>
            <p:ph type="sldNum" sz="quarter" idx="5"/>
          </p:nvPr>
        </p:nvSpPr>
        <p:spPr>
          <a:ln/>
        </p:spPr>
        <p:txBody>
          <a:bodyPr/>
          <a:lstStyle/>
          <a:p>
            <a:fld id="{806093CA-2B0D-4096-9B88-F134228737BD}" type="slidenum">
              <a:rPr lang="en-US" altLang="en-US"/>
              <a:pPr/>
              <a:t>50</a:t>
            </a:fld>
            <a:endParaRPr lang="en-US" altLang="en-US"/>
          </a:p>
        </p:txBody>
      </p:sp>
      <p:sp>
        <p:nvSpPr>
          <p:cNvPr id="424962" name="Rectangle 2">
            <a:extLst>
              <a:ext uri="{FF2B5EF4-FFF2-40B4-BE49-F238E27FC236}">
                <a16:creationId xmlns:a16="http://schemas.microsoft.com/office/drawing/2014/main" id="{F3B67437-DD1E-9BB1-547D-8F27FA1BA89B}"/>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24963" name="Rectangle 3">
            <a:extLst>
              <a:ext uri="{FF2B5EF4-FFF2-40B4-BE49-F238E27FC236}">
                <a16:creationId xmlns:a16="http://schemas.microsoft.com/office/drawing/2014/main" id="{D1B853B4-329A-2492-4850-A1CF0A9955E7}"/>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A web browser has a digital certificate from verisign which is the root certification authority.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600D439-027C-13D4-475F-C4498BEA8B1D}"/>
              </a:ext>
            </a:extLst>
          </p:cNvPr>
          <p:cNvSpPr>
            <a:spLocks noGrp="1" noChangeArrowheads="1"/>
          </p:cNvSpPr>
          <p:nvPr>
            <p:ph type="sldNum" sz="quarter" idx="5"/>
          </p:nvPr>
        </p:nvSpPr>
        <p:spPr>
          <a:ln/>
        </p:spPr>
        <p:txBody>
          <a:bodyPr/>
          <a:lstStyle/>
          <a:p>
            <a:fld id="{88AEA715-C5B0-4218-9B6C-A62A34832733}" type="slidenum">
              <a:rPr lang="en-US" altLang="en-US"/>
              <a:pPr/>
              <a:t>51</a:t>
            </a:fld>
            <a:endParaRPr lang="en-US" altLang="en-US"/>
          </a:p>
        </p:txBody>
      </p:sp>
      <p:sp>
        <p:nvSpPr>
          <p:cNvPr id="442370" name="Rectangle 2">
            <a:extLst>
              <a:ext uri="{FF2B5EF4-FFF2-40B4-BE49-F238E27FC236}">
                <a16:creationId xmlns:a16="http://schemas.microsoft.com/office/drawing/2014/main" id="{F35B7C21-4D63-CB70-22C8-62A3D035A9DF}"/>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442371" name="Rectangle 3">
            <a:extLst>
              <a:ext uri="{FF2B5EF4-FFF2-40B4-BE49-F238E27FC236}">
                <a16:creationId xmlns:a16="http://schemas.microsoft.com/office/drawing/2014/main" id="{F2CD10C2-9433-2056-6808-1FED95DE25DB}"/>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A web browser has a digital certificate from verisign which is the root certification authority.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337B08F6-9B7F-1216-48C2-70351E7E79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D1079FB2-686F-2314-40A2-CB860B58DC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endParaRPr lang="en-US" altLang="en-US"/>
          </a:p>
        </p:txBody>
      </p:sp>
      <p:sp>
        <p:nvSpPr>
          <p:cNvPr id="10244" name="Slide Number Placeholder 3">
            <a:extLst>
              <a:ext uri="{FF2B5EF4-FFF2-40B4-BE49-F238E27FC236}">
                <a16:creationId xmlns:a16="http://schemas.microsoft.com/office/drawing/2014/main" id="{ED411171-2064-D35D-4FE7-FDB8182D4C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55B735E-626B-43D3-89D1-D9FB91328D80}" type="slidenum">
              <a:rPr lang="en-US" altLang="en-US">
                <a:latin typeface="Calibri" panose="020F0502020204030204" pitchFamily="34" charset="0"/>
              </a:rPr>
              <a:pPr/>
              <a:t>56</a:t>
            </a:fld>
            <a:endParaRPr lang="en-US" altLang="en-US">
              <a:latin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E7C864B9-8FC0-9C23-8977-63E0328B57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6D0280D1-1DF0-CC9C-ED16-B564FCDA42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8C5F1C39-5027-C619-914B-C437C18A98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4144EDE-D0F6-4FFE-AF34-350212F8A162}" type="slidenum">
              <a:rPr lang="en-US" altLang="en-US">
                <a:latin typeface="Calibri" panose="020F0502020204030204" pitchFamily="34" charset="0"/>
              </a:rPr>
              <a:pPr/>
              <a:t>58</a:t>
            </a:fld>
            <a:endParaRPr lang="en-US" altLang="en-US">
              <a:latin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60485F6F-AEFB-5CFB-8696-8848E2CA25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580D95F-2BD2-405F-AFEF-0CA26B903326}" type="slidenum">
              <a:rPr lang="en-US" altLang="en-US">
                <a:latin typeface="Calibri" panose="020F0502020204030204" pitchFamily="34" charset="0"/>
              </a:rPr>
              <a:pPr/>
              <a:t>59</a:t>
            </a:fld>
            <a:endParaRPr lang="en-US" altLang="en-US">
              <a:latin typeface="Calibri" panose="020F0502020204030204" pitchFamily="34" charset="0"/>
            </a:endParaRPr>
          </a:p>
        </p:txBody>
      </p:sp>
      <p:sp>
        <p:nvSpPr>
          <p:cNvPr id="15363" name="Rectangle 2">
            <a:extLst>
              <a:ext uri="{FF2B5EF4-FFF2-40B4-BE49-F238E27FC236}">
                <a16:creationId xmlns:a16="http://schemas.microsoft.com/office/drawing/2014/main" id="{6815BFD0-6E23-5916-CE20-1A949EDAF1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7A7D9ED8-0A20-6C73-90B3-0DC88F05288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lack of security of local devices can disrupt the consumer and also provide a way for malicious services on the cloud to attack local networks through these terminal devices. In today’s ubiquitous computing environment, the local host machine may well be a desktop computer, a portable laptop or mobile device. While cloud consumers worry about the security on the cloud provider’s site, they may easily forget to harden their own machines.  The lack of security of a local host can compromise the cloud and its resources for other users. With mobile devices, the threat may be even stronger, as users misplace or have the device stolen from them. The security mechanisms on handheld gadgets are often times insufficient compared to say, a desktop computer, providing a potential attacker an easy avenue into a cloud system. If a user relies mainly on a mobile device to access cloud data, the threat to availability is also increased as mobile devices malfunction or are lost. </a:t>
            </a:r>
          </a:p>
          <a:p>
            <a:pPr eaLnBrk="1" hangingPunct="1">
              <a:spcBef>
                <a:spcPct val="0"/>
              </a:spcBef>
            </a:pPr>
            <a:r>
              <a:rPr lang="en-US" altLang="en-US"/>
              <a:t>Devices that access the cloud should have strong authentication mechanisms, should be tamper-resistant, and have cryptographic functionality when traffic confidentiality is required. Since this places a part of the security burden onto the consumer, the provider may need to stipulate in its policy or SLA. New approaches to mobile cloud computing in which applications lie in the cloud as opposed to on a smart phone, enable more sophisticated security mechanisms.</a:t>
            </a:r>
          </a:p>
          <a:p>
            <a:pPr eaLnBrk="1" hangingPunct="1">
              <a:spcBef>
                <a:spcPct val="0"/>
              </a:spcBef>
            </a:pPr>
            <a:endParaRPr lang="en-US" altLang="en-US"/>
          </a:p>
          <a:p>
            <a:pPr eaLnBrk="1" hangingPunct="1">
              <a:spcBef>
                <a:spcPct val="0"/>
              </a:spcBef>
            </a:pPr>
            <a:endParaRPr lang="en-US" altLang="en-US"/>
          </a:p>
          <a:p>
            <a:pPr eaLnBrk="1" hangingPunct="1">
              <a:spcBef>
                <a:spcPct val="0"/>
              </a:spcBef>
            </a:pPr>
            <a:r>
              <a:rPr lang="en-US" altLang="en-US"/>
              <a:t>Users connect to the cloud from their local host machines.</a:t>
            </a:r>
          </a:p>
          <a:p>
            <a:pPr eaLnBrk="1" hangingPunct="1">
              <a:spcBef>
                <a:spcPct val="0"/>
              </a:spcBef>
            </a:pPr>
            <a:r>
              <a:rPr lang="en-US" altLang="en-US"/>
              <a:t>In particular, many secure cloud data storing technologies require users to generate master keys (used to encrypt data or session keys) and store them on the local machine. If a malicious service in the cloud can tamper with the local machine and access these keys, confidentiality of data stored in the cloud is at risk.</a:t>
            </a:r>
          </a:p>
          <a:p>
            <a:pPr eaLnBrk="1" hangingPunct="1">
              <a:spcBef>
                <a:spcPct val="0"/>
              </a:spcBef>
            </a:pPr>
            <a:r>
              <a:rPr lang="en-US" altLang="en-US"/>
              <a:t>For example, a user’s computer can be a zombie that can be used to attack the cloud. Or it can contain malicious code that damages provider-side resources, affecting not only the provider, but all its other consumers as well. </a:t>
            </a:r>
          </a:p>
          <a:p>
            <a:pPr eaLnBrk="1" hangingPunct="1">
              <a:spcBef>
                <a:spcPct val="0"/>
              </a:spcBef>
            </a:pPr>
            <a:r>
              <a:rPr lang="en-US" altLang="en-US"/>
              <a:t>In today’s battle space, new technologies enable war fighters to use handheld devices to gather data for analysis at command centers. Therefore, the durability and robustness of these devices is a major concern not only for cloud computing but for general-purpose military use as well. </a:t>
            </a:r>
          </a:p>
          <a:p>
            <a:pPr eaLnBrk="1" hangingPunct="1">
              <a:spcBef>
                <a:spcPct val="0"/>
              </a:spcBef>
            </a:pPr>
            <a:endParaRPr lang="en-US" altLang="en-US"/>
          </a:p>
          <a:p>
            <a:pPr eaLnBrk="1" hangingPunct="1">
              <a:spcBef>
                <a:spcPct val="0"/>
              </a:spcBef>
            </a:pPr>
            <a:r>
              <a:rPr lang="en-US" altLang="en-US"/>
              <a:t>Memory curtaining techniques for sensitive areas of memories such as those places where keys are stored (i.e. provides isolation of sensitive memory areas). Remote attestation or TPM type requirements.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E081D11D-B9F6-CD59-616C-F67DE565EF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12225690-1929-5CA5-20BC-87A7156827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6" name="Slide Number Placeholder 3">
            <a:extLst>
              <a:ext uri="{FF2B5EF4-FFF2-40B4-BE49-F238E27FC236}">
                <a16:creationId xmlns:a16="http://schemas.microsoft.com/office/drawing/2014/main" id="{E0FBF166-233F-0225-CD06-4A1BE51A6B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83C3290-BBFF-4E68-BF49-52071C52D10C}" type="slidenum">
              <a:rPr lang="en-US" altLang="en-US">
                <a:latin typeface="Calibri" panose="020F0502020204030204" pitchFamily="34" charset="0"/>
              </a:rPr>
              <a:pPr/>
              <a:t>61</a:t>
            </a:fld>
            <a:endParaRPr lang="en-US" altLang="en-US">
              <a:latin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B6998ABB-55BC-DF8C-AFB6-DDAC8E810C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0B6E2D29-ECAA-5BD0-7302-E592F2E8AB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2" eaLnBrk="1" hangingPunct="1">
              <a:spcBef>
                <a:spcPct val="0"/>
              </a:spcBef>
            </a:pPr>
            <a:endParaRPr lang="en-US" altLang="en-US"/>
          </a:p>
          <a:p>
            <a:pPr eaLnBrk="1" hangingPunct="1">
              <a:spcBef>
                <a:spcPct val="0"/>
              </a:spcBef>
            </a:pPr>
            <a:endParaRPr lang="en-US" altLang="en-US"/>
          </a:p>
        </p:txBody>
      </p:sp>
      <p:sp>
        <p:nvSpPr>
          <p:cNvPr id="21508" name="Slide Number Placeholder 3">
            <a:extLst>
              <a:ext uri="{FF2B5EF4-FFF2-40B4-BE49-F238E27FC236}">
                <a16:creationId xmlns:a16="http://schemas.microsoft.com/office/drawing/2014/main" id="{6ADFD7F1-7832-D322-A743-25962B5AC5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B5422A8-C591-4820-8CE6-0214262698AC}" type="slidenum">
              <a:rPr lang="en-US" altLang="en-US">
                <a:latin typeface="Calibri" panose="020F0502020204030204" pitchFamily="34" charset="0"/>
              </a:rPr>
              <a:pPr/>
              <a:t>63</a:t>
            </a:fld>
            <a:endParaRPr lang="en-US" altLang="en-US">
              <a:latin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917FC879-FA26-560D-D870-71579A81E1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3BC4F964-CD09-BA20-2A74-4AAF0384F4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3556" name="Slide Number Placeholder 3">
            <a:extLst>
              <a:ext uri="{FF2B5EF4-FFF2-40B4-BE49-F238E27FC236}">
                <a16:creationId xmlns:a16="http://schemas.microsoft.com/office/drawing/2014/main" id="{01C5A49C-9DA9-039B-97B2-73DA6C7265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C33B245-B83D-456D-BE09-361B7CD98A23}" type="slidenum">
              <a:rPr lang="en-US" altLang="en-US">
                <a:latin typeface="Calibri" panose="020F0502020204030204" pitchFamily="34" charset="0"/>
              </a:rPr>
              <a:pPr/>
              <a:t>64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D0F93DB-72E1-24A3-8FE7-B66FB6B0E1FA}"/>
              </a:ext>
            </a:extLst>
          </p:cNvPr>
          <p:cNvSpPr>
            <a:spLocks noGrp="1" noChangeArrowheads="1"/>
          </p:cNvSpPr>
          <p:nvPr>
            <p:ph type="sldNum" sz="quarter" idx="5"/>
          </p:nvPr>
        </p:nvSpPr>
        <p:spPr>
          <a:ln/>
        </p:spPr>
        <p:txBody>
          <a:bodyPr/>
          <a:lstStyle/>
          <a:p>
            <a:fld id="{B6705FB1-C3E2-4A68-BCE8-B35680DC3E05}" type="slidenum">
              <a:rPr lang="en-US" altLang="en-US"/>
              <a:pPr/>
              <a:t>13</a:t>
            </a:fld>
            <a:endParaRPr lang="en-US" altLang="en-US"/>
          </a:p>
        </p:txBody>
      </p:sp>
      <p:sp>
        <p:nvSpPr>
          <p:cNvPr id="363522" name="Rectangle 2">
            <a:extLst>
              <a:ext uri="{FF2B5EF4-FFF2-40B4-BE49-F238E27FC236}">
                <a16:creationId xmlns:a16="http://schemas.microsoft.com/office/drawing/2014/main" id="{07C197BE-29AE-C973-F2F6-D5735389055C}"/>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3523" name="Rectangle 3">
            <a:extLst>
              <a:ext uri="{FF2B5EF4-FFF2-40B4-BE49-F238E27FC236}">
                <a16:creationId xmlns:a16="http://schemas.microsoft.com/office/drawing/2014/main" id="{BE17DC7D-4E21-2D6D-9F8B-11BF2755FEC8}"/>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D5E4E135-5442-7410-1112-6BC255D020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B82A4FD0-53DB-F655-FD96-51D3645621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9BDB4006-999D-ADAB-F50C-2F5F5759DB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5602E30-5D8C-4CC3-882D-A7F29845CE34}" type="slidenum">
              <a:rPr lang="en-US" altLang="en-US">
                <a:latin typeface="Calibri" panose="020F0502020204030204" pitchFamily="34" charset="0"/>
              </a:rPr>
              <a:pPr/>
              <a:t>66</a:t>
            </a:fld>
            <a:endParaRPr lang="en-US" altLang="en-US">
              <a:latin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697143A4-9530-13E8-B81F-B6249D498F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CA62ACA9-01FA-5522-1866-A051760709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5412755C-4EF8-ED84-54F9-8CB8ABC9D5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9DFE58D-9F8F-43FD-8497-60D02AE7736C}" type="slidenum">
              <a:rPr lang="en-US" altLang="en-US">
                <a:latin typeface="Calibri" panose="020F0502020204030204" pitchFamily="34" charset="0"/>
              </a:rPr>
              <a:pPr/>
              <a:t>72</a:t>
            </a:fld>
            <a:endParaRPr lang="en-US" altLang="en-US">
              <a:latin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46C4063B-7A5A-CF84-19C8-33E2709264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288D223C-62FD-75D8-4490-0D439DE8BE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a16="http://schemas.microsoft.com/office/drawing/2014/main" id="{E208E637-A464-A750-1F62-07D5F3B32E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DB4E1C2-73F9-4CCE-A97C-DFA53749C9DD}" type="slidenum">
              <a:rPr lang="en-US" altLang="en-US">
                <a:latin typeface="Calibri" panose="020F0502020204030204" pitchFamily="34" charset="0"/>
              </a:rPr>
              <a:pPr/>
              <a:t>75</a:t>
            </a:fld>
            <a:endParaRPr lang="en-US" altLang="en-US">
              <a:latin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185710FC-6CAE-A54D-0850-978C37160401}"/>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47427047-5392-4AEF-AB9D-26A174E791EC}"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7171" name="Rectangle 2">
            <a:extLst>
              <a:ext uri="{FF2B5EF4-FFF2-40B4-BE49-F238E27FC236}">
                <a16:creationId xmlns:a16="http://schemas.microsoft.com/office/drawing/2014/main" id="{469A40D7-D59A-5822-9623-24F6FFBBB9D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D6AD5B54-C9C8-D927-32A8-9B6D8C4E427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50FFB59-A95C-0D75-A10F-447C3BA813F7}"/>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1036013B-5953-44EC-B8CE-0C72C2802E66}"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
        <p:nvSpPr>
          <p:cNvPr id="9219" name="Rectangle 2">
            <a:extLst>
              <a:ext uri="{FF2B5EF4-FFF2-40B4-BE49-F238E27FC236}">
                <a16:creationId xmlns:a16="http://schemas.microsoft.com/office/drawing/2014/main" id="{69DF0841-BE0D-F7B3-A3F1-156CFB6D6023}"/>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7974DD56-BFBE-DE68-CB5F-98629E5AF57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316E588-9940-F629-E4F3-B84927F36204}"/>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643FFB5E-479E-4737-B677-AD746D761D3C}" type="slidenum">
              <a:rPr lang="en-US" altLang="en-US" sz="1200">
                <a:latin typeface="Times New Roman" panose="02020603050405020304" pitchFamily="18" charset="0"/>
              </a:rPr>
              <a:pPr/>
              <a:t>78</a:t>
            </a:fld>
            <a:endParaRPr lang="en-US" altLang="en-US" sz="1200">
              <a:latin typeface="Times New Roman" panose="02020603050405020304" pitchFamily="18" charset="0"/>
            </a:endParaRPr>
          </a:p>
        </p:txBody>
      </p:sp>
      <p:sp>
        <p:nvSpPr>
          <p:cNvPr id="11267" name="Rectangle 2">
            <a:extLst>
              <a:ext uri="{FF2B5EF4-FFF2-40B4-BE49-F238E27FC236}">
                <a16:creationId xmlns:a16="http://schemas.microsoft.com/office/drawing/2014/main" id="{883E97C5-41E0-155C-E5A6-C0970C81ED31}"/>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F710E224-338C-7BC2-495E-7277A0C8102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1AD0BA1F-3009-07EB-864C-61C2D4A40127}"/>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C8A24255-C6E4-4BAB-A228-94979E51FF3C}"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3315" name="Rectangle 2">
            <a:extLst>
              <a:ext uri="{FF2B5EF4-FFF2-40B4-BE49-F238E27FC236}">
                <a16:creationId xmlns:a16="http://schemas.microsoft.com/office/drawing/2014/main" id="{95232469-5462-DA08-8C4E-C7B6FC9F5771}"/>
              </a:ext>
            </a:extLst>
          </p:cNvPr>
          <p:cNvSpPr>
            <a:spLocks noGrp="1" noRot="1" noChangeAspect="1" noChangeArrowheads="1" noTextEdit="1"/>
          </p:cNvSpPr>
          <p:nvPr>
            <p:ph type="sldImg"/>
          </p:nvPr>
        </p:nvSpPr>
        <p:spPr>
          <a:xfrm>
            <a:off x="406400" y="696913"/>
            <a:ext cx="6197600" cy="3486150"/>
          </a:xfrm>
          <a:ln/>
        </p:spPr>
      </p:sp>
      <p:sp>
        <p:nvSpPr>
          <p:cNvPr id="13316" name="Rectangle 3">
            <a:extLst>
              <a:ext uri="{FF2B5EF4-FFF2-40B4-BE49-F238E27FC236}">
                <a16:creationId xmlns:a16="http://schemas.microsoft.com/office/drawing/2014/main" id="{1E688D96-D3FB-C4D4-AAB9-00F37828AF58}"/>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293EA75-32AE-EAAC-A863-553E6B142B84}"/>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D939A148-177E-41C9-AB48-069857188B72}"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15363" name="Rectangle 2">
            <a:extLst>
              <a:ext uri="{FF2B5EF4-FFF2-40B4-BE49-F238E27FC236}">
                <a16:creationId xmlns:a16="http://schemas.microsoft.com/office/drawing/2014/main" id="{3137CED3-1C66-9D43-90BD-4116F0D97A38}"/>
              </a:ext>
            </a:extLst>
          </p:cNvPr>
          <p:cNvSpPr>
            <a:spLocks noGrp="1" noRot="1" noChangeAspect="1" noChangeArrowheads="1" noTextEdit="1"/>
          </p:cNvSpPr>
          <p:nvPr>
            <p:ph type="sldImg"/>
          </p:nvPr>
        </p:nvSpPr>
        <p:spPr>
          <a:xfrm>
            <a:off x="406400" y="696913"/>
            <a:ext cx="6197600" cy="3486150"/>
          </a:xfrm>
          <a:ln/>
        </p:spPr>
      </p:sp>
      <p:sp>
        <p:nvSpPr>
          <p:cNvPr id="15364" name="Rectangle 3">
            <a:extLst>
              <a:ext uri="{FF2B5EF4-FFF2-40B4-BE49-F238E27FC236}">
                <a16:creationId xmlns:a16="http://schemas.microsoft.com/office/drawing/2014/main" id="{9C57993D-F543-717A-62D7-CEFF44F9C448}"/>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F1234D1-C260-2257-6958-EA1F2C4A8ACB}"/>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0C62FD8B-32D1-47BB-A4F1-4C282E30337B}" type="slidenum">
              <a:rPr lang="en-US" altLang="en-US" sz="1200">
                <a:latin typeface="Times New Roman" panose="02020603050405020304" pitchFamily="18" charset="0"/>
              </a:rPr>
              <a:pPr/>
              <a:t>81</a:t>
            </a:fld>
            <a:endParaRPr lang="en-US" altLang="en-US" sz="1200">
              <a:latin typeface="Times New Roman" panose="02020603050405020304" pitchFamily="18" charset="0"/>
            </a:endParaRPr>
          </a:p>
        </p:txBody>
      </p:sp>
      <p:sp>
        <p:nvSpPr>
          <p:cNvPr id="17411" name="Rectangle 2">
            <a:extLst>
              <a:ext uri="{FF2B5EF4-FFF2-40B4-BE49-F238E27FC236}">
                <a16:creationId xmlns:a16="http://schemas.microsoft.com/office/drawing/2014/main" id="{E27C7C0F-B9FA-2C3B-2F05-8BF62013DDE8}"/>
              </a:ext>
            </a:extLst>
          </p:cNvPr>
          <p:cNvSpPr>
            <a:spLocks noGrp="1" noRot="1" noChangeAspect="1" noChangeArrowheads="1" noTextEdit="1"/>
          </p:cNvSpPr>
          <p:nvPr>
            <p:ph type="sldImg"/>
          </p:nvPr>
        </p:nvSpPr>
        <p:spPr>
          <a:xfrm>
            <a:off x="406400" y="696913"/>
            <a:ext cx="6197600" cy="3486150"/>
          </a:xfrm>
          <a:ln/>
        </p:spPr>
      </p:sp>
      <p:sp>
        <p:nvSpPr>
          <p:cNvPr id="17412" name="Rectangle 3">
            <a:extLst>
              <a:ext uri="{FF2B5EF4-FFF2-40B4-BE49-F238E27FC236}">
                <a16:creationId xmlns:a16="http://schemas.microsoft.com/office/drawing/2014/main" id="{49085781-692C-4374-E017-75D0AA60463B}"/>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43D6CB8-A5C9-9CD1-0300-F3A18C1648F8}"/>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38293354-247E-4DED-B637-E50594CDF3AD}"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9459" name="Rectangle 2">
            <a:extLst>
              <a:ext uri="{FF2B5EF4-FFF2-40B4-BE49-F238E27FC236}">
                <a16:creationId xmlns:a16="http://schemas.microsoft.com/office/drawing/2014/main" id="{ED92535F-8F36-65B4-F981-66045494F79B}"/>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3D5892A6-44FB-45C9-E2FC-3F7368165C9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67EF6D3-6F69-C4A5-095C-657C2CCCD2C4}"/>
              </a:ext>
            </a:extLst>
          </p:cNvPr>
          <p:cNvSpPr>
            <a:spLocks noGrp="1" noChangeArrowheads="1"/>
          </p:cNvSpPr>
          <p:nvPr>
            <p:ph type="sldNum" sz="quarter" idx="5"/>
          </p:nvPr>
        </p:nvSpPr>
        <p:spPr>
          <a:ln/>
        </p:spPr>
        <p:txBody>
          <a:bodyPr/>
          <a:lstStyle/>
          <a:p>
            <a:fld id="{5CB86C59-13DD-49B5-B796-71595B716BA8}" type="slidenum">
              <a:rPr lang="en-US" altLang="en-US"/>
              <a:pPr/>
              <a:t>14</a:t>
            </a:fld>
            <a:endParaRPr lang="en-US" altLang="en-US"/>
          </a:p>
        </p:txBody>
      </p:sp>
      <p:sp>
        <p:nvSpPr>
          <p:cNvPr id="371714" name="Rectangle 2">
            <a:extLst>
              <a:ext uri="{FF2B5EF4-FFF2-40B4-BE49-F238E27FC236}">
                <a16:creationId xmlns:a16="http://schemas.microsoft.com/office/drawing/2014/main" id="{B275C40B-4344-BDA4-214E-A40BCAAD1742}"/>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71715" name="Rectangle 3">
            <a:extLst>
              <a:ext uri="{FF2B5EF4-FFF2-40B4-BE49-F238E27FC236}">
                <a16:creationId xmlns:a16="http://schemas.microsoft.com/office/drawing/2014/main" id="{39FF4CD5-0F7B-DA77-03A4-927CDC1CB625}"/>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55067F5-7F28-F5D2-4BC5-BA0C23A5E7AC}"/>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549866C0-3062-4EC3-8965-5B77A222B42A}" type="slidenum">
              <a:rPr lang="en-US" altLang="en-US" sz="1200">
                <a:latin typeface="Times New Roman" panose="02020603050405020304" pitchFamily="18" charset="0"/>
              </a:rPr>
              <a:pPr/>
              <a:t>83</a:t>
            </a:fld>
            <a:endParaRPr lang="en-US" altLang="en-US" sz="1200">
              <a:latin typeface="Times New Roman" panose="02020603050405020304" pitchFamily="18" charset="0"/>
            </a:endParaRPr>
          </a:p>
        </p:txBody>
      </p:sp>
      <p:sp>
        <p:nvSpPr>
          <p:cNvPr id="21507" name="Rectangle 2">
            <a:extLst>
              <a:ext uri="{FF2B5EF4-FFF2-40B4-BE49-F238E27FC236}">
                <a16:creationId xmlns:a16="http://schemas.microsoft.com/office/drawing/2014/main" id="{35087B31-9CE8-A794-B366-3E084B039D5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D3CB03D0-41C6-196C-7421-90B17BEEAF6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B94E609-2C0B-FA06-39C6-B3B234D63F4F}"/>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4042AA3C-1164-4618-A2CF-8FAD0F0D794F}" type="slidenum">
              <a:rPr lang="en-US" altLang="en-US" sz="1200">
                <a:latin typeface="Times New Roman" panose="02020603050405020304" pitchFamily="18" charset="0"/>
              </a:rPr>
              <a:pPr/>
              <a:t>84</a:t>
            </a:fld>
            <a:endParaRPr lang="en-US" altLang="en-US" sz="1200">
              <a:latin typeface="Times New Roman" panose="02020603050405020304" pitchFamily="18" charset="0"/>
            </a:endParaRPr>
          </a:p>
        </p:txBody>
      </p:sp>
      <p:sp>
        <p:nvSpPr>
          <p:cNvPr id="23555" name="Rectangle 2">
            <a:extLst>
              <a:ext uri="{FF2B5EF4-FFF2-40B4-BE49-F238E27FC236}">
                <a16:creationId xmlns:a16="http://schemas.microsoft.com/office/drawing/2014/main" id="{62BEA8FF-E714-5EC0-52BE-108BC1EEF17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0D0B800-7CC6-F270-D2C4-44E81455EC2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6CA191DE-7F3A-39E4-275B-CC5869B65374}"/>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B8ECC8D5-A110-487E-9246-16376B50A144}" type="slidenum">
              <a:rPr lang="en-US" altLang="en-US" sz="1200">
                <a:latin typeface="Times New Roman" panose="02020603050405020304" pitchFamily="18" charset="0"/>
              </a:rPr>
              <a:pPr/>
              <a:t>85</a:t>
            </a:fld>
            <a:endParaRPr lang="en-US" altLang="en-US" sz="1200">
              <a:latin typeface="Times New Roman" panose="02020603050405020304" pitchFamily="18" charset="0"/>
            </a:endParaRPr>
          </a:p>
        </p:txBody>
      </p:sp>
      <p:sp>
        <p:nvSpPr>
          <p:cNvPr id="25603" name="Rectangle 2">
            <a:extLst>
              <a:ext uri="{FF2B5EF4-FFF2-40B4-BE49-F238E27FC236}">
                <a16:creationId xmlns:a16="http://schemas.microsoft.com/office/drawing/2014/main" id="{1DB68C15-9059-A26B-396C-E643D85D234E}"/>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E8408D5-0DF3-1449-485D-4CA1E6D4777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AC4F662-480F-6CD6-97E6-20111FBFC020}"/>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BF7251F4-F0EA-4BF0-9990-03EE8C27B62C}" type="slidenum">
              <a:rPr lang="en-US" altLang="en-US" sz="1200">
                <a:latin typeface="Times New Roman" panose="02020603050405020304" pitchFamily="18" charset="0"/>
              </a:rPr>
              <a:pPr/>
              <a:t>86</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9EC641F-C0FF-12CF-ABC3-545AD29CC5D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986703F-4803-6562-1190-A460803DCBB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5F70E330-98C7-BF41-F4BA-59D54F0B7AC0}"/>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4D932573-F998-43F8-9D77-7769880462E5}" type="slidenum">
              <a:rPr lang="en-US" altLang="en-US" sz="1200">
                <a:latin typeface="Times New Roman" panose="02020603050405020304" pitchFamily="18" charset="0"/>
              </a:rPr>
              <a:pPr/>
              <a:t>87</a:t>
            </a:fld>
            <a:endParaRPr lang="en-US" altLang="en-US" sz="1200">
              <a:latin typeface="Times New Roman" panose="02020603050405020304" pitchFamily="18" charset="0"/>
            </a:endParaRPr>
          </a:p>
        </p:txBody>
      </p:sp>
      <p:sp>
        <p:nvSpPr>
          <p:cNvPr id="29699" name="Rectangle 2">
            <a:extLst>
              <a:ext uri="{FF2B5EF4-FFF2-40B4-BE49-F238E27FC236}">
                <a16:creationId xmlns:a16="http://schemas.microsoft.com/office/drawing/2014/main" id="{F3FF050A-354E-BB16-362E-1ED10A6E076A}"/>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157DD6A3-D7FE-FF16-6D45-98502ACC1D6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8F9F8DC-81D7-8726-A20C-086BAA79B8C4}"/>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4F9D6578-0C20-4510-B090-B7E18DCF38ED}" type="slidenum">
              <a:rPr lang="en-US" altLang="en-US" sz="1200">
                <a:latin typeface="Times New Roman" panose="02020603050405020304" pitchFamily="18" charset="0"/>
              </a:rPr>
              <a:pPr/>
              <a:t>88</a:t>
            </a:fld>
            <a:endParaRPr lang="en-US" altLang="en-US" sz="1200">
              <a:latin typeface="Times New Roman" panose="02020603050405020304" pitchFamily="18" charset="0"/>
            </a:endParaRPr>
          </a:p>
        </p:txBody>
      </p:sp>
      <p:sp>
        <p:nvSpPr>
          <p:cNvPr id="31747" name="Rectangle 2">
            <a:extLst>
              <a:ext uri="{FF2B5EF4-FFF2-40B4-BE49-F238E27FC236}">
                <a16:creationId xmlns:a16="http://schemas.microsoft.com/office/drawing/2014/main" id="{3B1FE89E-8D45-6422-D6BB-6993EC65688A}"/>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7922BA3A-DE87-7E6C-3A4D-9E262DCC152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00AC104-A1AD-A63C-22F4-E20F778AB4DA}"/>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EEDA024C-AC5D-4314-B39B-31A911D44753}" type="slidenum">
              <a:rPr lang="en-US" altLang="en-US" sz="1200">
                <a:latin typeface="Times New Roman" panose="02020603050405020304" pitchFamily="18" charset="0"/>
              </a:rPr>
              <a:pPr/>
              <a:t>89</a:t>
            </a:fld>
            <a:endParaRPr lang="en-US" altLang="en-US" sz="1200">
              <a:latin typeface="Times New Roman" panose="02020603050405020304" pitchFamily="18" charset="0"/>
            </a:endParaRPr>
          </a:p>
        </p:txBody>
      </p:sp>
      <p:sp>
        <p:nvSpPr>
          <p:cNvPr id="33795" name="Rectangle 2">
            <a:extLst>
              <a:ext uri="{FF2B5EF4-FFF2-40B4-BE49-F238E27FC236}">
                <a16:creationId xmlns:a16="http://schemas.microsoft.com/office/drawing/2014/main" id="{200D036C-EF1F-3039-9B54-477E9A4268A1}"/>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F23679D2-76D3-5D62-FF61-BC787D54437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848C7430-B3D6-6905-2A94-12C27A494ADE}"/>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DA2306D4-FEB2-4AEC-AE69-3B149F1EC660}" type="slidenum">
              <a:rPr lang="en-US" altLang="en-US" sz="1200">
                <a:latin typeface="Times New Roman" panose="02020603050405020304" pitchFamily="18" charset="0"/>
              </a:rPr>
              <a:pPr/>
              <a:t>90</a:t>
            </a:fld>
            <a:endParaRPr lang="en-US" altLang="en-US" sz="1200">
              <a:latin typeface="Times New Roman" panose="02020603050405020304" pitchFamily="18" charset="0"/>
            </a:endParaRPr>
          </a:p>
        </p:txBody>
      </p:sp>
      <p:sp>
        <p:nvSpPr>
          <p:cNvPr id="35843" name="Rectangle 2">
            <a:extLst>
              <a:ext uri="{FF2B5EF4-FFF2-40B4-BE49-F238E27FC236}">
                <a16:creationId xmlns:a16="http://schemas.microsoft.com/office/drawing/2014/main" id="{FAF546BA-9B13-467F-FD79-8550BE03CE99}"/>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8D2DA6D0-3E77-E281-5986-690C40CF547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3C98B1C8-4B0A-F9BC-2A19-71458BC8E7D4}"/>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D9E1CB0A-8BC2-4911-B966-B531786C2F31}" type="slidenum">
              <a:rPr lang="en-US" altLang="en-US" sz="1200">
                <a:latin typeface="Times New Roman" panose="02020603050405020304" pitchFamily="18" charset="0"/>
              </a:rPr>
              <a:pPr/>
              <a:t>91</a:t>
            </a:fld>
            <a:endParaRPr lang="en-US" altLang="en-US" sz="1200">
              <a:latin typeface="Times New Roman" panose="02020603050405020304" pitchFamily="18" charset="0"/>
            </a:endParaRPr>
          </a:p>
        </p:txBody>
      </p:sp>
      <p:sp>
        <p:nvSpPr>
          <p:cNvPr id="37891" name="Rectangle 2">
            <a:extLst>
              <a:ext uri="{FF2B5EF4-FFF2-40B4-BE49-F238E27FC236}">
                <a16:creationId xmlns:a16="http://schemas.microsoft.com/office/drawing/2014/main" id="{F9052E19-7DDC-1A7B-EC2B-D979639C4CE6}"/>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C8C0F47-5949-F4B0-65E3-200E6A8048D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F2B0C45-FDE8-5BDF-820D-FAFFA28A0C4D}"/>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CF0F1FCC-FF1B-4D28-B318-D3B31C7C5A34}" type="slidenum">
              <a:rPr lang="en-US" altLang="en-US" sz="1200">
                <a:latin typeface="Times New Roman" panose="02020603050405020304" pitchFamily="18" charset="0"/>
              </a:rPr>
              <a:pPr/>
              <a:t>92</a:t>
            </a:fld>
            <a:endParaRPr lang="en-US" altLang="en-US" sz="1200">
              <a:latin typeface="Times New Roman" panose="02020603050405020304" pitchFamily="18" charset="0"/>
            </a:endParaRPr>
          </a:p>
        </p:txBody>
      </p:sp>
      <p:sp>
        <p:nvSpPr>
          <p:cNvPr id="39939" name="Rectangle 2">
            <a:extLst>
              <a:ext uri="{FF2B5EF4-FFF2-40B4-BE49-F238E27FC236}">
                <a16:creationId xmlns:a16="http://schemas.microsoft.com/office/drawing/2014/main" id="{479B82DF-E7B5-0C07-31D0-D3E10CE3E30C}"/>
              </a:ext>
            </a:extLst>
          </p:cNvPr>
          <p:cNvSpPr>
            <a:spLocks noGrp="1" noRot="1" noChangeAspect="1" noChangeArrowheads="1" noTextEdit="1"/>
          </p:cNvSpPr>
          <p:nvPr>
            <p:ph type="sldImg"/>
          </p:nvPr>
        </p:nvSpPr>
        <p:spPr>
          <a:xfrm>
            <a:off x="406400" y="696913"/>
            <a:ext cx="6197600" cy="3486150"/>
          </a:xfrm>
          <a:ln/>
        </p:spPr>
      </p:sp>
      <p:sp>
        <p:nvSpPr>
          <p:cNvPr id="39940" name="Rectangle 3">
            <a:extLst>
              <a:ext uri="{FF2B5EF4-FFF2-40B4-BE49-F238E27FC236}">
                <a16:creationId xmlns:a16="http://schemas.microsoft.com/office/drawing/2014/main" id="{57B1CAC7-C1E0-2783-8789-8C1A7A2B1B26}"/>
              </a:ext>
            </a:extLst>
          </p:cNvPr>
          <p:cNvSpPr>
            <a:spLocks noGrp="1" noChangeArrowheads="1"/>
          </p:cNvSpPr>
          <p:nvPr>
            <p:ph type="body" idx="1"/>
          </p:nvPr>
        </p:nvSpPr>
        <p:spPr>
          <a:xfrm>
            <a:off x="701675" y="4416425"/>
            <a:ext cx="5607050" cy="4183063"/>
          </a:xfrm>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A99BC2-D1A6-338D-45F0-84618C5BCE16}"/>
              </a:ext>
            </a:extLst>
          </p:cNvPr>
          <p:cNvSpPr>
            <a:spLocks noGrp="1" noChangeArrowheads="1"/>
          </p:cNvSpPr>
          <p:nvPr>
            <p:ph type="sldNum" sz="quarter" idx="5"/>
          </p:nvPr>
        </p:nvSpPr>
        <p:spPr>
          <a:ln/>
        </p:spPr>
        <p:txBody>
          <a:bodyPr/>
          <a:lstStyle/>
          <a:p>
            <a:fld id="{C82B1E84-E789-4BDC-A772-0E371B9842BD}" type="slidenum">
              <a:rPr lang="en-US" altLang="en-US"/>
              <a:pPr/>
              <a:t>15</a:t>
            </a:fld>
            <a:endParaRPr lang="en-US" altLang="en-US"/>
          </a:p>
        </p:txBody>
      </p:sp>
      <p:sp>
        <p:nvSpPr>
          <p:cNvPr id="359426" name="Rectangle 2">
            <a:extLst>
              <a:ext uri="{FF2B5EF4-FFF2-40B4-BE49-F238E27FC236}">
                <a16:creationId xmlns:a16="http://schemas.microsoft.com/office/drawing/2014/main" id="{E4189621-85F1-481A-5162-43AF4B6C9CF6}"/>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59427" name="Rectangle 3">
            <a:extLst>
              <a:ext uri="{FF2B5EF4-FFF2-40B4-BE49-F238E27FC236}">
                <a16:creationId xmlns:a16="http://schemas.microsoft.com/office/drawing/2014/main" id="{09C8E759-D3A8-718C-CED1-3A87679A83E1}"/>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key can be different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BC9682-8952-D652-6E72-C751FB428556}"/>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D265158F-1B26-4DC9-8F80-89B83740297D}" type="slidenum">
              <a:rPr lang="en-US" altLang="en-US" sz="1200">
                <a:latin typeface="Times New Roman" panose="02020603050405020304" pitchFamily="18" charset="0"/>
              </a:rPr>
              <a:pPr/>
              <a:t>93</a:t>
            </a:fld>
            <a:endParaRPr lang="en-US" altLang="en-US" sz="1200">
              <a:latin typeface="Times New Roman" panose="02020603050405020304" pitchFamily="18" charset="0"/>
            </a:endParaRPr>
          </a:p>
        </p:txBody>
      </p:sp>
      <p:sp>
        <p:nvSpPr>
          <p:cNvPr id="41987" name="Rectangle 2">
            <a:extLst>
              <a:ext uri="{FF2B5EF4-FFF2-40B4-BE49-F238E27FC236}">
                <a16:creationId xmlns:a16="http://schemas.microsoft.com/office/drawing/2014/main" id="{1683B7D9-548F-0B37-D6A6-2C5FC49FCC33}"/>
              </a:ext>
            </a:extLst>
          </p:cNvPr>
          <p:cNvSpPr>
            <a:spLocks noGrp="1" noRot="1" noChangeAspect="1" noChangeArrowheads="1" noTextEdit="1"/>
          </p:cNvSpPr>
          <p:nvPr>
            <p:ph type="sldImg"/>
          </p:nvPr>
        </p:nvSpPr>
        <p:spPr>
          <a:xfrm>
            <a:off x="406400" y="696913"/>
            <a:ext cx="6197600" cy="3486150"/>
          </a:xfrm>
          <a:ln/>
        </p:spPr>
      </p:sp>
      <p:sp>
        <p:nvSpPr>
          <p:cNvPr id="41988" name="Rectangle 3">
            <a:extLst>
              <a:ext uri="{FF2B5EF4-FFF2-40B4-BE49-F238E27FC236}">
                <a16:creationId xmlns:a16="http://schemas.microsoft.com/office/drawing/2014/main" id="{A219DBBD-7E48-574C-E0D2-D792D604ED04}"/>
              </a:ext>
            </a:extLst>
          </p:cNvPr>
          <p:cNvSpPr>
            <a:spLocks noGrp="1" noChangeArrowheads="1"/>
          </p:cNvSpPr>
          <p:nvPr>
            <p:ph type="body" idx="1"/>
          </p:nvPr>
        </p:nvSpPr>
        <p:spPr>
          <a:xfrm>
            <a:off x="701675" y="4416425"/>
            <a:ext cx="5607050" cy="4183063"/>
          </a:xfrm>
          <a:noFill/>
        </p:spPr>
        <p:txBody>
          <a:bodyPr/>
          <a:lstStyle/>
          <a:p>
            <a:pPr eaLnBrk="1" hangingPunct="1"/>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75792276-A9A7-A05C-4D2B-CCA20D0BF57E}"/>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42E8E9DD-44C7-414D-9002-288CD1E1276E}" type="slidenum">
              <a:rPr lang="en-US" altLang="en-US" sz="1200">
                <a:latin typeface="Times New Roman" panose="02020603050405020304" pitchFamily="18" charset="0"/>
              </a:rPr>
              <a:pPr/>
              <a:t>94</a:t>
            </a:fld>
            <a:endParaRPr lang="en-US" altLang="en-US" sz="1200">
              <a:latin typeface="Times New Roman" panose="02020603050405020304" pitchFamily="18" charset="0"/>
            </a:endParaRPr>
          </a:p>
        </p:txBody>
      </p:sp>
      <p:sp>
        <p:nvSpPr>
          <p:cNvPr id="44035" name="Rectangle 2">
            <a:extLst>
              <a:ext uri="{FF2B5EF4-FFF2-40B4-BE49-F238E27FC236}">
                <a16:creationId xmlns:a16="http://schemas.microsoft.com/office/drawing/2014/main" id="{56453195-105D-7D8C-771C-39D3482402B8}"/>
              </a:ext>
            </a:extLst>
          </p:cNvPr>
          <p:cNvSpPr>
            <a:spLocks noGrp="1" noRot="1" noChangeAspect="1" noChangeArrowheads="1" noTextEdit="1"/>
          </p:cNvSpPr>
          <p:nvPr>
            <p:ph type="sldImg"/>
          </p:nvPr>
        </p:nvSpPr>
        <p:spPr>
          <a:xfrm>
            <a:off x="406400" y="696913"/>
            <a:ext cx="6197600" cy="3486150"/>
          </a:xfrm>
          <a:ln/>
        </p:spPr>
      </p:sp>
      <p:sp>
        <p:nvSpPr>
          <p:cNvPr id="44036" name="Rectangle 3">
            <a:extLst>
              <a:ext uri="{FF2B5EF4-FFF2-40B4-BE49-F238E27FC236}">
                <a16:creationId xmlns:a16="http://schemas.microsoft.com/office/drawing/2014/main" id="{F45261B8-D3AF-A8B6-AE1E-81F0D770D4BD}"/>
              </a:ext>
            </a:extLst>
          </p:cNvPr>
          <p:cNvSpPr>
            <a:spLocks noGrp="1" noChangeArrowheads="1"/>
          </p:cNvSpPr>
          <p:nvPr>
            <p:ph type="body" idx="1"/>
          </p:nvPr>
        </p:nvSpPr>
        <p:spPr>
          <a:xfrm>
            <a:off x="701675" y="4416425"/>
            <a:ext cx="5607050" cy="4183063"/>
          </a:xfrm>
          <a:noFill/>
        </p:spPr>
        <p:txBody>
          <a:bodyPr/>
          <a:lstStyle/>
          <a:p>
            <a:pPr eaLnBrk="1" hangingPunct="1"/>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FFA3F1C-B910-72BA-D577-F90397AD5D67}"/>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C57BBBCA-9CB8-44E5-808A-081E1031E345}" type="slidenum">
              <a:rPr lang="en-US" altLang="en-US" sz="1200">
                <a:latin typeface="Times New Roman" panose="02020603050405020304" pitchFamily="18" charset="0"/>
              </a:rPr>
              <a:pPr/>
              <a:t>95</a:t>
            </a:fld>
            <a:endParaRPr lang="en-US" altLang="en-US" sz="1200">
              <a:latin typeface="Times New Roman" panose="02020603050405020304" pitchFamily="18" charset="0"/>
            </a:endParaRPr>
          </a:p>
        </p:txBody>
      </p:sp>
      <p:sp>
        <p:nvSpPr>
          <p:cNvPr id="46083" name="Rectangle 2">
            <a:extLst>
              <a:ext uri="{FF2B5EF4-FFF2-40B4-BE49-F238E27FC236}">
                <a16:creationId xmlns:a16="http://schemas.microsoft.com/office/drawing/2014/main" id="{4B4254D3-DEF5-5D72-02B2-8BC7EA684A70}"/>
              </a:ext>
            </a:extLst>
          </p:cNvPr>
          <p:cNvSpPr>
            <a:spLocks noGrp="1" noRot="1" noChangeAspect="1" noChangeArrowheads="1" noTextEdit="1"/>
          </p:cNvSpPr>
          <p:nvPr>
            <p:ph type="sldImg"/>
          </p:nvPr>
        </p:nvSpPr>
        <p:spPr>
          <a:xfrm>
            <a:off x="406400" y="696913"/>
            <a:ext cx="6197600" cy="3486150"/>
          </a:xfrm>
          <a:ln/>
        </p:spPr>
      </p:sp>
      <p:sp>
        <p:nvSpPr>
          <p:cNvPr id="46084" name="Rectangle 3">
            <a:extLst>
              <a:ext uri="{FF2B5EF4-FFF2-40B4-BE49-F238E27FC236}">
                <a16:creationId xmlns:a16="http://schemas.microsoft.com/office/drawing/2014/main" id="{55E3A94A-72B2-D12C-EBF3-F06F11617132}"/>
              </a:ext>
            </a:extLst>
          </p:cNvPr>
          <p:cNvSpPr>
            <a:spLocks noGrp="1" noChangeArrowheads="1"/>
          </p:cNvSpPr>
          <p:nvPr>
            <p:ph type="body" idx="1"/>
          </p:nvPr>
        </p:nvSpPr>
        <p:spPr>
          <a:xfrm>
            <a:off x="701675" y="4416425"/>
            <a:ext cx="5607050" cy="4183063"/>
          </a:xfrm>
          <a:noFill/>
        </p:spPr>
        <p:txBody>
          <a:bodyPr/>
          <a:lstStyle/>
          <a:p>
            <a:pPr eaLnBrk="1" hangingPunct="1"/>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47F7BFFE-45B1-D61D-96D6-676308A37420}"/>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7FFE5E46-5C55-4C51-AE57-7845E4A089DF}" type="slidenum">
              <a:rPr lang="en-US" altLang="en-US" sz="1200">
                <a:latin typeface="Times New Roman" panose="02020603050405020304" pitchFamily="18" charset="0"/>
              </a:rPr>
              <a:pPr/>
              <a:t>96</a:t>
            </a:fld>
            <a:endParaRPr lang="en-US" altLang="en-US" sz="1200">
              <a:latin typeface="Times New Roman" panose="02020603050405020304" pitchFamily="18" charset="0"/>
            </a:endParaRPr>
          </a:p>
        </p:txBody>
      </p:sp>
      <p:sp>
        <p:nvSpPr>
          <p:cNvPr id="48131" name="Rectangle 2">
            <a:extLst>
              <a:ext uri="{FF2B5EF4-FFF2-40B4-BE49-F238E27FC236}">
                <a16:creationId xmlns:a16="http://schemas.microsoft.com/office/drawing/2014/main" id="{8F5228E6-CFA1-BCAE-6EA3-1727315073E8}"/>
              </a:ext>
            </a:extLst>
          </p:cNvPr>
          <p:cNvSpPr>
            <a:spLocks noGrp="1" noRot="1" noChangeAspect="1" noChangeArrowheads="1" noTextEdit="1"/>
          </p:cNvSpPr>
          <p:nvPr>
            <p:ph type="sldImg"/>
          </p:nvPr>
        </p:nvSpPr>
        <p:spPr>
          <a:xfrm>
            <a:off x="406400" y="696913"/>
            <a:ext cx="6197600" cy="3486150"/>
          </a:xfrm>
          <a:ln/>
        </p:spPr>
      </p:sp>
      <p:sp>
        <p:nvSpPr>
          <p:cNvPr id="48132" name="Rectangle 3">
            <a:extLst>
              <a:ext uri="{FF2B5EF4-FFF2-40B4-BE49-F238E27FC236}">
                <a16:creationId xmlns:a16="http://schemas.microsoft.com/office/drawing/2014/main" id="{8FC911FE-C1CC-602A-CD90-DC18936B5F61}"/>
              </a:ext>
            </a:extLst>
          </p:cNvPr>
          <p:cNvSpPr>
            <a:spLocks noGrp="1" noChangeArrowheads="1"/>
          </p:cNvSpPr>
          <p:nvPr>
            <p:ph type="body" idx="1"/>
          </p:nvPr>
        </p:nvSpPr>
        <p:spPr>
          <a:xfrm>
            <a:off x="701675" y="4416425"/>
            <a:ext cx="5607050" cy="4183063"/>
          </a:xfrm>
          <a:noFill/>
        </p:spPr>
        <p:txBody>
          <a:bodyPr/>
          <a:lstStyle/>
          <a:p>
            <a:pPr eaLnBrk="1" hangingPunct="1"/>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9705C8CB-529A-C9C8-70CF-C2B90DCF938E}"/>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27DA7857-2845-42CD-9A11-7D2E18B015E9}" type="slidenum">
              <a:rPr lang="en-US" altLang="en-US" sz="1200">
                <a:latin typeface="Times New Roman" panose="02020603050405020304" pitchFamily="18" charset="0"/>
              </a:rPr>
              <a:pPr/>
              <a:t>97</a:t>
            </a:fld>
            <a:endParaRPr lang="en-US" altLang="en-US" sz="1200">
              <a:latin typeface="Times New Roman" panose="02020603050405020304" pitchFamily="18" charset="0"/>
            </a:endParaRPr>
          </a:p>
        </p:txBody>
      </p:sp>
      <p:sp>
        <p:nvSpPr>
          <p:cNvPr id="50179" name="Rectangle 2">
            <a:extLst>
              <a:ext uri="{FF2B5EF4-FFF2-40B4-BE49-F238E27FC236}">
                <a16:creationId xmlns:a16="http://schemas.microsoft.com/office/drawing/2014/main" id="{6077F232-AD5D-EAFF-026F-A965584D489C}"/>
              </a:ext>
            </a:extLst>
          </p:cNvPr>
          <p:cNvSpPr>
            <a:spLocks noGrp="1" noRot="1" noChangeAspect="1" noChangeArrowheads="1" noTextEdit="1"/>
          </p:cNvSpPr>
          <p:nvPr>
            <p:ph type="sldImg"/>
          </p:nvPr>
        </p:nvSpPr>
        <p:spPr>
          <a:xfrm>
            <a:off x="406400" y="696913"/>
            <a:ext cx="6197600" cy="3486150"/>
          </a:xfrm>
          <a:ln/>
        </p:spPr>
      </p:sp>
      <p:sp>
        <p:nvSpPr>
          <p:cNvPr id="50180" name="Rectangle 3">
            <a:extLst>
              <a:ext uri="{FF2B5EF4-FFF2-40B4-BE49-F238E27FC236}">
                <a16:creationId xmlns:a16="http://schemas.microsoft.com/office/drawing/2014/main" id="{D39DCCA0-2A10-D7B3-1E3A-AA723AED511E}"/>
              </a:ext>
            </a:extLst>
          </p:cNvPr>
          <p:cNvSpPr>
            <a:spLocks noGrp="1" noChangeArrowheads="1"/>
          </p:cNvSpPr>
          <p:nvPr>
            <p:ph type="body" idx="1"/>
          </p:nvPr>
        </p:nvSpPr>
        <p:spPr>
          <a:xfrm>
            <a:off x="701675" y="4416425"/>
            <a:ext cx="5607050" cy="4183063"/>
          </a:xfrm>
          <a:noFill/>
        </p:spPr>
        <p:txBody>
          <a:bodyPr/>
          <a:lstStyle/>
          <a:p>
            <a:pPr eaLnBrk="1" hangingPunct="1"/>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F256529-BADA-F668-877D-1160FC30818B}"/>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E1AB3352-9FD3-43AA-82D1-426725AA4D5C}" type="slidenum">
              <a:rPr lang="en-US" altLang="en-US" sz="1200">
                <a:latin typeface="Times New Roman" panose="02020603050405020304" pitchFamily="18" charset="0"/>
              </a:rPr>
              <a:pPr/>
              <a:t>98</a:t>
            </a:fld>
            <a:endParaRPr lang="en-US" altLang="en-US" sz="1200">
              <a:latin typeface="Times New Roman" panose="02020603050405020304" pitchFamily="18" charset="0"/>
            </a:endParaRPr>
          </a:p>
        </p:txBody>
      </p:sp>
      <p:sp>
        <p:nvSpPr>
          <p:cNvPr id="52227" name="Rectangle 2">
            <a:extLst>
              <a:ext uri="{FF2B5EF4-FFF2-40B4-BE49-F238E27FC236}">
                <a16:creationId xmlns:a16="http://schemas.microsoft.com/office/drawing/2014/main" id="{698BAA86-DE16-8B6B-B178-0A9A99285110}"/>
              </a:ext>
            </a:extLst>
          </p:cNvPr>
          <p:cNvSpPr>
            <a:spLocks noGrp="1" noRot="1" noChangeAspect="1" noChangeArrowheads="1" noTextEdit="1"/>
          </p:cNvSpPr>
          <p:nvPr>
            <p:ph type="sldImg"/>
          </p:nvPr>
        </p:nvSpPr>
        <p:spPr>
          <a:xfrm>
            <a:off x="406400" y="696913"/>
            <a:ext cx="6197600" cy="3486150"/>
          </a:xfrm>
          <a:ln/>
        </p:spPr>
      </p:sp>
      <p:sp>
        <p:nvSpPr>
          <p:cNvPr id="52228" name="Rectangle 3">
            <a:extLst>
              <a:ext uri="{FF2B5EF4-FFF2-40B4-BE49-F238E27FC236}">
                <a16:creationId xmlns:a16="http://schemas.microsoft.com/office/drawing/2014/main" id="{B70775C6-38B9-3600-B58C-BAC3B9FE2E63}"/>
              </a:ext>
            </a:extLst>
          </p:cNvPr>
          <p:cNvSpPr>
            <a:spLocks noGrp="1" noChangeArrowheads="1"/>
          </p:cNvSpPr>
          <p:nvPr>
            <p:ph type="body" idx="1"/>
          </p:nvPr>
        </p:nvSpPr>
        <p:spPr>
          <a:xfrm>
            <a:off x="701675" y="4416425"/>
            <a:ext cx="5607050" cy="4183063"/>
          </a:xfrm>
          <a:noFill/>
        </p:spPr>
        <p:txBody>
          <a:bodyPr/>
          <a:lstStyle/>
          <a:p>
            <a:pPr eaLnBrk="1" hangingPunct="1"/>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9FBD371-318B-ED35-763A-8A8E6DC2400A}"/>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BBC6C1F4-8279-425B-936E-B89669A8CE77}" type="slidenum">
              <a:rPr lang="en-US" altLang="en-US" sz="1200">
                <a:latin typeface="Times New Roman" panose="02020603050405020304" pitchFamily="18" charset="0"/>
              </a:rPr>
              <a:pPr/>
              <a:t>99</a:t>
            </a:fld>
            <a:endParaRPr lang="en-US" altLang="en-US" sz="1200">
              <a:latin typeface="Times New Roman" panose="02020603050405020304" pitchFamily="18" charset="0"/>
            </a:endParaRPr>
          </a:p>
        </p:txBody>
      </p:sp>
      <p:sp>
        <p:nvSpPr>
          <p:cNvPr id="54275" name="Rectangle 2">
            <a:extLst>
              <a:ext uri="{FF2B5EF4-FFF2-40B4-BE49-F238E27FC236}">
                <a16:creationId xmlns:a16="http://schemas.microsoft.com/office/drawing/2014/main" id="{F6EA3ED0-7FC3-C769-8667-92F42EE46B5C}"/>
              </a:ext>
            </a:extLst>
          </p:cNvPr>
          <p:cNvSpPr>
            <a:spLocks noGrp="1" noRot="1" noChangeAspect="1" noChangeArrowheads="1" noTextEdit="1"/>
          </p:cNvSpPr>
          <p:nvPr>
            <p:ph type="sldImg"/>
          </p:nvPr>
        </p:nvSpPr>
        <p:spPr>
          <a:xfrm>
            <a:off x="406400" y="696913"/>
            <a:ext cx="6197600" cy="3486150"/>
          </a:xfrm>
          <a:ln/>
        </p:spPr>
      </p:sp>
      <p:sp>
        <p:nvSpPr>
          <p:cNvPr id="54276" name="Rectangle 3">
            <a:extLst>
              <a:ext uri="{FF2B5EF4-FFF2-40B4-BE49-F238E27FC236}">
                <a16:creationId xmlns:a16="http://schemas.microsoft.com/office/drawing/2014/main" id="{243BB17B-F6F2-95BF-1739-477BD4DDC520}"/>
              </a:ext>
            </a:extLst>
          </p:cNvPr>
          <p:cNvSpPr>
            <a:spLocks noGrp="1" noChangeArrowheads="1"/>
          </p:cNvSpPr>
          <p:nvPr>
            <p:ph type="body" idx="1"/>
          </p:nvPr>
        </p:nvSpPr>
        <p:spPr>
          <a:xfrm>
            <a:off x="701675" y="4416425"/>
            <a:ext cx="5607050" cy="4183063"/>
          </a:xfrm>
          <a:noFill/>
        </p:spPr>
        <p:txBody>
          <a:bodyPr/>
          <a:lstStyle/>
          <a:p>
            <a:pPr eaLnBrk="1" hangingPunct="1"/>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0385004-48CB-60E2-5157-A310990A4D22}"/>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8E4358EB-63A7-47E1-AA8F-C855F61FA0CF}" type="slidenum">
              <a:rPr lang="en-US" altLang="en-US" sz="1200">
                <a:latin typeface="Times New Roman" panose="02020603050405020304" pitchFamily="18" charset="0"/>
              </a:rPr>
              <a:pPr/>
              <a:t>100</a:t>
            </a:fld>
            <a:endParaRPr lang="en-US" altLang="en-US" sz="1200">
              <a:latin typeface="Times New Roman" panose="02020603050405020304" pitchFamily="18" charset="0"/>
            </a:endParaRPr>
          </a:p>
        </p:txBody>
      </p:sp>
      <p:sp>
        <p:nvSpPr>
          <p:cNvPr id="56323" name="Rectangle 2">
            <a:extLst>
              <a:ext uri="{FF2B5EF4-FFF2-40B4-BE49-F238E27FC236}">
                <a16:creationId xmlns:a16="http://schemas.microsoft.com/office/drawing/2014/main" id="{98E146C6-2ADF-CABD-B95A-09B815DFED5E}"/>
              </a:ext>
            </a:extLst>
          </p:cNvPr>
          <p:cNvSpPr>
            <a:spLocks noGrp="1" noRot="1" noChangeAspect="1" noChangeArrowheads="1" noTextEdit="1"/>
          </p:cNvSpPr>
          <p:nvPr>
            <p:ph type="sldImg"/>
          </p:nvPr>
        </p:nvSpPr>
        <p:spPr>
          <a:xfrm>
            <a:off x="406400" y="696913"/>
            <a:ext cx="6197600" cy="3486150"/>
          </a:xfrm>
          <a:ln/>
        </p:spPr>
      </p:sp>
      <p:sp>
        <p:nvSpPr>
          <p:cNvPr id="56324" name="Rectangle 3">
            <a:extLst>
              <a:ext uri="{FF2B5EF4-FFF2-40B4-BE49-F238E27FC236}">
                <a16:creationId xmlns:a16="http://schemas.microsoft.com/office/drawing/2014/main" id="{275AF699-B3B9-A633-BE8C-9ACBE69C29AF}"/>
              </a:ext>
            </a:extLst>
          </p:cNvPr>
          <p:cNvSpPr>
            <a:spLocks noGrp="1" noChangeArrowheads="1"/>
          </p:cNvSpPr>
          <p:nvPr>
            <p:ph type="body" idx="1"/>
          </p:nvPr>
        </p:nvSpPr>
        <p:spPr>
          <a:xfrm>
            <a:off x="701675" y="4416425"/>
            <a:ext cx="5607050" cy="4183063"/>
          </a:xfrm>
          <a:noFill/>
        </p:spPr>
        <p:txBody>
          <a:bodyPr/>
          <a:lstStyle/>
          <a:p>
            <a:pPr eaLnBrk="1" hangingPunct="1"/>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D7282BAB-8D0F-34C8-5C31-ECBBAA98C42B}"/>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EA940E47-862F-49EE-B1E0-4CE333CBF901}" type="slidenum">
              <a:rPr lang="en-US" altLang="en-US" sz="1200">
                <a:latin typeface="Times New Roman" panose="02020603050405020304" pitchFamily="18" charset="0"/>
              </a:rPr>
              <a:pPr/>
              <a:t>101</a:t>
            </a:fld>
            <a:endParaRPr lang="en-US" altLang="en-US" sz="1200">
              <a:latin typeface="Times New Roman" panose="02020603050405020304" pitchFamily="18" charset="0"/>
            </a:endParaRPr>
          </a:p>
        </p:txBody>
      </p:sp>
      <p:sp>
        <p:nvSpPr>
          <p:cNvPr id="58371" name="Rectangle 2">
            <a:extLst>
              <a:ext uri="{FF2B5EF4-FFF2-40B4-BE49-F238E27FC236}">
                <a16:creationId xmlns:a16="http://schemas.microsoft.com/office/drawing/2014/main" id="{0B55DD18-4536-C1BD-5A08-72CC803647B3}"/>
              </a:ext>
            </a:extLst>
          </p:cNvPr>
          <p:cNvSpPr>
            <a:spLocks noGrp="1" noRot="1" noChangeAspect="1" noChangeArrowheads="1" noTextEdit="1"/>
          </p:cNvSpPr>
          <p:nvPr>
            <p:ph type="sldImg"/>
          </p:nvPr>
        </p:nvSpPr>
        <p:spPr>
          <a:xfrm>
            <a:off x="406400" y="696913"/>
            <a:ext cx="6197600" cy="3486150"/>
          </a:xfrm>
          <a:ln/>
        </p:spPr>
      </p:sp>
      <p:sp>
        <p:nvSpPr>
          <p:cNvPr id="58372" name="Rectangle 3">
            <a:extLst>
              <a:ext uri="{FF2B5EF4-FFF2-40B4-BE49-F238E27FC236}">
                <a16:creationId xmlns:a16="http://schemas.microsoft.com/office/drawing/2014/main" id="{057586D0-93C6-8A26-A55C-98C9DBEEA320}"/>
              </a:ext>
            </a:extLst>
          </p:cNvPr>
          <p:cNvSpPr>
            <a:spLocks noGrp="1" noChangeArrowheads="1"/>
          </p:cNvSpPr>
          <p:nvPr>
            <p:ph type="body" idx="1"/>
          </p:nvPr>
        </p:nvSpPr>
        <p:spPr>
          <a:xfrm>
            <a:off x="701675" y="4416425"/>
            <a:ext cx="5607050" cy="4183063"/>
          </a:xfrm>
          <a:noFill/>
        </p:spPr>
        <p:txBody>
          <a:bodyPr/>
          <a:lstStyle/>
          <a:p>
            <a:pPr eaLnBrk="1" hangingPunct="1"/>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E9767A2-473C-9B58-8633-4C01845E0D1D}"/>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4D8D3592-FC44-4637-BB24-EA9B99A643FA}" type="slidenum">
              <a:rPr lang="en-US" altLang="en-US" sz="1200">
                <a:latin typeface="Times New Roman" panose="02020603050405020304" pitchFamily="18" charset="0"/>
              </a:rPr>
              <a:pPr/>
              <a:t>102</a:t>
            </a:fld>
            <a:endParaRPr lang="en-US" altLang="en-US" sz="1200">
              <a:latin typeface="Times New Roman" panose="02020603050405020304" pitchFamily="18" charset="0"/>
            </a:endParaRPr>
          </a:p>
        </p:txBody>
      </p:sp>
      <p:sp>
        <p:nvSpPr>
          <p:cNvPr id="60419" name="Rectangle 2">
            <a:extLst>
              <a:ext uri="{FF2B5EF4-FFF2-40B4-BE49-F238E27FC236}">
                <a16:creationId xmlns:a16="http://schemas.microsoft.com/office/drawing/2014/main" id="{937930CE-7F11-6725-1233-970B92670578}"/>
              </a:ext>
            </a:extLst>
          </p:cNvPr>
          <p:cNvSpPr>
            <a:spLocks noGrp="1" noRot="1" noChangeAspect="1" noChangeArrowheads="1" noTextEdit="1"/>
          </p:cNvSpPr>
          <p:nvPr>
            <p:ph type="sldImg"/>
          </p:nvPr>
        </p:nvSpPr>
        <p:spPr>
          <a:xfrm>
            <a:off x="406400" y="696913"/>
            <a:ext cx="6197600" cy="3486150"/>
          </a:xfrm>
          <a:ln/>
        </p:spPr>
      </p:sp>
      <p:sp>
        <p:nvSpPr>
          <p:cNvPr id="60420" name="Rectangle 3">
            <a:extLst>
              <a:ext uri="{FF2B5EF4-FFF2-40B4-BE49-F238E27FC236}">
                <a16:creationId xmlns:a16="http://schemas.microsoft.com/office/drawing/2014/main" id="{D003AD01-1CFA-6FF3-6054-E9BBD1953CC0}"/>
              </a:ext>
            </a:extLst>
          </p:cNvPr>
          <p:cNvSpPr>
            <a:spLocks noGrp="1" noChangeArrowheads="1"/>
          </p:cNvSpPr>
          <p:nvPr>
            <p:ph type="body" idx="1"/>
          </p:nvPr>
        </p:nvSpPr>
        <p:spPr>
          <a:xfrm>
            <a:off x="701675" y="4416425"/>
            <a:ext cx="5607050" cy="4183063"/>
          </a:xfrm>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FC571D-0A95-9DC3-77B3-4A49BB426C10}"/>
              </a:ext>
            </a:extLst>
          </p:cNvPr>
          <p:cNvSpPr>
            <a:spLocks noGrp="1" noChangeArrowheads="1"/>
          </p:cNvSpPr>
          <p:nvPr>
            <p:ph type="sldNum" sz="quarter" idx="5"/>
          </p:nvPr>
        </p:nvSpPr>
        <p:spPr>
          <a:ln/>
        </p:spPr>
        <p:txBody>
          <a:bodyPr/>
          <a:lstStyle/>
          <a:p>
            <a:fld id="{46E2DFC6-B8F7-4036-A4AF-FFA7F1E7AEA0}" type="slidenum">
              <a:rPr lang="en-US" altLang="en-US"/>
              <a:pPr/>
              <a:t>16</a:t>
            </a:fld>
            <a:endParaRPr lang="en-US" altLang="en-US"/>
          </a:p>
        </p:txBody>
      </p:sp>
      <p:sp>
        <p:nvSpPr>
          <p:cNvPr id="373762" name="Rectangle 2">
            <a:extLst>
              <a:ext uri="{FF2B5EF4-FFF2-40B4-BE49-F238E27FC236}">
                <a16:creationId xmlns:a16="http://schemas.microsoft.com/office/drawing/2014/main" id="{8F107716-AC5F-78F0-1A12-84053B48FB24}"/>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73763" name="Rectangle 3">
            <a:extLst>
              <a:ext uri="{FF2B5EF4-FFF2-40B4-BE49-F238E27FC236}">
                <a16:creationId xmlns:a16="http://schemas.microsoft.com/office/drawing/2014/main" id="{A15E96D4-0861-F2E1-9CE9-2488217078D2}"/>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Statistical Analysis</a:t>
            </a:r>
          </a:p>
          <a:p>
            <a:pPr lvl="1">
              <a:buFontTx/>
              <a:buChar char="•"/>
            </a:pPr>
            <a:r>
              <a:rPr lang="en-US" altLang="en-US"/>
              <a:t>Knowing % of occurrences of different letters (e.g. e occurs 13% of time in the document and t occurs 19% of times)</a:t>
            </a:r>
          </a:p>
          <a:p>
            <a:pPr lvl="1">
              <a:buFontTx/>
              <a:buChar char="•"/>
            </a:pPr>
            <a:r>
              <a:rPr lang="en-US" altLang="en-US"/>
              <a:t>Knowing commonly occurring two and three letter combinations (e.g. in, it, the, ion, ing, …)</a:t>
            </a:r>
          </a:p>
          <a:p>
            <a:pPr lvl="1">
              <a:buFontTx/>
              <a:buChar char="•"/>
            </a:pPr>
            <a:r>
              <a:rPr lang="en-US" altLang="en-US"/>
              <a:t>If some knowledge about the content is available it is even easier to crack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F336DFBA-B6FF-9CE8-7F84-6E5E2F063FCA}"/>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AEB95883-BAC7-4721-A700-A252C3D7768C}" type="slidenum">
              <a:rPr lang="en-US" altLang="en-US" sz="1200">
                <a:latin typeface="Times New Roman" panose="02020603050405020304" pitchFamily="18" charset="0"/>
              </a:rPr>
              <a:pPr/>
              <a:t>103</a:t>
            </a:fld>
            <a:endParaRPr lang="en-US" altLang="en-US" sz="1200">
              <a:latin typeface="Times New Roman" panose="02020603050405020304" pitchFamily="18" charset="0"/>
            </a:endParaRPr>
          </a:p>
        </p:txBody>
      </p:sp>
      <p:sp>
        <p:nvSpPr>
          <p:cNvPr id="62467" name="Rectangle 2">
            <a:extLst>
              <a:ext uri="{FF2B5EF4-FFF2-40B4-BE49-F238E27FC236}">
                <a16:creationId xmlns:a16="http://schemas.microsoft.com/office/drawing/2014/main" id="{528844EF-FD7E-037A-FDEC-19D582B60C74}"/>
              </a:ext>
            </a:extLst>
          </p:cNvPr>
          <p:cNvSpPr>
            <a:spLocks noGrp="1" noRot="1" noChangeAspect="1" noChangeArrowheads="1" noTextEdit="1"/>
          </p:cNvSpPr>
          <p:nvPr>
            <p:ph type="sldImg"/>
          </p:nvPr>
        </p:nvSpPr>
        <p:spPr>
          <a:xfrm>
            <a:off x="406400" y="696913"/>
            <a:ext cx="6197600" cy="3486150"/>
          </a:xfrm>
          <a:ln/>
        </p:spPr>
      </p:sp>
      <p:sp>
        <p:nvSpPr>
          <p:cNvPr id="62468" name="Rectangle 3">
            <a:extLst>
              <a:ext uri="{FF2B5EF4-FFF2-40B4-BE49-F238E27FC236}">
                <a16:creationId xmlns:a16="http://schemas.microsoft.com/office/drawing/2014/main" id="{139D5FC1-475E-9162-E584-FD64B506FCBA}"/>
              </a:ext>
            </a:extLst>
          </p:cNvPr>
          <p:cNvSpPr>
            <a:spLocks noGrp="1" noChangeArrowheads="1"/>
          </p:cNvSpPr>
          <p:nvPr>
            <p:ph type="body" idx="1"/>
          </p:nvPr>
        </p:nvSpPr>
        <p:spPr>
          <a:xfrm>
            <a:off x="701675" y="4416425"/>
            <a:ext cx="5607050" cy="4183063"/>
          </a:xfrm>
          <a:noFill/>
        </p:spPr>
        <p:txBody>
          <a:bodyPr/>
          <a:lstStyle/>
          <a:p>
            <a:pPr eaLnBrk="1" hangingPunct="1"/>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6316CB1-E6F3-42DB-783B-0644F582B28F}"/>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48FA9533-1738-4AB3-A60F-3A189390129E}" type="slidenum">
              <a:rPr lang="en-US" altLang="en-US" sz="1200">
                <a:latin typeface="Times New Roman" panose="02020603050405020304" pitchFamily="18" charset="0"/>
              </a:rPr>
              <a:pPr/>
              <a:t>104</a:t>
            </a:fld>
            <a:endParaRPr lang="en-US" altLang="en-US" sz="1200">
              <a:latin typeface="Times New Roman" panose="02020603050405020304" pitchFamily="18" charset="0"/>
            </a:endParaRPr>
          </a:p>
        </p:txBody>
      </p:sp>
      <p:sp>
        <p:nvSpPr>
          <p:cNvPr id="64515" name="Rectangle 2">
            <a:extLst>
              <a:ext uri="{FF2B5EF4-FFF2-40B4-BE49-F238E27FC236}">
                <a16:creationId xmlns:a16="http://schemas.microsoft.com/office/drawing/2014/main" id="{625545C0-9F17-5E51-7F29-596EA6E9603B}"/>
              </a:ext>
            </a:extLst>
          </p:cNvPr>
          <p:cNvSpPr>
            <a:spLocks noGrp="1" noRot="1" noChangeAspect="1" noChangeArrowheads="1" noTextEdit="1"/>
          </p:cNvSpPr>
          <p:nvPr>
            <p:ph type="sldImg"/>
          </p:nvPr>
        </p:nvSpPr>
        <p:spPr>
          <a:xfrm>
            <a:off x="406400" y="696913"/>
            <a:ext cx="6197600" cy="3486150"/>
          </a:xfrm>
          <a:ln/>
        </p:spPr>
      </p:sp>
      <p:sp>
        <p:nvSpPr>
          <p:cNvPr id="64516" name="Rectangle 3">
            <a:extLst>
              <a:ext uri="{FF2B5EF4-FFF2-40B4-BE49-F238E27FC236}">
                <a16:creationId xmlns:a16="http://schemas.microsoft.com/office/drawing/2014/main" id="{3B2408A9-D0DD-69AC-ABB3-8E38A372C139}"/>
              </a:ext>
            </a:extLst>
          </p:cNvPr>
          <p:cNvSpPr>
            <a:spLocks noGrp="1" noChangeArrowheads="1"/>
          </p:cNvSpPr>
          <p:nvPr>
            <p:ph type="body" idx="1"/>
          </p:nvPr>
        </p:nvSpPr>
        <p:spPr>
          <a:xfrm>
            <a:off x="701675" y="4414838"/>
            <a:ext cx="5608638" cy="4184650"/>
          </a:xfrm>
          <a:noFill/>
        </p:spPr>
        <p:txBody>
          <a:bodyPr/>
          <a:lstStyle/>
          <a:p>
            <a:pPr eaLnBrk="1" hangingPunct="1"/>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CF6430B-C54A-D46B-7CCE-2E8A47D7FEC1}"/>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26270FCA-EA0A-4C78-A1BA-74C1FD9C9777}" type="slidenum">
              <a:rPr lang="en-US" altLang="en-US" sz="1200">
                <a:latin typeface="Times New Roman" panose="02020603050405020304" pitchFamily="18" charset="0"/>
              </a:rPr>
              <a:pPr/>
              <a:t>105</a:t>
            </a:fld>
            <a:endParaRPr lang="en-US" altLang="en-US" sz="1200">
              <a:latin typeface="Times New Roman" panose="02020603050405020304" pitchFamily="18" charset="0"/>
            </a:endParaRPr>
          </a:p>
        </p:txBody>
      </p:sp>
      <p:sp>
        <p:nvSpPr>
          <p:cNvPr id="66563" name="Rectangle 2">
            <a:extLst>
              <a:ext uri="{FF2B5EF4-FFF2-40B4-BE49-F238E27FC236}">
                <a16:creationId xmlns:a16="http://schemas.microsoft.com/office/drawing/2014/main" id="{11321C19-373E-42E7-D860-3B75E31F64F5}"/>
              </a:ext>
            </a:extLst>
          </p:cNvPr>
          <p:cNvSpPr>
            <a:spLocks noGrp="1" noRot="1" noChangeAspect="1" noChangeArrowheads="1" noTextEdit="1"/>
          </p:cNvSpPr>
          <p:nvPr>
            <p:ph type="sldImg"/>
          </p:nvPr>
        </p:nvSpPr>
        <p:spPr>
          <a:xfrm>
            <a:off x="406400" y="696913"/>
            <a:ext cx="6197600" cy="3486150"/>
          </a:xfrm>
          <a:ln/>
        </p:spPr>
      </p:sp>
      <p:sp>
        <p:nvSpPr>
          <p:cNvPr id="66564" name="Rectangle 3">
            <a:extLst>
              <a:ext uri="{FF2B5EF4-FFF2-40B4-BE49-F238E27FC236}">
                <a16:creationId xmlns:a16="http://schemas.microsoft.com/office/drawing/2014/main" id="{9E3D2E60-2CF2-107F-3DEA-3E04CC85685F}"/>
              </a:ext>
            </a:extLst>
          </p:cNvPr>
          <p:cNvSpPr>
            <a:spLocks noGrp="1" noChangeArrowheads="1"/>
          </p:cNvSpPr>
          <p:nvPr>
            <p:ph type="body" idx="1"/>
          </p:nvPr>
        </p:nvSpPr>
        <p:spPr>
          <a:xfrm>
            <a:off x="701675" y="4414838"/>
            <a:ext cx="5608638" cy="4184650"/>
          </a:xfrm>
          <a:noFill/>
        </p:spPr>
        <p:txBody>
          <a:bodyPr/>
          <a:lstStyle/>
          <a:p>
            <a:pPr eaLnBrk="1" hangingPunct="1"/>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B71747BA-F8BC-A554-3670-9C96EB95CD7A}"/>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849B2B39-C98E-453B-8302-9CEC13A18322}" type="slidenum">
              <a:rPr lang="en-US" altLang="en-US" sz="1200">
                <a:latin typeface="Times New Roman" panose="02020603050405020304" pitchFamily="18" charset="0"/>
              </a:rPr>
              <a:pPr/>
              <a:t>106</a:t>
            </a:fld>
            <a:endParaRPr lang="en-US" altLang="en-US" sz="1200">
              <a:latin typeface="Times New Roman" panose="02020603050405020304" pitchFamily="18" charset="0"/>
            </a:endParaRPr>
          </a:p>
        </p:txBody>
      </p:sp>
      <p:sp>
        <p:nvSpPr>
          <p:cNvPr id="68611" name="Rectangle 2">
            <a:extLst>
              <a:ext uri="{FF2B5EF4-FFF2-40B4-BE49-F238E27FC236}">
                <a16:creationId xmlns:a16="http://schemas.microsoft.com/office/drawing/2014/main" id="{3DA4DA84-3C27-7E78-3825-B1C3D829B7A2}"/>
              </a:ext>
            </a:extLst>
          </p:cNvPr>
          <p:cNvSpPr>
            <a:spLocks noGrp="1" noRot="1" noChangeAspect="1" noChangeArrowheads="1" noTextEdit="1"/>
          </p:cNvSpPr>
          <p:nvPr>
            <p:ph type="sldImg"/>
          </p:nvPr>
        </p:nvSpPr>
        <p:spPr>
          <a:xfrm>
            <a:off x="406400" y="696913"/>
            <a:ext cx="6197600" cy="3486150"/>
          </a:xfrm>
          <a:ln/>
        </p:spPr>
      </p:sp>
      <p:sp>
        <p:nvSpPr>
          <p:cNvPr id="68612" name="Rectangle 3">
            <a:extLst>
              <a:ext uri="{FF2B5EF4-FFF2-40B4-BE49-F238E27FC236}">
                <a16:creationId xmlns:a16="http://schemas.microsoft.com/office/drawing/2014/main" id="{5C319410-0F79-9253-5B82-40765D6E6DAE}"/>
              </a:ext>
            </a:extLst>
          </p:cNvPr>
          <p:cNvSpPr>
            <a:spLocks noGrp="1" noChangeArrowheads="1"/>
          </p:cNvSpPr>
          <p:nvPr>
            <p:ph type="body" idx="1"/>
          </p:nvPr>
        </p:nvSpPr>
        <p:spPr>
          <a:xfrm>
            <a:off x="701675" y="4414838"/>
            <a:ext cx="5608638" cy="4184650"/>
          </a:xfrm>
          <a:noFill/>
        </p:spPr>
        <p:txBody>
          <a:bodyPr/>
          <a:lstStyle/>
          <a:p>
            <a:pPr eaLnBrk="1" hangingPunct="1"/>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C2BE51A6-AE38-0B77-DC6A-3C1C06A27490}"/>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F3AD0593-481B-4C41-B934-C6BBC591E7AA}" type="slidenum">
              <a:rPr lang="en-US" altLang="en-US" sz="1200">
                <a:latin typeface="Times New Roman" panose="02020603050405020304" pitchFamily="18" charset="0"/>
              </a:rPr>
              <a:pPr/>
              <a:t>107</a:t>
            </a:fld>
            <a:endParaRPr lang="en-US" altLang="en-US" sz="1200">
              <a:latin typeface="Times New Roman" panose="02020603050405020304" pitchFamily="18" charset="0"/>
            </a:endParaRPr>
          </a:p>
        </p:txBody>
      </p:sp>
      <p:sp>
        <p:nvSpPr>
          <p:cNvPr id="70659" name="Rectangle 2">
            <a:extLst>
              <a:ext uri="{FF2B5EF4-FFF2-40B4-BE49-F238E27FC236}">
                <a16:creationId xmlns:a16="http://schemas.microsoft.com/office/drawing/2014/main" id="{F43A80AC-DE7D-1656-5C36-8BD1B13880D0}"/>
              </a:ext>
            </a:extLst>
          </p:cNvPr>
          <p:cNvSpPr>
            <a:spLocks noGrp="1" noRot="1" noChangeAspect="1" noChangeArrowheads="1" noTextEdit="1"/>
          </p:cNvSpPr>
          <p:nvPr>
            <p:ph type="sldImg"/>
          </p:nvPr>
        </p:nvSpPr>
        <p:spPr>
          <a:xfrm>
            <a:off x="406400" y="696913"/>
            <a:ext cx="6197600" cy="3486150"/>
          </a:xfrm>
          <a:ln/>
        </p:spPr>
      </p:sp>
      <p:sp>
        <p:nvSpPr>
          <p:cNvPr id="70660" name="Rectangle 3">
            <a:extLst>
              <a:ext uri="{FF2B5EF4-FFF2-40B4-BE49-F238E27FC236}">
                <a16:creationId xmlns:a16="http://schemas.microsoft.com/office/drawing/2014/main" id="{4718922E-991E-818C-68ED-8589F3AE3B72}"/>
              </a:ext>
            </a:extLst>
          </p:cNvPr>
          <p:cNvSpPr>
            <a:spLocks noGrp="1" noChangeArrowheads="1"/>
          </p:cNvSpPr>
          <p:nvPr>
            <p:ph type="body" idx="1"/>
          </p:nvPr>
        </p:nvSpPr>
        <p:spPr>
          <a:xfrm>
            <a:off x="701675" y="4414838"/>
            <a:ext cx="5608638" cy="4184650"/>
          </a:xfrm>
          <a:noFill/>
        </p:spPr>
        <p:txBody>
          <a:bodyPr/>
          <a:lstStyle/>
          <a:p>
            <a:pPr eaLnBrk="1" hangingPunct="1"/>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68E4F04E-1895-7792-611B-CFC9FCDBD7FE}"/>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7BCAB0E1-781D-492B-A1D5-B9CE4C3B193A}" type="slidenum">
              <a:rPr lang="en-US" altLang="en-US" sz="1200">
                <a:latin typeface="Times New Roman" panose="02020603050405020304" pitchFamily="18" charset="0"/>
              </a:rPr>
              <a:pPr/>
              <a:t>108</a:t>
            </a:fld>
            <a:endParaRPr lang="en-US" altLang="en-US" sz="1200">
              <a:latin typeface="Times New Roman" panose="02020603050405020304" pitchFamily="18" charset="0"/>
            </a:endParaRPr>
          </a:p>
        </p:txBody>
      </p:sp>
      <p:sp>
        <p:nvSpPr>
          <p:cNvPr id="72707" name="Rectangle 2">
            <a:extLst>
              <a:ext uri="{FF2B5EF4-FFF2-40B4-BE49-F238E27FC236}">
                <a16:creationId xmlns:a16="http://schemas.microsoft.com/office/drawing/2014/main" id="{A76DDC9F-493D-5CE8-A070-4413A43E0661}"/>
              </a:ext>
            </a:extLst>
          </p:cNvPr>
          <p:cNvSpPr>
            <a:spLocks noGrp="1" noRot="1" noChangeAspect="1" noChangeArrowheads="1" noTextEdit="1"/>
          </p:cNvSpPr>
          <p:nvPr>
            <p:ph type="sldImg"/>
          </p:nvPr>
        </p:nvSpPr>
        <p:spPr>
          <a:xfrm>
            <a:off x="406400" y="696913"/>
            <a:ext cx="6197600" cy="3486150"/>
          </a:xfrm>
          <a:ln/>
        </p:spPr>
      </p:sp>
      <p:sp>
        <p:nvSpPr>
          <p:cNvPr id="72708" name="Rectangle 3">
            <a:extLst>
              <a:ext uri="{FF2B5EF4-FFF2-40B4-BE49-F238E27FC236}">
                <a16:creationId xmlns:a16="http://schemas.microsoft.com/office/drawing/2014/main" id="{AA43CAB8-C77C-F90A-B524-81C0E32D85D0}"/>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ED848C2D-1142-4F72-BD72-11723A28A514}"/>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4738EFBB-F1A8-4367-BDE0-05A49B2F3176}" type="slidenum">
              <a:rPr lang="en-US" altLang="en-US" sz="1200">
                <a:latin typeface="Times New Roman" panose="02020603050405020304" pitchFamily="18" charset="0"/>
              </a:rPr>
              <a:pPr/>
              <a:t>109</a:t>
            </a:fld>
            <a:endParaRPr lang="en-US" altLang="en-US" sz="1200">
              <a:latin typeface="Times New Roman" panose="02020603050405020304" pitchFamily="18" charset="0"/>
            </a:endParaRPr>
          </a:p>
        </p:txBody>
      </p:sp>
      <p:sp>
        <p:nvSpPr>
          <p:cNvPr id="74755" name="Rectangle 2">
            <a:extLst>
              <a:ext uri="{FF2B5EF4-FFF2-40B4-BE49-F238E27FC236}">
                <a16:creationId xmlns:a16="http://schemas.microsoft.com/office/drawing/2014/main" id="{90F9F190-D4CF-279A-F057-6FF3D8A523A2}"/>
              </a:ext>
            </a:extLst>
          </p:cNvPr>
          <p:cNvSpPr>
            <a:spLocks noGrp="1" noRot="1" noChangeAspect="1" noChangeArrowheads="1" noTextEdit="1"/>
          </p:cNvSpPr>
          <p:nvPr>
            <p:ph type="sldImg"/>
          </p:nvPr>
        </p:nvSpPr>
        <p:spPr>
          <a:xfrm>
            <a:off x="406400" y="696913"/>
            <a:ext cx="6197600" cy="3486150"/>
          </a:xfrm>
          <a:ln/>
        </p:spPr>
      </p:sp>
      <p:sp>
        <p:nvSpPr>
          <p:cNvPr id="74756" name="Rectangle 3">
            <a:extLst>
              <a:ext uri="{FF2B5EF4-FFF2-40B4-BE49-F238E27FC236}">
                <a16:creationId xmlns:a16="http://schemas.microsoft.com/office/drawing/2014/main" id="{634C0F6D-BD5C-636B-9DBB-3C429BC30F0A}"/>
              </a:ext>
            </a:extLst>
          </p:cNvPr>
          <p:cNvSpPr>
            <a:spLocks noGrp="1" noChangeArrowheads="1"/>
          </p:cNvSpPr>
          <p:nvPr>
            <p:ph type="body" idx="1"/>
          </p:nvPr>
        </p:nvSpPr>
        <p:spPr>
          <a:xfrm>
            <a:off x="701675" y="4414838"/>
            <a:ext cx="5608638" cy="4184650"/>
          </a:xfrm>
          <a:noFill/>
        </p:spPr>
        <p:txBody>
          <a:bodyPr/>
          <a:lstStyle/>
          <a:p>
            <a:pPr eaLnBrk="1" hangingPunct="1"/>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0A7A463-F16C-C947-256B-C0EA04F39FB6}"/>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ED142727-6CE7-4A3A-B2FD-8CD7C4E241AB}" type="slidenum">
              <a:rPr lang="en-US" altLang="en-US" sz="1200">
                <a:latin typeface="Times New Roman" panose="02020603050405020304" pitchFamily="18" charset="0"/>
              </a:rPr>
              <a:pPr/>
              <a:t>110</a:t>
            </a:fld>
            <a:endParaRPr lang="en-US" altLang="en-US" sz="1200">
              <a:latin typeface="Times New Roman" panose="02020603050405020304" pitchFamily="18" charset="0"/>
            </a:endParaRPr>
          </a:p>
        </p:txBody>
      </p:sp>
      <p:sp>
        <p:nvSpPr>
          <p:cNvPr id="76803" name="Rectangle 2">
            <a:extLst>
              <a:ext uri="{FF2B5EF4-FFF2-40B4-BE49-F238E27FC236}">
                <a16:creationId xmlns:a16="http://schemas.microsoft.com/office/drawing/2014/main" id="{E843038D-0535-95CC-7313-29B6D263127D}"/>
              </a:ext>
            </a:extLst>
          </p:cNvPr>
          <p:cNvSpPr>
            <a:spLocks noGrp="1" noRot="1" noChangeAspect="1" noChangeArrowheads="1" noTextEdit="1"/>
          </p:cNvSpPr>
          <p:nvPr>
            <p:ph type="sldImg"/>
          </p:nvPr>
        </p:nvSpPr>
        <p:spPr>
          <a:xfrm>
            <a:off x="406400" y="696913"/>
            <a:ext cx="6197600" cy="3486150"/>
          </a:xfrm>
          <a:ln/>
        </p:spPr>
      </p:sp>
      <p:sp>
        <p:nvSpPr>
          <p:cNvPr id="76804" name="Rectangle 3">
            <a:extLst>
              <a:ext uri="{FF2B5EF4-FFF2-40B4-BE49-F238E27FC236}">
                <a16:creationId xmlns:a16="http://schemas.microsoft.com/office/drawing/2014/main" id="{BBBBA3FF-2952-91F6-D19D-10E7A8072451}"/>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5DD2FAE-2904-83DA-F294-9480573C40B6}"/>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42077F6A-689A-4DFD-9A96-AC2CF1C42EB1}" type="slidenum">
              <a:rPr lang="en-US" altLang="en-US" sz="1200">
                <a:latin typeface="Times New Roman" panose="02020603050405020304" pitchFamily="18" charset="0"/>
              </a:rPr>
              <a:pPr/>
              <a:t>111</a:t>
            </a:fld>
            <a:endParaRPr lang="en-US" altLang="en-US" sz="1200">
              <a:latin typeface="Times New Roman" panose="02020603050405020304" pitchFamily="18" charset="0"/>
            </a:endParaRPr>
          </a:p>
        </p:txBody>
      </p:sp>
      <p:sp>
        <p:nvSpPr>
          <p:cNvPr id="78851" name="Rectangle 2">
            <a:extLst>
              <a:ext uri="{FF2B5EF4-FFF2-40B4-BE49-F238E27FC236}">
                <a16:creationId xmlns:a16="http://schemas.microsoft.com/office/drawing/2014/main" id="{A824F8C6-48C6-6633-71F5-A510348CC83C}"/>
              </a:ext>
            </a:extLst>
          </p:cNvPr>
          <p:cNvSpPr>
            <a:spLocks noGrp="1" noRot="1" noChangeAspect="1" noChangeArrowheads="1" noTextEdit="1"/>
          </p:cNvSpPr>
          <p:nvPr>
            <p:ph type="sldImg"/>
          </p:nvPr>
        </p:nvSpPr>
        <p:spPr>
          <a:xfrm>
            <a:off x="406400" y="696913"/>
            <a:ext cx="6197600" cy="3486150"/>
          </a:xfrm>
          <a:ln/>
        </p:spPr>
      </p:sp>
      <p:sp>
        <p:nvSpPr>
          <p:cNvPr id="78852" name="Rectangle 3">
            <a:extLst>
              <a:ext uri="{FF2B5EF4-FFF2-40B4-BE49-F238E27FC236}">
                <a16:creationId xmlns:a16="http://schemas.microsoft.com/office/drawing/2014/main" id="{C8008210-4272-3211-2BB3-9AFF125C6BD3}"/>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04D5B5E-3786-D4A9-D6D1-A8079C2B5DD6}"/>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81488707-72E9-418F-B84D-271EE6D65898}" type="slidenum">
              <a:rPr lang="en-US" altLang="en-US" sz="1200">
                <a:latin typeface="Times New Roman" panose="02020603050405020304" pitchFamily="18" charset="0"/>
              </a:rPr>
              <a:pPr/>
              <a:t>112</a:t>
            </a:fld>
            <a:endParaRPr lang="en-US" altLang="en-US" sz="1200">
              <a:latin typeface="Times New Roman" panose="02020603050405020304" pitchFamily="18" charset="0"/>
            </a:endParaRPr>
          </a:p>
        </p:txBody>
      </p:sp>
      <p:sp>
        <p:nvSpPr>
          <p:cNvPr id="80899" name="Rectangle 2">
            <a:extLst>
              <a:ext uri="{FF2B5EF4-FFF2-40B4-BE49-F238E27FC236}">
                <a16:creationId xmlns:a16="http://schemas.microsoft.com/office/drawing/2014/main" id="{98907A0E-06EC-D760-5CF2-B2344F4F78A6}"/>
              </a:ext>
            </a:extLst>
          </p:cNvPr>
          <p:cNvSpPr>
            <a:spLocks noGrp="1" noRot="1" noChangeAspect="1" noChangeArrowheads="1" noTextEdit="1"/>
          </p:cNvSpPr>
          <p:nvPr>
            <p:ph type="sldImg"/>
          </p:nvPr>
        </p:nvSpPr>
        <p:spPr>
          <a:xfrm>
            <a:off x="406400" y="696913"/>
            <a:ext cx="6197600" cy="3486150"/>
          </a:xfrm>
          <a:ln/>
        </p:spPr>
      </p:sp>
      <p:sp>
        <p:nvSpPr>
          <p:cNvPr id="80900" name="Rectangle 3">
            <a:extLst>
              <a:ext uri="{FF2B5EF4-FFF2-40B4-BE49-F238E27FC236}">
                <a16:creationId xmlns:a16="http://schemas.microsoft.com/office/drawing/2014/main" id="{78B85512-8E36-D638-53AD-25AFCAA3E6DE}"/>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F60252-977D-7B08-A2CC-2C97B5735EAB}"/>
              </a:ext>
            </a:extLst>
          </p:cNvPr>
          <p:cNvSpPr>
            <a:spLocks noGrp="1" noChangeArrowheads="1"/>
          </p:cNvSpPr>
          <p:nvPr>
            <p:ph type="sldNum" sz="quarter" idx="5"/>
          </p:nvPr>
        </p:nvSpPr>
        <p:spPr>
          <a:ln/>
        </p:spPr>
        <p:txBody>
          <a:bodyPr/>
          <a:lstStyle/>
          <a:p>
            <a:fld id="{4D3A6F1B-0C74-41D3-B5BA-6D9F121740A7}" type="slidenum">
              <a:rPr lang="en-US" altLang="en-US"/>
              <a:pPr/>
              <a:t>17</a:t>
            </a:fld>
            <a:endParaRPr lang="en-US" altLang="en-US"/>
          </a:p>
        </p:txBody>
      </p:sp>
      <p:sp>
        <p:nvSpPr>
          <p:cNvPr id="375810" name="Rectangle 2">
            <a:extLst>
              <a:ext uri="{FF2B5EF4-FFF2-40B4-BE49-F238E27FC236}">
                <a16:creationId xmlns:a16="http://schemas.microsoft.com/office/drawing/2014/main" id="{CDEED137-C534-AD22-F8C8-B92CED56CF2A}"/>
              </a:ext>
            </a:extLst>
          </p:cNvPr>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75811" name="Rectangle 3">
            <a:extLst>
              <a:ext uri="{FF2B5EF4-FFF2-40B4-BE49-F238E27FC236}">
                <a16:creationId xmlns:a16="http://schemas.microsoft.com/office/drawing/2014/main" id="{30FAFD6F-4206-32B6-BB33-16F003C0842F}"/>
              </a:ext>
            </a:extLst>
          </p:cNvPr>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Statistical Analysis</a:t>
            </a:r>
          </a:p>
          <a:p>
            <a:pPr lvl="1">
              <a:buFontTx/>
              <a:buChar char="•"/>
            </a:pPr>
            <a:r>
              <a:rPr lang="en-US" altLang="en-US"/>
              <a:t>Knowing % of occurrences of different letters (e.g. e occurs 13% of time in the document and t occurs 19% of times)</a:t>
            </a:r>
          </a:p>
          <a:p>
            <a:pPr lvl="1">
              <a:buFontTx/>
              <a:buChar char="•"/>
            </a:pPr>
            <a:r>
              <a:rPr lang="en-US" altLang="en-US"/>
              <a:t>Knowing commonly occurring two and three letter combinations (e.g. in, it, the, ion, ing, …)</a:t>
            </a:r>
          </a:p>
          <a:p>
            <a:pPr lvl="1">
              <a:buFontTx/>
              <a:buChar char="•"/>
            </a:pPr>
            <a:r>
              <a:rPr lang="en-US" altLang="en-US"/>
              <a:t>If some knowledge about the content is available it is even easier to crack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5A622BAD-E035-9C02-5457-B2DA6E1B28A0}"/>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9FA81453-FE33-444D-A0CA-D8BC2038E9DE}" type="slidenum">
              <a:rPr lang="en-US" altLang="en-US" sz="1200">
                <a:latin typeface="Times New Roman" panose="02020603050405020304" pitchFamily="18" charset="0"/>
              </a:rPr>
              <a:pPr/>
              <a:t>113</a:t>
            </a:fld>
            <a:endParaRPr lang="en-US" altLang="en-US" sz="1200">
              <a:latin typeface="Times New Roman" panose="02020603050405020304" pitchFamily="18" charset="0"/>
            </a:endParaRPr>
          </a:p>
        </p:txBody>
      </p:sp>
      <p:sp>
        <p:nvSpPr>
          <p:cNvPr id="82947" name="Rectangle 2">
            <a:extLst>
              <a:ext uri="{FF2B5EF4-FFF2-40B4-BE49-F238E27FC236}">
                <a16:creationId xmlns:a16="http://schemas.microsoft.com/office/drawing/2014/main" id="{D9725EED-C8B5-E4F6-F159-CCAD9028340E}"/>
              </a:ext>
            </a:extLst>
          </p:cNvPr>
          <p:cNvSpPr>
            <a:spLocks noGrp="1" noRot="1" noChangeAspect="1" noChangeArrowheads="1" noTextEdit="1"/>
          </p:cNvSpPr>
          <p:nvPr>
            <p:ph type="sldImg"/>
          </p:nvPr>
        </p:nvSpPr>
        <p:spPr>
          <a:xfrm>
            <a:off x="406400" y="696913"/>
            <a:ext cx="6197600" cy="3486150"/>
          </a:xfrm>
          <a:ln/>
        </p:spPr>
      </p:sp>
      <p:sp>
        <p:nvSpPr>
          <p:cNvPr id="82948" name="Rectangle 3">
            <a:extLst>
              <a:ext uri="{FF2B5EF4-FFF2-40B4-BE49-F238E27FC236}">
                <a16:creationId xmlns:a16="http://schemas.microsoft.com/office/drawing/2014/main" id="{4775464E-91C7-5555-B7B1-23B486749138}"/>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E51E12D-14EA-0CDE-05D5-E43D85151CD8}"/>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547D7840-3C8D-41E1-89CC-03593D7A5C4B}" type="slidenum">
              <a:rPr lang="en-US" altLang="en-US" sz="1200">
                <a:latin typeface="Times New Roman" panose="02020603050405020304" pitchFamily="18" charset="0"/>
              </a:rPr>
              <a:pPr/>
              <a:t>114</a:t>
            </a:fld>
            <a:endParaRPr lang="en-US" altLang="en-US" sz="1200">
              <a:latin typeface="Times New Roman" panose="02020603050405020304" pitchFamily="18" charset="0"/>
            </a:endParaRPr>
          </a:p>
        </p:txBody>
      </p:sp>
      <p:sp>
        <p:nvSpPr>
          <p:cNvPr id="84995" name="Rectangle 2">
            <a:extLst>
              <a:ext uri="{FF2B5EF4-FFF2-40B4-BE49-F238E27FC236}">
                <a16:creationId xmlns:a16="http://schemas.microsoft.com/office/drawing/2014/main" id="{30EA0442-5F67-604F-626E-25E328D6C25E}"/>
              </a:ext>
            </a:extLst>
          </p:cNvPr>
          <p:cNvSpPr>
            <a:spLocks noGrp="1" noRot="1" noChangeAspect="1" noChangeArrowheads="1" noTextEdit="1"/>
          </p:cNvSpPr>
          <p:nvPr>
            <p:ph type="sldImg"/>
          </p:nvPr>
        </p:nvSpPr>
        <p:spPr>
          <a:xfrm>
            <a:off x="406400" y="696913"/>
            <a:ext cx="6197600" cy="3486150"/>
          </a:xfrm>
          <a:ln/>
        </p:spPr>
      </p:sp>
      <p:sp>
        <p:nvSpPr>
          <p:cNvPr id="84996" name="Rectangle 3">
            <a:extLst>
              <a:ext uri="{FF2B5EF4-FFF2-40B4-BE49-F238E27FC236}">
                <a16:creationId xmlns:a16="http://schemas.microsoft.com/office/drawing/2014/main" id="{3FC009AB-E003-DD29-F166-76A22EE5D7E1}"/>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AD876BD6-8C86-B778-23AA-49A32D01E325}"/>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28383BC3-96E8-4E7C-A0AA-DBE76124F63A}" type="slidenum">
              <a:rPr lang="en-US" altLang="en-US" sz="1200">
                <a:latin typeface="Times New Roman" panose="02020603050405020304" pitchFamily="18" charset="0"/>
              </a:rPr>
              <a:pPr/>
              <a:t>115</a:t>
            </a:fld>
            <a:endParaRPr lang="en-US" altLang="en-US" sz="1200">
              <a:latin typeface="Times New Roman" panose="02020603050405020304" pitchFamily="18" charset="0"/>
            </a:endParaRPr>
          </a:p>
        </p:txBody>
      </p:sp>
      <p:sp>
        <p:nvSpPr>
          <p:cNvPr id="87043" name="Rectangle 2">
            <a:extLst>
              <a:ext uri="{FF2B5EF4-FFF2-40B4-BE49-F238E27FC236}">
                <a16:creationId xmlns:a16="http://schemas.microsoft.com/office/drawing/2014/main" id="{4747F4CF-3CA9-689A-79F9-64FFCCBF9FFC}"/>
              </a:ext>
            </a:extLst>
          </p:cNvPr>
          <p:cNvSpPr>
            <a:spLocks noGrp="1" noRot="1" noChangeAspect="1" noChangeArrowheads="1" noTextEdit="1"/>
          </p:cNvSpPr>
          <p:nvPr>
            <p:ph type="sldImg"/>
          </p:nvPr>
        </p:nvSpPr>
        <p:spPr>
          <a:xfrm>
            <a:off x="406400" y="696913"/>
            <a:ext cx="6197600" cy="3486150"/>
          </a:xfrm>
          <a:ln/>
        </p:spPr>
      </p:sp>
      <p:sp>
        <p:nvSpPr>
          <p:cNvPr id="87044" name="Rectangle 3">
            <a:extLst>
              <a:ext uri="{FF2B5EF4-FFF2-40B4-BE49-F238E27FC236}">
                <a16:creationId xmlns:a16="http://schemas.microsoft.com/office/drawing/2014/main" id="{EF553188-C94F-65BE-206D-1B61FF2281AD}"/>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89C6A05-776E-CF41-DF47-EE3B387553AE}"/>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12FC3407-6ACF-43E3-AA18-EAA2BC2CF7A5}" type="slidenum">
              <a:rPr lang="en-US" altLang="en-US" sz="1200">
                <a:latin typeface="Times New Roman" panose="02020603050405020304" pitchFamily="18" charset="0"/>
              </a:rPr>
              <a:pPr/>
              <a:t>116</a:t>
            </a:fld>
            <a:endParaRPr lang="en-US" altLang="en-US" sz="1200">
              <a:latin typeface="Times New Roman" panose="02020603050405020304" pitchFamily="18" charset="0"/>
            </a:endParaRPr>
          </a:p>
        </p:txBody>
      </p:sp>
      <p:sp>
        <p:nvSpPr>
          <p:cNvPr id="89091" name="Rectangle 2">
            <a:extLst>
              <a:ext uri="{FF2B5EF4-FFF2-40B4-BE49-F238E27FC236}">
                <a16:creationId xmlns:a16="http://schemas.microsoft.com/office/drawing/2014/main" id="{995C7C61-13DE-69D9-E683-99B36C3C776F}"/>
              </a:ext>
            </a:extLst>
          </p:cNvPr>
          <p:cNvSpPr>
            <a:spLocks noGrp="1" noRot="1" noChangeAspect="1" noChangeArrowheads="1" noTextEdit="1"/>
          </p:cNvSpPr>
          <p:nvPr>
            <p:ph type="sldImg"/>
          </p:nvPr>
        </p:nvSpPr>
        <p:spPr>
          <a:xfrm>
            <a:off x="406400" y="696913"/>
            <a:ext cx="6197600" cy="3486150"/>
          </a:xfrm>
          <a:ln/>
        </p:spPr>
      </p:sp>
      <p:sp>
        <p:nvSpPr>
          <p:cNvPr id="89092" name="Rectangle 3">
            <a:extLst>
              <a:ext uri="{FF2B5EF4-FFF2-40B4-BE49-F238E27FC236}">
                <a16:creationId xmlns:a16="http://schemas.microsoft.com/office/drawing/2014/main" id="{39492F2E-9E78-45E7-58C4-1CA06C1D4CC6}"/>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A0A1CBC4-10C5-3452-0B42-9A39A2483379}"/>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800ED1B5-5C07-46F0-8DCE-CE4BDC2D84B1}" type="slidenum">
              <a:rPr lang="en-US" altLang="en-US" sz="1200">
                <a:latin typeface="Times New Roman" panose="02020603050405020304" pitchFamily="18" charset="0"/>
              </a:rPr>
              <a:pPr/>
              <a:t>117</a:t>
            </a:fld>
            <a:endParaRPr lang="en-US" altLang="en-US" sz="1200">
              <a:latin typeface="Times New Roman" panose="02020603050405020304" pitchFamily="18" charset="0"/>
            </a:endParaRPr>
          </a:p>
        </p:txBody>
      </p:sp>
      <p:sp>
        <p:nvSpPr>
          <p:cNvPr id="91139" name="Rectangle 2">
            <a:extLst>
              <a:ext uri="{FF2B5EF4-FFF2-40B4-BE49-F238E27FC236}">
                <a16:creationId xmlns:a16="http://schemas.microsoft.com/office/drawing/2014/main" id="{D8E458B6-E0CF-C983-3FF4-770F17575E3B}"/>
              </a:ext>
            </a:extLst>
          </p:cNvPr>
          <p:cNvSpPr>
            <a:spLocks noGrp="1" noRot="1" noChangeAspect="1" noChangeArrowheads="1" noTextEdit="1"/>
          </p:cNvSpPr>
          <p:nvPr>
            <p:ph type="sldImg"/>
          </p:nvPr>
        </p:nvSpPr>
        <p:spPr>
          <a:xfrm>
            <a:off x="406400" y="696913"/>
            <a:ext cx="6197600" cy="3486150"/>
          </a:xfrm>
          <a:ln/>
        </p:spPr>
      </p:sp>
      <p:sp>
        <p:nvSpPr>
          <p:cNvPr id="91140" name="Rectangle 3">
            <a:extLst>
              <a:ext uri="{FF2B5EF4-FFF2-40B4-BE49-F238E27FC236}">
                <a16:creationId xmlns:a16="http://schemas.microsoft.com/office/drawing/2014/main" id="{1BBDC73F-EAE2-619E-AB07-89FECE6BD0D4}"/>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25084DEF-B8F5-BF1F-0F43-3B0190957EE5}"/>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8EEDB960-C99F-4013-8F8A-F1240302CCC4}" type="slidenum">
              <a:rPr lang="en-US" altLang="en-US" sz="1200">
                <a:latin typeface="Times New Roman" panose="02020603050405020304" pitchFamily="18" charset="0"/>
              </a:rPr>
              <a:pPr/>
              <a:t>118</a:t>
            </a:fld>
            <a:endParaRPr lang="en-US" altLang="en-US" sz="1200">
              <a:latin typeface="Times New Roman" panose="02020603050405020304" pitchFamily="18" charset="0"/>
            </a:endParaRPr>
          </a:p>
        </p:txBody>
      </p:sp>
      <p:sp>
        <p:nvSpPr>
          <p:cNvPr id="93187" name="Rectangle 2">
            <a:extLst>
              <a:ext uri="{FF2B5EF4-FFF2-40B4-BE49-F238E27FC236}">
                <a16:creationId xmlns:a16="http://schemas.microsoft.com/office/drawing/2014/main" id="{4BBDAE09-F831-8C78-80CA-E7B35ECAA668}"/>
              </a:ext>
            </a:extLst>
          </p:cNvPr>
          <p:cNvSpPr>
            <a:spLocks noGrp="1" noRot="1" noChangeAspect="1" noChangeArrowheads="1" noTextEdit="1"/>
          </p:cNvSpPr>
          <p:nvPr>
            <p:ph type="sldImg"/>
          </p:nvPr>
        </p:nvSpPr>
        <p:spPr>
          <a:xfrm>
            <a:off x="406400" y="696913"/>
            <a:ext cx="6197600" cy="3486150"/>
          </a:xfrm>
          <a:ln/>
        </p:spPr>
      </p:sp>
      <p:sp>
        <p:nvSpPr>
          <p:cNvPr id="93188" name="Rectangle 3">
            <a:extLst>
              <a:ext uri="{FF2B5EF4-FFF2-40B4-BE49-F238E27FC236}">
                <a16:creationId xmlns:a16="http://schemas.microsoft.com/office/drawing/2014/main" id="{A1FC98A3-0411-46C0-CBF7-6B2E72633670}"/>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F5506018-1E81-5EF9-83B9-1A9CC6BFF9C6}"/>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F10A8C12-CA0A-4FA4-A0AC-B45B26ECEF05}" type="slidenum">
              <a:rPr lang="en-US" altLang="en-US" sz="1200">
                <a:latin typeface="Times New Roman" panose="02020603050405020304" pitchFamily="18" charset="0"/>
              </a:rPr>
              <a:pPr/>
              <a:t>119</a:t>
            </a:fld>
            <a:endParaRPr lang="en-US" altLang="en-US" sz="1200">
              <a:latin typeface="Times New Roman" panose="02020603050405020304" pitchFamily="18" charset="0"/>
            </a:endParaRPr>
          </a:p>
        </p:txBody>
      </p:sp>
      <p:sp>
        <p:nvSpPr>
          <p:cNvPr id="95235" name="Rectangle 2">
            <a:extLst>
              <a:ext uri="{FF2B5EF4-FFF2-40B4-BE49-F238E27FC236}">
                <a16:creationId xmlns:a16="http://schemas.microsoft.com/office/drawing/2014/main" id="{5EA82424-59CF-E4E5-D1FD-0947CB648186}"/>
              </a:ext>
            </a:extLst>
          </p:cNvPr>
          <p:cNvSpPr>
            <a:spLocks noGrp="1" noRot="1" noChangeAspect="1" noChangeArrowheads="1" noTextEdit="1"/>
          </p:cNvSpPr>
          <p:nvPr>
            <p:ph type="sldImg"/>
          </p:nvPr>
        </p:nvSpPr>
        <p:spPr>
          <a:xfrm>
            <a:off x="406400" y="696913"/>
            <a:ext cx="6197600" cy="3486150"/>
          </a:xfrm>
          <a:ln/>
        </p:spPr>
      </p:sp>
      <p:sp>
        <p:nvSpPr>
          <p:cNvPr id="95236" name="Rectangle 3">
            <a:extLst>
              <a:ext uri="{FF2B5EF4-FFF2-40B4-BE49-F238E27FC236}">
                <a16:creationId xmlns:a16="http://schemas.microsoft.com/office/drawing/2014/main" id="{4D095A6B-5829-5BC9-A948-BFBAA8C6AA7C}"/>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B17DD4F1-FB05-E408-5CD3-7C3A1121A4B1}"/>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0120F902-3AE7-42C0-9DA1-2B86DB4D9B5D}" type="slidenum">
              <a:rPr lang="en-US" altLang="en-US" sz="1200">
                <a:latin typeface="Times New Roman" panose="02020603050405020304" pitchFamily="18" charset="0"/>
              </a:rPr>
              <a:pPr/>
              <a:t>120</a:t>
            </a:fld>
            <a:endParaRPr lang="en-US" altLang="en-US" sz="1200">
              <a:latin typeface="Times New Roman" panose="02020603050405020304" pitchFamily="18" charset="0"/>
            </a:endParaRPr>
          </a:p>
        </p:txBody>
      </p:sp>
      <p:sp>
        <p:nvSpPr>
          <p:cNvPr id="97283" name="Rectangle 2">
            <a:extLst>
              <a:ext uri="{FF2B5EF4-FFF2-40B4-BE49-F238E27FC236}">
                <a16:creationId xmlns:a16="http://schemas.microsoft.com/office/drawing/2014/main" id="{544E5511-0340-49A1-5081-FA6F8657F930}"/>
              </a:ext>
            </a:extLst>
          </p:cNvPr>
          <p:cNvSpPr>
            <a:spLocks noGrp="1" noRot="1" noChangeAspect="1" noChangeArrowheads="1" noTextEdit="1"/>
          </p:cNvSpPr>
          <p:nvPr>
            <p:ph type="sldImg"/>
          </p:nvPr>
        </p:nvSpPr>
        <p:spPr>
          <a:xfrm>
            <a:off x="406400" y="696913"/>
            <a:ext cx="6197600" cy="3486150"/>
          </a:xfrm>
          <a:ln/>
        </p:spPr>
      </p:sp>
      <p:sp>
        <p:nvSpPr>
          <p:cNvPr id="97284" name="Rectangle 3">
            <a:extLst>
              <a:ext uri="{FF2B5EF4-FFF2-40B4-BE49-F238E27FC236}">
                <a16:creationId xmlns:a16="http://schemas.microsoft.com/office/drawing/2014/main" id="{B72874E8-D3E3-2B9A-9D8B-414EE4A1FB0F}"/>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665302FB-AB33-4664-FF9E-D514A4D7965D}"/>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8EDF8EC1-CFB4-4DE3-8F04-0D013E048809}" type="slidenum">
              <a:rPr lang="en-US" altLang="en-US" sz="1200">
                <a:latin typeface="Times New Roman" panose="02020603050405020304" pitchFamily="18" charset="0"/>
              </a:rPr>
              <a:pPr/>
              <a:t>121</a:t>
            </a:fld>
            <a:endParaRPr lang="en-US" altLang="en-US" sz="1200">
              <a:latin typeface="Times New Roman" panose="02020603050405020304" pitchFamily="18" charset="0"/>
            </a:endParaRPr>
          </a:p>
        </p:txBody>
      </p:sp>
      <p:sp>
        <p:nvSpPr>
          <p:cNvPr id="99331" name="Rectangle 2">
            <a:extLst>
              <a:ext uri="{FF2B5EF4-FFF2-40B4-BE49-F238E27FC236}">
                <a16:creationId xmlns:a16="http://schemas.microsoft.com/office/drawing/2014/main" id="{C94A4160-63E8-E78A-5CCC-B7B74249D2F1}"/>
              </a:ext>
            </a:extLst>
          </p:cNvPr>
          <p:cNvSpPr>
            <a:spLocks noGrp="1" noRot="1" noChangeAspect="1" noChangeArrowheads="1" noTextEdit="1"/>
          </p:cNvSpPr>
          <p:nvPr>
            <p:ph type="sldImg"/>
          </p:nvPr>
        </p:nvSpPr>
        <p:spPr>
          <a:xfrm>
            <a:off x="406400" y="696913"/>
            <a:ext cx="6197600" cy="3486150"/>
          </a:xfrm>
          <a:ln/>
        </p:spPr>
      </p:sp>
      <p:sp>
        <p:nvSpPr>
          <p:cNvPr id="99332" name="Rectangle 3">
            <a:extLst>
              <a:ext uri="{FF2B5EF4-FFF2-40B4-BE49-F238E27FC236}">
                <a16:creationId xmlns:a16="http://schemas.microsoft.com/office/drawing/2014/main" id="{ED00F977-CE99-3050-A3F1-672E7E5A9878}"/>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4158B1DC-7563-02BF-7A21-CC194EEB68C1}"/>
              </a:ext>
            </a:extLst>
          </p:cNvPr>
          <p:cNvSpPr>
            <a:spLocks noGrp="1" noChangeArrowheads="1"/>
          </p:cNvSpPr>
          <p:nvPr>
            <p:ph type="sldNum" sz="quarter" idx="5"/>
          </p:nvPr>
        </p:nvSpPr>
        <p:spPr>
          <a:noFill/>
        </p:spPr>
        <p:txBody>
          <a:bodyPr/>
          <a:lstStyle>
            <a:lvl1pPr defTabSz="931863">
              <a:defRPr sz="800">
                <a:solidFill>
                  <a:schemeClr val="tx1"/>
                </a:solidFill>
                <a:latin typeface="Tahoma" panose="020B0604030504040204" pitchFamily="34" charset="0"/>
              </a:defRPr>
            </a:lvl1pPr>
            <a:lvl2pPr marL="742950" indent="-285750" defTabSz="931863">
              <a:defRPr sz="800">
                <a:solidFill>
                  <a:schemeClr val="tx1"/>
                </a:solidFill>
                <a:latin typeface="Tahoma" panose="020B0604030504040204" pitchFamily="34" charset="0"/>
              </a:defRPr>
            </a:lvl2pPr>
            <a:lvl3pPr marL="1143000" indent="-228600" defTabSz="931863">
              <a:defRPr sz="800">
                <a:solidFill>
                  <a:schemeClr val="tx1"/>
                </a:solidFill>
                <a:latin typeface="Tahoma" panose="020B0604030504040204" pitchFamily="34" charset="0"/>
              </a:defRPr>
            </a:lvl3pPr>
            <a:lvl4pPr marL="1600200" indent="-228600" defTabSz="931863">
              <a:defRPr sz="800">
                <a:solidFill>
                  <a:schemeClr val="tx1"/>
                </a:solidFill>
                <a:latin typeface="Tahoma" panose="020B0604030504040204" pitchFamily="34" charset="0"/>
              </a:defRPr>
            </a:lvl4pPr>
            <a:lvl5pPr marL="2057400" indent="-228600" defTabSz="931863">
              <a:defRPr sz="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800">
                <a:solidFill>
                  <a:schemeClr val="tx1"/>
                </a:solidFill>
                <a:latin typeface="Tahoma" panose="020B0604030504040204" pitchFamily="34" charset="0"/>
              </a:defRPr>
            </a:lvl9pPr>
          </a:lstStyle>
          <a:p>
            <a:fld id="{D36EF4F0-94FA-4311-8954-2D430A7E5CA3}" type="slidenum">
              <a:rPr lang="en-US" altLang="en-US" sz="1200">
                <a:latin typeface="Times New Roman" panose="02020603050405020304" pitchFamily="18" charset="0"/>
              </a:rPr>
              <a:pPr/>
              <a:t>122</a:t>
            </a:fld>
            <a:endParaRPr lang="en-US" altLang="en-US" sz="1200">
              <a:latin typeface="Times New Roman" panose="02020603050405020304" pitchFamily="18" charset="0"/>
            </a:endParaRPr>
          </a:p>
        </p:txBody>
      </p:sp>
      <p:sp>
        <p:nvSpPr>
          <p:cNvPr id="101379" name="Rectangle 2">
            <a:extLst>
              <a:ext uri="{FF2B5EF4-FFF2-40B4-BE49-F238E27FC236}">
                <a16:creationId xmlns:a16="http://schemas.microsoft.com/office/drawing/2014/main" id="{5FDEBC75-DA5A-D7C6-BFA6-C9F511C2FBD8}"/>
              </a:ext>
            </a:extLst>
          </p:cNvPr>
          <p:cNvSpPr>
            <a:spLocks noGrp="1" noRot="1" noChangeAspect="1" noChangeArrowheads="1" noTextEdit="1"/>
          </p:cNvSpPr>
          <p:nvPr>
            <p:ph type="sldImg"/>
          </p:nvPr>
        </p:nvSpPr>
        <p:spPr>
          <a:xfrm>
            <a:off x="406400" y="696913"/>
            <a:ext cx="6197600" cy="3486150"/>
          </a:xfrm>
          <a:ln/>
        </p:spPr>
      </p:sp>
      <p:sp>
        <p:nvSpPr>
          <p:cNvPr id="101380" name="Rectangle 3">
            <a:extLst>
              <a:ext uri="{FF2B5EF4-FFF2-40B4-BE49-F238E27FC236}">
                <a16:creationId xmlns:a16="http://schemas.microsoft.com/office/drawing/2014/main" id="{A2B3D4E6-FCBB-D192-DC0E-5DE9CA059E1D}"/>
              </a:ext>
            </a:extLst>
          </p:cNvPr>
          <p:cNvSpPr>
            <a:spLocks noGrp="1" noChangeArrowheads="1"/>
          </p:cNvSpPr>
          <p:nvPr>
            <p:ph type="body" idx="1"/>
          </p:nvPr>
        </p:nvSpPr>
        <p:spPr>
          <a:xfrm>
            <a:off x="700088" y="4414838"/>
            <a:ext cx="5610225" cy="4184650"/>
          </a:xfrm>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C2E727-94C0-4DA7-A76E-4668E913F62F}" type="datetimeFigureOut">
              <a:rPr lang="en-IN" smtClean="0"/>
              <a:t>07-11-2024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23116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C2E727-94C0-4DA7-A76E-4668E913F62F}"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771528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2E727-94C0-4DA7-A76E-4668E913F62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706233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2E727-94C0-4DA7-A76E-4668E913F62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2738511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2E727-94C0-4DA7-A76E-4668E913F62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151944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2E727-94C0-4DA7-A76E-4668E913F62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218961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2E727-94C0-4DA7-A76E-4668E913F62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113606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2E727-94C0-4DA7-A76E-4668E913F62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465972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2E727-94C0-4DA7-A76E-4668E913F62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289331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1" y="1"/>
            <a:ext cx="10716684" cy="862013"/>
          </a:xfrm>
        </p:spPr>
        <p:txBody>
          <a:bodyPr/>
          <a:lstStyle/>
          <a:p>
            <a:r>
              <a:rPr lang="en-US"/>
              <a:t>Click to edit Master title style</a:t>
            </a:r>
          </a:p>
        </p:txBody>
      </p:sp>
      <p:sp>
        <p:nvSpPr>
          <p:cNvPr id="3" name="Text Placeholder 2"/>
          <p:cNvSpPr>
            <a:spLocks noGrp="1"/>
          </p:cNvSpPr>
          <p:nvPr>
            <p:ph type="body" sz="half" idx="1"/>
          </p:nvPr>
        </p:nvSpPr>
        <p:spPr>
          <a:xfrm>
            <a:off x="759884" y="1268414"/>
            <a:ext cx="5492749" cy="536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5833" y="1268414"/>
            <a:ext cx="5494867" cy="536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754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2E727-94C0-4DA7-A76E-4668E913F62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91800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2E727-94C0-4DA7-A76E-4668E913F62F}"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153254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C2E727-94C0-4DA7-A76E-4668E913F62F}"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97625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2E727-94C0-4DA7-A76E-4668E913F62F}" type="datetimeFigureOut">
              <a:rPr lang="en-IN" smtClean="0"/>
              <a:t>07-11-2024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49968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C2E727-94C0-4DA7-A76E-4668E913F62F}" type="datetimeFigureOut">
              <a:rPr lang="en-IN" smtClean="0"/>
              <a:t>07-11-2024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42001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2E727-94C0-4DA7-A76E-4668E913F62F}" type="datetimeFigureOut">
              <a:rPr lang="en-IN" smtClean="0"/>
              <a:t>07-11-2024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66887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C2E727-94C0-4DA7-A76E-4668E913F62F}"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262438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C2E727-94C0-4DA7-A76E-4668E913F62F}"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206456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C2E727-94C0-4DA7-A76E-4668E913F62F}" type="datetimeFigureOut">
              <a:rPr lang="en-IN" smtClean="0"/>
              <a:t>07-11-2024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EE0CD2-EAB0-4DF4-98DB-587E3CA08FD5}" type="slidenum">
              <a:rPr lang="en-IN" smtClean="0"/>
              <a:t>‹#›</a:t>
            </a:fld>
            <a:endParaRPr lang="en-IN"/>
          </a:p>
        </p:txBody>
      </p:sp>
      <p:pic>
        <p:nvPicPr>
          <p:cNvPr id="15" name="Picture 14" descr="A colorful logo with a white background&#10;&#10;Description automatically generated">
            <a:extLst>
              <a:ext uri="{FF2B5EF4-FFF2-40B4-BE49-F238E27FC236}">
                <a16:creationId xmlns:a16="http://schemas.microsoft.com/office/drawing/2014/main" id="{E7FF5D46-2F21-C930-CBCA-B91DB7800B65}"/>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1325223" y="63500"/>
            <a:ext cx="787400" cy="787400"/>
          </a:xfrm>
          <a:prstGeom prst="rect">
            <a:avLst/>
          </a:prstGeom>
        </p:spPr>
      </p:pic>
    </p:spTree>
    <p:extLst>
      <p:ext uri="{BB962C8B-B14F-4D97-AF65-F5344CB8AC3E}">
        <p14:creationId xmlns:p14="http://schemas.microsoft.com/office/powerpoint/2010/main" val="217531110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93.xml"/><Relationship Id="rId1" Type="http://schemas.openxmlformats.org/officeDocument/2006/relationships/slideLayout" Target="../slideLayouts/slideLayout18.xml"/><Relationship Id="rId4" Type="http://schemas.openxmlformats.org/officeDocument/2006/relationships/image" Target="../media/image28.wmf"/></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96.xml"/><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23.bin"/><Relationship Id="rId4" Type="http://schemas.openxmlformats.org/officeDocument/2006/relationships/image" Target="../media/image30.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98.xml"/><Relationship Id="rId1" Type="http://schemas.openxmlformats.org/officeDocument/2006/relationships/slideLayout" Target="../slideLayouts/slideLayout18.xml"/><Relationship Id="rId4" Type="http://schemas.openxmlformats.org/officeDocument/2006/relationships/image" Target="../media/image32.wmf"/></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99.xml"/><Relationship Id="rId1" Type="http://schemas.openxmlformats.org/officeDocument/2006/relationships/slideLayout" Target="../slideLayouts/slideLayout18.xml"/><Relationship Id="rId6" Type="http://schemas.openxmlformats.org/officeDocument/2006/relationships/image" Target="../media/image34.wmf"/><Relationship Id="rId5" Type="http://schemas.openxmlformats.org/officeDocument/2006/relationships/oleObject" Target="../embeddings/oleObject26.bin"/><Relationship Id="rId4" Type="http://schemas.openxmlformats.org/officeDocument/2006/relationships/image" Target="../media/image33.wmf"/></Relationships>
</file>

<file path=ppt/slides/_rels/slide1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5.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4.xml.rels><?xml version="1.0" encoding="UTF-8" standalone="yes"?>
<Relationships xmlns="http://schemas.openxmlformats.org/package/2006/relationships"><Relationship Id="rId3" Type="http://schemas.openxmlformats.org/officeDocument/2006/relationships/hyperlink" Target="https://www.geeksforgeeks.org/what-is-google-cloud-platform-gcp/" TargetMode="External"/><Relationship Id="rId2" Type="http://schemas.openxmlformats.org/officeDocument/2006/relationships/hyperlink" Target="https://www.geeksforgeeks.org/introduction-to-amazon-web-services/" TargetMode="External"/><Relationship Id="rId1" Type="http://schemas.openxmlformats.org/officeDocument/2006/relationships/slideLayout" Target="../slideLayouts/slideLayout18.xml"/><Relationship Id="rId4" Type="http://schemas.openxmlformats.org/officeDocument/2006/relationships/hyperlink" Target="https://www.geeksforgeeks.org/introduction-to-aws-simple-storage-service-aws-s3/"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apid7.com/fundamentals/what-is-google-cloud-platform-gcp-securit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8.png"/><Relationship Id="rId7"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12.emf"/><Relationship Id="rId5" Type="http://schemas.openxmlformats.org/officeDocument/2006/relationships/image" Target="../media/image9.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10.bin"/><Relationship Id="rId4" Type="http://schemas.openxmlformats.org/officeDocument/2006/relationships/image" Target="../media/image13.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oleObject" Target="../embeddings/oleObject12.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1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oleObject" Target="../embeddings/oleObject17.bin"/><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oleObject19.bin"/><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apid7.com/fundamentals/what-is-least-privilege-access-lpa/" TargetMode="External"/><Relationship Id="rId2" Type="http://schemas.openxmlformats.org/officeDocument/2006/relationships/hyperlink" Target="https://www.rapid7.com/fundamentals/kubernetes-security/"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ue circle with a lock in it&#10;&#10;Description automatically generated">
            <a:extLst>
              <a:ext uri="{FF2B5EF4-FFF2-40B4-BE49-F238E27FC236}">
                <a16:creationId xmlns:a16="http://schemas.microsoft.com/office/drawing/2014/main" id="{AE653B94-7429-781B-B3BC-DAF9E18B4077}"/>
              </a:ext>
            </a:extLst>
          </p:cNvPr>
          <p:cNvPicPr>
            <a:picLocks noChangeAspect="1"/>
          </p:cNvPicPr>
          <p:nvPr/>
        </p:nvPicPr>
        <p:blipFill>
          <a:blip r:embed="rId2">
            <a:extLst>
              <a:ext uri="{28A0092B-C50C-407E-A947-70E740481C1C}">
                <a14:useLocalDpi xmlns:a14="http://schemas.microsoft.com/office/drawing/2010/main" val="0"/>
              </a:ext>
            </a:extLst>
          </a:blip>
          <a:srcRect l="38616" r="19273"/>
          <a:stretch/>
        </p:blipFill>
        <p:spPr>
          <a:xfrm>
            <a:off x="3" y="-12172"/>
            <a:ext cx="7858547" cy="6857988"/>
          </a:xfrm>
          <a:prstGeom prst="rect">
            <a:avLst/>
          </a:prstGeom>
        </p:spPr>
      </p:pic>
      <p:pic>
        <p:nvPicPr>
          <p:cNvPr id="5" name="Picture 4" descr="A colorful logo with a white background&#10;&#10;Description automatically generated">
            <a:extLst>
              <a:ext uri="{FF2B5EF4-FFF2-40B4-BE49-F238E27FC236}">
                <a16:creationId xmlns:a16="http://schemas.microsoft.com/office/drawing/2014/main" id="{58AD4D0D-5E63-2744-C113-EC08F9F99EF0}"/>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7858551" y="10"/>
            <a:ext cx="4333449" cy="6857988"/>
          </a:xfrm>
          <a:prstGeom prst="rect">
            <a:avLst/>
          </a:prstGeom>
        </p:spPr>
      </p:pic>
      <p:sp>
        <p:nvSpPr>
          <p:cNvPr id="2" name="Title 1">
            <a:extLst>
              <a:ext uri="{FF2B5EF4-FFF2-40B4-BE49-F238E27FC236}">
                <a16:creationId xmlns:a16="http://schemas.microsoft.com/office/drawing/2014/main" id="{E9C307DA-88BB-D06A-F76C-36047CD32D2C}"/>
              </a:ext>
            </a:extLst>
          </p:cNvPr>
          <p:cNvSpPr>
            <a:spLocks noGrp="1"/>
          </p:cNvSpPr>
          <p:nvPr>
            <p:ph type="ctrTitle"/>
          </p:nvPr>
        </p:nvSpPr>
        <p:spPr>
          <a:xfrm>
            <a:off x="881974" y="4000292"/>
            <a:ext cx="7138219" cy="1391985"/>
          </a:xfrm>
        </p:spPr>
        <p:txBody>
          <a:bodyPr>
            <a:normAutofit/>
          </a:bodyPr>
          <a:lstStyle/>
          <a:p>
            <a:pPr algn="l"/>
            <a:r>
              <a:rPr lang="en-US" sz="3600" b="1" dirty="0">
                <a:solidFill>
                  <a:srgbClr val="FFFFFF"/>
                </a:solidFill>
              </a:rPr>
              <a:t>IT Data Security Lecture Series</a:t>
            </a:r>
            <a:endParaRPr lang="en-IN" sz="3600" b="1" dirty="0">
              <a:solidFill>
                <a:srgbClr val="FFFFFF"/>
              </a:solidFill>
            </a:endParaRPr>
          </a:p>
        </p:txBody>
      </p:sp>
      <p:sp>
        <p:nvSpPr>
          <p:cNvPr id="3" name="Subtitle 2">
            <a:extLst>
              <a:ext uri="{FF2B5EF4-FFF2-40B4-BE49-F238E27FC236}">
                <a16:creationId xmlns:a16="http://schemas.microsoft.com/office/drawing/2014/main" id="{EF178538-6718-9F45-FA40-A23CF50BE604}"/>
              </a:ext>
            </a:extLst>
          </p:cNvPr>
          <p:cNvSpPr>
            <a:spLocks noGrp="1"/>
          </p:cNvSpPr>
          <p:nvPr>
            <p:ph type="subTitle" idx="1"/>
          </p:nvPr>
        </p:nvSpPr>
        <p:spPr>
          <a:xfrm>
            <a:off x="9045785" y="365683"/>
            <a:ext cx="2314667" cy="462231"/>
          </a:xfrm>
        </p:spPr>
        <p:txBody>
          <a:bodyPr>
            <a:normAutofit/>
          </a:bodyPr>
          <a:lstStyle/>
          <a:p>
            <a:pPr algn="l"/>
            <a:r>
              <a:rPr lang="en-US" sz="2000" b="1" dirty="0"/>
              <a:t>V Semester CSF </a:t>
            </a:r>
            <a:endParaRPr lang="en-IN" sz="2000" b="1" dirty="0"/>
          </a:p>
        </p:txBody>
      </p:sp>
      <p:sp>
        <p:nvSpPr>
          <p:cNvPr id="8" name="TextBox 7">
            <a:extLst>
              <a:ext uri="{FF2B5EF4-FFF2-40B4-BE49-F238E27FC236}">
                <a16:creationId xmlns:a16="http://schemas.microsoft.com/office/drawing/2014/main" id="{EA983B3F-69C6-D674-402D-477901418B2E}"/>
              </a:ext>
            </a:extLst>
          </p:cNvPr>
          <p:cNvSpPr txBox="1"/>
          <p:nvPr/>
        </p:nvSpPr>
        <p:spPr>
          <a:xfrm>
            <a:off x="3797074" y="5502870"/>
            <a:ext cx="4441721" cy="1200329"/>
          </a:xfrm>
          <a:prstGeom prst="rect">
            <a:avLst/>
          </a:prstGeom>
          <a:noFill/>
        </p:spPr>
        <p:txBody>
          <a:bodyPr wrap="square" rtlCol="0">
            <a:spAutoFit/>
          </a:bodyPr>
          <a:lstStyle/>
          <a:p>
            <a:r>
              <a:rPr lang="en-US" dirty="0">
                <a:solidFill>
                  <a:schemeClr val="bg1"/>
                </a:solidFill>
              </a:rPr>
              <a:t>Dr. Narendra Kumar Dewangan</a:t>
            </a:r>
          </a:p>
          <a:p>
            <a:r>
              <a:rPr lang="en-US" dirty="0">
                <a:solidFill>
                  <a:schemeClr val="bg1"/>
                </a:solidFill>
              </a:rPr>
              <a:t>Assistant Professor, Senior Scale </a:t>
            </a:r>
          </a:p>
          <a:p>
            <a:r>
              <a:rPr lang="en-US" dirty="0">
                <a:solidFill>
                  <a:schemeClr val="bg1"/>
                </a:solidFill>
              </a:rPr>
              <a:t>Systems</a:t>
            </a:r>
            <a:r>
              <a:rPr lang="en-IN" dirty="0">
                <a:solidFill>
                  <a:schemeClr val="bg1"/>
                </a:solidFill>
              </a:rPr>
              <a:t>, School of Computer Sciences</a:t>
            </a:r>
          </a:p>
          <a:p>
            <a:r>
              <a:rPr lang="en-IN" dirty="0">
                <a:solidFill>
                  <a:schemeClr val="bg1"/>
                </a:solidFill>
              </a:rPr>
              <a:t>UPES Dehradun</a:t>
            </a:r>
            <a:endParaRPr lang="en-US" dirty="0">
              <a:solidFill>
                <a:schemeClr val="bg1"/>
              </a:solidFill>
            </a:endParaRPr>
          </a:p>
        </p:txBody>
      </p:sp>
      <p:sp>
        <p:nvSpPr>
          <p:cNvPr id="4" name="Subtitle 2">
            <a:extLst>
              <a:ext uri="{FF2B5EF4-FFF2-40B4-BE49-F238E27FC236}">
                <a16:creationId xmlns:a16="http://schemas.microsoft.com/office/drawing/2014/main" id="{E183E7B4-591A-56C2-67F1-F16DD16BA647}"/>
              </a:ext>
            </a:extLst>
          </p:cNvPr>
          <p:cNvSpPr txBox="1">
            <a:spLocks/>
          </p:cNvSpPr>
          <p:nvPr/>
        </p:nvSpPr>
        <p:spPr>
          <a:xfrm>
            <a:off x="8064070" y="6158558"/>
            <a:ext cx="3763480" cy="46223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highlight>
                  <a:srgbClr val="FFFF00"/>
                </a:highlight>
              </a:rPr>
              <a:t>A data-centric view of cloud security for IT Data</a:t>
            </a:r>
            <a:endParaRPr lang="en-IN" sz="1600" b="1" dirty="0">
              <a:highlight>
                <a:srgbClr val="FFFF00"/>
              </a:highlight>
            </a:endParaRPr>
          </a:p>
        </p:txBody>
      </p:sp>
    </p:spTree>
    <p:extLst>
      <p:ext uri="{BB962C8B-B14F-4D97-AF65-F5344CB8AC3E}">
        <p14:creationId xmlns:p14="http://schemas.microsoft.com/office/powerpoint/2010/main" val="410061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1026">
            <a:extLst>
              <a:ext uri="{FF2B5EF4-FFF2-40B4-BE49-F238E27FC236}">
                <a16:creationId xmlns:a16="http://schemas.microsoft.com/office/drawing/2014/main" id="{A627E0A3-3D00-1C41-137A-839CCD0E85C4}"/>
              </a:ext>
            </a:extLst>
          </p:cNvPr>
          <p:cNvSpPr>
            <a:spLocks noGrp="1" noChangeArrowheads="1"/>
          </p:cNvSpPr>
          <p:nvPr>
            <p:ph idx="1"/>
          </p:nvPr>
        </p:nvSpPr>
        <p:spPr>
          <a:xfrm>
            <a:off x="2209800" y="1143000"/>
            <a:ext cx="8153400" cy="5181600"/>
          </a:xfrm>
        </p:spPr>
        <p:txBody>
          <a:bodyPr/>
          <a:lstStyle/>
          <a:p>
            <a:pPr marL="609600" indent="-609600"/>
            <a:r>
              <a:rPr lang="en-US" altLang="en-US">
                <a:latin typeface="Garamond" panose="02020404030301010803" pitchFamily="18" charset="0"/>
                <a:cs typeface="Times New Roman" panose="02020603050405020304" pitchFamily="18" charset="0"/>
              </a:rPr>
              <a:t>Cryptography is the science of secret, or hidden writing</a:t>
            </a:r>
          </a:p>
          <a:p>
            <a:pPr marL="609600" indent="-609600"/>
            <a:r>
              <a:rPr lang="en-US" altLang="en-US">
                <a:latin typeface="Garamond" panose="02020404030301010803" pitchFamily="18" charset="0"/>
                <a:cs typeface="Times New Roman" panose="02020603050405020304" pitchFamily="18" charset="0"/>
              </a:rPr>
              <a:t>It has two main Components:</a:t>
            </a:r>
          </a:p>
          <a:p>
            <a:pPr marL="1100138" lvl="1" indent="-533400">
              <a:buFontTx/>
              <a:buAutoNum type="arabicPeriod"/>
            </a:pPr>
            <a:r>
              <a:rPr lang="en-US" altLang="en-US">
                <a:latin typeface="Garamond" panose="02020404030301010803" pitchFamily="18" charset="0"/>
                <a:cs typeface="Times New Roman" panose="02020603050405020304" pitchFamily="18" charset="0"/>
              </a:rPr>
              <a:t>Encryption</a:t>
            </a:r>
          </a:p>
          <a:p>
            <a:pPr marL="1366838" lvl="2" indent="-457200">
              <a:buFontTx/>
              <a:buChar char="–"/>
            </a:pPr>
            <a:r>
              <a:rPr lang="en-US" altLang="en-US">
                <a:latin typeface="Garamond" panose="02020404030301010803" pitchFamily="18" charset="0"/>
                <a:cs typeface="Times New Roman" panose="02020603050405020304" pitchFamily="18" charset="0"/>
              </a:rPr>
              <a:t>Practice of hiding messages so that they can not be read by anyone other than the intended recipient</a:t>
            </a:r>
          </a:p>
          <a:p>
            <a:pPr marL="1100138" lvl="1" indent="-533400">
              <a:buFontTx/>
              <a:buAutoNum type="arabicPeriod"/>
            </a:pPr>
            <a:r>
              <a:rPr lang="en-US" altLang="en-US">
                <a:latin typeface="Garamond" panose="02020404030301010803" pitchFamily="18" charset="0"/>
                <a:cs typeface="Times New Roman" panose="02020603050405020304" pitchFamily="18" charset="0"/>
              </a:rPr>
              <a:t>Authentication &amp; Integrity</a:t>
            </a:r>
          </a:p>
          <a:p>
            <a:pPr marL="1366838" lvl="2" indent="-457200">
              <a:buFontTx/>
              <a:buChar char="–"/>
            </a:pPr>
            <a:r>
              <a:rPr lang="en-US" altLang="en-US">
                <a:latin typeface="Garamond" panose="02020404030301010803" pitchFamily="18" charset="0"/>
                <a:cs typeface="Times New Roman" panose="02020603050405020304" pitchFamily="18" charset="0"/>
              </a:rPr>
              <a:t>Ensuring that users of data/resources are the persons they claim to be and that a message has not been surreptitiously altered</a:t>
            </a:r>
          </a:p>
        </p:txBody>
      </p:sp>
      <p:sp>
        <p:nvSpPr>
          <p:cNvPr id="368643" name="Rectangle 1027">
            <a:extLst>
              <a:ext uri="{FF2B5EF4-FFF2-40B4-BE49-F238E27FC236}">
                <a16:creationId xmlns:a16="http://schemas.microsoft.com/office/drawing/2014/main" id="{ECB567AE-9DBC-A1A7-C852-2CF51BCE5F29}"/>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Cryptography </a:t>
            </a:r>
            <a:br>
              <a:rPr lang="en-US" altLang="en-US" sz="3600">
                <a:solidFill>
                  <a:srgbClr val="CC0000"/>
                </a:solidFill>
              </a:rPr>
            </a:br>
            <a:r>
              <a:rPr lang="en-US" altLang="en-US" sz="2400">
                <a:solidFill>
                  <a:srgbClr val="333399"/>
                </a:solidFill>
                <a:latin typeface="Arial" panose="020B0604020202020204" pitchFamily="34" charset="0"/>
              </a:rPr>
              <a:t>Basics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375C7F4-94BB-7B50-398C-D5E394A37706}"/>
              </a:ext>
            </a:extLst>
          </p:cNvPr>
          <p:cNvSpPr>
            <a:spLocks noGrp="1" noChangeArrowheads="1"/>
          </p:cNvSpPr>
          <p:nvPr>
            <p:ph type="title"/>
          </p:nvPr>
        </p:nvSpPr>
        <p:spPr>
          <a:xfrm>
            <a:off x="2674939" y="0"/>
            <a:ext cx="7793037" cy="914400"/>
          </a:xfrm>
        </p:spPr>
        <p:txBody>
          <a:bodyPr/>
          <a:lstStyle/>
          <a:p>
            <a:pPr eaLnBrk="1" hangingPunct="1">
              <a:lnSpc>
                <a:spcPct val="85000"/>
              </a:lnSpc>
            </a:pPr>
            <a:r>
              <a:rPr lang="en-US" altLang="en-US" sz="1600"/>
              <a:t>4.2. Legal </a:t>
            </a:r>
            <a:r>
              <a:rPr lang="pl-PL" altLang="en-US" sz="1600"/>
              <a:t>Privacy </a:t>
            </a:r>
            <a:r>
              <a:rPr lang="en-US" altLang="en-US" sz="1600"/>
              <a:t>Controls (10)		</a:t>
            </a:r>
            <a:br>
              <a:rPr lang="en-US" altLang="en-US" sz="1600"/>
            </a:br>
            <a:r>
              <a:rPr lang="en-US" altLang="en-US" sz="1600"/>
              <a:t>d) A Common Approach: PIA (2)</a:t>
            </a:r>
          </a:p>
        </p:txBody>
      </p:sp>
      <p:sp>
        <p:nvSpPr>
          <p:cNvPr id="55299" name="Rectangle 3">
            <a:extLst>
              <a:ext uri="{FF2B5EF4-FFF2-40B4-BE49-F238E27FC236}">
                <a16:creationId xmlns:a16="http://schemas.microsoft.com/office/drawing/2014/main" id="{CD4FE123-EF0E-BAE0-2821-EFEB1C571AE6}"/>
              </a:ext>
            </a:extLst>
          </p:cNvPr>
          <p:cNvSpPr>
            <a:spLocks noGrp="1" noChangeArrowheads="1"/>
          </p:cNvSpPr>
          <p:nvPr>
            <p:ph idx="1"/>
          </p:nvPr>
        </p:nvSpPr>
        <p:spPr/>
        <p:txBody>
          <a:bodyPr>
            <a:normAutofit fontScale="85000" lnSpcReduction="10000"/>
          </a:bodyPr>
          <a:lstStyle/>
          <a:p>
            <a:pPr eaLnBrk="1" hangingPunct="1"/>
            <a:r>
              <a:rPr lang="en-US" altLang="en-US" sz="2400">
                <a:solidFill>
                  <a:srgbClr val="0000FF"/>
                </a:solidFill>
              </a:rPr>
              <a:t>EU</a:t>
            </a:r>
            <a:r>
              <a:rPr lang="en-US" altLang="en-US" sz="2400"/>
              <a:t> </a:t>
            </a:r>
            <a:r>
              <a:rPr lang="en-US" altLang="en-US" sz="2400">
                <a:solidFill>
                  <a:srgbClr val="0000FF"/>
                </a:solidFill>
              </a:rPr>
              <a:t>implemented PIAs</a:t>
            </a:r>
          </a:p>
          <a:p>
            <a:pPr eaLnBrk="1" hangingPunct="1"/>
            <a:endParaRPr lang="en-US" altLang="en-US" sz="800"/>
          </a:p>
          <a:p>
            <a:pPr eaLnBrk="1" hangingPunct="1"/>
            <a:r>
              <a:rPr lang="en-US" altLang="en-US" sz="2400">
                <a:cs typeface="Times New Roman" panose="02020603050405020304" pitchFamily="18" charset="0"/>
              </a:rPr>
              <a:t>Under the </a:t>
            </a:r>
            <a:r>
              <a:rPr lang="en-US" altLang="en-US" sz="2400" i="1">
                <a:cs typeface="Times New Roman" panose="02020603050405020304" pitchFamily="18" charset="0"/>
              </a:rPr>
              <a:t>European Union Data Protection Directive</a:t>
            </a:r>
            <a:r>
              <a:rPr lang="en-US" altLang="en-US" sz="2400">
                <a:cs typeface="Times New Roman" panose="02020603050405020304" pitchFamily="18" charset="0"/>
              </a:rPr>
              <a:t>, all EU members must have an independent privacy enforcement body</a:t>
            </a:r>
            <a:endParaRPr lang="en-US" altLang="en-US" sz="2400"/>
          </a:p>
          <a:p>
            <a:pPr eaLnBrk="1" hangingPunct="1"/>
            <a:endParaRPr lang="en-US" altLang="en-US" sz="800"/>
          </a:p>
          <a:p>
            <a:pPr eaLnBrk="1" hangingPunct="1"/>
            <a:r>
              <a:rPr lang="en-US" altLang="en-US" sz="2400"/>
              <a:t>PIAs soon to come to the United States </a:t>
            </a:r>
            <a:r>
              <a:rPr lang="en-US" altLang="en-US" sz="1800"/>
              <a:t>(as of 2003)</a:t>
            </a:r>
          </a:p>
          <a:p>
            <a:pPr eaLnBrk="1" hangingPunct="1"/>
            <a:endParaRPr lang="en-US" altLang="en-US" sz="1800"/>
          </a:p>
          <a:p>
            <a:pPr eaLnBrk="1" hangingPunct="1"/>
            <a:r>
              <a:rPr lang="en-US" altLang="en-US" sz="2400">
                <a:cs typeface="Times New Roman" panose="02020603050405020304" pitchFamily="18" charset="0"/>
              </a:rPr>
              <a:t>US passed the </a:t>
            </a:r>
            <a:r>
              <a:rPr lang="en-US" altLang="en-US" sz="2400">
                <a:solidFill>
                  <a:srgbClr val="0000FF"/>
                </a:solidFill>
                <a:cs typeface="Times New Roman" panose="02020603050405020304" pitchFamily="18" charset="0"/>
              </a:rPr>
              <a:t>E-Government Act of 2002</a:t>
            </a:r>
            <a:r>
              <a:rPr lang="en-US" altLang="en-US" sz="2400">
                <a:cs typeface="Times New Roman" panose="02020603050405020304" pitchFamily="18" charset="0"/>
              </a:rPr>
              <a:t> which requires federal agencies to conduct privacy impact assessments before developing or procuring information technology</a:t>
            </a:r>
            <a:r>
              <a:rPr lang="en-US" altLang="en-US"/>
              <a:t> </a:t>
            </a:r>
          </a:p>
          <a:p>
            <a:pPr eaLnBrk="1" hangingPunct="1"/>
            <a:endParaRPr lang="en-US" altLang="en-US"/>
          </a:p>
          <a:p>
            <a:pPr eaLnBrk="1" hangingPunct="1"/>
            <a:endParaRPr lang="en-US" altLang="en-US" sz="2400">
              <a:cs typeface="Times New Roman" panose="02020603050405020304" pitchFamily="18" charset="0"/>
            </a:endParaRPr>
          </a:p>
          <a:p>
            <a:pPr eaLnBrk="1" hangingPunct="1"/>
            <a:endParaRPr lang="en-US" altLang="en-US" sz="800">
              <a:cs typeface="Times New Roman" panose="02020603050405020304" pitchFamily="18" charset="0"/>
            </a:endParaRPr>
          </a:p>
        </p:txBody>
      </p:sp>
      <p:sp>
        <p:nvSpPr>
          <p:cNvPr id="55300" name="Text Box 4">
            <a:extLst>
              <a:ext uri="{FF2B5EF4-FFF2-40B4-BE49-F238E27FC236}">
                <a16:creationId xmlns:a16="http://schemas.microsoft.com/office/drawing/2014/main" id="{859757E3-959F-0C51-1D5D-D6EE1BB1AC7A}"/>
              </a:ext>
            </a:extLst>
          </p:cNvPr>
          <p:cNvSpPr txBox="1">
            <a:spLocks noChangeArrowheads="1"/>
          </p:cNvSpPr>
          <p:nvPr/>
        </p:nvSpPr>
        <p:spPr bwMode="auto">
          <a:xfrm>
            <a:off x="7162800" y="83820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200"/>
              <a:t>[cf. A.M. Green, Yale, 2004]</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CE5F0E7-F7C1-9679-F1BF-FAE719B892EB}"/>
              </a:ext>
            </a:extLst>
          </p:cNvPr>
          <p:cNvSpPr>
            <a:spLocks noGrp="1" noChangeArrowheads="1"/>
          </p:cNvSpPr>
          <p:nvPr>
            <p:ph type="title"/>
          </p:nvPr>
        </p:nvSpPr>
        <p:spPr>
          <a:xfrm>
            <a:off x="2836864" y="1"/>
            <a:ext cx="7831137" cy="862013"/>
          </a:xfrm>
        </p:spPr>
        <p:txBody>
          <a:bodyPr/>
          <a:lstStyle/>
          <a:p>
            <a:pPr eaLnBrk="1" hangingPunct="1"/>
            <a:r>
              <a:rPr lang="en-US" altLang="en-US" sz="1600"/>
              <a:t>4.2. Legal </a:t>
            </a:r>
            <a:r>
              <a:rPr lang="pl-PL" altLang="en-US" sz="1600"/>
              <a:t>Privacy </a:t>
            </a:r>
            <a:r>
              <a:rPr lang="en-US" altLang="en-US" sz="1600"/>
              <a:t>Controls (11)	</a:t>
            </a:r>
            <a:br>
              <a:rPr lang="en-US" altLang="en-US" sz="1600"/>
            </a:br>
            <a:r>
              <a:rPr lang="en-US" altLang="en-US" sz="3200"/>
              <a:t>e) Observations and Conclusions</a:t>
            </a:r>
          </a:p>
        </p:txBody>
      </p:sp>
      <p:sp>
        <p:nvSpPr>
          <p:cNvPr id="57347" name="Rectangle 3">
            <a:extLst>
              <a:ext uri="{FF2B5EF4-FFF2-40B4-BE49-F238E27FC236}">
                <a16:creationId xmlns:a16="http://schemas.microsoft.com/office/drawing/2014/main" id="{264566FB-AF21-A195-B011-C69100C64783}"/>
              </a:ext>
            </a:extLst>
          </p:cNvPr>
          <p:cNvSpPr>
            <a:spLocks noGrp="1" noChangeArrowheads="1"/>
          </p:cNvSpPr>
          <p:nvPr>
            <p:ph idx="1"/>
          </p:nvPr>
        </p:nvSpPr>
        <p:spPr/>
        <p:txBody>
          <a:bodyPr>
            <a:normAutofit fontScale="70000" lnSpcReduction="20000"/>
          </a:bodyPr>
          <a:lstStyle/>
          <a:p>
            <a:pPr eaLnBrk="1" hangingPunct="1"/>
            <a:r>
              <a:rPr lang="en-US" altLang="en-US" sz="2400"/>
              <a:t>Observation 1: </a:t>
            </a:r>
            <a:r>
              <a:rPr lang="en-US" altLang="en-US" sz="2400">
                <a:cs typeface="Times New Roman" panose="02020603050405020304" pitchFamily="18" charset="0"/>
              </a:rPr>
              <a:t>At present too many mechanisms seem to operate on a national or regional, rather than global level</a:t>
            </a:r>
          </a:p>
          <a:p>
            <a:pPr lvl="1" eaLnBrk="1" hangingPunct="1"/>
            <a:r>
              <a:rPr lang="en-US" altLang="en-US" sz="2000">
                <a:cs typeface="Times New Roman" panose="02020603050405020304" pitchFamily="18" charset="0"/>
              </a:rPr>
              <a:t>E.g., by OECD</a:t>
            </a:r>
          </a:p>
          <a:p>
            <a:pPr eaLnBrk="1" hangingPunct="1"/>
            <a:endParaRPr lang="en-US" altLang="en-US" sz="800">
              <a:cs typeface="Times New Roman" panose="02020603050405020304" pitchFamily="18" charset="0"/>
            </a:endParaRPr>
          </a:p>
          <a:p>
            <a:pPr eaLnBrk="1" hangingPunct="1"/>
            <a:r>
              <a:rPr lang="en-US" altLang="en-US" sz="2400"/>
              <a:t>Observation 2: </a:t>
            </a:r>
            <a:r>
              <a:rPr lang="en-US" altLang="en-US" sz="2400">
                <a:cs typeface="Times New Roman" panose="02020603050405020304" pitchFamily="18" charset="0"/>
              </a:rPr>
              <a:t>Use of self-regulatory mechanisms for the protection of online activities seems somewhat haphazard and is concentrated in a few member countries</a:t>
            </a:r>
          </a:p>
          <a:p>
            <a:pPr eaLnBrk="1" hangingPunct="1"/>
            <a:endParaRPr lang="en-US" altLang="en-US" sz="800">
              <a:cs typeface="Times New Roman" panose="02020603050405020304" pitchFamily="18" charset="0"/>
            </a:endParaRPr>
          </a:p>
          <a:p>
            <a:pPr eaLnBrk="1" hangingPunct="1"/>
            <a:r>
              <a:rPr lang="en-US" altLang="en-US" sz="2400"/>
              <a:t>Observation 3: </a:t>
            </a:r>
            <a:r>
              <a:rPr lang="en-US" altLang="en-US" sz="2400">
                <a:cs typeface="Times New Roman" panose="02020603050405020304" pitchFamily="18" charset="0"/>
              </a:rPr>
              <a:t>Technological solutions to protect privacy are implemented to a limited extent only</a:t>
            </a:r>
          </a:p>
          <a:p>
            <a:pPr eaLnBrk="1" hangingPunct="1"/>
            <a:endParaRPr lang="en-US" altLang="en-US" sz="800">
              <a:cs typeface="Times New Roman" panose="02020603050405020304" pitchFamily="18" charset="0"/>
            </a:endParaRPr>
          </a:p>
          <a:p>
            <a:pPr eaLnBrk="1" hangingPunct="1"/>
            <a:r>
              <a:rPr lang="en-US" altLang="en-US" sz="2400"/>
              <a:t>Observation 4: </a:t>
            </a:r>
            <a:r>
              <a:rPr lang="en-US" altLang="en-US" sz="2400">
                <a:cs typeface="Times New Roman" panose="02020603050405020304" pitchFamily="18" charset="0"/>
              </a:rPr>
              <a:t>Not enough being done to encourage the implementation of technical solutions for privacy compliance and enforcement</a:t>
            </a:r>
          </a:p>
          <a:p>
            <a:pPr lvl="1" eaLnBrk="1" hangingPunct="1"/>
            <a:r>
              <a:rPr lang="en-US" altLang="en-US" sz="2000">
                <a:cs typeface="Times New Roman" panose="02020603050405020304" pitchFamily="18" charset="0"/>
              </a:rPr>
              <a:t>Only a few member countries reported much activity in this area</a:t>
            </a:r>
          </a:p>
        </p:txBody>
      </p:sp>
      <p:sp>
        <p:nvSpPr>
          <p:cNvPr id="57348" name="Text Box 4">
            <a:extLst>
              <a:ext uri="{FF2B5EF4-FFF2-40B4-BE49-F238E27FC236}">
                <a16:creationId xmlns:a16="http://schemas.microsoft.com/office/drawing/2014/main" id="{9FB3833D-98C2-6246-4B3D-2FE35C415703}"/>
              </a:ext>
            </a:extLst>
          </p:cNvPr>
          <p:cNvSpPr txBox="1">
            <a:spLocks noChangeArrowheads="1"/>
          </p:cNvSpPr>
          <p:nvPr/>
        </p:nvSpPr>
        <p:spPr bwMode="auto">
          <a:xfrm>
            <a:off x="7391400" y="762000"/>
            <a:ext cx="327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600"/>
              <a:t>[cf. A.M. Green, Yale, 2004]</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C3867B7-74F1-8268-3CE3-360B2B506F98}"/>
              </a:ext>
            </a:extLst>
          </p:cNvPr>
          <p:cNvSpPr>
            <a:spLocks noGrp="1" noChangeArrowheads="1"/>
          </p:cNvSpPr>
          <p:nvPr>
            <p:ph type="title"/>
          </p:nvPr>
        </p:nvSpPr>
        <p:spPr>
          <a:xfrm>
            <a:off x="2703513" y="1"/>
            <a:ext cx="7772400" cy="862013"/>
          </a:xfrm>
        </p:spPr>
        <p:txBody>
          <a:bodyPr/>
          <a:lstStyle/>
          <a:p>
            <a:pPr eaLnBrk="1" hangingPunct="1"/>
            <a:r>
              <a:rPr lang="en-US" altLang="en-US" sz="1800"/>
              <a:t>4.2. Legal </a:t>
            </a:r>
            <a:r>
              <a:rPr lang="pl-PL" altLang="en-US" sz="1800"/>
              <a:t>Privacy </a:t>
            </a:r>
            <a:r>
              <a:rPr lang="en-US" altLang="en-US" sz="1800"/>
              <a:t>Controls (12)	</a:t>
            </a:r>
            <a:br>
              <a:rPr lang="en-US" altLang="en-US" sz="1800"/>
            </a:br>
            <a:r>
              <a:rPr lang="en-US" altLang="en-US" sz="1800"/>
              <a:t> e) Observations and Conclusions</a:t>
            </a:r>
          </a:p>
        </p:txBody>
      </p:sp>
      <p:sp>
        <p:nvSpPr>
          <p:cNvPr id="59395" name="Rectangle 3">
            <a:extLst>
              <a:ext uri="{FF2B5EF4-FFF2-40B4-BE49-F238E27FC236}">
                <a16:creationId xmlns:a16="http://schemas.microsoft.com/office/drawing/2014/main" id="{84D9EB55-1721-A84E-1F80-110903D62330}"/>
              </a:ext>
            </a:extLst>
          </p:cNvPr>
          <p:cNvSpPr>
            <a:spLocks noGrp="1" noChangeArrowheads="1"/>
          </p:cNvSpPr>
          <p:nvPr>
            <p:ph idx="1"/>
          </p:nvPr>
        </p:nvSpPr>
        <p:spPr/>
        <p:txBody>
          <a:bodyPr/>
          <a:lstStyle/>
          <a:p>
            <a:pPr eaLnBrk="1" hangingPunct="1"/>
            <a:r>
              <a:rPr lang="en-US" altLang="en-US" sz="2400">
                <a:cs typeface="Times New Roman" panose="02020603050405020304" pitchFamily="18" charset="0"/>
              </a:rPr>
              <a:t>Conclusions</a:t>
            </a:r>
          </a:p>
          <a:p>
            <a:pPr lvl="1" eaLnBrk="1" hangingPunct="1"/>
            <a:r>
              <a:rPr lang="en-US" altLang="en-US" sz="2000">
                <a:cs typeface="Times New Roman" panose="02020603050405020304" pitchFamily="18" charset="0"/>
              </a:rPr>
              <a:t>Still work to be done to ensure the security of personal information for all individuals in all countries</a:t>
            </a:r>
          </a:p>
          <a:p>
            <a:pPr lvl="1" eaLnBrk="1" hangingPunct="1"/>
            <a:endParaRPr lang="en-US" altLang="en-US" sz="700">
              <a:cs typeface="Times New Roman" panose="02020603050405020304" pitchFamily="18" charset="0"/>
            </a:endParaRPr>
          </a:p>
          <a:p>
            <a:pPr lvl="1" eaLnBrk="1" hangingPunct="1"/>
            <a:r>
              <a:rPr lang="en-US" altLang="en-US" sz="2000">
                <a:cs typeface="Times New Roman" panose="02020603050405020304" pitchFamily="18" charset="0"/>
              </a:rPr>
              <a:t>Critical that privacy protection be viewed in a global perspective</a:t>
            </a:r>
          </a:p>
          <a:p>
            <a:pPr lvl="2" eaLnBrk="1" hangingPunct="1"/>
            <a:r>
              <a:rPr lang="en-US" altLang="en-US" sz="1800">
                <a:cs typeface="Times New Roman" panose="02020603050405020304" pitchFamily="18" charset="0"/>
              </a:rPr>
              <a:t>Better than a purely national one –</a:t>
            </a:r>
          </a:p>
          <a:p>
            <a:pPr lvl="2" eaLnBrk="1" hangingPunct="1">
              <a:buFont typeface="Wingdings" panose="05000000000000000000" pitchFamily="2" charset="2"/>
              <a:buNone/>
            </a:pPr>
            <a:r>
              <a:rPr lang="en-US" altLang="en-US" sz="1800">
                <a:cs typeface="Times New Roman" panose="02020603050405020304" pitchFamily="18" charset="0"/>
              </a:rPr>
              <a:t>	To better handle privacy violations that cross national borders</a:t>
            </a:r>
          </a:p>
        </p:txBody>
      </p:sp>
      <p:sp>
        <p:nvSpPr>
          <p:cNvPr id="59396" name="Text Box 4">
            <a:extLst>
              <a:ext uri="{FF2B5EF4-FFF2-40B4-BE49-F238E27FC236}">
                <a16:creationId xmlns:a16="http://schemas.microsoft.com/office/drawing/2014/main" id="{C169D247-A831-1789-AFF5-3DBF33401AB2}"/>
              </a:ext>
            </a:extLst>
          </p:cNvPr>
          <p:cNvSpPr txBox="1">
            <a:spLocks noChangeArrowheads="1"/>
          </p:cNvSpPr>
          <p:nvPr/>
        </p:nvSpPr>
        <p:spPr bwMode="auto">
          <a:xfrm>
            <a:off x="6934200" y="76200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200"/>
              <a:t>[cf. A.M. Green, Yale, 2004]</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BBB0892-243D-1891-13E3-DCC0437B268D}"/>
              </a:ext>
            </a:extLst>
          </p:cNvPr>
          <p:cNvSpPr>
            <a:spLocks noGrp="1" noChangeArrowheads="1"/>
          </p:cNvSpPr>
          <p:nvPr>
            <p:ph type="title"/>
          </p:nvPr>
        </p:nvSpPr>
        <p:spPr/>
        <p:txBody>
          <a:bodyPr/>
          <a:lstStyle/>
          <a:p>
            <a:pPr eaLnBrk="1" hangingPunct="1"/>
            <a:r>
              <a:rPr lang="en-US" altLang="en-US" sz="3200"/>
              <a:t>5. Selected Advanced</a:t>
            </a:r>
            <a:r>
              <a:rPr lang="en-US" altLang="en-US" sz="2000"/>
              <a:t> </a:t>
            </a:r>
            <a:r>
              <a:rPr lang="en-US" altLang="en-US" sz="3200"/>
              <a:t>Topics in Privacy </a:t>
            </a:r>
            <a:r>
              <a:rPr lang="en-US" altLang="en-US" sz="1600"/>
              <a:t>(1)</a:t>
            </a:r>
          </a:p>
        </p:txBody>
      </p:sp>
      <p:sp>
        <p:nvSpPr>
          <p:cNvPr id="61443" name="Rectangle 3">
            <a:extLst>
              <a:ext uri="{FF2B5EF4-FFF2-40B4-BE49-F238E27FC236}">
                <a16:creationId xmlns:a16="http://schemas.microsoft.com/office/drawing/2014/main" id="{EE8D8A6A-DE67-E3A3-0836-8E3A4B0A20CA}"/>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2400">
                <a:solidFill>
                  <a:srgbClr val="0000FF"/>
                </a:solidFill>
              </a:rPr>
              <a:t>			Outline</a:t>
            </a:r>
          </a:p>
          <a:p>
            <a:pPr eaLnBrk="1" hangingPunct="1">
              <a:buFont typeface="Wingdings" panose="05000000000000000000" pitchFamily="2" charset="2"/>
              <a:buNone/>
            </a:pPr>
            <a:endParaRPr lang="en-US" altLang="en-US" sz="2400">
              <a:solidFill>
                <a:srgbClr val="0000FF"/>
              </a:solidFill>
            </a:endParaRPr>
          </a:p>
          <a:p>
            <a:pPr lvl="1" eaLnBrk="1" hangingPunct="1">
              <a:spcBef>
                <a:spcPct val="0"/>
              </a:spcBef>
              <a:buSzTx/>
              <a:buFont typeface="Wingdings" panose="05000000000000000000" pitchFamily="2" charset="2"/>
              <a:buNone/>
            </a:pPr>
            <a:r>
              <a:rPr lang="en-US" altLang="en-US"/>
              <a:t>5.1) Privacy </a:t>
            </a:r>
            <a:r>
              <a:rPr lang="en-US" altLang="en-US">
                <a:solidFill>
                  <a:srgbClr val="0000FF"/>
                </a:solidFill>
              </a:rPr>
              <a:t>in pervasive computing</a:t>
            </a:r>
          </a:p>
          <a:p>
            <a:pPr lvl="1" eaLnBrk="1" hangingPunct="1">
              <a:spcBef>
                <a:spcPct val="0"/>
              </a:spcBef>
              <a:buFont typeface="Wingdings" panose="05000000000000000000" pitchFamily="2" charset="2"/>
              <a:buNone/>
            </a:pPr>
            <a:r>
              <a:rPr lang="en-US" altLang="en-US"/>
              <a:t>5.2) Using </a:t>
            </a:r>
            <a:r>
              <a:rPr lang="en-US" altLang="en-US">
                <a:solidFill>
                  <a:srgbClr val="0000FF"/>
                </a:solidFill>
              </a:rPr>
              <a:t>trust</a:t>
            </a:r>
            <a:r>
              <a:rPr lang="en-US" altLang="en-US"/>
              <a:t> paradigm for privacy protection</a:t>
            </a:r>
          </a:p>
          <a:p>
            <a:pPr lvl="1" eaLnBrk="1" hangingPunct="1">
              <a:spcBef>
                <a:spcPct val="0"/>
              </a:spcBef>
              <a:buFont typeface="Wingdings" panose="05000000000000000000" pitchFamily="2" charset="2"/>
              <a:buNone/>
            </a:pPr>
            <a:r>
              <a:rPr lang="en-US" altLang="en-US"/>
              <a:t>5.3) Privacy </a:t>
            </a:r>
            <a:r>
              <a:rPr lang="en-US" altLang="en-US">
                <a:solidFill>
                  <a:srgbClr val="0000FF"/>
                </a:solidFill>
              </a:rPr>
              <a:t>metrics</a:t>
            </a:r>
          </a:p>
          <a:p>
            <a:pPr lvl="1" eaLnBrk="1" hangingPunct="1">
              <a:spcBef>
                <a:spcPct val="0"/>
              </a:spcBef>
              <a:buFont typeface="Wingdings" panose="05000000000000000000" pitchFamily="2" charset="2"/>
              <a:buNone/>
            </a:pPr>
            <a:r>
              <a:rPr lang="en-US" altLang="en-US"/>
              <a:t>5.4) Trading </a:t>
            </a:r>
            <a:r>
              <a:rPr lang="en-US" altLang="en-US">
                <a:solidFill>
                  <a:srgbClr val="0000FF"/>
                </a:solidFill>
              </a:rPr>
              <a:t>privacy for trust</a:t>
            </a:r>
          </a:p>
          <a:p>
            <a:pPr eaLnBrk="1" hangingPunct="1"/>
            <a:endParaRPr lang="en-US" altLang="en-US" sz="2400">
              <a:solidFill>
                <a:srgbClr val="0000FF"/>
              </a:solidFill>
            </a:endParaRPr>
          </a:p>
        </p:txBody>
      </p:sp>
      <p:sp>
        <p:nvSpPr>
          <p:cNvPr id="61444" name="Text Box 4">
            <a:extLst>
              <a:ext uri="{FF2B5EF4-FFF2-40B4-BE49-F238E27FC236}">
                <a16:creationId xmlns:a16="http://schemas.microsoft.com/office/drawing/2014/main" id="{83AB1ACC-5F2C-5D38-9D03-8A66856A7C0B}"/>
              </a:ext>
            </a:extLst>
          </p:cNvPr>
          <p:cNvSpPr txBox="1">
            <a:spLocks noChangeArrowheads="1"/>
          </p:cNvSpPr>
          <p:nvPr/>
        </p:nvSpPr>
        <p:spPr bwMode="auto">
          <a:xfrm>
            <a:off x="6934200" y="76200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200"/>
              <a:t>[cf. A.M. Green, Yale, 2004]</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C9B1A07-38E3-B9E4-2A65-E4EACB207205}"/>
              </a:ext>
            </a:extLst>
          </p:cNvPr>
          <p:cNvSpPr>
            <a:spLocks noGrp="1" noChangeArrowheads="1"/>
          </p:cNvSpPr>
          <p:nvPr>
            <p:ph type="title"/>
          </p:nvPr>
        </p:nvSpPr>
        <p:spPr>
          <a:xfrm>
            <a:off x="2743200" y="76200"/>
            <a:ext cx="7640638" cy="762000"/>
          </a:xfrm>
        </p:spPr>
        <p:txBody>
          <a:bodyPr/>
          <a:lstStyle/>
          <a:p>
            <a:pPr eaLnBrk="1" hangingPunct="1">
              <a:lnSpc>
                <a:spcPct val="80000"/>
              </a:lnSpc>
            </a:pPr>
            <a:r>
              <a:rPr lang="en-US" altLang="en-US" sz="1400"/>
              <a:t>5. Selected Advanced Topics in Privacy</a:t>
            </a:r>
            <a:br>
              <a:rPr lang="en-US" altLang="en-US" sz="1400"/>
            </a:br>
            <a:r>
              <a:rPr lang="en-US" altLang="en-US" sz="3200"/>
              <a:t>5.1. </a:t>
            </a:r>
            <a:r>
              <a:rPr lang="en-US" altLang="en-US" sz="3200">
                <a:solidFill>
                  <a:srgbClr val="0000CC"/>
                </a:solidFill>
              </a:rPr>
              <a:t>Privacy in Pervasive Computing</a:t>
            </a:r>
            <a:r>
              <a:rPr lang="en-US" altLang="en-US" sz="3200"/>
              <a:t> </a:t>
            </a:r>
            <a:r>
              <a:rPr lang="en-US" altLang="en-US" sz="1600">
                <a:solidFill>
                  <a:srgbClr val="0000CC"/>
                </a:solidFill>
              </a:rPr>
              <a:t>(1)</a:t>
            </a:r>
          </a:p>
        </p:txBody>
      </p:sp>
      <p:sp>
        <p:nvSpPr>
          <p:cNvPr id="63491" name="Rectangle 3">
            <a:extLst>
              <a:ext uri="{FF2B5EF4-FFF2-40B4-BE49-F238E27FC236}">
                <a16:creationId xmlns:a16="http://schemas.microsoft.com/office/drawing/2014/main" id="{E1DCB03C-3D6F-EF78-74E6-A4A918572DA7}"/>
              </a:ext>
            </a:extLst>
          </p:cNvPr>
          <p:cNvSpPr>
            <a:spLocks noGrp="1" noChangeArrowheads="1"/>
          </p:cNvSpPr>
          <p:nvPr>
            <p:ph idx="1"/>
          </p:nvPr>
        </p:nvSpPr>
        <p:spPr>
          <a:xfrm>
            <a:off x="1752600" y="1085850"/>
            <a:ext cx="8915400" cy="5638800"/>
          </a:xfrm>
        </p:spPr>
        <p:txBody>
          <a:bodyPr>
            <a:normAutofit fontScale="92500" lnSpcReduction="20000"/>
          </a:bodyPr>
          <a:lstStyle/>
          <a:p>
            <a:pPr eaLnBrk="1" hangingPunct="1">
              <a:spcBef>
                <a:spcPct val="0"/>
              </a:spcBef>
            </a:pPr>
            <a:r>
              <a:rPr lang="en-US" altLang="en-US" sz="2400"/>
              <a:t>In</a:t>
            </a:r>
            <a:r>
              <a:rPr lang="en-US" altLang="en-US" sz="2400">
                <a:solidFill>
                  <a:srgbClr val="0000CC"/>
                </a:solidFill>
              </a:rPr>
              <a:t> pervasive computing</a:t>
            </a:r>
            <a:r>
              <a:rPr lang="en-US" altLang="en-US" sz="2400"/>
              <a:t> environments</a:t>
            </a:r>
            <a:r>
              <a:rPr lang="en-US" altLang="en-US" sz="2400">
                <a:solidFill>
                  <a:srgbClr val="0000CC"/>
                </a:solidFill>
              </a:rPr>
              <a:t>, socially-based paradigms</a:t>
            </a:r>
            <a:r>
              <a:rPr lang="en-US" altLang="en-US" sz="2400"/>
              <a:t> </a:t>
            </a:r>
            <a:r>
              <a:rPr lang="en-US" altLang="en-US" sz="2400">
                <a:solidFill>
                  <a:srgbClr val="5F5F5F"/>
                </a:solidFill>
              </a:rPr>
              <a:t>(incl. trust)</a:t>
            </a:r>
            <a:r>
              <a:rPr lang="en-US" altLang="en-US" sz="2400"/>
              <a:t> will play a </a:t>
            </a:r>
            <a:r>
              <a:rPr lang="en-US" altLang="en-US" sz="2400">
                <a:solidFill>
                  <a:srgbClr val="0000CC"/>
                </a:solidFill>
              </a:rPr>
              <a:t>big role</a:t>
            </a:r>
          </a:p>
          <a:p>
            <a:pPr eaLnBrk="1" hangingPunct="1">
              <a:spcBef>
                <a:spcPct val="0"/>
              </a:spcBef>
            </a:pPr>
            <a:endParaRPr lang="en-US" altLang="en-US" sz="800"/>
          </a:p>
          <a:p>
            <a:pPr eaLnBrk="1" hangingPunct="1">
              <a:spcBef>
                <a:spcPct val="0"/>
              </a:spcBef>
            </a:pPr>
            <a:r>
              <a:rPr lang="en-US" altLang="en-US" sz="2400"/>
              <a:t>People surrounded by </a:t>
            </a:r>
            <a:r>
              <a:rPr lang="en-US" altLang="en-US" sz="2400">
                <a:solidFill>
                  <a:srgbClr val="0000CC"/>
                </a:solidFill>
              </a:rPr>
              <a:t>zillions of computing devices</a:t>
            </a:r>
            <a:r>
              <a:rPr lang="en-US" altLang="en-US" sz="2400"/>
              <a:t> of all kinds, sizes, and aptitudes      </a:t>
            </a:r>
            <a:r>
              <a:rPr lang="en-US" altLang="en-US" sz="2000"/>
              <a:t> </a:t>
            </a:r>
            <a:r>
              <a:rPr lang="en-US" altLang="en-US" sz="1000">
                <a:solidFill>
                  <a:srgbClr val="5F5F5F"/>
                </a:solidFill>
              </a:rPr>
              <a:t>[“Sensor Nation: Special Report,” </a:t>
            </a:r>
            <a:r>
              <a:rPr lang="en-US" altLang="en-US" sz="1000" i="1">
                <a:solidFill>
                  <a:srgbClr val="5F5F5F"/>
                </a:solidFill>
              </a:rPr>
              <a:t>IEEE Spectrum</a:t>
            </a:r>
            <a:r>
              <a:rPr lang="en-US" altLang="en-US" sz="1000">
                <a:solidFill>
                  <a:srgbClr val="5F5F5F"/>
                </a:solidFill>
              </a:rPr>
              <a:t>, vol. 41, no. 7, 2004 ]</a:t>
            </a:r>
          </a:p>
          <a:p>
            <a:pPr lvl="1" eaLnBrk="1" hangingPunct="1">
              <a:spcBef>
                <a:spcPct val="0"/>
              </a:spcBef>
            </a:pPr>
            <a:r>
              <a:rPr lang="en-US" altLang="en-US" sz="2000">
                <a:solidFill>
                  <a:srgbClr val="0000CC"/>
                </a:solidFill>
              </a:rPr>
              <a:t>Most</a:t>
            </a:r>
            <a:r>
              <a:rPr lang="en-US" altLang="en-US" sz="2000"/>
              <a:t> with </a:t>
            </a:r>
            <a:r>
              <a:rPr lang="en-US" altLang="en-US" sz="2000">
                <a:solidFill>
                  <a:srgbClr val="0000CC"/>
                </a:solidFill>
              </a:rPr>
              <a:t>limited / rudimentary</a:t>
            </a:r>
            <a:r>
              <a:rPr lang="en-US" altLang="en-US" sz="2000"/>
              <a:t> capabilities</a:t>
            </a:r>
          </a:p>
          <a:p>
            <a:pPr lvl="2" eaLnBrk="1" hangingPunct="1">
              <a:spcBef>
                <a:spcPct val="0"/>
              </a:spcBef>
            </a:pPr>
            <a:r>
              <a:rPr lang="en-US" altLang="en-US" sz="1800"/>
              <a:t>Quite small, e.g., RFID tags, smart dust</a:t>
            </a:r>
          </a:p>
          <a:p>
            <a:pPr lvl="1" eaLnBrk="1" hangingPunct="1">
              <a:spcBef>
                <a:spcPct val="0"/>
              </a:spcBef>
            </a:pPr>
            <a:r>
              <a:rPr lang="en-US" altLang="en-US" sz="2000">
                <a:solidFill>
                  <a:srgbClr val="0000CC"/>
                </a:solidFill>
              </a:rPr>
              <a:t>Most embedded</a:t>
            </a:r>
            <a:r>
              <a:rPr lang="en-US" altLang="en-US" sz="2000"/>
              <a:t> in artifacts for everyday use, or even human bodies</a:t>
            </a:r>
          </a:p>
          <a:p>
            <a:pPr lvl="2" eaLnBrk="1" hangingPunct="1">
              <a:spcBef>
                <a:spcPct val="0"/>
              </a:spcBef>
            </a:pPr>
            <a:r>
              <a:rPr lang="en-US" altLang="en-US" sz="1800"/>
              <a:t>Possible both </a:t>
            </a:r>
            <a:r>
              <a:rPr lang="en-US" altLang="en-US" sz="1800">
                <a:solidFill>
                  <a:srgbClr val="0000CC"/>
                </a:solidFill>
              </a:rPr>
              <a:t>beneficial and detrimental</a:t>
            </a:r>
            <a:r>
              <a:rPr lang="en-US" altLang="en-US" sz="1800"/>
              <a:t> </a:t>
            </a:r>
            <a:r>
              <a:rPr lang="en-US" altLang="en-US" sz="1400">
                <a:solidFill>
                  <a:srgbClr val="5F5F5F"/>
                </a:solidFill>
              </a:rPr>
              <a:t>(even apocalyptic)</a:t>
            </a:r>
            <a:r>
              <a:rPr lang="en-US" altLang="en-US" sz="1800"/>
              <a:t>  consequences</a:t>
            </a:r>
          </a:p>
          <a:p>
            <a:pPr lvl="1" eaLnBrk="1" hangingPunct="1">
              <a:spcBef>
                <a:spcPct val="0"/>
              </a:spcBef>
            </a:pPr>
            <a:endParaRPr lang="en-US" altLang="en-US" sz="800"/>
          </a:p>
          <a:p>
            <a:pPr eaLnBrk="1" hangingPunct="1">
              <a:spcBef>
                <a:spcPct val="0"/>
              </a:spcBef>
            </a:pPr>
            <a:r>
              <a:rPr lang="en-US" altLang="en-US" sz="2400"/>
              <a:t>Danger of malevolent </a:t>
            </a:r>
            <a:r>
              <a:rPr lang="en-US" altLang="en-US" sz="2400" i="1">
                <a:solidFill>
                  <a:srgbClr val="0000CC"/>
                </a:solidFill>
              </a:rPr>
              <a:t>opportunistic </a:t>
            </a:r>
            <a:r>
              <a:rPr lang="en-US" altLang="en-US" sz="2400">
                <a:solidFill>
                  <a:srgbClr val="0000CC"/>
                </a:solidFill>
              </a:rPr>
              <a:t>sensor networks</a:t>
            </a:r>
          </a:p>
          <a:p>
            <a:pPr eaLnBrk="1" hangingPunct="1">
              <a:spcBef>
                <a:spcPct val="0"/>
              </a:spcBef>
              <a:buFont typeface="Wingdings" panose="05000000000000000000" pitchFamily="2" charset="2"/>
              <a:buNone/>
            </a:pPr>
            <a:r>
              <a:rPr lang="en-US" altLang="en-US" sz="2400"/>
              <a:t>	— pervasive devices self-organizing into huge spy networks</a:t>
            </a:r>
          </a:p>
          <a:p>
            <a:pPr lvl="1" eaLnBrk="1" hangingPunct="1">
              <a:spcBef>
                <a:spcPct val="0"/>
              </a:spcBef>
            </a:pPr>
            <a:r>
              <a:rPr lang="en-US" altLang="en-US" sz="2000">
                <a:solidFill>
                  <a:srgbClr val="0000CC"/>
                </a:solidFill>
              </a:rPr>
              <a:t>Able to spy</a:t>
            </a:r>
            <a:r>
              <a:rPr lang="en-US" altLang="en-US" sz="2000"/>
              <a:t> anywhere, anytime, on everybody and everything</a:t>
            </a:r>
          </a:p>
          <a:p>
            <a:pPr lvl="1" eaLnBrk="1" hangingPunct="1">
              <a:spcBef>
                <a:spcPct val="0"/>
              </a:spcBef>
            </a:pPr>
            <a:r>
              <a:rPr lang="en-US" altLang="en-US" sz="2000"/>
              <a:t>Need means of </a:t>
            </a:r>
            <a:r>
              <a:rPr lang="en-US" altLang="en-US" sz="2000">
                <a:solidFill>
                  <a:srgbClr val="0000FF"/>
                </a:solidFill>
              </a:rPr>
              <a:t>detection</a:t>
            </a:r>
            <a:r>
              <a:rPr lang="en-US" altLang="en-US" sz="2000"/>
              <a:t> &amp; </a:t>
            </a:r>
            <a:r>
              <a:rPr lang="en-US" altLang="en-US" sz="2000">
                <a:solidFill>
                  <a:srgbClr val="0000FF"/>
                </a:solidFill>
              </a:rPr>
              <a:t>neutralization</a:t>
            </a:r>
          </a:p>
          <a:p>
            <a:pPr lvl="2" eaLnBrk="1" hangingPunct="1">
              <a:spcBef>
                <a:spcPct val="0"/>
              </a:spcBef>
            </a:pPr>
            <a:r>
              <a:rPr lang="en-US" altLang="en-US" sz="1800"/>
              <a:t>To tell which and how many snoops are active, what data they collect, and who they work for</a:t>
            </a:r>
          </a:p>
          <a:p>
            <a:pPr lvl="3" eaLnBrk="1" hangingPunct="1">
              <a:spcBef>
                <a:spcPct val="0"/>
              </a:spcBef>
            </a:pPr>
            <a:r>
              <a:rPr lang="en-US" altLang="en-US" sz="1600"/>
              <a:t>An advertiser? a nosy neighbor? Big Brother?</a:t>
            </a:r>
          </a:p>
          <a:p>
            <a:pPr lvl="2" eaLnBrk="1" hangingPunct="1">
              <a:spcBef>
                <a:spcPct val="0"/>
              </a:spcBef>
            </a:pPr>
            <a:r>
              <a:rPr lang="en-US" altLang="en-US" sz="1800"/>
              <a:t>Questions such as “Can I trust my refrigerator?” will not be jokes</a:t>
            </a:r>
          </a:p>
          <a:p>
            <a:pPr lvl="3" eaLnBrk="1" hangingPunct="1">
              <a:spcBef>
                <a:spcPct val="0"/>
              </a:spcBef>
            </a:pPr>
            <a:r>
              <a:rPr lang="en-US" altLang="en-US" sz="1600"/>
              <a:t>The refrigerator snitching on its owner’s dietary misbehavior for her doctor</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88B6C7C-856F-0E8D-1F5F-BC7F782F9826}"/>
              </a:ext>
            </a:extLst>
          </p:cNvPr>
          <p:cNvSpPr>
            <a:spLocks noGrp="1" noChangeArrowheads="1"/>
          </p:cNvSpPr>
          <p:nvPr>
            <p:ph type="title"/>
          </p:nvPr>
        </p:nvSpPr>
        <p:spPr>
          <a:xfrm>
            <a:off x="2743200" y="76200"/>
            <a:ext cx="7640638" cy="762000"/>
          </a:xfrm>
        </p:spPr>
        <p:txBody>
          <a:bodyPr/>
          <a:lstStyle/>
          <a:p>
            <a:pPr eaLnBrk="1" hangingPunct="1">
              <a:lnSpc>
                <a:spcPct val="80000"/>
              </a:lnSpc>
            </a:pPr>
            <a:r>
              <a:rPr lang="en-US" altLang="en-US" sz="1600"/>
              <a:t>5.1. </a:t>
            </a:r>
            <a:r>
              <a:rPr lang="en-US" altLang="en-US" sz="1600">
                <a:solidFill>
                  <a:srgbClr val="0000CC"/>
                </a:solidFill>
              </a:rPr>
              <a:t>Privacy in Pervasive Computing</a:t>
            </a:r>
            <a:r>
              <a:rPr lang="en-US" altLang="en-US" sz="1600"/>
              <a:t> </a:t>
            </a:r>
            <a:r>
              <a:rPr lang="en-US" altLang="en-US" sz="1600">
                <a:solidFill>
                  <a:srgbClr val="0000CC"/>
                </a:solidFill>
              </a:rPr>
              <a:t>(2)</a:t>
            </a:r>
          </a:p>
        </p:txBody>
      </p:sp>
      <p:sp>
        <p:nvSpPr>
          <p:cNvPr id="65539" name="Rectangle 3">
            <a:extLst>
              <a:ext uri="{FF2B5EF4-FFF2-40B4-BE49-F238E27FC236}">
                <a16:creationId xmlns:a16="http://schemas.microsoft.com/office/drawing/2014/main" id="{F772A683-D0BB-2D85-4971-20B7618C936E}"/>
              </a:ext>
            </a:extLst>
          </p:cNvPr>
          <p:cNvSpPr>
            <a:spLocks noGrp="1" noChangeArrowheads="1"/>
          </p:cNvSpPr>
          <p:nvPr>
            <p:ph idx="1"/>
          </p:nvPr>
        </p:nvSpPr>
        <p:spPr>
          <a:xfrm>
            <a:off x="1752600" y="1066800"/>
            <a:ext cx="8915400" cy="5638800"/>
          </a:xfrm>
        </p:spPr>
        <p:txBody>
          <a:bodyPr>
            <a:normAutofit fontScale="92500" lnSpcReduction="20000"/>
          </a:bodyPr>
          <a:lstStyle/>
          <a:p>
            <a:pPr eaLnBrk="1" hangingPunct="1">
              <a:spcBef>
                <a:spcPct val="0"/>
              </a:spcBef>
            </a:pPr>
            <a:r>
              <a:rPr lang="en-US" altLang="en-US" sz="2400"/>
              <a:t>Will</a:t>
            </a:r>
            <a:r>
              <a:rPr lang="en-US" altLang="en-US" sz="2400">
                <a:solidFill>
                  <a:srgbClr val="0000CC"/>
                </a:solidFill>
              </a:rPr>
              <a:t> pervasive computing destroy privacy?</a:t>
            </a:r>
            <a:r>
              <a:rPr lang="en-US" altLang="en-US" sz="2000">
                <a:solidFill>
                  <a:srgbClr val="0000CC"/>
                </a:solidFill>
              </a:rPr>
              <a:t> </a:t>
            </a:r>
            <a:r>
              <a:rPr lang="en-US" altLang="en-US" sz="1800">
                <a:solidFill>
                  <a:srgbClr val="5F5F5F"/>
                </a:solidFill>
              </a:rPr>
              <a:t>(as we know it)</a:t>
            </a:r>
          </a:p>
          <a:p>
            <a:pPr lvl="1" eaLnBrk="1" hangingPunct="1">
              <a:spcBef>
                <a:spcPct val="0"/>
              </a:spcBef>
            </a:pPr>
            <a:r>
              <a:rPr lang="en-US" altLang="en-US" sz="2000"/>
              <a:t>Will a </a:t>
            </a:r>
            <a:r>
              <a:rPr lang="en-US" altLang="en-US" sz="2000">
                <a:solidFill>
                  <a:srgbClr val="0000CC"/>
                </a:solidFill>
              </a:rPr>
              <a:t>cyberfly </a:t>
            </a:r>
            <a:r>
              <a:rPr lang="en-US" altLang="en-US" sz="2000"/>
              <a:t>end privacy?</a:t>
            </a:r>
          </a:p>
          <a:p>
            <a:pPr lvl="2" eaLnBrk="1" hangingPunct="1">
              <a:spcBef>
                <a:spcPct val="0"/>
              </a:spcBef>
            </a:pPr>
            <a:r>
              <a:rPr lang="en-US" altLang="en-US" sz="1800"/>
              <a:t>With high-resolution camera eyes and supersensitive microphone ears</a:t>
            </a:r>
          </a:p>
          <a:p>
            <a:pPr lvl="1" eaLnBrk="1" hangingPunct="1">
              <a:spcBef>
                <a:spcPct val="0"/>
              </a:spcBef>
            </a:pPr>
            <a:r>
              <a:rPr lang="en-US" altLang="en-US" sz="2000"/>
              <a:t>If a cyberfly too clever drown in the soup, we’ll build </a:t>
            </a:r>
            <a:r>
              <a:rPr lang="en-US" altLang="en-US" sz="2000">
                <a:solidFill>
                  <a:srgbClr val="0000CC"/>
                </a:solidFill>
              </a:rPr>
              <a:t>cyberspiders</a:t>
            </a:r>
            <a:endParaRPr lang="en-US" altLang="en-US" sz="2000"/>
          </a:p>
          <a:p>
            <a:pPr lvl="1" eaLnBrk="1" hangingPunct="1">
              <a:spcBef>
                <a:spcPct val="0"/>
              </a:spcBef>
            </a:pPr>
            <a:r>
              <a:rPr lang="en-US" altLang="en-US" sz="2000"/>
              <a:t>But then opponents’ </a:t>
            </a:r>
            <a:r>
              <a:rPr lang="en-US" altLang="en-US" sz="2000">
                <a:solidFill>
                  <a:srgbClr val="0000CC"/>
                </a:solidFill>
              </a:rPr>
              <a:t>cyberbirds</a:t>
            </a:r>
            <a:r>
              <a:rPr lang="en-US" altLang="en-US" sz="2000"/>
              <a:t> might eat those up</a:t>
            </a:r>
          </a:p>
          <a:p>
            <a:pPr lvl="1" eaLnBrk="1" hangingPunct="1">
              <a:spcBef>
                <a:spcPct val="0"/>
              </a:spcBef>
            </a:pPr>
            <a:r>
              <a:rPr lang="en-US" altLang="en-US" sz="2000"/>
              <a:t>So, we’ll build a </a:t>
            </a:r>
            <a:r>
              <a:rPr lang="en-US" altLang="en-US" sz="2000">
                <a:solidFill>
                  <a:srgbClr val="0000CC"/>
                </a:solidFill>
              </a:rPr>
              <a:t>cybercat</a:t>
            </a:r>
            <a:endParaRPr lang="en-US" altLang="en-US" sz="2000"/>
          </a:p>
          <a:p>
            <a:pPr lvl="1" eaLnBrk="1" hangingPunct="1">
              <a:spcBef>
                <a:spcPct val="0"/>
              </a:spcBef>
            </a:pPr>
            <a:r>
              <a:rPr lang="en-US" altLang="en-US" sz="2000"/>
              <a:t>And so on and so forth …</a:t>
            </a:r>
          </a:p>
          <a:p>
            <a:pPr lvl="1" eaLnBrk="1" hangingPunct="1">
              <a:spcBef>
                <a:spcPct val="0"/>
              </a:spcBef>
            </a:pPr>
            <a:endParaRPr lang="en-US" altLang="en-US" sz="800"/>
          </a:p>
          <a:p>
            <a:pPr lvl="1" eaLnBrk="1" hangingPunct="1">
              <a:spcBef>
                <a:spcPct val="0"/>
              </a:spcBef>
            </a:pPr>
            <a:endParaRPr lang="en-US" altLang="en-US" sz="800"/>
          </a:p>
          <a:p>
            <a:pPr eaLnBrk="1" hangingPunct="1">
              <a:spcBef>
                <a:spcPct val="0"/>
              </a:spcBef>
            </a:pPr>
            <a:r>
              <a:rPr lang="en-US" altLang="en-US" sz="2400"/>
              <a:t>Radically changed reality demands </a:t>
            </a:r>
            <a:r>
              <a:rPr lang="en-US" altLang="en-US" sz="2400">
                <a:solidFill>
                  <a:srgbClr val="0000CC"/>
                </a:solidFill>
              </a:rPr>
              <a:t>new approaches</a:t>
            </a:r>
            <a:r>
              <a:rPr lang="en-US" altLang="en-US" sz="2400"/>
              <a:t> to privacy</a:t>
            </a:r>
            <a:endParaRPr lang="en-US" altLang="en-US" sz="1800">
              <a:solidFill>
                <a:srgbClr val="5F5F5F"/>
              </a:solidFill>
            </a:endParaRPr>
          </a:p>
          <a:p>
            <a:pPr lvl="1" eaLnBrk="1" hangingPunct="1">
              <a:spcBef>
                <a:spcPct val="0"/>
              </a:spcBef>
            </a:pPr>
            <a:r>
              <a:rPr lang="en-US" altLang="en-US" sz="2000"/>
              <a:t>Maybe need </a:t>
            </a:r>
            <a:r>
              <a:rPr lang="en-US" altLang="en-US" sz="2000">
                <a:solidFill>
                  <a:srgbClr val="0000CC"/>
                </a:solidFill>
              </a:rPr>
              <a:t>a new privacy category</a:t>
            </a:r>
            <a:r>
              <a:rPr lang="en-US" altLang="en-US" sz="2000"/>
              <a:t>—namely, </a:t>
            </a:r>
            <a:r>
              <a:rPr lang="en-US" altLang="en-US" sz="2000">
                <a:solidFill>
                  <a:srgbClr val="0000CC"/>
                </a:solidFill>
              </a:rPr>
              <a:t>artifact privacy</a:t>
            </a:r>
            <a:r>
              <a:rPr lang="en-US" altLang="en-US" sz="2000"/>
              <a:t>?</a:t>
            </a:r>
          </a:p>
          <a:p>
            <a:pPr lvl="1" eaLnBrk="1" hangingPunct="1">
              <a:spcBef>
                <a:spcPct val="0"/>
              </a:spcBef>
            </a:pPr>
            <a:endParaRPr lang="en-US" altLang="en-US" sz="800"/>
          </a:p>
          <a:p>
            <a:pPr lvl="1" eaLnBrk="1" hangingPunct="1">
              <a:spcBef>
                <a:spcPct val="0"/>
              </a:spcBef>
            </a:pPr>
            <a:r>
              <a:rPr lang="en-US" altLang="en-US" sz="2000"/>
              <a:t>Our belief: </a:t>
            </a:r>
            <a:r>
              <a:rPr lang="en-US" altLang="en-US" sz="2000">
                <a:solidFill>
                  <a:srgbClr val="0000CC"/>
                </a:solidFill>
              </a:rPr>
              <a:t>Socially based paradigms</a:t>
            </a:r>
            <a:r>
              <a:rPr lang="en-US" altLang="en-US" sz="2000"/>
              <a:t> </a:t>
            </a:r>
            <a:r>
              <a:rPr lang="en-US" altLang="en-US" sz="1600">
                <a:solidFill>
                  <a:srgbClr val="808080"/>
                </a:solidFill>
              </a:rPr>
              <a:t>(such as trust-based approaches)</a:t>
            </a:r>
            <a:r>
              <a:rPr lang="en-US" altLang="en-US" sz="2000"/>
              <a:t> </a:t>
            </a:r>
            <a:r>
              <a:rPr lang="en-US" altLang="en-US" sz="2000">
                <a:solidFill>
                  <a:srgbClr val="0000CC"/>
                </a:solidFill>
              </a:rPr>
              <a:t>will play a big role</a:t>
            </a:r>
            <a:r>
              <a:rPr lang="en-US" altLang="en-US" sz="2000"/>
              <a:t> in pervasive computing</a:t>
            </a:r>
          </a:p>
          <a:p>
            <a:pPr lvl="2" eaLnBrk="1" hangingPunct="1">
              <a:spcBef>
                <a:spcPct val="0"/>
              </a:spcBef>
            </a:pPr>
            <a:r>
              <a:rPr lang="en-US" altLang="en-US" sz="1800"/>
              <a:t>Solutions will vary </a:t>
            </a:r>
            <a:r>
              <a:rPr lang="en-US" altLang="en-US" sz="1400">
                <a:solidFill>
                  <a:srgbClr val="5F5F5F"/>
                </a:solidFill>
              </a:rPr>
              <a:t>(as in social settings)</a:t>
            </a:r>
          </a:p>
          <a:p>
            <a:pPr lvl="3" eaLnBrk="1" hangingPunct="1">
              <a:spcBef>
                <a:spcPct val="0"/>
              </a:spcBef>
            </a:pPr>
            <a:r>
              <a:rPr lang="en-US" altLang="en-US" sz="1600">
                <a:solidFill>
                  <a:srgbClr val="0000CC"/>
                </a:solidFill>
              </a:rPr>
              <a:t>Heavyweighty solutions</a:t>
            </a:r>
            <a:r>
              <a:rPr lang="en-US" altLang="en-US" sz="1600"/>
              <a:t> for entities of high intelligence and capabilities </a:t>
            </a:r>
            <a:r>
              <a:rPr lang="en-US" altLang="en-US" sz="1200">
                <a:solidFill>
                  <a:srgbClr val="808080"/>
                </a:solidFill>
              </a:rPr>
              <a:t>(such as humans and intelligent systems)</a:t>
            </a:r>
            <a:r>
              <a:rPr lang="en-US" altLang="en-US" sz="1600"/>
              <a:t> interacting in complex and important matters</a:t>
            </a:r>
          </a:p>
          <a:p>
            <a:pPr lvl="3" eaLnBrk="1" hangingPunct="1">
              <a:spcBef>
                <a:spcPct val="0"/>
              </a:spcBef>
            </a:pPr>
            <a:endParaRPr lang="en-US" altLang="en-US" sz="800"/>
          </a:p>
          <a:p>
            <a:pPr lvl="3" eaLnBrk="1" hangingPunct="1">
              <a:spcBef>
                <a:spcPct val="0"/>
              </a:spcBef>
            </a:pPr>
            <a:r>
              <a:rPr lang="en-US" altLang="en-US" sz="1600">
                <a:solidFill>
                  <a:srgbClr val="0000CC"/>
                </a:solidFill>
              </a:rPr>
              <a:t>Lightweight solutions</a:t>
            </a:r>
            <a:r>
              <a:rPr lang="en-US" altLang="en-US" sz="1600"/>
              <a:t> for less intelligent and capable entities interacting in simpler matters of lesser consequence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348DB30-7235-2F2D-68FA-C116F19D6759}"/>
              </a:ext>
            </a:extLst>
          </p:cNvPr>
          <p:cNvSpPr>
            <a:spLocks noGrp="1" noChangeArrowheads="1"/>
          </p:cNvSpPr>
          <p:nvPr>
            <p:ph type="title"/>
          </p:nvPr>
        </p:nvSpPr>
        <p:spPr>
          <a:xfrm>
            <a:off x="2590800" y="0"/>
            <a:ext cx="8077200" cy="787400"/>
          </a:xfrm>
        </p:spPr>
        <p:txBody>
          <a:bodyPr>
            <a:normAutofit fontScale="90000"/>
          </a:bodyPr>
          <a:lstStyle/>
          <a:p>
            <a:pPr eaLnBrk="1" hangingPunct="1"/>
            <a:r>
              <a:rPr lang="en-US" altLang="en-US" sz="1600"/>
              <a:t>5. Selected Advanced Topics in Privacy</a:t>
            </a:r>
            <a:br>
              <a:rPr lang="en-US" altLang="en-US" sz="1600"/>
            </a:br>
            <a:r>
              <a:rPr lang="en-US" altLang="en-US" sz="3200"/>
              <a:t>5.2. </a:t>
            </a:r>
            <a:r>
              <a:rPr lang="en-US" altLang="en-US" sz="3200">
                <a:solidFill>
                  <a:srgbClr val="0000CC"/>
                </a:solidFill>
              </a:rPr>
              <a:t>Using Trust for Privacy </a:t>
            </a:r>
            <a:r>
              <a:rPr lang="en-US" altLang="en-US" sz="3200"/>
              <a:t>Protection</a:t>
            </a:r>
            <a:r>
              <a:rPr lang="en-US" altLang="en-US">
                <a:solidFill>
                  <a:srgbClr val="0000CC"/>
                </a:solidFill>
              </a:rPr>
              <a:t> </a:t>
            </a:r>
            <a:r>
              <a:rPr lang="en-US" altLang="en-US" sz="1600" b="1"/>
              <a:t>(1)</a:t>
            </a:r>
          </a:p>
        </p:txBody>
      </p:sp>
      <p:sp>
        <p:nvSpPr>
          <p:cNvPr id="67587" name="Rectangle 3">
            <a:extLst>
              <a:ext uri="{FF2B5EF4-FFF2-40B4-BE49-F238E27FC236}">
                <a16:creationId xmlns:a16="http://schemas.microsoft.com/office/drawing/2014/main" id="{D69AAAC0-BAF3-3767-1E36-72FDD9CCCE09}"/>
              </a:ext>
            </a:extLst>
          </p:cNvPr>
          <p:cNvSpPr>
            <a:spLocks noGrp="1" noChangeArrowheads="1"/>
          </p:cNvSpPr>
          <p:nvPr>
            <p:ph idx="1"/>
          </p:nvPr>
        </p:nvSpPr>
        <p:spPr>
          <a:xfrm>
            <a:off x="1752600" y="1143000"/>
            <a:ext cx="8915400" cy="5715000"/>
          </a:xfrm>
        </p:spPr>
        <p:txBody>
          <a:bodyPr>
            <a:normAutofit lnSpcReduction="10000"/>
          </a:bodyPr>
          <a:lstStyle/>
          <a:p>
            <a:pPr marL="381000" indent="-381000">
              <a:spcBef>
                <a:spcPct val="0"/>
              </a:spcBef>
            </a:pPr>
            <a:r>
              <a:rPr lang="en-US" altLang="en-US" sz="2400">
                <a:solidFill>
                  <a:srgbClr val="0000CC"/>
                </a:solidFill>
              </a:rPr>
              <a:t>Privacy</a:t>
            </a:r>
            <a:r>
              <a:rPr lang="en-US" altLang="en-US" sz="2400" i="1"/>
              <a:t> </a:t>
            </a:r>
            <a:r>
              <a:rPr lang="en-US" altLang="en-US" sz="2400"/>
              <a:t>= entity’s ability to control the availability and exposure of information about itself</a:t>
            </a:r>
          </a:p>
          <a:p>
            <a:pPr marL="800100" lvl="1" indent="-342900">
              <a:spcBef>
                <a:spcPct val="0"/>
              </a:spcBef>
            </a:pPr>
            <a:r>
              <a:rPr lang="en-US" altLang="en-US" sz="2000"/>
              <a:t>We </a:t>
            </a:r>
            <a:r>
              <a:rPr lang="en-US" altLang="en-US" sz="2000">
                <a:solidFill>
                  <a:srgbClr val="0000CC"/>
                </a:solidFill>
              </a:rPr>
              <a:t>extended the subject</a:t>
            </a:r>
            <a:r>
              <a:rPr lang="en-US" altLang="en-US" sz="2000"/>
              <a:t> of privacy </a:t>
            </a:r>
            <a:r>
              <a:rPr lang="en-US" altLang="en-US" sz="2000">
                <a:solidFill>
                  <a:srgbClr val="0000CC"/>
                </a:solidFill>
              </a:rPr>
              <a:t>from a person</a:t>
            </a:r>
            <a:r>
              <a:rPr lang="en-US" altLang="en-US" sz="2000"/>
              <a:t> in the original definition </a:t>
            </a:r>
            <a:r>
              <a:rPr lang="en-US" altLang="en-US" sz="2000">
                <a:solidFill>
                  <a:srgbClr val="808080"/>
                </a:solidFill>
              </a:rPr>
              <a:t>[“Internet Security Glossary,” </a:t>
            </a:r>
            <a:r>
              <a:rPr lang="en-US" altLang="en-US" sz="2000" i="1">
                <a:solidFill>
                  <a:srgbClr val="808080"/>
                </a:solidFill>
              </a:rPr>
              <a:t>The Internet Society, Aug. 2004</a:t>
            </a:r>
            <a:r>
              <a:rPr lang="en-US" altLang="en-US" sz="2000">
                <a:solidFill>
                  <a:srgbClr val="808080"/>
                </a:solidFill>
              </a:rPr>
              <a:t> ]</a:t>
            </a:r>
            <a:r>
              <a:rPr lang="en-US" altLang="en-US" sz="2000"/>
              <a:t> </a:t>
            </a:r>
            <a:r>
              <a:rPr lang="en-US" altLang="en-US" sz="2000">
                <a:solidFill>
                  <a:srgbClr val="0000CC"/>
                </a:solidFill>
              </a:rPr>
              <a:t>to an entity</a:t>
            </a:r>
            <a:r>
              <a:rPr lang="en-US" altLang="en-US" sz="2000"/>
              <a:t>— including an organization or software</a:t>
            </a:r>
          </a:p>
          <a:p>
            <a:pPr marL="1219200" lvl="2" indent="-304800">
              <a:spcBef>
                <a:spcPct val="0"/>
              </a:spcBef>
            </a:pPr>
            <a:r>
              <a:rPr lang="en-US" altLang="en-US"/>
              <a:t>Controversial but stimulating</a:t>
            </a:r>
          </a:p>
          <a:p>
            <a:pPr marL="1219200" lvl="2" indent="-304800">
              <a:spcBef>
                <a:spcPct val="0"/>
              </a:spcBef>
            </a:pPr>
            <a:r>
              <a:rPr lang="en-US" altLang="en-US"/>
              <a:t>Important in pervasive computing</a:t>
            </a:r>
          </a:p>
          <a:p>
            <a:pPr marL="1219200" lvl="2" indent="-304800">
              <a:spcBef>
                <a:spcPct val="0"/>
              </a:spcBef>
              <a:buNone/>
            </a:pPr>
            <a:endParaRPr lang="en-US" altLang="en-US" sz="800"/>
          </a:p>
          <a:p>
            <a:pPr marL="381000" indent="-381000">
              <a:spcBef>
                <a:spcPct val="0"/>
              </a:spcBef>
            </a:pPr>
            <a:r>
              <a:rPr lang="en-US" altLang="en-US" sz="2400">
                <a:solidFill>
                  <a:srgbClr val="0000CC"/>
                </a:solidFill>
              </a:rPr>
              <a:t>Privacy and trust are closely related</a:t>
            </a:r>
          </a:p>
          <a:p>
            <a:pPr marL="800100" lvl="1" indent="-342900">
              <a:spcBef>
                <a:spcPct val="0"/>
              </a:spcBef>
            </a:pPr>
            <a:r>
              <a:rPr lang="en-US" altLang="en-US" sz="2000"/>
              <a:t>Trust is a</a:t>
            </a:r>
            <a:r>
              <a:rPr lang="en-US" altLang="en-US" sz="2000">
                <a:solidFill>
                  <a:srgbClr val="0000CC"/>
                </a:solidFill>
              </a:rPr>
              <a:t> socially-based paradigm</a:t>
            </a:r>
          </a:p>
          <a:p>
            <a:pPr marL="800100" lvl="1" indent="-342900">
              <a:spcBef>
                <a:spcPct val="0"/>
              </a:spcBef>
            </a:pPr>
            <a:r>
              <a:rPr lang="en-US" altLang="en-US" sz="2000">
                <a:solidFill>
                  <a:srgbClr val="0000CC"/>
                </a:solidFill>
              </a:rPr>
              <a:t>Privacy-trust tradeoff</a:t>
            </a:r>
            <a:r>
              <a:rPr lang="en-US" altLang="en-US" sz="2000"/>
              <a:t>:	Entity can trade privacy for a corresponding gain in its partners’ trust in it</a:t>
            </a:r>
          </a:p>
          <a:p>
            <a:pPr marL="800100" lvl="1" indent="-342900">
              <a:spcBef>
                <a:spcPct val="0"/>
              </a:spcBef>
            </a:pPr>
            <a:endParaRPr lang="en-US" altLang="en-US" sz="800"/>
          </a:p>
          <a:p>
            <a:pPr marL="800100" lvl="1" indent="-342900">
              <a:spcBef>
                <a:spcPct val="0"/>
              </a:spcBef>
            </a:pPr>
            <a:r>
              <a:rPr lang="en-US" altLang="en-US" sz="2000"/>
              <a:t>The </a:t>
            </a:r>
            <a:r>
              <a:rPr lang="en-US" altLang="en-US" sz="2000">
                <a:solidFill>
                  <a:srgbClr val="0000CC"/>
                </a:solidFill>
              </a:rPr>
              <a:t>scope of</a:t>
            </a:r>
            <a:r>
              <a:rPr lang="en-US" altLang="en-US" sz="2000"/>
              <a:t> an entity’s privacy </a:t>
            </a:r>
            <a:r>
              <a:rPr lang="en-US" altLang="en-US" sz="2000">
                <a:solidFill>
                  <a:srgbClr val="0000CC"/>
                </a:solidFill>
              </a:rPr>
              <a:t>disclosure</a:t>
            </a:r>
            <a:r>
              <a:rPr lang="en-US" altLang="en-US" sz="2000"/>
              <a:t> should be </a:t>
            </a:r>
            <a:r>
              <a:rPr lang="en-US" altLang="en-US" sz="2000">
                <a:solidFill>
                  <a:srgbClr val="0000CC"/>
                </a:solidFill>
              </a:rPr>
              <a:t>proportional to</a:t>
            </a:r>
            <a:r>
              <a:rPr lang="en-US" altLang="en-US" sz="2000"/>
              <a:t> the </a:t>
            </a:r>
            <a:r>
              <a:rPr lang="en-US" altLang="en-US" sz="2000">
                <a:solidFill>
                  <a:srgbClr val="0000CC"/>
                </a:solidFill>
              </a:rPr>
              <a:t>benefits</a:t>
            </a:r>
            <a:r>
              <a:rPr lang="en-US" altLang="en-US" sz="2000"/>
              <a:t> expected from the interaction</a:t>
            </a:r>
          </a:p>
          <a:p>
            <a:pPr marL="1219200" lvl="2" indent="-304800">
              <a:spcBef>
                <a:spcPct val="0"/>
              </a:spcBef>
            </a:pPr>
            <a:r>
              <a:rPr lang="en-US" altLang="en-US"/>
              <a:t>As in social interactions</a:t>
            </a:r>
          </a:p>
          <a:p>
            <a:pPr marL="1219200" lvl="2" indent="-304800">
              <a:spcBef>
                <a:spcPct val="0"/>
              </a:spcBef>
            </a:pPr>
            <a:r>
              <a:rPr lang="en-US" altLang="en-US"/>
              <a:t>E.g.: a customer applying for a mortgage must reveal much more personal data than someone buying a book</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23FD8CC-56BD-B80C-E89D-3D550DB20B95}"/>
              </a:ext>
            </a:extLst>
          </p:cNvPr>
          <p:cNvSpPr>
            <a:spLocks noGrp="1" noChangeArrowheads="1"/>
          </p:cNvSpPr>
          <p:nvPr>
            <p:ph type="title"/>
          </p:nvPr>
        </p:nvSpPr>
        <p:spPr>
          <a:xfrm>
            <a:off x="2590800" y="0"/>
            <a:ext cx="8077200" cy="800100"/>
          </a:xfrm>
        </p:spPr>
        <p:txBody>
          <a:bodyPr/>
          <a:lstStyle/>
          <a:p>
            <a:pPr eaLnBrk="1" hangingPunct="1"/>
            <a:r>
              <a:rPr lang="en-US" altLang="en-US" sz="1600"/>
              <a:t>5.2. </a:t>
            </a:r>
            <a:r>
              <a:rPr lang="en-US" altLang="en-US" sz="1600">
                <a:solidFill>
                  <a:srgbClr val="0000CC"/>
                </a:solidFill>
              </a:rPr>
              <a:t>Using Trust for Privacy </a:t>
            </a:r>
            <a:r>
              <a:rPr lang="en-US" altLang="en-US" sz="1600"/>
              <a:t>Protection (2)</a:t>
            </a:r>
          </a:p>
        </p:txBody>
      </p:sp>
      <p:sp>
        <p:nvSpPr>
          <p:cNvPr id="69635" name="Rectangle 3">
            <a:extLst>
              <a:ext uri="{FF2B5EF4-FFF2-40B4-BE49-F238E27FC236}">
                <a16:creationId xmlns:a16="http://schemas.microsoft.com/office/drawing/2014/main" id="{BA6E1888-C28A-165E-EA9B-B92449C293C0}"/>
              </a:ext>
            </a:extLst>
          </p:cNvPr>
          <p:cNvSpPr>
            <a:spLocks noGrp="1" noChangeArrowheads="1"/>
          </p:cNvSpPr>
          <p:nvPr>
            <p:ph idx="1"/>
          </p:nvPr>
        </p:nvSpPr>
        <p:spPr>
          <a:xfrm>
            <a:off x="1752600" y="1143000"/>
            <a:ext cx="8915400" cy="5715000"/>
          </a:xfrm>
        </p:spPr>
        <p:txBody>
          <a:bodyPr>
            <a:normAutofit fontScale="92500" lnSpcReduction="10000"/>
          </a:bodyPr>
          <a:lstStyle/>
          <a:p>
            <a:pPr marL="381000" indent="-381000">
              <a:spcBef>
                <a:spcPct val="0"/>
              </a:spcBef>
              <a:tabLst>
                <a:tab pos="4748213" algn="l"/>
              </a:tabLst>
            </a:pPr>
            <a:r>
              <a:rPr lang="en-US" altLang="en-US" sz="2400">
                <a:solidFill>
                  <a:srgbClr val="0000CC"/>
                </a:solidFill>
              </a:rPr>
              <a:t>Optimize</a:t>
            </a:r>
            <a:r>
              <a:rPr lang="en-US" altLang="en-US" sz="2400"/>
              <a:t> degree of </a:t>
            </a:r>
            <a:r>
              <a:rPr lang="en-US" altLang="en-US" sz="2400">
                <a:solidFill>
                  <a:srgbClr val="0000CC"/>
                </a:solidFill>
              </a:rPr>
              <a:t>privacy traded</a:t>
            </a:r>
            <a:r>
              <a:rPr lang="en-US" altLang="en-US" sz="2400"/>
              <a:t> to gain trust</a:t>
            </a:r>
          </a:p>
          <a:p>
            <a:pPr marL="800100" lvl="1" indent="-342900">
              <a:spcBef>
                <a:spcPct val="0"/>
              </a:spcBef>
              <a:tabLst>
                <a:tab pos="4748213" algn="l"/>
              </a:tabLst>
            </a:pPr>
            <a:r>
              <a:rPr lang="en-US" altLang="en-US" sz="2000"/>
              <a:t>Disclose </a:t>
            </a:r>
            <a:r>
              <a:rPr lang="en-US" altLang="en-US" sz="2000">
                <a:solidFill>
                  <a:srgbClr val="0000CC"/>
                </a:solidFill>
              </a:rPr>
              <a:t>minimum</a:t>
            </a:r>
            <a:r>
              <a:rPr lang="en-US" altLang="en-US" sz="2000"/>
              <a:t> </a:t>
            </a:r>
            <a:r>
              <a:rPr lang="en-US" altLang="en-US" sz="2000">
                <a:solidFill>
                  <a:srgbClr val="0000CC"/>
                </a:solidFill>
              </a:rPr>
              <a:t>needed</a:t>
            </a:r>
            <a:r>
              <a:rPr lang="en-US" altLang="en-US" sz="2000"/>
              <a:t> for gaining partner’s necessary trust level</a:t>
            </a:r>
          </a:p>
          <a:p>
            <a:pPr marL="800100" lvl="1" indent="-342900">
              <a:spcBef>
                <a:spcPct val="0"/>
              </a:spcBef>
              <a:tabLst>
                <a:tab pos="4748213" algn="l"/>
              </a:tabLst>
            </a:pPr>
            <a:endParaRPr lang="en-US" altLang="en-US" sz="800"/>
          </a:p>
          <a:p>
            <a:pPr marL="381000" indent="-381000">
              <a:spcBef>
                <a:spcPct val="0"/>
              </a:spcBef>
              <a:tabLst>
                <a:tab pos="4748213" algn="l"/>
              </a:tabLst>
            </a:pPr>
            <a:r>
              <a:rPr lang="en-US" altLang="en-US" sz="2400"/>
              <a:t>To optimize, need </a:t>
            </a:r>
            <a:r>
              <a:rPr lang="en-US" altLang="en-US" sz="2400">
                <a:solidFill>
                  <a:srgbClr val="0000CC"/>
                </a:solidFill>
              </a:rPr>
              <a:t>privacy </a:t>
            </a:r>
            <a:r>
              <a:rPr lang="en-US" altLang="en-US" sz="2400"/>
              <a:t>&amp;</a:t>
            </a:r>
            <a:r>
              <a:rPr lang="en-US" altLang="en-US" sz="2400">
                <a:solidFill>
                  <a:srgbClr val="0000CC"/>
                </a:solidFill>
              </a:rPr>
              <a:t> trust measures</a:t>
            </a:r>
          </a:p>
          <a:p>
            <a:pPr marL="381000" indent="-381000">
              <a:spcBef>
                <a:spcPct val="0"/>
              </a:spcBef>
              <a:buNone/>
              <a:tabLst>
                <a:tab pos="4748213" algn="l"/>
              </a:tabLst>
            </a:pPr>
            <a:r>
              <a:rPr lang="en-US" altLang="en-US" sz="2400"/>
              <a:t>	Once measures available</a:t>
            </a:r>
            <a:r>
              <a:rPr lang="en-US" altLang="en-US" sz="2000"/>
              <a:t>:</a:t>
            </a:r>
          </a:p>
          <a:p>
            <a:pPr marL="800100" lvl="1" indent="-342900">
              <a:spcBef>
                <a:spcPct val="0"/>
              </a:spcBef>
              <a:tabLst>
                <a:tab pos="4748213" algn="l"/>
              </a:tabLst>
            </a:pPr>
            <a:r>
              <a:rPr lang="en-US" altLang="en-US" sz="2000">
                <a:solidFill>
                  <a:srgbClr val="0000CC"/>
                </a:solidFill>
              </a:rPr>
              <a:t>Automate evaluations</a:t>
            </a:r>
            <a:r>
              <a:rPr lang="en-US" altLang="en-US" sz="2000"/>
              <a:t> of the privacy loss and trust gain</a:t>
            </a:r>
          </a:p>
          <a:p>
            <a:pPr marL="800100" lvl="1" indent="-342900">
              <a:spcBef>
                <a:spcPct val="0"/>
              </a:spcBef>
              <a:tabLst>
                <a:tab pos="4748213" algn="l"/>
              </a:tabLst>
            </a:pPr>
            <a:r>
              <a:rPr lang="en-US" altLang="en-US" sz="2000">
                <a:solidFill>
                  <a:srgbClr val="0000CC"/>
                </a:solidFill>
              </a:rPr>
              <a:t>Quantify</a:t>
            </a:r>
            <a:r>
              <a:rPr lang="en-US" altLang="en-US" sz="2000"/>
              <a:t> the trade-off</a:t>
            </a:r>
          </a:p>
          <a:p>
            <a:pPr marL="800100" lvl="1" indent="-342900">
              <a:spcBef>
                <a:spcPct val="0"/>
              </a:spcBef>
              <a:tabLst>
                <a:tab pos="4748213" algn="l"/>
              </a:tabLst>
            </a:pPr>
            <a:r>
              <a:rPr lang="en-US" altLang="en-US" sz="2000">
                <a:solidFill>
                  <a:srgbClr val="0000CC"/>
                </a:solidFill>
              </a:rPr>
              <a:t>Optimize</a:t>
            </a:r>
            <a:r>
              <a:rPr lang="en-US" altLang="en-US" sz="2000"/>
              <a:t> it</a:t>
            </a:r>
          </a:p>
          <a:p>
            <a:pPr marL="800100" lvl="1" indent="-342900">
              <a:spcBef>
                <a:spcPct val="0"/>
              </a:spcBef>
              <a:tabLst>
                <a:tab pos="4748213" algn="l"/>
              </a:tabLst>
            </a:pPr>
            <a:endParaRPr lang="en-US" altLang="en-US" sz="800"/>
          </a:p>
          <a:p>
            <a:pPr marL="381000" indent="-381000">
              <a:spcBef>
                <a:spcPct val="0"/>
              </a:spcBef>
              <a:tabLst>
                <a:tab pos="4748213" algn="l"/>
              </a:tabLst>
            </a:pPr>
            <a:r>
              <a:rPr lang="en-US" altLang="en-US" sz="2400"/>
              <a:t>Privacy-for-trust trading requires </a:t>
            </a:r>
            <a:r>
              <a:rPr lang="en-US" altLang="en-US" sz="2400">
                <a:solidFill>
                  <a:srgbClr val="0000CC"/>
                </a:solidFill>
              </a:rPr>
              <a:t>privacy guarantees for further</a:t>
            </a:r>
            <a:r>
              <a:rPr lang="en-US" altLang="en-US" sz="2400"/>
              <a:t> </a:t>
            </a:r>
            <a:r>
              <a:rPr lang="en-US" altLang="en-US" sz="2400">
                <a:solidFill>
                  <a:srgbClr val="0000CC"/>
                </a:solidFill>
              </a:rPr>
              <a:t>dissemination</a:t>
            </a:r>
            <a:r>
              <a:rPr lang="en-US" altLang="en-US" sz="2400"/>
              <a:t> of private info</a:t>
            </a:r>
          </a:p>
          <a:p>
            <a:pPr marL="800100" lvl="1" indent="-342900">
              <a:spcBef>
                <a:spcPct val="0"/>
              </a:spcBef>
              <a:tabLst>
                <a:tab pos="4748213" algn="l"/>
              </a:tabLst>
            </a:pPr>
            <a:r>
              <a:rPr lang="en-US" altLang="en-US" sz="2000"/>
              <a:t>Disclosing party needs </a:t>
            </a:r>
            <a:r>
              <a:rPr lang="en-US" altLang="en-US" sz="2000">
                <a:solidFill>
                  <a:srgbClr val="0000CC"/>
                </a:solidFill>
              </a:rPr>
              <a:t>satisfactory limitations on further dissemination</a:t>
            </a:r>
            <a:r>
              <a:rPr lang="en-US" altLang="en-US" sz="2000"/>
              <a:t> </a:t>
            </a:r>
            <a:r>
              <a:rPr lang="en-US" altLang="en-US" sz="2000">
                <a:solidFill>
                  <a:srgbClr val="808080"/>
                </a:solidFill>
              </a:rPr>
              <a:t>(or the lack of thereof)</a:t>
            </a:r>
            <a:r>
              <a:rPr lang="en-US" altLang="en-US" sz="2000"/>
              <a:t> of traded private information</a:t>
            </a:r>
          </a:p>
          <a:p>
            <a:pPr marL="800100" lvl="1" indent="-342900">
              <a:spcBef>
                <a:spcPct val="0"/>
              </a:spcBef>
              <a:tabLst>
                <a:tab pos="4748213" algn="l"/>
              </a:tabLst>
            </a:pPr>
            <a:r>
              <a:rPr lang="en-US" altLang="en-US" sz="2000"/>
              <a:t>E.g., needs partner’s </a:t>
            </a:r>
            <a:r>
              <a:rPr lang="en-US" altLang="en-US" sz="2000">
                <a:solidFill>
                  <a:srgbClr val="0000CC"/>
                </a:solidFill>
              </a:rPr>
              <a:t>solid privacy policies</a:t>
            </a:r>
          </a:p>
          <a:p>
            <a:pPr marL="1219200" lvl="2" indent="-304800">
              <a:spcBef>
                <a:spcPct val="0"/>
              </a:spcBef>
              <a:tabLst>
                <a:tab pos="4748213" algn="l"/>
              </a:tabLst>
            </a:pPr>
            <a:r>
              <a:rPr lang="en-US" altLang="en-US" sz="1800"/>
              <a:t>Merely </a:t>
            </a:r>
            <a:r>
              <a:rPr lang="en-US" altLang="en-US" sz="1800">
                <a:solidFill>
                  <a:srgbClr val="0000CC"/>
                </a:solidFill>
              </a:rPr>
              <a:t>perceived danger</a:t>
            </a:r>
            <a:r>
              <a:rPr lang="en-US" altLang="en-US" sz="1800"/>
              <a:t> of a partner’s privacy violation </a:t>
            </a:r>
            <a:r>
              <a:rPr lang="en-US" altLang="en-US" sz="1800">
                <a:solidFill>
                  <a:srgbClr val="0000CC"/>
                </a:solidFill>
              </a:rPr>
              <a:t>can make</a:t>
            </a:r>
            <a:r>
              <a:rPr lang="en-US" altLang="en-US" sz="1800"/>
              <a:t> the disclosing party </a:t>
            </a:r>
            <a:r>
              <a:rPr lang="en-US" altLang="en-US" sz="1800">
                <a:solidFill>
                  <a:srgbClr val="0000CC"/>
                </a:solidFill>
              </a:rPr>
              <a:t>reluctant</a:t>
            </a:r>
            <a:r>
              <a:rPr lang="en-US" altLang="en-US" sz="1800"/>
              <a:t> to enter into a partnership</a:t>
            </a:r>
          </a:p>
          <a:p>
            <a:pPr marL="1638300" lvl="3" indent="-266700">
              <a:spcBef>
                <a:spcPct val="0"/>
              </a:spcBef>
              <a:tabLst>
                <a:tab pos="4748213" algn="l"/>
              </a:tabLst>
            </a:pPr>
            <a:r>
              <a:rPr lang="en-US" altLang="en-US" sz="1600"/>
              <a:t>E.g., a user who learns that an ISP has carelessly revealed any customer’s email will look for another ISP</a:t>
            </a:r>
            <a:endParaRPr lang="en-US" altLang="en-US" sz="1600">
              <a:solidFill>
                <a:srgbClr val="0000CC"/>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E35E7EF-D1B3-DDD0-88DD-8BD67E6BF7EC}"/>
              </a:ext>
            </a:extLst>
          </p:cNvPr>
          <p:cNvSpPr>
            <a:spLocks noGrp="1" noChangeArrowheads="1"/>
          </p:cNvSpPr>
          <p:nvPr>
            <p:ph type="title"/>
          </p:nvPr>
        </p:nvSpPr>
        <p:spPr>
          <a:xfrm>
            <a:off x="2789239" y="38101"/>
            <a:ext cx="7793037" cy="835025"/>
          </a:xfrm>
        </p:spPr>
        <p:txBody>
          <a:bodyPr/>
          <a:lstStyle/>
          <a:p>
            <a:pPr eaLnBrk="1" hangingPunct="1">
              <a:lnSpc>
                <a:spcPct val="85000"/>
              </a:lnSpc>
            </a:pPr>
            <a:r>
              <a:rPr lang="en-US" altLang="en-US" sz="1600"/>
              <a:t>5.2. </a:t>
            </a:r>
            <a:r>
              <a:rPr lang="en-US" altLang="en-US" sz="1600">
                <a:solidFill>
                  <a:srgbClr val="0000CC"/>
                </a:solidFill>
              </a:rPr>
              <a:t>Using Trust for Privacy </a:t>
            </a:r>
            <a:r>
              <a:rPr lang="en-US" altLang="en-US" sz="1600"/>
              <a:t>Protection (3)</a:t>
            </a:r>
          </a:p>
        </p:txBody>
      </p:sp>
      <p:sp>
        <p:nvSpPr>
          <p:cNvPr id="71683" name="Rectangle 3">
            <a:extLst>
              <a:ext uri="{FF2B5EF4-FFF2-40B4-BE49-F238E27FC236}">
                <a16:creationId xmlns:a16="http://schemas.microsoft.com/office/drawing/2014/main" id="{053B8823-DDCA-0FFA-088E-56FE087C148B}"/>
              </a:ext>
            </a:extLst>
          </p:cNvPr>
          <p:cNvSpPr>
            <a:spLocks noGrp="1" noChangeArrowheads="1"/>
          </p:cNvSpPr>
          <p:nvPr>
            <p:ph idx="1"/>
          </p:nvPr>
        </p:nvSpPr>
        <p:spPr>
          <a:xfrm>
            <a:off x="1962151" y="1219200"/>
            <a:ext cx="8493125" cy="5380038"/>
          </a:xfrm>
        </p:spPr>
        <p:txBody>
          <a:bodyPr>
            <a:normAutofit fontScale="92500"/>
          </a:bodyPr>
          <a:lstStyle/>
          <a:p>
            <a:pPr eaLnBrk="1" hangingPunct="1">
              <a:lnSpc>
                <a:spcPct val="90000"/>
              </a:lnSpc>
            </a:pPr>
            <a:r>
              <a:rPr lang="pl-PL" altLang="en-US" sz="2400">
                <a:solidFill>
                  <a:srgbClr val="0000FF"/>
                </a:solidFill>
              </a:rPr>
              <a:t>Conclusions</a:t>
            </a:r>
            <a:r>
              <a:rPr lang="en-US" altLang="en-US" sz="2400"/>
              <a:t> on Privacy and Trust</a:t>
            </a:r>
            <a:r>
              <a:rPr lang="pl-PL" altLang="en-US" sz="2400">
                <a:solidFill>
                  <a:srgbClr val="0000FF"/>
                </a:solidFill>
              </a:rPr>
              <a:t> </a:t>
            </a:r>
            <a:endParaRPr lang="en-US" altLang="en-US" sz="2400">
              <a:solidFill>
                <a:srgbClr val="0000FF"/>
              </a:solidFill>
            </a:endParaRPr>
          </a:p>
          <a:p>
            <a:pPr marL="747713" lvl="1" indent="-290513"/>
            <a:r>
              <a:rPr lang="pl-PL" altLang="en-US" sz="2000">
                <a:solidFill>
                  <a:srgbClr val="0000FF"/>
                </a:solidFill>
              </a:rPr>
              <a:t>Without privacy guarantees, there can be no trust and trusted interactions</a:t>
            </a:r>
          </a:p>
          <a:p>
            <a:pPr lvl="2" eaLnBrk="1" hangingPunct="1">
              <a:lnSpc>
                <a:spcPct val="90000"/>
              </a:lnSpc>
            </a:pPr>
            <a:r>
              <a:rPr lang="en-US" altLang="en-US" sz="1800"/>
              <a:t>People will avoid </a:t>
            </a:r>
            <a:r>
              <a:rPr lang="pl-PL" altLang="en-US" sz="1800" i="1"/>
              <a:t>trust-building negotiations</a:t>
            </a:r>
            <a:r>
              <a:rPr lang="en-US" altLang="en-US" sz="1800"/>
              <a:t> </a:t>
            </a:r>
            <a:r>
              <a:rPr lang="pl-PL" altLang="en-US" sz="1800"/>
              <a:t>if their privacy is threatened by the negotiations</a:t>
            </a:r>
          </a:p>
          <a:p>
            <a:pPr lvl="2" eaLnBrk="1" hangingPunct="1">
              <a:lnSpc>
                <a:spcPct val="90000"/>
              </a:lnSpc>
            </a:pPr>
            <a:r>
              <a:rPr lang="pl-PL" altLang="en-US" sz="1800"/>
              <a:t>W/o trust-building negotiations no </a:t>
            </a:r>
            <a:r>
              <a:rPr lang="pl-PL" altLang="en-US" sz="1800" i="1"/>
              <a:t>trust</a:t>
            </a:r>
            <a:r>
              <a:rPr lang="pl-PL" altLang="en-US" sz="1800"/>
              <a:t> can be established</a:t>
            </a:r>
          </a:p>
          <a:p>
            <a:pPr lvl="2" eaLnBrk="1" hangingPunct="1">
              <a:lnSpc>
                <a:spcPct val="90000"/>
              </a:lnSpc>
            </a:pPr>
            <a:r>
              <a:rPr lang="pl-PL" altLang="en-US" sz="1800"/>
              <a:t>W/o trust, there are no </a:t>
            </a:r>
            <a:r>
              <a:rPr lang="pl-PL" altLang="en-US" sz="1800" i="1"/>
              <a:t>trusted interactions</a:t>
            </a:r>
          </a:p>
          <a:p>
            <a:pPr marL="747713" lvl="1" indent="-290513"/>
            <a:endParaRPr lang="en-US" altLang="en-US" sz="700"/>
          </a:p>
          <a:p>
            <a:pPr marL="747713" lvl="1" indent="-290513"/>
            <a:r>
              <a:rPr lang="en-US" altLang="en-US" sz="2000">
                <a:solidFill>
                  <a:srgbClr val="0000FF"/>
                </a:solidFill>
              </a:rPr>
              <a:t>Without privacy guarantees, </a:t>
            </a:r>
            <a:r>
              <a:rPr lang="pl-PL" altLang="en-US" sz="2000">
                <a:solidFill>
                  <a:srgbClr val="0000FF"/>
                </a:solidFill>
              </a:rPr>
              <a:t>lack of trust will cripple the promise of </a:t>
            </a:r>
            <a:r>
              <a:rPr lang="en-US" altLang="en-US" sz="2000">
                <a:solidFill>
                  <a:srgbClr val="0000FF"/>
                </a:solidFill>
              </a:rPr>
              <a:t>pervasive</a:t>
            </a:r>
            <a:r>
              <a:rPr lang="pl-PL" altLang="en-US" sz="2000">
                <a:solidFill>
                  <a:srgbClr val="0000FF"/>
                </a:solidFill>
              </a:rPr>
              <a:t> </a:t>
            </a:r>
            <a:r>
              <a:rPr lang="en-US" altLang="en-US" sz="2000">
                <a:solidFill>
                  <a:srgbClr val="0000FF"/>
                </a:solidFill>
              </a:rPr>
              <a:t>computing </a:t>
            </a:r>
            <a:endParaRPr lang="pl-PL" altLang="en-US" sz="2000">
              <a:solidFill>
                <a:srgbClr val="0000FF"/>
              </a:solidFill>
            </a:endParaRPr>
          </a:p>
          <a:p>
            <a:pPr lvl="2" eaLnBrk="1" hangingPunct="1">
              <a:lnSpc>
                <a:spcPct val="90000"/>
              </a:lnSpc>
              <a:spcBef>
                <a:spcPct val="50000"/>
              </a:spcBef>
            </a:pPr>
            <a:r>
              <a:rPr lang="pl-PL" altLang="en-US" sz="1800"/>
              <a:t>Bec. p</a:t>
            </a:r>
            <a:r>
              <a:rPr lang="en-US" altLang="en-US" sz="1800"/>
              <a:t>eople will avoid </a:t>
            </a:r>
            <a:r>
              <a:rPr lang="pl-PL" altLang="en-US" sz="1800"/>
              <a:t>untrusted </a:t>
            </a:r>
            <a:r>
              <a:rPr lang="en-US" altLang="en-US" sz="1800"/>
              <a:t>interactions with </a:t>
            </a:r>
            <a:r>
              <a:rPr lang="pl-PL" altLang="en-US" sz="1800"/>
              <a:t>privacy-invading </a:t>
            </a:r>
            <a:r>
              <a:rPr lang="en-US" altLang="en-US" sz="1800"/>
              <a:t>pervasive devices / systems</a:t>
            </a:r>
          </a:p>
          <a:p>
            <a:pPr lvl="3" eaLnBrk="1" hangingPunct="1">
              <a:lnSpc>
                <a:spcPct val="90000"/>
              </a:lnSpc>
              <a:spcBef>
                <a:spcPct val="50000"/>
              </a:spcBef>
            </a:pPr>
            <a:r>
              <a:rPr lang="pl-PL" altLang="en-US" sz="1600"/>
              <a:t>E.g., due to the f</a:t>
            </a:r>
            <a:r>
              <a:rPr lang="en-US" altLang="en-US" sz="1600"/>
              <a:t>ear of </a:t>
            </a:r>
            <a:r>
              <a:rPr lang="en-US" altLang="en-US" sz="1600" i="1">
                <a:solidFill>
                  <a:schemeClr val="folHlink"/>
                </a:solidFill>
              </a:rPr>
              <a:t>opportunistic sensor networks</a:t>
            </a:r>
            <a:endParaRPr lang="pl-PL" altLang="en-US" sz="1600" i="1">
              <a:solidFill>
                <a:schemeClr val="folHlink"/>
              </a:solidFill>
            </a:endParaRPr>
          </a:p>
          <a:p>
            <a:pPr lvl="3" eaLnBrk="1" hangingPunct="1">
              <a:lnSpc>
                <a:spcPct val="90000"/>
              </a:lnSpc>
              <a:spcBef>
                <a:spcPct val="50000"/>
              </a:spcBef>
              <a:buFont typeface="Wingdings" panose="05000000000000000000" pitchFamily="2" charset="2"/>
              <a:buNone/>
            </a:pPr>
            <a:r>
              <a:rPr lang="pl-PL" altLang="en-US" sz="1600"/>
              <a:t>	</a:t>
            </a:r>
            <a:r>
              <a:rPr lang="pl-PL" altLang="en-US" sz="1600">
                <a:solidFill>
                  <a:srgbClr val="5F5F5F"/>
                </a:solidFill>
              </a:rPr>
              <a:t>S</a:t>
            </a:r>
            <a:r>
              <a:rPr lang="en-US" altLang="en-US" sz="1600">
                <a:solidFill>
                  <a:srgbClr val="5F5F5F"/>
                </a:solidFill>
              </a:rPr>
              <a:t>elf-organized by electronic devices around </a:t>
            </a:r>
            <a:r>
              <a:rPr lang="pl-PL" altLang="en-US" sz="1600">
                <a:solidFill>
                  <a:srgbClr val="5F5F5F"/>
                </a:solidFill>
              </a:rPr>
              <a:t>us</a:t>
            </a:r>
            <a:r>
              <a:rPr lang="en-US" altLang="en-US" sz="1600">
                <a:solidFill>
                  <a:srgbClr val="5F5F5F"/>
                </a:solidFill>
              </a:rPr>
              <a:t> – can </a:t>
            </a:r>
            <a:r>
              <a:rPr lang="en-US" altLang="en-US" sz="1600" i="1">
                <a:solidFill>
                  <a:srgbClr val="5F5F5F"/>
                </a:solidFill>
              </a:rPr>
              <a:t>harm</a:t>
            </a:r>
            <a:r>
              <a:rPr lang="en-US" altLang="en-US" sz="1600">
                <a:solidFill>
                  <a:srgbClr val="5F5F5F"/>
                </a:solidFill>
              </a:rPr>
              <a:t> </a:t>
            </a:r>
            <a:r>
              <a:rPr lang="pl-PL" altLang="en-US" sz="1600">
                <a:solidFill>
                  <a:srgbClr val="5F5F5F"/>
                </a:solidFill>
              </a:rPr>
              <a:t>p</a:t>
            </a:r>
            <a:r>
              <a:rPr lang="en-US" altLang="en-US" sz="1600">
                <a:solidFill>
                  <a:srgbClr val="5F5F5F"/>
                </a:solidFill>
              </a:rPr>
              <a:t>eople in their midst</a:t>
            </a:r>
            <a:endParaRPr lang="pl-PL" altLang="en-US" sz="1600">
              <a:solidFill>
                <a:srgbClr val="5F5F5F"/>
              </a:solidFill>
            </a:endParaRPr>
          </a:p>
          <a:p>
            <a:pPr lvl="3" eaLnBrk="1" hangingPunct="1">
              <a:lnSpc>
                <a:spcPct val="90000"/>
              </a:lnSpc>
              <a:spcBef>
                <a:spcPct val="50000"/>
              </a:spcBef>
              <a:buFont typeface="Wingdings" panose="05000000000000000000" pitchFamily="2" charset="2"/>
              <a:buNone/>
            </a:pPr>
            <a:endParaRPr lang="en-US" altLang="en-US" sz="800">
              <a:solidFill>
                <a:srgbClr val="5F5F5F"/>
              </a:solidFill>
            </a:endParaRPr>
          </a:p>
          <a:p>
            <a:pPr marL="747713" lvl="1" indent="-290513"/>
            <a:r>
              <a:rPr lang="pl-PL" altLang="en-US" sz="2000">
                <a:solidFill>
                  <a:srgbClr val="0000FF"/>
                </a:solidFill>
              </a:rPr>
              <a:t>Privacy must be guaranteed for trust-building negotiations</a:t>
            </a:r>
            <a:r>
              <a:rPr lang="en-US" altLang="en-US" sz="2000">
                <a:solidFill>
                  <a:schemeClr val="folHlink"/>
                </a:solidFill>
              </a:rPr>
              <a:t> </a:t>
            </a:r>
            <a:endParaRPr lang="pl-PL" altLang="en-US" sz="2000">
              <a:solidFill>
                <a:schemeClr val="folHlink"/>
              </a:solidFill>
            </a:endParaRPr>
          </a:p>
          <a:p>
            <a:pPr eaLnBrk="1" hangingPunct="1">
              <a:lnSpc>
                <a:spcPct val="90000"/>
              </a:lnSpc>
            </a:pPr>
            <a:endParaRPr lang="pl-PL" altLang="en-US" sz="2400">
              <a:solidFill>
                <a:schemeClr val="folHlink"/>
              </a:solidFill>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FDA0908-5E6C-B96B-AC7F-B718E70F9AB3}"/>
              </a:ext>
            </a:extLst>
          </p:cNvPr>
          <p:cNvSpPr>
            <a:spLocks noGrp="1" noChangeArrowheads="1"/>
          </p:cNvSpPr>
          <p:nvPr>
            <p:ph type="title"/>
          </p:nvPr>
        </p:nvSpPr>
        <p:spPr>
          <a:xfrm>
            <a:off x="2590800" y="0"/>
            <a:ext cx="8077200" cy="800100"/>
          </a:xfrm>
        </p:spPr>
        <p:txBody>
          <a:bodyPr>
            <a:normAutofit fontScale="90000"/>
          </a:bodyPr>
          <a:lstStyle/>
          <a:p>
            <a:pPr eaLnBrk="1" hangingPunct="1"/>
            <a:r>
              <a:rPr lang="en-US" altLang="en-US" sz="1600"/>
              <a:t>5. Selected Advanced Topics in Privacy</a:t>
            </a:r>
            <a:br>
              <a:rPr lang="en-US" altLang="en-US" sz="1600"/>
            </a:br>
            <a:r>
              <a:rPr lang="en-US" altLang="en-US"/>
              <a:t>5.3. </a:t>
            </a:r>
            <a:r>
              <a:rPr lang="en-US" altLang="en-US">
                <a:solidFill>
                  <a:srgbClr val="0000CC"/>
                </a:solidFill>
              </a:rPr>
              <a:t>Privacy </a:t>
            </a:r>
            <a:r>
              <a:rPr lang="en-US" altLang="en-US"/>
              <a:t>Metrics </a:t>
            </a:r>
            <a:r>
              <a:rPr lang="en-US" altLang="en-US" sz="1600" b="1"/>
              <a:t>(1)</a:t>
            </a:r>
          </a:p>
        </p:txBody>
      </p:sp>
      <p:sp>
        <p:nvSpPr>
          <p:cNvPr id="73731" name="Rectangle 3">
            <a:extLst>
              <a:ext uri="{FF2B5EF4-FFF2-40B4-BE49-F238E27FC236}">
                <a16:creationId xmlns:a16="http://schemas.microsoft.com/office/drawing/2014/main" id="{C922B62B-2241-A70D-4FAF-20340239FBDE}"/>
              </a:ext>
            </a:extLst>
          </p:cNvPr>
          <p:cNvSpPr>
            <a:spLocks noGrp="1" noChangeArrowheads="1"/>
          </p:cNvSpPr>
          <p:nvPr>
            <p:ph idx="1"/>
          </p:nvPr>
        </p:nvSpPr>
        <p:spPr>
          <a:xfrm>
            <a:off x="1752600" y="1143000"/>
            <a:ext cx="8915400" cy="5715000"/>
          </a:xfrm>
        </p:spPr>
        <p:txBody>
          <a:bodyPr/>
          <a:lstStyle/>
          <a:p>
            <a:pPr marL="381000" indent="-381000">
              <a:buNone/>
              <a:tabLst>
                <a:tab pos="4748213" algn="l"/>
              </a:tabLst>
            </a:pPr>
            <a:r>
              <a:rPr lang="en-US" altLang="en-US" sz="2400">
                <a:solidFill>
                  <a:srgbClr val="0000FF"/>
                </a:solidFill>
              </a:rPr>
              <a:t>	         Outline</a:t>
            </a:r>
          </a:p>
          <a:p>
            <a:pPr marL="381000" indent="-381000">
              <a:buNone/>
              <a:tabLst>
                <a:tab pos="4748213" algn="l"/>
              </a:tabLst>
            </a:pPr>
            <a:endParaRPr lang="en-US" altLang="en-US" sz="800">
              <a:solidFill>
                <a:srgbClr val="0000FF"/>
              </a:solidFill>
            </a:endParaRPr>
          </a:p>
          <a:p>
            <a:pPr marL="381000" indent="-381000">
              <a:spcBef>
                <a:spcPct val="0"/>
              </a:spcBef>
              <a:tabLst>
                <a:tab pos="4748213" algn="l"/>
              </a:tabLst>
            </a:pPr>
            <a:r>
              <a:rPr lang="en-US" altLang="en-US" sz="2000">
                <a:solidFill>
                  <a:srgbClr val="0000FF"/>
                </a:solidFill>
              </a:rPr>
              <a:t>Problem</a:t>
            </a:r>
            <a:r>
              <a:rPr lang="en-US" altLang="en-US" sz="2000"/>
              <a:t> and </a:t>
            </a:r>
            <a:r>
              <a:rPr lang="en-US" altLang="en-US" sz="2000">
                <a:solidFill>
                  <a:srgbClr val="0000FF"/>
                </a:solidFill>
              </a:rPr>
              <a:t>Challenges</a:t>
            </a:r>
          </a:p>
          <a:p>
            <a:pPr marL="381000" indent="-381000">
              <a:spcBef>
                <a:spcPct val="0"/>
              </a:spcBef>
              <a:tabLst>
                <a:tab pos="4748213" algn="l"/>
              </a:tabLst>
            </a:pPr>
            <a:r>
              <a:rPr lang="en-US" altLang="en-US" sz="2000">
                <a:solidFill>
                  <a:srgbClr val="0000FF"/>
                </a:solidFill>
              </a:rPr>
              <a:t>Requirements</a:t>
            </a:r>
            <a:r>
              <a:rPr lang="en-US" altLang="en-US" sz="2000"/>
              <a:t> for Privacy Metrics</a:t>
            </a:r>
          </a:p>
          <a:p>
            <a:pPr marL="381000" indent="-381000">
              <a:spcBef>
                <a:spcPct val="0"/>
              </a:spcBef>
              <a:tabLst>
                <a:tab pos="4748213" algn="l"/>
              </a:tabLst>
            </a:pPr>
            <a:r>
              <a:rPr lang="en-US" altLang="en-US" sz="2000">
                <a:solidFill>
                  <a:srgbClr val="0000FF"/>
                </a:solidFill>
              </a:rPr>
              <a:t>Related</a:t>
            </a:r>
            <a:r>
              <a:rPr lang="en-US" altLang="en-US" sz="2000"/>
              <a:t> Work</a:t>
            </a:r>
          </a:p>
          <a:p>
            <a:pPr marL="381000" indent="-381000">
              <a:spcBef>
                <a:spcPct val="0"/>
              </a:spcBef>
              <a:tabLst>
                <a:tab pos="4748213" algn="l"/>
              </a:tabLst>
            </a:pPr>
            <a:r>
              <a:rPr lang="en-US" altLang="en-US" sz="2000"/>
              <a:t>Proposed </a:t>
            </a:r>
            <a:r>
              <a:rPr lang="en-US" altLang="en-US" sz="2000">
                <a:solidFill>
                  <a:srgbClr val="0000FF"/>
                </a:solidFill>
              </a:rPr>
              <a:t>Metrics</a:t>
            </a:r>
            <a:r>
              <a:rPr lang="en-US" altLang="en-US" sz="2000"/>
              <a:t> </a:t>
            </a:r>
          </a:p>
          <a:p>
            <a:pPr marL="800100" lvl="1" indent="-342900">
              <a:spcBef>
                <a:spcPct val="0"/>
              </a:spcBef>
              <a:buFont typeface="Wingdings" panose="05000000000000000000" pitchFamily="2" charset="2"/>
              <a:buAutoNum type="alphaUcPeriod"/>
              <a:tabLst>
                <a:tab pos="4748213" algn="l"/>
              </a:tabLst>
            </a:pPr>
            <a:r>
              <a:rPr lang="en-US" altLang="en-US" sz="2000"/>
              <a:t>Anonymity set size metrics</a:t>
            </a:r>
          </a:p>
          <a:p>
            <a:pPr marL="800100" lvl="1" indent="-342900">
              <a:spcBef>
                <a:spcPct val="0"/>
              </a:spcBef>
              <a:buFont typeface="Wingdings" panose="05000000000000000000" pitchFamily="2" charset="2"/>
              <a:buAutoNum type="alphaUcPeriod"/>
              <a:tabLst>
                <a:tab pos="4748213" algn="l"/>
              </a:tabLst>
            </a:pPr>
            <a:r>
              <a:rPr lang="en-US" altLang="en-US" sz="2000"/>
              <a:t>Entropy-based metrics</a:t>
            </a:r>
          </a:p>
          <a:p>
            <a:pPr marL="800100" lvl="1" indent="-342900">
              <a:spcBef>
                <a:spcPct val="0"/>
              </a:spcBef>
              <a:buNone/>
              <a:tabLst>
                <a:tab pos="4748213" algn="l"/>
              </a:tabLst>
            </a:pPr>
            <a:endParaRPr lang="en-US" altLang="en-US" sz="2000"/>
          </a:p>
          <a:p>
            <a:pPr marL="381000" indent="-381000">
              <a:spcBef>
                <a:spcPct val="0"/>
              </a:spcBef>
              <a:tabLst>
                <a:tab pos="4748213" algn="l"/>
              </a:tabLst>
            </a:pPr>
            <a:endParaRPr lang="en-US" altLang="en-US">
              <a:solidFill>
                <a:srgbClr val="0000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59E67709-F98D-5B0E-69A4-419CE3F34626}"/>
              </a:ext>
            </a:extLst>
          </p:cNvPr>
          <p:cNvSpPr>
            <a:spLocks noGrp="1" noChangeArrowheads="1"/>
          </p:cNvSpPr>
          <p:nvPr>
            <p:ph idx="1"/>
          </p:nvPr>
        </p:nvSpPr>
        <p:spPr>
          <a:xfrm>
            <a:off x="2209800" y="1143000"/>
            <a:ext cx="8229600" cy="5562600"/>
          </a:xfrm>
        </p:spPr>
        <p:txBody>
          <a:bodyPr>
            <a:normAutofit fontScale="85000" lnSpcReduction="10000"/>
          </a:bodyPr>
          <a:lstStyle/>
          <a:p>
            <a:pPr marL="609600" indent="-609600"/>
            <a:r>
              <a:rPr lang="en-US" altLang="en-US" sz="2000">
                <a:latin typeface="Garamond" panose="02020404030301010803" pitchFamily="18" charset="0"/>
                <a:cs typeface="Times New Roman" panose="02020603050405020304" pitchFamily="18" charset="0"/>
              </a:rPr>
              <a:t>Cipher is a method for encrypting messages</a:t>
            </a:r>
          </a:p>
          <a:p>
            <a:pPr marL="1100138" lvl="1" indent="-533400"/>
            <a:endParaRPr lang="en-US" altLang="en-US" sz="1800">
              <a:latin typeface="Garamond" panose="02020404030301010803" pitchFamily="18" charset="0"/>
              <a:cs typeface="Times New Roman" panose="02020603050405020304" pitchFamily="18" charset="0"/>
            </a:endParaRPr>
          </a:p>
          <a:p>
            <a:pPr marL="1100138" lvl="1" indent="-533400"/>
            <a:endParaRPr lang="en-US" altLang="en-US" sz="1800">
              <a:latin typeface="Garamond" panose="02020404030301010803" pitchFamily="18" charset="0"/>
              <a:cs typeface="Times New Roman" panose="02020603050405020304" pitchFamily="18" charset="0"/>
            </a:endParaRPr>
          </a:p>
          <a:p>
            <a:pPr marL="1100138" lvl="1" indent="-533400"/>
            <a:endParaRPr lang="en-US" altLang="en-US" sz="1800">
              <a:latin typeface="Garamond" panose="02020404030301010803" pitchFamily="18" charset="0"/>
              <a:cs typeface="Times New Roman" panose="02020603050405020304" pitchFamily="18" charset="0"/>
            </a:endParaRPr>
          </a:p>
          <a:p>
            <a:pPr marL="1100138" lvl="1" indent="-533400"/>
            <a:endParaRPr lang="en-US" altLang="en-US" sz="1800">
              <a:latin typeface="Garamond" panose="02020404030301010803" pitchFamily="18" charset="0"/>
              <a:cs typeface="Times New Roman" panose="02020603050405020304" pitchFamily="18" charset="0"/>
            </a:endParaRPr>
          </a:p>
          <a:p>
            <a:pPr marL="1100138" lvl="1" indent="-533400"/>
            <a:endParaRPr lang="en-US" altLang="en-US" sz="1800">
              <a:latin typeface="Garamond" panose="02020404030301010803" pitchFamily="18" charset="0"/>
              <a:cs typeface="Times New Roman" panose="02020603050405020304" pitchFamily="18" charset="0"/>
            </a:endParaRPr>
          </a:p>
          <a:p>
            <a:pPr marL="1100138" lvl="1" indent="-533400"/>
            <a:endParaRPr lang="en-US" altLang="en-US" sz="1800">
              <a:latin typeface="Garamond" panose="02020404030301010803" pitchFamily="18" charset="0"/>
              <a:cs typeface="Times New Roman" panose="02020603050405020304" pitchFamily="18" charset="0"/>
            </a:endParaRPr>
          </a:p>
          <a:p>
            <a:pPr marL="1100138" lvl="1" indent="-533400"/>
            <a:endParaRPr lang="en-US" altLang="en-US" sz="1800">
              <a:latin typeface="Garamond" panose="02020404030301010803" pitchFamily="18" charset="0"/>
              <a:cs typeface="Times New Roman" panose="02020603050405020304" pitchFamily="18" charset="0"/>
            </a:endParaRPr>
          </a:p>
          <a:p>
            <a:pPr marL="1100138" lvl="1" indent="-533400"/>
            <a:endParaRPr lang="en-US" altLang="en-US" sz="1800">
              <a:latin typeface="Garamond" panose="02020404030301010803" pitchFamily="18" charset="0"/>
              <a:cs typeface="Times New Roman" panose="02020603050405020304" pitchFamily="18" charset="0"/>
            </a:endParaRPr>
          </a:p>
          <a:p>
            <a:pPr marL="609600" indent="-609600"/>
            <a:endParaRPr lang="en-US" altLang="en-US" sz="2000">
              <a:latin typeface="Garamond" panose="02020404030301010803" pitchFamily="18" charset="0"/>
              <a:cs typeface="Times New Roman" panose="02020603050405020304" pitchFamily="18" charset="0"/>
            </a:endParaRPr>
          </a:p>
          <a:p>
            <a:pPr marL="609600" indent="-609600"/>
            <a:endParaRPr lang="en-US" altLang="en-US" sz="2000">
              <a:latin typeface="Garamond" panose="02020404030301010803" pitchFamily="18" charset="0"/>
              <a:cs typeface="Times New Roman" panose="02020603050405020304" pitchFamily="18" charset="0"/>
            </a:endParaRPr>
          </a:p>
          <a:p>
            <a:pPr marL="609600" indent="-609600"/>
            <a:r>
              <a:rPr lang="en-US" altLang="en-US" sz="2000">
                <a:latin typeface="Garamond" panose="02020404030301010803" pitchFamily="18" charset="0"/>
                <a:cs typeface="Times New Roman" panose="02020603050405020304" pitchFamily="18" charset="0"/>
              </a:rPr>
              <a:t>Encryption algorithms are standardized &amp; published</a:t>
            </a:r>
          </a:p>
          <a:p>
            <a:pPr marL="609600" indent="-609600"/>
            <a:r>
              <a:rPr lang="en-US" altLang="en-US" sz="2000">
                <a:latin typeface="Garamond" panose="02020404030301010803" pitchFamily="18" charset="0"/>
                <a:cs typeface="Times New Roman" panose="02020603050405020304" pitchFamily="18" charset="0"/>
              </a:rPr>
              <a:t>The key which is an input to the algorithm is secret</a:t>
            </a:r>
          </a:p>
          <a:p>
            <a:pPr marL="1100138" lvl="1" indent="-533400"/>
            <a:r>
              <a:rPr lang="en-US" altLang="en-US" sz="1800">
                <a:latin typeface="Garamond" panose="02020404030301010803" pitchFamily="18" charset="0"/>
                <a:cs typeface="Times New Roman" panose="02020603050405020304" pitchFamily="18" charset="0"/>
              </a:rPr>
              <a:t>Key is a string of numbers or characters </a:t>
            </a:r>
          </a:p>
          <a:p>
            <a:pPr marL="1100138" lvl="1" indent="-533400"/>
            <a:r>
              <a:rPr lang="en-US" altLang="en-US" sz="1800">
                <a:latin typeface="Garamond" panose="02020404030301010803" pitchFamily="18" charset="0"/>
                <a:cs typeface="Times New Roman" panose="02020603050405020304" pitchFamily="18" charset="0"/>
              </a:rPr>
              <a:t>If same key is used for encryption &amp; decryption the algorithm is called symmetric</a:t>
            </a:r>
          </a:p>
          <a:p>
            <a:pPr marL="1100138" lvl="1" indent="-533400"/>
            <a:r>
              <a:rPr lang="en-US" altLang="en-US" sz="1800">
                <a:latin typeface="Garamond" panose="02020404030301010803" pitchFamily="18" charset="0"/>
                <a:cs typeface="Times New Roman" panose="02020603050405020304" pitchFamily="18" charset="0"/>
              </a:rPr>
              <a:t>If different keys are used for encryption &amp; decryption the algorithm is called asymmetric </a:t>
            </a:r>
          </a:p>
          <a:p>
            <a:pPr marL="609600" indent="-609600">
              <a:buNone/>
            </a:pPr>
            <a:endParaRPr lang="en-US" altLang="en-US" sz="2000">
              <a:latin typeface="Garamond" panose="02020404030301010803" pitchFamily="18" charset="0"/>
              <a:cs typeface="Times New Roman" panose="02020603050405020304" pitchFamily="18" charset="0"/>
            </a:endParaRPr>
          </a:p>
        </p:txBody>
      </p:sp>
      <p:sp>
        <p:nvSpPr>
          <p:cNvPr id="354307" name="Rectangle 3">
            <a:extLst>
              <a:ext uri="{FF2B5EF4-FFF2-40B4-BE49-F238E27FC236}">
                <a16:creationId xmlns:a16="http://schemas.microsoft.com/office/drawing/2014/main" id="{36683909-4037-E985-5F81-F5A9A775824B}"/>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Encryption</a:t>
            </a:r>
            <a:r>
              <a:rPr lang="en-US" altLang="en-US">
                <a:solidFill>
                  <a:srgbClr val="CC0000"/>
                </a:solidFill>
                <a:latin typeface="Arial-BoldMT"/>
              </a:rPr>
              <a:t> </a:t>
            </a:r>
            <a:br>
              <a:rPr lang="en-US" altLang="en-US">
                <a:solidFill>
                  <a:srgbClr val="CC0000"/>
                </a:solidFill>
                <a:latin typeface="Arial-BoldMT"/>
              </a:rPr>
            </a:br>
            <a:r>
              <a:rPr lang="en-US" altLang="en-US" sz="2400">
                <a:solidFill>
                  <a:srgbClr val="333399"/>
                </a:solidFill>
                <a:latin typeface="Arial" panose="020B0604020202020204" pitchFamily="34" charset="0"/>
              </a:rPr>
              <a:t>Cipher</a:t>
            </a:r>
            <a:endParaRPr lang="en-US" altLang="en-US">
              <a:solidFill>
                <a:srgbClr val="CC0000"/>
              </a:solidFill>
              <a:latin typeface="Arial-BoldMT"/>
            </a:endParaRPr>
          </a:p>
        </p:txBody>
      </p:sp>
      <p:sp>
        <p:nvSpPr>
          <p:cNvPr id="354322" name="AutoShape 18">
            <a:extLst>
              <a:ext uri="{FF2B5EF4-FFF2-40B4-BE49-F238E27FC236}">
                <a16:creationId xmlns:a16="http://schemas.microsoft.com/office/drawing/2014/main" id="{E5DA9F20-7164-ACDA-82BA-714D10EA9A4C}"/>
              </a:ext>
            </a:extLst>
          </p:cNvPr>
          <p:cNvSpPr>
            <a:spLocks noChangeArrowheads="1"/>
          </p:cNvSpPr>
          <p:nvPr/>
        </p:nvSpPr>
        <p:spPr bwMode="auto">
          <a:xfrm>
            <a:off x="2281238" y="1714500"/>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Plain Text</a:t>
            </a:r>
            <a:endParaRPr lang="en-US" altLang="en-US" sz="1200">
              <a:solidFill>
                <a:srgbClr val="CC0000"/>
              </a:solidFill>
            </a:endParaRPr>
          </a:p>
        </p:txBody>
      </p:sp>
      <p:sp>
        <p:nvSpPr>
          <p:cNvPr id="354323" name="AutoShape 19">
            <a:extLst>
              <a:ext uri="{FF2B5EF4-FFF2-40B4-BE49-F238E27FC236}">
                <a16:creationId xmlns:a16="http://schemas.microsoft.com/office/drawing/2014/main" id="{95EF32ED-8622-717E-94C9-4CA83B9BE9F5}"/>
              </a:ext>
            </a:extLst>
          </p:cNvPr>
          <p:cNvSpPr>
            <a:spLocks noChangeArrowheads="1"/>
          </p:cNvSpPr>
          <p:nvPr/>
        </p:nvSpPr>
        <p:spPr bwMode="auto">
          <a:xfrm>
            <a:off x="3740150" y="1676400"/>
            <a:ext cx="1143000" cy="1066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Encryption</a:t>
            </a:r>
          </a:p>
          <a:p>
            <a:pPr algn="ctr"/>
            <a:r>
              <a:rPr lang="en-US" altLang="en-US" sz="1200"/>
              <a:t>Algorithm</a:t>
            </a:r>
          </a:p>
          <a:p>
            <a:pPr algn="ctr"/>
            <a:endParaRPr lang="en-US" altLang="en-US" sz="1200">
              <a:solidFill>
                <a:srgbClr val="CC0000"/>
              </a:solidFill>
            </a:endParaRPr>
          </a:p>
        </p:txBody>
      </p:sp>
      <p:sp>
        <p:nvSpPr>
          <p:cNvPr id="354324" name="Line 20">
            <a:extLst>
              <a:ext uri="{FF2B5EF4-FFF2-40B4-BE49-F238E27FC236}">
                <a16:creationId xmlns:a16="http://schemas.microsoft.com/office/drawing/2014/main" id="{821EC23E-196D-68E6-5335-C8C28CBF0D7B}"/>
              </a:ext>
            </a:extLst>
          </p:cNvPr>
          <p:cNvSpPr>
            <a:spLocks noChangeShapeType="1"/>
          </p:cNvSpPr>
          <p:nvPr/>
        </p:nvSpPr>
        <p:spPr bwMode="auto">
          <a:xfrm flipV="1">
            <a:off x="4313238" y="27432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4325" name="Line 21">
            <a:extLst>
              <a:ext uri="{FF2B5EF4-FFF2-40B4-BE49-F238E27FC236}">
                <a16:creationId xmlns:a16="http://schemas.microsoft.com/office/drawing/2014/main" id="{1FDA5816-07BA-02C9-2E2B-0450DFDF371C}"/>
              </a:ext>
            </a:extLst>
          </p:cNvPr>
          <p:cNvSpPr>
            <a:spLocks noChangeShapeType="1"/>
          </p:cNvSpPr>
          <p:nvPr/>
        </p:nvSpPr>
        <p:spPr bwMode="auto">
          <a:xfrm rot="16200000">
            <a:off x="3462338" y="19431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4326" name="Line 22">
            <a:extLst>
              <a:ext uri="{FF2B5EF4-FFF2-40B4-BE49-F238E27FC236}">
                <a16:creationId xmlns:a16="http://schemas.microsoft.com/office/drawing/2014/main" id="{68A274FC-A001-AD82-D8FA-14E992424383}"/>
              </a:ext>
            </a:extLst>
          </p:cNvPr>
          <p:cNvSpPr>
            <a:spLocks noChangeShapeType="1"/>
          </p:cNvSpPr>
          <p:nvPr/>
        </p:nvSpPr>
        <p:spPr bwMode="auto">
          <a:xfrm rot="16200000">
            <a:off x="5143500" y="19431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4327" name="Text Box 23">
            <a:extLst>
              <a:ext uri="{FF2B5EF4-FFF2-40B4-BE49-F238E27FC236}">
                <a16:creationId xmlns:a16="http://schemas.microsoft.com/office/drawing/2014/main" id="{DAA8CF82-E815-D33A-6788-3BA8D618F46E}"/>
              </a:ext>
            </a:extLst>
          </p:cNvPr>
          <p:cNvSpPr txBox="1">
            <a:spLocks noChangeArrowheads="1"/>
          </p:cNvSpPr>
          <p:nvPr/>
        </p:nvSpPr>
        <p:spPr bwMode="auto">
          <a:xfrm>
            <a:off x="3960814" y="4191001"/>
            <a:ext cx="6027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Key A</a:t>
            </a:r>
          </a:p>
        </p:txBody>
      </p:sp>
      <p:graphicFrame>
        <p:nvGraphicFramePr>
          <p:cNvPr id="354328" name="Object 24">
            <a:extLst>
              <a:ext uri="{FF2B5EF4-FFF2-40B4-BE49-F238E27FC236}">
                <a16:creationId xmlns:a16="http://schemas.microsoft.com/office/drawing/2014/main" id="{BC3661F2-6E83-5D64-5978-4413495F97DD}"/>
              </a:ext>
            </a:extLst>
          </p:cNvPr>
          <p:cNvGraphicFramePr>
            <a:graphicFrameLocks noChangeAspect="1"/>
          </p:cNvGraphicFramePr>
          <p:nvPr/>
        </p:nvGraphicFramePr>
        <p:xfrm>
          <a:off x="4092576" y="3352800"/>
          <a:ext cx="441325" cy="838200"/>
        </p:xfrm>
        <a:graphic>
          <a:graphicData uri="http://schemas.openxmlformats.org/presentationml/2006/ole">
            <mc:AlternateContent xmlns:mc="http://schemas.openxmlformats.org/markup-compatibility/2006">
              <mc:Choice xmlns:v="urn:schemas-microsoft-com:vml" Requires="v">
                <p:oleObj name="Clip" r:id="rId3" imgW="1395360" imgH="2658600" progId="MS_ClipArt_Gallery.2">
                  <p:embed/>
                </p:oleObj>
              </mc:Choice>
              <mc:Fallback>
                <p:oleObj name="Clip" r:id="rId3" imgW="1395360" imgH="2658600" progId="MS_ClipArt_Gallery.2">
                  <p:embed/>
                  <p:pic>
                    <p:nvPicPr>
                      <p:cNvPr id="354328" name="Object 24">
                        <a:extLst>
                          <a:ext uri="{FF2B5EF4-FFF2-40B4-BE49-F238E27FC236}">
                            <a16:creationId xmlns:a16="http://schemas.microsoft.com/office/drawing/2014/main" id="{BC3661F2-6E83-5D64-5978-4413495F97DD}"/>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092576" y="3352800"/>
                        <a:ext cx="4413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29" name="Line 25">
            <a:extLst>
              <a:ext uri="{FF2B5EF4-FFF2-40B4-BE49-F238E27FC236}">
                <a16:creationId xmlns:a16="http://schemas.microsoft.com/office/drawing/2014/main" id="{CEA85953-8F7E-5D42-2648-F9E31EB2199B}"/>
              </a:ext>
            </a:extLst>
          </p:cNvPr>
          <p:cNvSpPr>
            <a:spLocks noChangeShapeType="1"/>
          </p:cNvSpPr>
          <p:nvPr/>
        </p:nvSpPr>
        <p:spPr bwMode="auto">
          <a:xfrm rot="16200000">
            <a:off x="8267700" y="19431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4330" name="Line 26">
            <a:extLst>
              <a:ext uri="{FF2B5EF4-FFF2-40B4-BE49-F238E27FC236}">
                <a16:creationId xmlns:a16="http://schemas.microsoft.com/office/drawing/2014/main" id="{081670C3-F268-AC5B-5CF4-2D3B574B63EB}"/>
              </a:ext>
            </a:extLst>
          </p:cNvPr>
          <p:cNvSpPr>
            <a:spLocks noChangeShapeType="1"/>
          </p:cNvSpPr>
          <p:nvPr/>
        </p:nvSpPr>
        <p:spPr bwMode="auto">
          <a:xfrm rot="16200000">
            <a:off x="6591300" y="19431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4331" name="Line 27">
            <a:extLst>
              <a:ext uri="{FF2B5EF4-FFF2-40B4-BE49-F238E27FC236}">
                <a16:creationId xmlns:a16="http://schemas.microsoft.com/office/drawing/2014/main" id="{3B95D4D4-C736-4B01-7940-44A71EC9FEB8}"/>
              </a:ext>
            </a:extLst>
          </p:cNvPr>
          <p:cNvSpPr>
            <a:spLocks noChangeShapeType="1"/>
          </p:cNvSpPr>
          <p:nvPr/>
        </p:nvSpPr>
        <p:spPr bwMode="auto">
          <a:xfrm flipV="1">
            <a:off x="7434263" y="27432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4332" name="Text Box 28">
            <a:extLst>
              <a:ext uri="{FF2B5EF4-FFF2-40B4-BE49-F238E27FC236}">
                <a16:creationId xmlns:a16="http://schemas.microsoft.com/office/drawing/2014/main" id="{05732253-286D-669B-A2C6-842D1182A48C}"/>
              </a:ext>
            </a:extLst>
          </p:cNvPr>
          <p:cNvSpPr txBox="1">
            <a:spLocks noChangeArrowheads="1"/>
          </p:cNvSpPr>
          <p:nvPr/>
        </p:nvSpPr>
        <p:spPr bwMode="auto">
          <a:xfrm>
            <a:off x="7085014" y="4191001"/>
            <a:ext cx="6059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Key B</a:t>
            </a:r>
          </a:p>
        </p:txBody>
      </p:sp>
      <p:graphicFrame>
        <p:nvGraphicFramePr>
          <p:cNvPr id="354333" name="Object 29">
            <a:extLst>
              <a:ext uri="{FF2B5EF4-FFF2-40B4-BE49-F238E27FC236}">
                <a16:creationId xmlns:a16="http://schemas.microsoft.com/office/drawing/2014/main" id="{6679CAC5-6B33-59A6-F58A-1EB36BA1FDD0}"/>
              </a:ext>
            </a:extLst>
          </p:cNvPr>
          <p:cNvGraphicFramePr>
            <a:graphicFrameLocks noChangeAspect="1"/>
          </p:cNvGraphicFramePr>
          <p:nvPr/>
        </p:nvGraphicFramePr>
        <p:xfrm>
          <a:off x="7213601" y="3352800"/>
          <a:ext cx="441325" cy="838200"/>
        </p:xfrm>
        <a:graphic>
          <a:graphicData uri="http://schemas.openxmlformats.org/presentationml/2006/ole">
            <mc:AlternateContent xmlns:mc="http://schemas.openxmlformats.org/markup-compatibility/2006">
              <mc:Choice xmlns:v="urn:schemas-microsoft-com:vml" Requires="v">
                <p:oleObj name="Clip" r:id="rId5" imgW="1395360" imgH="2658600" progId="MS_ClipArt_Gallery.2">
                  <p:embed/>
                </p:oleObj>
              </mc:Choice>
              <mc:Fallback>
                <p:oleObj name="Clip" r:id="rId5" imgW="1395360" imgH="2658600" progId="MS_ClipArt_Gallery.2">
                  <p:embed/>
                  <p:pic>
                    <p:nvPicPr>
                      <p:cNvPr id="354333" name="Object 29">
                        <a:extLst>
                          <a:ext uri="{FF2B5EF4-FFF2-40B4-BE49-F238E27FC236}">
                            <a16:creationId xmlns:a16="http://schemas.microsoft.com/office/drawing/2014/main" id="{6679CAC5-6B33-59A6-F58A-1EB36BA1FDD0}"/>
                          </a:ext>
                        </a:extLst>
                      </p:cNvPr>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7213601" y="3352800"/>
                        <a:ext cx="4413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34" name="AutoShape 30">
            <a:extLst>
              <a:ext uri="{FF2B5EF4-FFF2-40B4-BE49-F238E27FC236}">
                <a16:creationId xmlns:a16="http://schemas.microsoft.com/office/drawing/2014/main" id="{4AA556C7-0546-9ACB-CDAB-697CB20CE225}"/>
              </a:ext>
            </a:extLst>
          </p:cNvPr>
          <p:cNvSpPr>
            <a:spLocks noChangeArrowheads="1"/>
          </p:cNvSpPr>
          <p:nvPr/>
        </p:nvSpPr>
        <p:spPr bwMode="auto">
          <a:xfrm>
            <a:off x="5410200" y="1714500"/>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Cipher Text</a:t>
            </a:r>
            <a:endParaRPr lang="en-US" altLang="en-US" sz="1200">
              <a:solidFill>
                <a:srgbClr val="CC0000"/>
              </a:solidFill>
            </a:endParaRPr>
          </a:p>
        </p:txBody>
      </p:sp>
      <p:sp>
        <p:nvSpPr>
          <p:cNvPr id="354335" name="AutoShape 31">
            <a:extLst>
              <a:ext uri="{FF2B5EF4-FFF2-40B4-BE49-F238E27FC236}">
                <a16:creationId xmlns:a16="http://schemas.microsoft.com/office/drawing/2014/main" id="{596B3102-2AF9-C450-B3E4-3D2A5BF81C2B}"/>
              </a:ext>
            </a:extLst>
          </p:cNvPr>
          <p:cNvSpPr>
            <a:spLocks noChangeArrowheads="1"/>
          </p:cNvSpPr>
          <p:nvPr/>
        </p:nvSpPr>
        <p:spPr bwMode="auto">
          <a:xfrm>
            <a:off x="8534400" y="1714500"/>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Plain Text</a:t>
            </a:r>
            <a:endParaRPr lang="en-US" altLang="en-US" sz="1200">
              <a:solidFill>
                <a:srgbClr val="CC0000"/>
              </a:solidFill>
            </a:endParaRPr>
          </a:p>
        </p:txBody>
      </p:sp>
      <p:sp>
        <p:nvSpPr>
          <p:cNvPr id="354336" name="AutoShape 32">
            <a:extLst>
              <a:ext uri="{FF2B5EF4-FFF2-40B4-BE49-F238E27FC236}">
                <a16:creationId xmlns:a16="http://schemas.microsoft.com/office/drawing/2014/main" id="{FB5A24B9-F9A6-AEBB-0C85-DE289D3FF6E1}"/>
              </a:ext>
            </a:extLst>
          </p:cNvPr>
          <p:cNvSpPr>
            <a:spLocks noChangeArrowheads="1"/>
          </p:cNvSpPr>
          <p:nvPr/>
        </p:nvSpPr>
        <p:spPr bwMode="auto">
          <a:xfrm>
            <a:off x="6861175" y="1676400"/>
            <a:ext cx="1143000" cy="1066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Decryption</a:t>
            </a:r>
          </a:p>
          <a:p>
            <a:pPr algn="ctr"/>
            <a:r>
              <a:rPr lang="en-US" altLang="en-US" sz="1200"/>
              <a:t>Algorithm</a:t>
            </a:r>
          </a:p>
          <a:p>
            <a:pPr algn="ctr"/>
            <a:endParaRPr lang="en-US" altLang="en-US" sz="1200">
              <a:solidFill>
                <a:srgbClr val="CC000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6BDAF20-46F2-E8A0-89A1-E4D9DE4CC0A8}"/>
              </a:ext>
            </a:extLst>
          </p:cNvPr>
          <p:cNvSpPr>
            <a:spLocks noGrp="1" noChangeArrowheads="1"/>
          </p:cNvSpPr>
          <p:nvPr>
            <p:ph type="title"/>
          </p:nvPr>
        </p:nvSpPr>
        <p:spPr>
          <a:xfrm>
            <a:off x="2674939" y="1"/>
            <a:ext cx="7800975" cy="862013"/>
          </a:xfrm>
        </p:spPr>
        <p:txBody>
          <a:bodyPr>
            <a:normAutofit fontScale="90000"/>
          </a:bodyPr>
          <a:lstStyle/>
          <a:p>
            <a:pPr eaLnBrk="1" hangingPunct="1">
              <a:lnSpc>
                <a:spcPct val="85000"/>
              </a:lnSpc>
            </a:pPr>
            <a:r>
              <a:rPr lang="en-US" altLang="en-US" sz="1600"/>
              <a:t>5.3. Privacy Metrics (2)</a:t>
            </a:r>
            <a:r>
              <a:rPr lang="en-US" altLang="en-US" sz="4000"/>
              <a:t> </a:t>
            </a:r>
            <a:br>
              <a:rPr lang="en-US" altLang="en-US" sz="4000"/>
            </a:br>
            <a:r>
              <a:rPr lang="en-US" altLang="en-US" sz="4000"/>
              <a:t>a) Problem and Challenges</a:t>
            </a:r>
          </a:p>
        </p:txBody>
      </p:sp>
      <p:sp>
        <p:nvSpPr>
          <p:cNvPr id="75779" name="Rectangle 3">
            <a:extLst>
              <a:ext uri="{FF2B5EF4-FFF2-40B4-BE49-F238E27FC236}">
                <a16:creationId xmlns:a16="http://schemas.microsoft.com/office/drawing/2014/main" id="{9DA522C9-9C0F-DC00-2331-EAB8C38A482B}"/>
              </a:ext>
            </a:extLst>
          </p:cNvPr>
          <p:cNvSpPr>
            <a:spLocks noGrp="1" noChangeArrowheads="1"/>
          </p:cNvSpPr>
          <p:nvPr>
            <p:ph idx="1"/>
          </p:nvPr>
        </p:nvSpPr>
        <p:spPr>
          <a:xfrm>
            <a:off x="2522538" y="1354138"/>
            <a:ext cx="7713662" cy="5275262"/>
          </a:xfrm>
        </p:spPr>
        <p:txBody>
          <a:bodyPr/>
          <a:lstStyle/>
          <a:p>
            <a:pPr eaLnBrk="1" hangingPunct="1">
              <a:lnSpc>
                <a:spcPct val="80000"/>
              </a:lnSpc>
            </a:pPr>
            <a:r>
              <a:rPr lang="en-US" altLang="en-US" sz="2400">
                <a:solidFill>
                  <a:srgbClr val="0000FF"/>
                </a:solidFill>
              </a:rPr>
              <a:t>Problem</a:t>
            </a:r>
          </a:p>
          <a:p>
            <a:pPr marL="795338" lvl="1">
              <a:lnSpc>
                <a:spcPct val="80000"/>
              </a:lnSpc>
            </a:pPr>
            <a:r>
              <a:rPr lang="en-US" altLang="en-US"/>
              <a:t>How to determine that certain degree of data privacy is provided?</a:t>
            </a:r>
          </a:p>
          <a:p>
            <a:pPr marL="795338" lvl="1">
              <a:lnSpc>
                <a:spcPct val="80000"/>
              </a:lnSpc>
            </a:pPr>
            <a:endParaRPr lang="en-US" altLang="en-US"/>
          </a:p>
          <a:p>
            <a:pPr eaLnBrk="1" hangingPunct="1">
              <a:lnSpc>
                <a:spcPct val="80000"/>
              </a:lnSpc>
              <a:spcBef>
                <a:spcPct val="50000"/>
              </a:spcBef>
            </a:pPr>
            <a:r>
              <a:rPr lang="en-US" altLang="en-US" sz="2400">
                <a:solidFill>
                  <a:srgbClr val="0000FF"/>
                </a:solidFill>
              </a:rPr>
              <a:t>Challenges</a:t>
            </a:r>
          </a:p>
          <a:p>
            <a:pPr marL="795338" lvl="1">
              <a:lnSpc>
                <a:spcPct val="80000"/>
              </a:lnSpc>
            </a:pPr>
            <a:r>
              <a:rPr lang="en-US" altLang="en-US"/>
              <a:t>Different privacy-preserving techniques or systems claim different degrees of data privacy</a:t>
            </a:r>
          </a:p>
          <a:p>
            <a:pPr marL="795338" lvl="1">
              <a:lnSpc>
                <a:spcPct val="80000"/>
              </a:lnSpc>
            </a:pPr>
            <a:endParaRPr lang="en-US" altLang="en-US" sz="800"/>
          </a:p>
          <a:p>
            <a:pPr marL="795338" lvl="1">
              <a:lnSpc>
                <a:spcPct val="80000"/>
              </a:lnSpc>
            </a:pPr>
            <a:r>
              <a:rPr lang="en-US" altLang="en-US"/>
              <a:t>Metrics are usually ad hoc and customized</a:t>
            </a:r>
          </a:p>
          <a:p>
            <a:pPr lvl="2" eaLnBrk="1" hangingPunct="1">
              <a:lnSpc>
                <a:spcPct val="80000"/>
              </a:lnSpc>
              <a:buSzPct val="55000"/>
            </a:pPr>
            <a:r>
              <a:rPr lang="en-US" altLang="en-US"/>
              <a:t>Customized for a user model</a:t>
            </a:r>
          </a:p>
          <a:p>
            <a:pPr lvl="2" eaLnBrk="1" hangingPunct="1">
              <a:lnSpc>
                <a:spcPct val="80000"/>
              </a:lnSpc>
              <a:buSzPct val="55000"/>
            </a:pPr>
            <a:r>
              <a:rPr lang="en-US" altLang="en-US"/>
              <a:t>Customized for a specific technique/system</a:t>
            </a:r>
          </a:p>
          <a:p>
            <a:pPr lvl="2" eaLnBrk="1" hangingPunct="1">
              <a:lnSpc>
                <a:spcPct val="80000"/>
              </a:lnSpc>
              <a:buSzPct val="55000"/>
            </a:pPr>
            <a:endParaRPr lang="en-US" altLang="en-US" sz="800"/>
          </a:p>
          <a:p>
            <a:pPr marL="795338" lvl="1">
              <a:lnSpc>
                <a:spcPct val="80000"/>
              </a:lnSpc>
            </a:pPr>
            <a:r>
              <a:rPr lang="en-US" altLang="en-US"/>
              <a:t>Need to develop uniform privacy metrics</a:t>
            </a:r>
          </a:p>
          <a:p>
            <a:pPr lvl="2" eaLnBrk="1" hangingPunct="1">
              <a:lnSpc>
                <a:spcPct val="80000"/>
              </a:lnSpc>
              <a:buSzPct val="55000"/>
            </a:pPr>
            <a:r>
              <a:rPr lang="en-US" altLang="en-US"/>
              <a:t>To confidently compare different techniques/systems</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2955854-337D-EE62-CA0F-30FE95002138}"/>
              </a:ext>
            </a:extLst>
          </p:cNvPr>
          <p:cNvSpPr>
            <a:spLocks noGrp="1" noChangeArrowheads="1"/>
          </p:cNvSpPr>
          <p:nvPr>
            <p:ph type="title"/>
          </p:nvPr>
        </p:nvSpPr>
        <p:spPr>
          <a:xfrm>
            <a:off x="2747963" y="1"/>
            <a:ext cx="7727950" cy="862013"/>
          </a:xfrm>
        </p:spPr>
        <p:txBody>
          <a:bodyPr>
            <a:normAutofit fontScale="90000"/>
          </a:bodyPr>
          <a:lstStyle/>
          <a:p>
            <a:pPr eaLnBrk="1" hangingPunct="1"/>
            <a:r>
              <a:rPr lang="en-US" altLang="en-US" sz="1600"/>
              <a:t>5.3. Privacy Metrics (3a)</a:t>
            </a:r>
            <a:br>
              <a:rPr lang="en-US" altLang="en-US" sz="4000"/>
            </a:br>
            <a:r>
              <a:rPr lang="en-US" altLang="en-US"/>
              <a:t>b) Requirements for Privacy Metrics</a:t>
            </a:r>
          </a:p>
        </p:txBody>
      </p:sp>
      <p:sp>
        <p:nvSpPr>
          <p:cNvPr id="77827" name="Rectangle 3">
            <a:extLst>
              <a:ext uri="{FF2B5EF4-FFF2-40B4-BE49-F238E27FC236}">
                <a16:creationId xmlns:a16="http://schemas.microsoft.com/office/drawing/2014/main" id="{318D5405-3C6C-2B5F-EA3C-3B3E5CCA40EF}"/>
              </a:ext>
            </a:extLst>
          </p:cNvPr>
          <p:cNvSpPr>
            <a:spLocks noGrp="1" noChangeArrowheads="1"/>
          </p:cNvSpPr>
          <p:nvPr>
            <p:ph idx="1"/>
          </p:nvPr>
        </p:nvSpPr>
        <p:spPr>
          <a:xfrm>
            <a:off x="1828800" y="1447800"/>
            <a:ext cx="8839200" cy="5181600"/>
          </a:xfrm>
        </p:spPr>
        <p:txBody>
          <a:bodyPr/>
          <a:lstStyle/>
          <a:p>
            <a:pPr eaLnBrk="1" hangingPunct="1">
              <a:lnSpc>
                <a:spcPct val="90000"/>
              </a:lnSpc>
            </a:pPr>
            <a:r>
              <a:rPr lang="en-US" altLang="en-US"/>
              <a:t>Privacy metrics should account for:</a:t>
            </a:r>
          </a:p>
          <a:p>
            <a:pPr lvl="1" eaLnBrk="1" hangingPunct="1">
              <a:lnSpc>
                <a:spcPct val="90000"/>
              </a:lnSpc>
            </a:pPr>
            <a:r>
              <a:rPr lang="en-US" altLang="en-US"/>
              <a:t>Dynamics of legitimate users </a:t>
            </a:r>
          </a:p>
          <a:p>
            <a:pPr lvl="2" eaLnBrk="1" hangingPunct="1">
              <a:lnSpc>
                <a:spcPct val="90000"/>
              </a:lnSpc>
            </a:pPr>
            <a:r>
              <a:rPr lang="en-US" altLang="en-US"/>
              <a:t>How users interact with the system?</a:t>
            </a:r>
          </a:p>
          <a:p>
            <a:pPr lvl="2" eaLnBrk="1" hangingPunct="1">
              <a:lnSpc>
                <a:spcPct val="90000"/>
              </a:lnSpc>
              <a:buFont typeface="Wingdings" panose="05000000000000000000" pitchFamily="2" charset="2"/>
              <a:buNone/>
            </a:pPr>
            <a:r>
              <a:rPr lang="en-US" altLang="en-US"/>
              <a:t>	E.g., repeated patterns of accessing the same data can leak information to a violator</a:t>
            </a:r>
          </a:p>
          <a:p>
            <a:pPr lvl="1" eaLnBrk="1" hangingPunct="1">
              <a:lnSpc>
                <a:spcPct val="90000"/>
              </a:lnSpc>
            </a:pPr>
            <a:r>
              <a:rPr lang="en-US" altLang="en-US"/>
              <a:t>Dynamics of violators </a:t>
            </a:r>
          </a:p>
          <a:p>
            <a:pPr lvl="2" eaLnBrk="1" hangingPunct="1">
              <a:lnSpc>
                <a:spcPct val="90000"/>
              </a:lnSpc>
            </a:pPr>
            <a:r>
              <a:rPr lang="en-US" altLang="en-US"/>
              <a:t>How much information a violator gains by watching the system for a period of time?</a:t>
            </a:r>
          </a:p>
          <a:p>
            <a:pPr lvl="1" eaLnBrk="1" hangingPunct="1">
              <a:lnSpc>
                <a:spcPct val="90000"/>
              </a:lnSpc>
            </a:pPr>
            <a:r>
              <a:rPr lang="en-US" altLang="en-US"/>
              <a:t>Associated costs</a:t>
            </a:r>
          </a:p>
          <a:p>
            <a:pPr lvl="2" eaLnBrk="1" hangingPunct="1">
              <a:lnSpc>
                <a:spcPct val="90000"/>
              </a:lnSpc>
            </a:pPr>
            <a:r>
              <a:rPr lang="en-US" altLang="en-US"/>
              <a:t>Storage, injected traffic, consumed CPU cycles, delay</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C0325C5-CEA6-B963-9C07-129107E739AA}"/>
              </a:ext>
            </a:extLst>
          </p:cNvPr>
          <p:cNvSpPr>
            <a:spLocks noGrp="1" noChangeArrowheads="1"/>
          </p:cNvSpPr>
          <p:nvPr>
            <p:ph type="title"/>
          </p:nvPr>
        </p:nvSpPr>
        <p:spPr>
          <a:xfrm>
            <a:off x="2874964" y="203200"/>
            <a:ext cx="7793037" cy="776288"/>
          </a:xfrm>
        </p:spPr>
        <p:txBody>
          <a:bodyPr>
            <a:normAutofit fontScale="90000"/>
          </a:bodyPr>
          <a:lstStyle/>
          <a:p>
            <a:pPr eaLnBrk="1" hangingPunct="1"/>
            <a:r>
              <a:rPr lang="en-US" altLang="en-US" sz="1600"/>
              <a:t>5.3. Privacy Metrics (3b)</a:t>
            </a:r>
            <a:br>
              <a:rPr lang="en-US" altLang="en-US" sz="4000"/>
            </a:br>
            <a:r>
              <a:rPr lang="en-US" altLang="en-US"/>
              <a:t>c) Related</a:t>
            </a:r>
            <a:r>
              <a:rPr lang="en-US" altLang="en-US" sz="3200"/>
              <a:t> Work</a:t>
            </a:r>
          </a:p>
        </p:txBody>
      </p:sp>
      <p:sp>
        <p:nvSpPr>
          <p:cNvPr id="79875" name="Rectangle 3">
            <a:extLst>
              <a:ext uri="{FF2B5EF4-FFF2-40B4-BE49-F238E27FC236}">
                <a16:creationId xmlns:a16="http://schemas.microsoft.com/office/drawing/2014/main" id="{4CA6E19C-65C2-C710-26C1-189AA77087A9}"/>
              </a:ext>
            </a:extLst>
          </p:cNvPr>
          <p:cNvSpPr>
            <a:spLocks noGrp="1" noChangeArrowheads="1"/>
          </p:cNvSpPr>
          <p:nvPr>
            <p:ph idx="1"/>
          </p:nvPr>
        </p:nvSpPr>
        <p:spPr>
          <a:xfrm>
            <a:off x="2093913" y="1485900"/>
            <a:ext cx="8393112" cy="4032250"/>
          </a:xfrm>
        </p:spPr>
        <p:txBody>
          <a:bodyPr/>
          <a:lstStyle/>
          <a:p>
            <a:pPr eaLnBrk="1" hangingPunct="1">
              <a:spcBef>
                <a:spcPct val="50000"/>
              </a:spcBef>
            </a:pPr>
            <a:r>
              <a:rPr lang="en-US" altLang="en-US"/>
              <a:t>Anonymity set without accounting for  probability distribution [Reiter and Rubin, 1999]</a:t>
            </a:r>
          </a:p>
          <a:p>
            <a:pPr eaLnBrk="1" hangingPunct="1">
              <a:spcBef>
                <a:spcPct val="50000"/>
              </a:spcBef>
            </a:pPr>
            <a:r>
              <a:rPr lang="en-US" altLang="en-US"/>
              <a:t>An entropy metric to quantify privacy level, assuming static attacker model [Diaz </a:t>
            </a:r>
            <a:r>
              <a:rPr lang="en-US" altLang="en-US" i="1"/>
              <a:t>et al.,</a:t>
            </a:r>
            <a:r>
              <a:rPr lang="en-US" altLang="en-US"/>
              <a:t> 2002]</a:t>
            </a:r>
          </a:p>
          <a:p>
            <a:pPr eaLnBrk="1" hangingPunct="1">
              <a:spcBef>
                <a:spcPct val="50000"/>
              </a:spcBef>
            </a:pPr>
            <a:r>
              <a:rPr lang="en-US" altLang="en-US"/>
              <a:t>Differential entropy to measure how well an attacker estimates an attribute value [Agrawal and Aggarwal 2001]</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9215588A-8AAF-662B-035D-2AC407B06A8B}"/>
              </a:ext>
            </a:extLst>
          </p:cNvPr>
          <p:cNvSpPr>
            <a:spLocks noGrp="1" noChangeArrowheads="1"/>
          </p:cNvSpPr>
          <p:nvPr>
            <p:ph type="title"/>
          </p:nvPr>
        </p:nvSpPr>
        <p:spPr>
          <a:xfrm>
            <a:off x="2851151" y="1"/>
            <a:ext cx="8037513" cy="862013"/>
          </a:xfrm>
        </p:spPr>
        <p:txBody>
          <a:bodyPr>
            <a:normAutofit fontScale="90000"/>
          </a:bodyPr>
          <a:lstStyle/>
          <a:p>
            <a:pPr eaLnBrk="1" hangingPunct="1"/>
            <a:r>
              <a:rPr lang="en-US" altLang="en-US" sz="1600"/>
              <a:t>5.3. Privacy Metrics (4)</a:t>
            </a:r>
            <a:br>
              <a:rPr lang="en-US" altLang="en-US" sz="4000"/>
            </a:br>
            <a:r>
              <a:rPr lang="en-US" altLang="en-US"/>
              <a:t>d) Proposed</a:t>
            </a:r>
            <a:r>
              <a:rPr lang="en-US" altLang="en-US" sz="3200"/>
              <a:t> Metrics</a:t>
            </a:r>
          </a:p>
        </p:txBody>
      </p:sp>
      <p:sp>
        <p:nvSpPr>
          <p:cNvPr id="81923" name="Rectangle 3">
            <a:extLst>
              <a:ext uri="{FF2B5EF4-FFF2-40B4-BE49-F238E27FC236}">
                <a16:creationId xmlns:a16="http://schemas.microsoft.com/office/drawing/2014/main" id="{3039AF92-ABB4-BEDE-0717-48BA9DA133CA}"/>
              </a:ext>
            </a:extLst>
          </p:cNvPr>
          <p:cNvSpPr>
            <a:spLocks noGrp="1" noChangeArrowheads="1"/>
          </p:cNvSpPr>
          <p:nvPr>
            <p:ph idx="1"/>
          </p:nvPr>
        </p:nvSpPr>
        <p:spPr>
          <a:xfrm>
            <a:off x="2241551" y="1504950"/>
            <a:ext cx="8245475" cy="5124450"/>
          </a:xfrm>
        </p:spPr>
        <p:txBody>
          <a:bodyPr/>
          <a:lstStyle/>
          <a:p>
            <a:pPr marL="609600" indent="-609600">
              <a:buFont typeface="Wingdings" panose="05000000000000000000" pitchFamily="2" charset="2"/>
              <a:buAutoNum type="alphaUcPeriod"/>
            </a:pPr>
            <a:r>
              <a:rPr lang="en-US" altLang="en-US"/>
              <a:t>Anonymity set size metrics</a:t>
            </a:r>
          </a:p>
          <a:p>
            <a:pPr marL="609600" indent="-609600">
              <a:spcBef>
                <a:spcPct val="50000"/>
              </a:spcBef>
              <a:buFont typeface="Wingdings" panose="05000000000000000000" pitchFamily="2" charset="2"/>
              <a:buAutoNum type="alphaUcPeriod"/>
            </a:pPr>
            <a:r>
              <a:rPr lang="en-US" altLang="en-US"/>
              <a:t>Entropy-based metrics</a:t>
            </a:r>
          </a:p>
          <a:p>
            <a:pPr marL="609600" indent="-609600">
              <a:buFont typeface="Wingdings" panose="05000000000000000000" pitchFamily="2" charset="2"/>
              <a:buAutoNum type="alphaUcPeriod"/>
            </a:pPr>
            <a:endParaRPr lang="en-US"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80613553-DDFF-66DA-9471-70D813E1D162}"/>
              </a:ext>
            </a:extLst>
          </p:cNvPr>
          <p:cNvSpPr>
            <a:spLocks noChangeArrowheads="1"/>
          </p:cNvSpPr>
          <p:nvPr/>
        </p:nvSpPr>
        <p:spPr bwMode="auto">
          <a:xfrm>
            <a:off x="1524000" y="3171826"/>
            <a:ext cx="9144000" cy="33623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71" name="Rectangle 3">
            <a:extLst>
              <a:ext uri="{FF2B5EF4-FFF2-40B4-BE49-F238E27FC236}">
                <a16:creationId xmlns:a16="http://schemas.microsoft.com/office/drawing/2014/main" id="{83CDFD63-C933-A616-1302-E1DC495A3DDA}"/>
              </a:ext>
            </a:extLst>
          </p:cNvPr>
          <p:cNvSpPr>
            <a:spLocks noGrp="1" noChangeArrowheads="1"/>
          </p:cNvSpPr>
          <p:nvPr>
            <p:ph type="title"/>
          </p:nvPr>
        </p:nvSpPr>
        <p:spPr>
          <a:xfrm>
            <a:off x="2674939" y="0"/>
            <a:ext cx="7793037" cy="776288"/>
          </a:xfrm>
        </p:spPr>
        <p:txBody>
          <a:bodyPr>
            <a:normAutofit fontScale="90000"/>
          </a:bodyPr>
          <a:lstStyle/>
          <a:p>
            <a:pPr eaLnBrk="1" hangingPunct="1"/>
            <a:r>
              <a:rPr lang="en-US" altLang="en-US" sz="1600"/>
              <a:t>5.3. Privacy Metrics (5)</a:t>
            </a:r>
            <a:r>
              <a:rPr lang="en-US" altLang="en-US" sz="4000"/>
              <a:t> </a:t>
            </a:r>
            <a:br>
              <a:rPr lang="en-US" altLang="en-US" sz="4000"/>
            </a:br>
            <a:r>
              <a:rPr lang="en-US" altLang="en-US" sz="3200"/>
              <a:t>A. Anonymity Set Size Metrics</a:t>
            </a:r>
          </a:p>
        </p:txBody>
      </p:sp>
      <p:sp>
        <p:nvSpPr>
          <p:cNvPr id="83972" name="Rectangle 4">
            <a:extLst>
              <a:ext uri="{FF2B5EF4-FFF2-40B4-BE49-F238E27FC236}">
                <a16:creationId xmlns:a16="http://schemas.microsoft.com/office/drawing/2014/main" id="{53FCC331-C8AE-35D1-FBE8-7C109E9C20FE}"/>
              </a:ext>
            </a:extLst>
          </p:cNvPr>
          <p:cNvSpPr>
            <a:spLocks noGrp="1" noChangeArrowheads="1"/>
          </p:cNvSpPr>
          <p:nvPr>
            <p:ph type="body" sz="half" idx="1"/>
          </p:nvPr>
        </p:nvSpPr>
        <p:spPr>
          <a:xfrm>
            <a:off x="1728788" y="1365251"/>
            <a:ext cx="8839200" cy="1858963"/>
          </a:xfrm>
        </p:spPr>
        <p:txBody>
          <a:bodyPr/>
          <a:lstStyle/>
          <a:p>
            <a:pPr eaLnBrk="1" hangingPunct="1"/>
            <a:r>
              <a:rPr lang="en-US" altLang="en-US"/>
              <a:t>The larger set of indistinguishable entities, the lower probability of identifying any one of them</a:t>
            </a:r>
          </a:p>
          <a:p>
            <a:pPr lvl="1" eaLnBrk="1" hangingPunct="1"/>
            <a:r>
              <a:rPr lang="en-US" altLang="en-US"/>
              <a:t>Can use to ”anonymize” a selected private attribute value within the domain of its all possible values</a:t>
            </a:r>
          </a:p>
        </p:txBody>
      </p:sp>
      <p:sp>
        <p:nvSpPr>
          <p:cNvPr id="83973" name="Text Box 5">
            <a:extLst>
              <a:ext uri="{FF2B5EF4-FFF2-40B4-BE49-F238E27FC236}">
                <a16:creationId xmlns:a16="http://schemas.microsoft.com/office/drawing/2014/main" id="{34002D9C-280A-2F49-7D67-CDF9D8A29189}"/>
              </a:ext>
            </a:extLst>
          </p:cNvPr>
          <p:cNvSpPr txBox="1">
            <a:spLocks noChangeArrowheads="1"/>
          </p:cNvSpPr>
          <p:nvPr/>
        </p:nvSpPr>
        <p:spPr bwMode="auto">
          <a:xfrm>
            <a:off x="1851026" y="3197225"/>
            <a:ext cx="4511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3600">
                <a:solidFill>
                  <a:schemeClr val="tx2"/>
                </a:solidFill>
              </a:rPr>
              <a:t>“Hiding in a crowd”</a:t>
            </a:r>
          </a:p>
        </p:txBody>
      </p:sp>
      <p:grpSp>
        <p:nvGrpSpPr>
          <p:cNvPr id="83974" name="Group 6">
            <a:extLst>
              <a:ext uri="{FF2B5EF4-FFF2-40B4-BE49-F238E27FC236}">
                <a16:creationId xmlns:a16="http://schemas.microsoft.com/office/drawing/2014/main" id="{38301056-1067-5E4D-AE9F-A42A710310FF}"/>
              </a:ext>
            </a:extLst>
          </p:cNvPr>
          <p:cNvGrpSpPr>
            <a:grpSpLocks/>
          </p:cNvGrpSpPr>
          <p:nvPr/>
        </p:nvGrpSpPr>
        <p:grpSpPr bwMode="auto">
          <a:xfrm>
            <a:off x="5626100" y="3397250"/>
            <a:ext cx="4732338" cy="3106738"/>
            <a:chOff x="2395" y="2140"/>
            <a:chExt cx="2981" cy="1957"/>
          </a:xfrm>
        </p:grpSpPr>
        <p:sp>
          <p:nvSpPr>
            <p:cNvPr id="83982" name="Oval 7">
              <a:extLst>
                <a:ext uri="{FF2B5EF4-FFF2-40B4-BE49-F238E27FC236}">
                  <a16:creationId xmlns:a16="http://schemas.microsoft.com/office/drawing/2014/main" id="{8FA86D54-7C73-6ECB-83DB-5A25DCEC2F79}"/>
                </a:ext>
              </a:extLst>
            </p:cNvPr>
            <p:cNvSpPr>
              <a:spLocks noChangeArrowheads="1"/>
            </p:cNvSpPr>
            <p:nvPr/>
          </p:nvSpPr>
          <p:spPr bwMode="auto">
            <a:xfrm>
              <a:off x="2395" y="2140"/>
              <a:ext cx="2860" cy="1648"/>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83" name="Oval 8">
              <a:extLst>
                <a:ext uri="{FF2B5EF4-FFF2-40B4-BE49-F238E27FC236}">
                  <a16:creationId xmlns:a16="http://schemas.microsoft.com/office/drawing/2014/main" id="{60FD0729-EBD8-9964-3C97-EC2F54FDBC6E}"/>
                </a:ext>
              </a:extLst>
            </p:cNvPr>
            <p:cNvSpPr>
              <a:spLocks noChangeArrowheads="1"/>
            </p:cNvSpPr>
            <p:nvPr/>
          </p:nvSpPr>
          <p:spPr bwMode="auto">
            <a:xfrm>
              <a:off x="3199" y="3514"/>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84" name="Oval 9">
              <a:extLst>
                <a:ext uri="{FF2B5EF4-FFF2-40B4-BE49-F238E27FC236}">
                  <a16:creationId xmlns:a16="http://schemas.microsoft.com/office/drawing/2014/main" id="{9206A08B-13C2-6083-9E6D-7B36E4A04A68}"/>
                </a:ext>
              </a:extLst>
            </p:cNvPr>
            <p:cNvSpPr>
              <a:spLocks noChangeArrowheads="1"/>
            </p:cNvSpPr>
            <p:nvPr/>
          </p:nvSpPr>
          <p:spPr bwMode="auto">
            <a:xfrm>
              <a:off x="2585" y="2890"/>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85" name="Oval 10">
              <a:extLst>
                <a:ext uri="{FF2B5EF4-FFF2-40B4-BE49-F238E27FC236}">
                  <a16:creationId xmlns:a16="http://schemas.microsoft.com/office/drawing/2014/main" id="{4D1CACBD-AB0D-8E37-5B3B-610EFCDAD1BC}"/>
                </a:ext>
              </a:extLst>
            </p:cNvPr>
            <p:cNvSpPr>
              <a:spLocks noChangeArrowheads="1"/>
            </p:cNvSpPr>
            <p:nvPr/>
          </p:nvSpPr>
          <p:spPr bwMode="auto">
            <a:xfrm>
              <a:off x="2585" y="3202"/>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86" name="Oval 11">
              <a:extLst>
                <a:ext uri="{FF2B5EF4-FFF2-40B4-BE49-F238E27FC236}">
                  <a16:creationId xmlns:a16="http://schemas.microsoft.com/office/drawing/2014/main" id="{82FE72D2-3431-D339-1043-0B44F61E60E7}"/>
                </a:ext>
              </a:extLst>
            </p:cNvPr>
            <p:cNvSpPr>
              <a:spLocks noChangeArrowheads="1"/>
            </p:cNvSpPr>
            <p:nvPr/>
          </p:nvSpPr>
          <p:spPr bwMode="auto">
            <a:xfrm>
              <a:off x="2890" y="2890"/>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87" name="Oval 12">
              <a:extLst>
                <a:ext uri="{FF2B5EF4-FFF2-40B4-BE49-F238E27FC236}">
                  <a16:creationId xmlns:a16="http://schemas.microsoft.com/office/drawing/2014/main" id="{FD2982B0-9B26-1D24-E977-D43D03C8C8F9}"/>
                </a:ext>
              </a:extLst>
            </p:cNvPr>
            <p:cNvSpPr>
              <a:spLocks noChangeArrowheads="1"/>
            </p:cNvSpPr>
            <p:nvPr/>
          </p:nvSpPr>
          <p:spPr bwMode="auto">
            <a:xfrm>
              <a:off x="3198" y="2890"/>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88" name="Oval 13">
              <a:extLst>
                <a:ext uri="{FF2B5EF4-FFF2-40B4-BE49-F238E27FC236}">
                  <a16:creationId xmlns:a16="http://schemas.microsoft.com/office/drawing/2014/main" id="{51FC3655-ACF9-EC97-1150-F84EB0FDE74D}"/>
                </a:ext>
              </a:extLst>
            </p:cNvPr>
            <p:cNvSpPr>
              <a:spLocks noChangeArrowheads="1"/>
            </p:cNvSpPr>
            <p:nvPr/>
          </p:nvSpPr>
          <p:spPr bwMode="auto">
            <a:xfrm>
              <a:off x="2889" y="3202"/>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89" name="Oval 14">
              <a:extLst>
                <a:ext uri="{FF2B5EF4-FFF2-40B4-BE49-F238E27FC236}">
                  <a16:creationId xmlns:a16="http://schemas.microsoft.com/office/drawing/2014/main" id="{B039F8DB-D280-1F03-2524-2614D40BBE63}"/>
                </a:ext>
              </a:extLst>
            </p:cNvPr>
            <p:cNvSpPr>
              <a:spLocks noChangeArrowheads="1"/>
            </p:cNvSpPr>
            <p:nvPr/>
          </p:nvSpPr>
          <p:spPr bwMode="auto">
            <a:xfrm>
              <a:off x="3198" y="3202"/>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90" name="Oval 15">
              <a:extLst>
                <a:ext uri="{FF2B5EF4-FFF2-40B4-BE49-F238E27FC236}">
                  <a16:creationId xmlns:a16="http://schemas.microsoft.com/office/drawing/2014/main" id="{09A74945-8A21-B6A6-68E7-ACBE675842DF}"/>
                </a:ext>
              </a:extLst>
            </p:cNvPr>
            <p:cNvSpPr>
              <a:spLocks noChangeArrowheads="1"/>
            </p:cNvSpPr>
            <p:nvPr/>
          </p:nvSpPr>
          <p:spPr bwMode="auto">
            <a:xfrm>
              <a:off x="2585" y="2578"/>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91" name="Oval 16">
              <a:extLst>
                <a:ext uri="{FF2B5EF4-FFF2-40B4-BE49-F238E27FC236}">
                  <a16:creationId xmlns:a16="http://schemas.microsoft.com/office/drawing/2014/main" id="{716B9F2E-5866-A85C-F585-023F2CF68A63}"/>
                </a:ext>
              </a:extLst>
            </p:cNvPr>
            <p:cNvSpPr>
              <a:spLocks noChangeArrowheads="1"/>
            </p:cNvSpPr>
            <p:nvPr/>
          </p:nvSpPr>
          <p:spPr bwMode="auto">
            <a:xfrm>
              <a:off x="3198" y="2266"/>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92" name="Oval 17">
              <a:extLst>
                <a:ext uri="{FF2B5EF4-FFF2-40B4-BE49-F238E27FC236}">
                  <a16:creationId xmlns:a16="http://schemas.microsoft.com/office/drawing/2014/main" id="{D25F8136-CA8F-5241-B1CA-4BAABC04D981}"/>
                </a:ext>
              </a:extLst>
            </p:cNvPr>
            <p:cNvSpPr>
              <a:spLocks noChangeArrowheads="1"/>
            </p:cNvSpPr>
            <p:nvPr/>
          </p:nvSpPr>
          <p:spPr bwMode="auto">
            <a:xfrm>
              <a:off x="2889" y="2578"/>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93" name="Oval 18">
              <a:extLst>
                <a:ext uri="{FF2B5EF4-FFF2-40B4-BE49-F238E27FC236}">
                  <a16:creationId xmlns:a16="http://schemas.microsoft.com/office/drawing/2014/main" id="{57EC2265-31AE-7AA5-8197-F04105BDA1DD}"/>
                </a:ext>
              </a:extLst>
            </p:cNvPr>
            <p:cNvSpPr>
              <a:spLocks noChangeArrowheads="1"/>
            </p:cNvSpPr>
            <p:nvPr/>
          </p:nvSpPr>
          <p:spPr bwMode="auto">
            <a:xfrm>
              <a:off x="3198" y="2578"/>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94" name="Oval 19">
              <a:extLst>
                <a:ext uri="{FF2B5EF4-FFF2-40B4-BE49-F238E27FC236}">
                  <a16:creationId xmlns:a16="http://schemas.microsoft.com/office/drawing/2014/main" id="{7880238F-4E60-A21A-518F-7CF287FDEDB4}"/>
                </a:ext>
              </a:extLst>
            </p:cNvPr>
            <p:cNvSpPr>
              <a:spLocks noChangeArrowheads="1"/>
            </p:cNvSpPr>
            <p:nvPr/>
          </p:nvSpPr>
          <p:spPr bwMode="auto">
            <a:xfrm>
              <a:off x="3201" y="3514"/>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95" name="Oval 20">
              <a:extLst>
                <a:ext uri="{FF2B5EF4-FFF2-40B4-BE49-F238E27FC236}">
                  <a16:creationId xmlns:a16="http://schemas.microsoft.com/office/drawing/2014/main" id="{11E51E30-9CA8-2B72-6AD3-410F2484257E}"/>
                </a:ext>
              </a:extLst>
            </p:cNvPr>
            <p:cNvSpPr>
              <a:spLocks noChangeArrowheads="1"/>
            </p:cNvSpPr>
            <p:nvPr/>
          </p:nvSpPr>
          <p:spPr bwMode="auto">
            <a:xfrm>
              <a:off x="3509" y="3514"/>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96" name="Oval 21">
              <a:extLst>
                <a:ext uri="{FF2B5EF4-FFF2-40B4-BE49-F238E27FC236}">
                  <a16:creationId xmlns:a16="http://schemas.microsoft.com/office/drawing/2014/main" id="{F04819C4-7BA0-B121-D65B-47AAC86AD4D7}"/>
                </a:ext>
              </a:extLst>
            </p:cNvPr>
            <p:cNvSpPr>
              <a:spLocks noChangeArrowheads="1"/>
            </p:cNvSpPr>
            <p:nvPr/>
          </p:nvSpPr>
          <p:spPr bwMode="auto">
            <a:xfrm>
              <a:off x="3814" y="3514"/>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97" name="Oval 22">
              <a:extLst>
                <a:ext uri="{FF2B5EF4-FFF2-40B4-BE49-F238E27FC236}">
                  <a16:creationId xmlns:a16="http://schemas.microsoft.com/office/drawing/2014/main" id="{84FB5D1B-6604-98DF-93A7-9621A6405D6E}"/>
                </a:ext>
              </a:extLst>
            </p:cNvPr>
            <p:cNvSpPr>
              <a:spLocks noChangeArrowheads="1"/>
            </p:cNvSpPr>
            <p:nvPr/>
          </p:nvSpPr>
          <p:spPr bwMode="auto">
            <a:xfrm>
              <a:off x="4122" y="3514"/>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98" name="Oval 23">
              <a:extLst>
                <a:ext uri="{FF2B5EF4-FFF2-40B4-BE49-F238E27FC236}">
                  <a16:creationId xmlns:a16="http://schemas.microsoft.com/office/drawing/2014/main" id="{BA97F2BE-87E4-F274-E68F-2598FB82F015}"/>
                </a:ext>
              </a:extLst>
            </p:cNvPr>
            <p:cNvSpPr>
              <a:spLocks noChangeArrowheads="1"/>
            </p:cNvSpPr>
            <p:nvPr/>
          </p:nvSpPr>
          <p:spPr bwMode="auto">
            <a:xfrm>
              <a:off x="3200" y="2890"/>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99" name="Oval 24">
              <a:extLst>
                <a:ext uri="{FF2B5EF4-FFF2-40B4-BE49-F238E27FC236}">
                  <a16:creationId xmlns:a16="http://schemas.microsoft.com/office/drawing/2014/main" id="{9E903A80-A09C-775E-0320-3CEE6777B876}"/>
                </a:ext>
              </a:extLst>
            </p:cNvPr>
            <p:cNvSpPr>
              <a:spLocks noChangeArrowheads="1"/>
            </p:cNvSpPr>
            <p:nvPr/>
          </p:nvSpPr>
          <p:spPr bwMode="auto">
            <a:xfrm>
              <a:off x="3508" y="2890"/>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00" name="Oval 25">
              <a:extLst>
                <a:ext uri="{FF2B5EF4-FFF2-40B4-BE49-F238E27FC236}">
                  <a16:creationId xmlns:a16="http://schemas.microsoft.com/office/drawing/2014/main" id="{8879AFEB-7D9B-FBD3-BF70-40B3179D1DC5}"/>
                </a:ext>
              </a:extLst>
            </p:cNvPr>
            <p:cNvSpPr>
              <a:spLocks noChangeArrowheads="1"/>
            </p:cNvSpPr>
            <p:nvPr/>
          </p:nvSpPr>
          <p:spPr bwMode="auto">
            <a:xfrm>
              <a:off x="3199" y="3202"/>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01" name="Oval 26">
              <a:extLst>
                <a:ext uri="{FF2B5EF4-FFF2-40B4-BE49-F238E27FC236}">
                  <a16:creationId xmlns:a16="http://schemas.microsoft.com/office/drawing/2014/main" id="{49E94ECD-2603-B37D-FD01-008428DD527E}"/>
                </a:ext>
              </a:extLst>
            </p:cNvPr>
            <p:cNvSpPr>
              <a:spLocks noChangeArrowheads="1"/>
            </p:cNvSpPr>
            <p:nvPr/>
          </p:nvSpPr>
          <p:spPr bwMode="auto">
            <a:xfrm>
              <a:off x="3508" y="3202"/>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02" name="Oval 27">
              <a:extLst>
                <a:ext uri="{FF2B5EF4-FFF2-40B4-BE49-F238E27FC236}">
                  <a16:creationId xmlns:a16="http://schemas.microsoft.com/office/drawing/2014/main" id="{B29DB96A-1EF6-DEFC-26C5-56B01E1D4329}"/>
                </a:ext>
              </a:extLst>
            </p:cNvPr>
            <p:cNvSpPr>
              <a:spLocks noChangeArrowheads="1"/>
            </p:cNvSpPr>
            <p:nvPr/>
          </p:nvSpPr>
          <p:spPr bwMode="auto">
            <a:xfrm>
              <a:off x="3813" y="2890"/>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03" name="Oval 28">
              <a:extLst>
                <a:ext uri="{FF2B5EF4-FFF2-40B4-BE49-F238E27FC236}">
                  <a16:creationId xmlns:a16="http://schemas.microsoft.com/office/drawing/2014/main" id="{5FCD087A-48C6-3B99-3653-78D5743CB827}"/>
                </a:ext>
              </a:extLst>
            </p:cNvPr>
            <p:cNvSpPr>
              <a:spLocks noChangeArrowheads="1"/>
            </p:cNvSpPr>
            <p:nvPr/>
          </p:nvSpPr>
          <p:spPr bwMode="auto">
            <a:xfrm>
              <a:off x="4121" y="2890"/>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04" name="Oval 29">
              <a:extLst>
                <a:ext uri="{FF2B5EF4-FFF2-40B4-BE49-F238E27FC236}">
                  <a16:creationId xmlns:a16="http://schemas.microsoft.com/office/drawing/2014/main" id="{BC586249-6134-B5B6-FA5B-2DEDBA2933D1}"/>
                </a:ext>
              </a:extLst>
            </p:cNvPr>
            <p:cNvSpPr>
              <a:spLocks noChangeArrowheads="1"/>
            </p:cNvSpPr>
            <p:nvPr/>
          </p:nvSpPr>
          <p:spPr bwMode="auto">
            <a:xfrm>
              <a:off x="3812" y="3202"/>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05" name="Oval 30">
              <a:extLst>
                <a:ext uri="{FF2B5EF4-FFF2-40B4-BE49-F238E27FC236}">
                  <a16:creationId xmlns:a16="http://schemas.microsoft.com/office/drawing/2014/main" id="{C4BED1B5-54F8-841F-24E6-4491B19FDCD4}"/>
                </a:ext>
              </a:extLst>
            </p:cNvPr>
            <p:cNvSpPr>
              <a:spLocks noChangeArrowheads="1"/>
            </p:cNvSpPr>
            <p:nvPr/>
          </p:nvSpPr>
          <p:spPr bwMode="auto">
            <a:xfrm>
              <a:off x="4121" y="3202"/>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grpSp>
          <p:nvGrpSpPr>
            <p:cNvPr id="84006" name="Group 31">
              <a:extLst>
                <a:ext uri="{FF2B5EF4-FFF2-40B4-BE49-F238E27FC236}">
                  <a16:creationId xmlns:a16="http://schemas.microsoft.com/office/drawing/2014/main" id="{86002578-7DF0-1FAD-1D25-22E7F5492261}"/>
                </a:ext>
              </a:extLst>
            </p:cNvPr>
            <p:cNvGrpSpPr>
              <a:grpSpLocks/>
            </p:cNvGrpSpPr>
            <p:nvPr/>
          </p:nvGrpSpPr>
          <p:grpSpPr bwMode="auto">
            <a:xfrm>
              <a:off x="3199" y="2266"/>
              <a:ext cx="1075" cy="468"/>
              <a:chOff x="431" y="1586"/>
              <a:chExt cx="1075" cy="468"/>
            </a:xfrm>
          </p:grpSpPr>
          <p:sp>
            <p:nvSpPr>
              <p:cNvPr id="84022" name="Oval 32">
                <a:extLst>
                  <a:ext uri="{FF2B5EF4-FFF2-40B4-BE49-F238E27FC236}">
                    <a16:creationId xmlns:a16="http://schemas.microsoft.com/office/drawing/2014/main" id="{C92659EF-C802-963E-8E6B-71188F3540DA}"/>
                  </a:ext>
                </a:extLst>
              </p:cNvPr>
              <p:cNvSpPr>
                <a:spLocks noChangeArrowheads="1"/>
              </p:cNvSpPr>
              <p:nvPr/>
            </p:nvSpPr>
            <p:spPr bwMode="auto">
              <a:xfrm>
                <a:off x="432" y="1586"/>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23" name="Oval 33">
                <a:extLst>
                  <a:ext uri="{FF2B5EF4-FFF2-40B4-BE49-F238E27FC236}">
                    <a16:creationId xmlns:a16="http://schemas.microsoft.com/office/drawing/2014/main" id="{E62D60D4-50BE-75D8-00DA-E3CEFEA84B3E}"/>
                  </a:ext>
                </a:extLst>
              </p:cNvPr>
              <p:cNvSpPr>
                <a:spLocks noChangeArrowheads="1"/>
              </p:cNvSpPr>
              <p:nvPr/>
            </p:nvSpPr>
            <p:spPr bwMode="auto">
              <a:xfrm>
                <a:off x="740" y="1586"/>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24" name="Oval 34">
                <a:extLst>
                  <a:ext uri="{FF2B5EF4-FFF2-40B4-BE49-F238E27FC236}">
                    <a16:creationId xmlns:a16="http://schemas.microsoft.com/office/drawing/2014/main" id="{D07F73F0-ED2B-0C9F-91ED-428845AF6332}"/>
                  </a:ext>
                </a:extLst>
              </p:cNvPr>
              <p:cNvSpPr>
                <a:spLocks noChangeArrowheads="1"/>
              </p:cNvSpPr>
              <p:nvPr/>
            </p:nvSpPr>
            <p:spPr bwMode="auto">
              <a:xfrm>
                <a:off x="431" y="1898"/>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25" name="Oval 35">
                <a:extLst>
                  <a:ext uri="{FF2B5EF4-FFF2-40B4-BE49-F238E27FC236}">
                    <a16:creationId xmlns:a16="http://schemas.microsoft.com/office/drawing/2014/main" id="{C54E9A58-479A-6B3D-58D5-EB0378B18769}"/>
                  </a:ext>
                </a:extLst>
              </p:cNvPr>
              <p:cNvSpPr>
                <a:spLocks noChangeArrowheads="1"/>
              </p:cNvSpPr>
              <p:nvPr/>
            </p:nvSpPr>
            <p:spPr bwMode="auto">
              <a:xfrm>
                <a:off x="740" y="1898"/>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26" name="Oval 36">
                <a:extLst>
                  <a:ext uri="{FF2B5EF4-FFF2-40B4-BE49-F238E27FC236}">
                    <a16:creationId xmlns:a16="http://schemas.microsoft.com/office/drawing/2014/main" id="{F2BF382A-9073-923C-7617-F82315EF210A}"/>
                  </a:ext>
                </a:extLst>
              </p:cNvPr>
              <p:cNvSpPr>
                <a:spLocks noChangeArrowheads="1"/>
              </p:cNvSpPr>
              <p:nvPr/>
            </p:nvSpPr>
            <p:spPr bwMode="auto">
              <a:xfrm>
                <a:off x="1045" y="1586"/>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27" name="Oval 37">
                <a:extLst>
                  <a:ext uri="{FF2B5EF4-FFF2-40B4-BE49-F238E27FC236}">
                    <a16:creationId xmlns:a16="http://schemas.microsoft.com/office/drawing/2014/main" id="{EA0AA714-8921-E815-1AFB-198D8280B8E9}"/>
                  </a:ext>
                </a:extLst>
              </p:cNvPr>
              <p:cNvSpPr>
                <a:spLocks noChangeArrowheads="1"/>
              </p:cNvSpPr>
              <p:nvPr/>
            </p:nvSpPr>
            <p:spPr bwMode="auto">
              <a:xfrm>
                <a:off x="1353" y="1586"/>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28" name="Oval 38">
                <a:extLst>
                  <a:ext uri="{FF2B5EF4-FFF2-40B4-BE49-F238E27FC236}">
                    <a16:creationId xmlns:a16="http://schemas.microsoft.com/office/drawing/2014/main" id="{8D2EA0C9-CBF0-DCAD-8562-A6915A12B760}"/>
                  </a:ext>
                </a:extLst>
              </p:cNvPr>
              <p:cNvSpPr>
                <a:spLocks noChangeArrowheads="1"/>
              </p:cNvSpPr>
              <p:nvPr/>
            </p:nvSpPr>
            <p:spPr bwMode="auto">
              <a:xfrm>
                <a:off x="1044" y="1898"/>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29" name="Oval 39">
                <a:extLst>
                  <a:ext uri="{FF2B5EF4-FFF2-40B4-BE49-F238E27FC236}">
                    <a16:creationId xmlns:a16="http://schemas.microsoft.com/office/drawing/2014/main" id="{5C769864-A72A-19A0-BA9A-ED60C2C72E89}"/>
                  </a:ext>
                </a:extLst>
              </p:cNvPr>
              <p:cNvSpPr>
                <a:spLocks noChangeArrowheads="1"/>
              </p:cNvSpPr>
              <p:nvPr/>
            </p:nvSpPr>
            <p:spPr bwMode="auto">
              <a:xfrm>
                <a:off x="1353" y="1898"/>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grpSp>
        <p:sp>
          <p:nvSpPr>
            <p:cNvPr id="84007" name="Oval 40">
              <a:extLst>
                <a:ext uri="{FF2B5EF4-FFF2-40B4-BE49-F238E27FC236}">
                  <a16:creationId xmlns:a16="http://schemas.microsoft.com/office/drawing/2014/main" id="{B41386D2-2F32-F8CD-0CBD-30A394D8FC64}"/>
                </a:ext>
              </a:extLst>
            </p:cNvPr>
            <p:cNvSpPr>
              <a:spLocks noChangeArrowheads="1"/>
            </p:cNvSpPr>
            <p:nvPr/>
          </p:nvSpPr>
          <p:spPr bwMode="auto">
            <a:xfrm>
              <a:off x="4123" y="3514"/>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08" name="Oval 41">
              <a:extLst>
                <a:ext uri="{FF2B5EF4-FFF2-40B4-BE49-F238E27FC236}">
                  <a16:creationId xmlns:a16="http://schemas.microsoft.com/office/drawing/2014/main" id="{27A163C7-ED48-1F8B-546E-ADD64572A158}"/>
                </a:ext>
              </a:extLst>
            </p:cNvPr>
            <p:cNvSpPr>
              <a:spLocks noChangeArrowheads="1"/>
            </p:cNvSpPr>
            <p:nvPr/>
          </p:nvSpPr>
          <p:spPr bwMode="auto">
            <a:xfrm>
              <a:off x="4431" y="3514"/>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09" name="Oval 42">
              <a:extLst>
                <a:ext uri="{FF2B5EF4-FFF2-40B4-BE49-F238E27FC236}">
                  <a16:creationId xmlns:a16="http://schemas.microsoft.com/office/drawing/2014/main" id="{A01C76AC-2710-27E6-5CCC-FB65590D715B}"/>
                </a:ext>
              </a:extLst>
            </p:cNvPr>
            <p:cNvSpPr>
              <a:spLocks noChangeArrowheads="1"/>
            </p:cNvSpPr>
            <p:nvPr/>
          </p:nvSpPr>
          <p:spPr bwMode="auto">
            <a:xfrm>
              <a:off x="4122" y="2890"/>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10" name="Oval 43">
              <a:extLst>
                <a:ext uri="{FF2B5EF4-FFF2-40B4-BE49-F238E27FC236}">
                  <a16:creationId xmlns:a16="http://schemas.microsoft.com/office/drawing/2014/main" id="{7F5684F6-5425-6C8B-A2B3-8B296D14C7FF}"/>
                </a:ext>
              </a:extLst>
            </p:cNvPr>
            <p:cNvSpPr>
              <a:spLocks noChangeArrowheads="1"/>
            </p:cNvSpPr>
            <p:nvPr/>
          </p:nvSpPr>
          <p:spPr bwMode="auto">
            <a:xfrm>
              <a:off x="4430" y="2890"/>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11" name="Oval 44">
              <a:extLst>
                <a:ext uri="{FF2B5EF4-FFF2-40B4-BE49-F238E27FC236}">
                  <a16:creationId xmlns:a16="http://schemas.microsoft.com/office/drawing/2014/main" id="{DCF6FB27-B218-6AC3-2601-0A313503BBF9}"/>
                </a:ext>
              </a:extLst>
            </p:cNvPr>
            <p:cNvSpPr>
              <a:spLocks noChangeArrowheads="1"/>
            </p:cNvSpPr>
            <p:nvPr/>
          </p:nvSpPr>
          <p:spPr bwMode="auto">
            <a:xfrm>
              <a:off x="4121" y="3202"/>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12" name="Oval 45">
              <a:extLst>
                <a:ext uri="{FF2B5EF4-FFF2-40B4-BE49-F238E27FC236}">
                  <a16:creationId xmlns:a16="http://schemas.microsoft.com/office/drawing/2014/main" id="{DD4AEBFF-5F18-CE74-7EFA-C10938281457}"/>
                </a:ext>
              </a:extLst>
            </p:cNvPr>
            <p:cNvSpPr>
              <a:spLocks noChangeArrowheads="1"/>
            </p:cNvSpPr>
            <p:nvPr/>
          </p:nvSpPr>
          <p:spPr bwMode="auto">
            <a:xfrm>
              <a:off x="4430" y="3202"/>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13" name="Oval 46">
              <a:extLst>
                <a:ext uri="{FF2B5EF4-FFF2-40B4-BE49-F238E27FC236}">
                  <a16:creationId xmlns:a16="http://schemas.microsoft.com/office/drawing/2014/main" id="{B1D629FA-F72E-6CB6-7BA4-94596AD2DC9A}"/>
                </a:ext>
              </a:extLst>
            </p:cNvPr>
            <p:cNvSpPr>
              <a:spLocks noChangeArrowheads="1"/>
            </p:cNvSpPr>
            <p:nvPr/>
          </p:nvSpPr>
          <p:spPr bwMode="auto">
            <a:xfrm>
              <a:off x="4735" y="2890"/>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14" name="Oval 47">
              <a:extLst>
                <a:ext uri="{FF2B5EF4-FFF2-40B4-BE49-F238E27FC236}">
                  <a16:creationId xmlns:a16="http://schemas.microsoft.com/office/drawing/2014/main" id="{D631FAD3-4095-9204-D040-4315BF4FA6B9}"/>
                </a:ext>
              </a:extLst>
            </p:cNvPr>
            <p:cNvSpPr>
              <a:spLocks noChangeArrowheads="1"/>
            </p:cNvSpPr>
            <p:nvPr/>
          </p:nvSpPr>
          <p:spPr bwMode="auto">
            <a:xfrm>
              <a:off x="5043" y="2890"/>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15" name="Oval 48">
              <a:extLst>
                <a:ext uri="{FF2B5EF4-FFF2-40B4-BE49-F238E27FC236}">
                  <a16:creationId xmlns:a16="http://schemas.microsoft.com/office/drawing/2014/main" id="{1C25CF2F-C349-7AD4-3602-EC90D8EDC732}"/>
                </a:ext>
              </a:extLst>
            </p:cNvPr>
            <p:cNvSpPr>
              <a:spLocks noChangeArrowheads="1"/>
            </p:cNvSpPr>
            <p:nvPr/>
          </p:nvSpPr>
          <p:spPr bwMode="auto">
            <a:xfrm>
              <a:off x="4734" y="3202"/>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16" name="Oval 49">
              <a:extLst>
                <a:ext uri="{FF2B5EF4-FFF2-40B4-BE49-F238E27FC236}">
                  <a16:creationId xmlns:a16="http://schemas.microsoft.com/office/drawing/2014/main" id="{DDA6A51A-5428-267C-2296-1547CB79FB33}"/>
                </a:ext>
              </a:extLst>
            </p:cNvPr>
            <p:cNvSpPr>
              <a:spLocks noChangeArrowheads="1"/>
            </p:cNvSpPr>
            <p:nvPr/>
          </p:nvSpPr>
          <p:spPr bwMode="auto">
            <a:xfrm>
              <a:off x="4122" y="2266"/>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17" name="Oval 50">
              <a:extLst>
                <a:ext uri="{FF2B5EF4-FFF2-40B4-BE49-F238E27FC236}">
                  <a16:creationId xmlns:a16="http://schemas.microsoft.com/office/drawing/2014/main" id="{D537A2DF-43F8-C926-D882-46444D7DE513}"/>
                </a:ext>
              </a:extLst>
            </p:cNvPr>
            <p:cNvSpPr>
              <a:spLocks noChangeArrowheads="1"/>
            </p:cNvSpPr>
            <p:nvPr/>
          </p:nvSpPr>
          <p:spPr bwMode="auto">
            <a:xfrm>
              <a:off x="4430" y="2266"/>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18" name="Oval 51">
              <a:extLst>
                <a:ext uri="{FF2B5EF4-FFF2-40B4-BE49-F238E27FC236}">
                  <a16:creationId xmlns:a16="http://schemas.microsoft.com/office/drawing/2014/main" id="{9DE49867-0E12-AA48-6B93-0AC8904AF463}"/>
                </a:ext>
              </a:extLst>
            </p:cNvPr>
            <p:cNvSpPr>
              <a:spLocks noChangeArrowheads="1"/>
            </p:cNvSpPr>
            <p:nvPr/>
          </p:nvSpPr>
          <p:spPr bwMode="auto">
            <a:xfrm>
              <a:off x="4121" y="2578"/>
              <a:ext cx="153" cy="156"/>
            </a:xfrm>
            <a:prstGeom prst="ellipse">
              <a:avLst/>
            </a:prstGeom>
            <a:solidFill>
              <a:schemeClr val="accent2"/>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19" name="Oval 52">
              <a:extLst>
                <a:ext uri="{FF2B5EF4-FFF2-40B4-BE49-F238E27FC236}">
                  <a16:creationId xmlns:a16="http://schemas.microsoft.com/office/drawing/2014/main" id="{8124EBA2-33F0-1B8B-3123-E544CDBC93EF}"/>
                </a:ext>
              </a:extLst>
            </p:cNvPr>
            <p:cNvSpPr>
              <a:spLocks noChangeArrowheads="1"/>
            </p:cNvSpPr>
            <p:nvPr/>
          </p:nvSpPr>
          <p:spPr bwMode="auto">
            <a:xfrm>
              <a:off x="4430" y="2578"/>
              <a:ext cx="153" cy="156"/>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20" name="Oval 53">
              <a:extLst>
                <a:ext uri="{FF2B5EF4-FFF2-40B4-BE49-F238E27FC236}">
                  <a16:creationId xmlns:a16="http://schemas.microsoft.com/office/drawing/2014/main" id="{084CA0EA-31D9-FBE1-D1AE-1AE41041523D}"/>
                </a:ext>
              </a:extLst>
            </p:cNvPr>
            <p:cNvSpPr>
              <a:spLocks noChangeArrowheads="1"/>
            </p:cNvSpPr>
            <p:nvPr/>
          </p:nvSpPr>
          <p:spPr bwMode="auto">
            <a:xfrm>
              <a:off x="4734" y="2578"/>
              <a:ext cx="153" cy="15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4021" name="Text Box 54">
              <a:extLst>
                <a:ext uri="{FF2B5EF4-FFF2-40B4-BE49-F238E27FC236}">
                  <a16:creationId xmlns:a16="http://schemas.microsoft.com/office/drawing/2014/main" id="{14B20C27-E94E-51D3-4A8F-31DF15D4FEE2}"/>
                </a:ext>
              </a:extLst>
            </p:cNvPr>
            <p:cNvSpPr txBox="1">
              <a:spLocks noChangeArrowheads="1"/>
            </p:cNvSpPr>
            <p:nvPr/>
          </p:nvSpPr>
          <p:spPr bwMode="auto">
            <a:xfrm>
              <a:off x="2699" y="3809"/>
              <a:ext cx="26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solidFill>
                    <a:schemeClr val="tx2"/>
                  </a:solidFill>
                </a:rPr>
                <a:t>“More” anonymous (1/</a:t>
              </a:r>
              <a:r>
                <a:rPr lang="en-US" altLang="en-US" sz="2400" i="1">
                  <a:solidFill>
                    <a:schemeClr val="tx2"/>
                  </a:solidFill>
                </a:rPr>
                <a:t>n</a:t>
              </a:r>
              <a:r>
                <a:rPr lang="en-US" altLang="en-US" sz="2400">
                  <a:solidFill>
                    <a:schemeClr val="tx2"/>
                  </a:solidFill>
                </a:rPr>
                <a:t>)</a:t>
              </a:r>
            </a:p>
          </p:txBody>
        </p:sp>
      </p:grpSp>
      <p:sp>
        <p:nvSpPr>
          <p:cNvPr id="83975" name="Text Box 55">
            <a:extLst>
              <a:ext uri="{FF2B5EF4-FFF2-40B4-BE49-F238E27FC236}">
                <a16:creationId xmlns:a16="http://schemas.microsoft.com/office/drawing/2014/main" id="{DBA13711-7901-4261-226E-F10E9D9E7CFD}"/>
              </a:ext>
            </a:extLst>
          </p:cNvPr>
          <p:cNvSpPr txBox="1">
            <a:spLocks noChangeArrowheads="1"/>
          </p:cNvSpPr>
          <p:nvPr/>
        </p:nvSpPr>
        <p:spPr bwMode="auto">
          <a:xfrm>
            <a:off x="1765300" y="5375275"/>
            <a:ext cx="3932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solidFill>
                  <a:schemeClr val="tx2"/>
                </a:solidFill>
              </a:rPr>
              <a:t>“Less” anonymous (1/4)</a:t>
            </a:r>
          </a:p>
        </p:txBody>
      </p:sp>
      <p:grpSp>
        <p:nvGrpSpPr>
          <p:cNvPr id="83976" name="Group 56">
            <a:extLst>
              <a:ext uri="{FF2B5EF4-FFF2-40B4-BE49-F238E27FC236}">
                <a16:creationId xmlns:a16="http://schemas.microsoft.com/office/drawing/2014/main" id="{B0145C26-F9CA-9A2B-DDA1-CDEA2B68075A}"/>
              </a:ext>
            </a:extLst>
          </p:cNvPr>
          <p:cNvGrpSpPr>
            <a:grpSpLocks/>
          </p:cNvGrpSpPr>
          <p:nvPr/>
        </p:nvGrpSpPr>
        <p:grpSpPr bwMode="auto">
          <a:xfrm>
            <a:off x="2736850" y="4143375"/>
            <a:ext cx="1265238" cy="1130300"/>
            <a:chOff x="572" y="1294"/>
            <a:chExt cx="797" cy="712"/>
          </a:xfrm>
        </p:grpSpPr>
        <p:sp>
          <p:nvSpPr>
            <p:cNvPr id="83977" name="Oval 57">
              <a:extLst>
                <a:ext uri="{FF2B5EF4-FFF2-40B4-BE49-F238E27FC236}">
                  <a16:creationId xmlns:a16="http://schemas.microsoft.com/office/drawing/2014/main" id="{CD3CDEB6-E114-5FE3-1422-220A95D21038}"/>
                </a:ext>
              </a:extLst>
            </p:cNvPr>
            <p:cNvSpPr>
              <a:spLocks noChangeArrowheads="1"/>
            </p:cNvSpPr>
            <p:nvPr/>
          </p:nvSpPr>
          <p:spPr bwMode="auto">
            <a:xfrm>
              <a:off x="572" y="1294"/>
              <a:ext cx="797" cy="712"/>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78" name="Oval 58">
              <a:extLst>
                <a:ext uri="{FF2B5EF4-FFF2-40B4-BE49-F238E27FC236}">
                  <a16:creationId xmlns:a16="http://schemas.microsoft.com/office/drawing/2014/main" id="{59713F7D-FDA4-EF66-6738-BC4B1FD30E52}"/>
                </a:ext>
              </a:extLst>
            </p:cNvPr>
            <p:cNvSpPr>
              <a:spLocks noChangeArrowheads="1"/>
            </p:cNvSpPr>
            <p:nvPr/>
          </p:nvSpPr>
          <p:spPr bwMode="auto">
            <a:xfrm>
              <a:off x="742" y="1725"/>
              <a:ext cx="153" cy="156"/>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79" name="Oval 59">
              <a:extLst>
                <a:ext uri="{FF2B5EF4-FFF2-40B4-BE49-F238E27FC236}">
                  <a16:creationId xmlns:a16="http://schemas.microsoft.com/office/drawing/2014/main" id="{45592720-026A-E5E2-9B67-EFBF14FFF0F5}"/>
                </a:ext>
              </a:extLst>
            </p:cNvPr>
            <p:cNvSpPr>
              <a:spLocks noChangeArrowheads="1"/>
            </p:cNvSpPr>
            <p:nvPr/>
          </p:nvSpPr>
          <p:spPr bwMode="auto">
            <a:xfrm>
              <a:off x="1047" y="1725"/>
              <a:ext cx="153" cy="156"/>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80" name="Oval 60">
              <a:extLst>
                <a:ext uri="{FF2B5EF4-FFF2-40B4-BE49-F238E27FC236}">
                  <a16:creationId xmlns:a16="http://schemas.microsoft.com/office/drawing/2014/main" id="{309D6778-7719-A4EB-1C40-B0A154435293}"/>
                </a:ext>
              </a:extLst>
            </p:cNvPr>
            <p:cNvSpPr>
              <a:spLocks noChangeArrowheads="1"/>
            </p:cNvSpPr>
            <p:nvPr/>
          </p:nvSpPr>
          <p:spPr bwMode="auto">
            <a:xfrm>
              <a:off x="742" y="1413"/>
              <a:ext cx="153" cy="156"/>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83981" name="Oval 61">
              <a:extLst>
                <a:ext uri="{FF2B5EF4-FFF2-40B4-BE49-F238E27FC236}">
                  <a16:creationId xmlns:a16="http://schemas.microsoft.com/office/drawing/2014/main" id="{69EA560B-5AFF-1EF7-0B6D-B0C72E9B0399}"/>
                </a:ext>
              </a:extLst>
            </p:cNvPr>
            <p:cNvSpPr>
              <a:spLocks noChangeArrowheads="1"/>
            </p:cNvSpPr>
            <p:nvPr/>
          </p:nvSpPr>
          <p:spPr bwMode="auto">
            <a:xfrm>
              <a:off x="1046" y="1413"/>
              <a:ext cx="153" cy="156"/>
            </a:xfrm>
            <a:prstGeom prst="ellipse">
              <a:avLst/>
            </a:prstGeom>
            <a:solidFill>
              <a:schemeClr val="accent2"/>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9490072-FD14-2921-7CCE-492362C350AD}"/>
              </a:ext>
            </a:extLst>
          </p:cNvPr>
          <p:cNvSpPr>
            <a:spLocks noGrp="1" noChangeArrowheads="1"/>
          </p:cNvSpPr>
          <p:nvPr>
            <p:ph type="title"/>
          </p:nvPr>
        </p:nvSpPr>
        <p:spPr>
          <a:xfrm>
            <a:off x="2874964" y="0"/>
            <a:ext cx="7793037" cy="776288"/>
          </a:xfrm>
        </p:spPr>
        <p:txBody>
          <a:bodyPr>
            <a:normAutofit fontScale="90000"/>
          </a:bodyPr>
          <a:lstStyle/>
          <a:p>
            <a:pPr eaLnBrk="1" hangingPunct="1"/>
            <a:r>
              <a:rPr lang="en-US" altLang="en-US" sz="1600"/>
              <a:t>5.3. Privacy Metrics (6)</a:t>
            </a:r>
            <a:br>
              <a:rPr lang="en-US" altLang="en-US" sz="4000"/>
            </a:br>
            <a:r>
              <a:rPr lang="en-US" altLang="en-US" sz="3200"/>
              <a:t>Anonymity Set</a:t>
            </a:r>
          </a:p>
        </p:txBody>
      </p:sp>
      <p:sp>
        <p:nvSpPr>
          <p:cNvPr id="86019" name="Rectangle 3">
            <a:extLst>
              <a:ext uri="{FF2B5EF4-FFF2-40B4-BE49-F238E27FC236}">
                <a16:creationId xmlns:a16="http://schemas.microsoft.com/office/drawing/2014/main" id="{8E49307D-0541-B7E0-98E0-ACF1F907233F}"/>
              </a:ext>
            </a:extLst>
          </p:cNvPr>
          <p:cNvSpPr>
            <a:spLocks noGrp="1" noChangeArrowheads="1"/>
          </p:cNvSpPr>
          <p:nvPr>
            <p:ph type="body" sz="half" idx="1"/>
          </p:nvPr>
        </p:nvSpPr>
        <p:spPr>
          <a:xfrm>
            <a:off x="1812925" y="1470025"/>
            <a:ext cx="8489950" cy="5562600"/>
          </a:xfrm>
        </p:spPr>
        <p:txBody>
          <a:bodyPr/>
          <a:lstStyle/>
          <a:p>
            <a:pPr eaLnBrk="1" hangingPunct="1">
              <a:spcBef>
                <a:spcPct val="50000"/>
              </a:spcBef>
            </a:pPr>
            <a:r>
              <a:rPr lang="en-US" altLang="en-US"/>
              <a:t>Anonymity set A</a:t>
            </a:r>
          </a:p>
          <a:p>
            <a:pPr eaLnBrk="1" hangingPunct="1">
              <a:buFont typeface="Wingdings" panose="05000000000000000000" pitchFamily="2" charset="2"/>
              <a:buNone/>
            </a:pPr>
            <a:r>
              <a:rPr lang="en-US" altLang="en-US" i="1"/>
              <a:t>	A = {(s</a:t>
            </a:r>
            <a:r>
              <a:rPr lang="en-US" altLang="en-US" i="1" baseline="-25000"/>
              <a:t>1</a:t>
            </a:r>
            <a:r>
              <a:rPr lang="en-US" altLang="en-US" i="1"/>
              <a:t>, p</a:t>
            </a:r>
            <a:r>
              <a:rPr lang="en-US" altLang="en-US" i="1" baseline="-25000"/>
              <a:t>1</a:t>
            </a:r>
            <a:r>
              <a:rPr lang="en-US" altLang="en-US" i="1"/>
              <a:t>), (s</a:t>
            </a:r>
            <a:r>
              <a:rPr lang="en-US" altLang="en-US" i="1" baseline="-25000"/>
              <a:t>2</a:t>
            </a:r>
            <a:r>
              <a:rPr lang="en-US" altLang="en-US" i="1"/>
              <a:t>, p</a:t>
            </a:r>
            <a:r>
              <a:rPr lang="en-US" altLang="en-US" i="1" baseline="-25000"/>
              <a:t>2</a:t>
            </a:r>
            <a:r>
              <a:rPr lang="en-US" altLang="en-US" i="1"/>
              <a:t>), …, (s</a:t>
            </a:r>
            <a:r>
              <a:rPr lang="en-US" altLang="en-US" i="1" baseline="-25000"/>
              <a:t>n</a:t>
            </a:r>
            <a:r>
              <a:rPr lang="en-US" altLang="en-US" i="1"/>
              <a:t>, p</a:t>
            </a:r>
            <a:r>
              <a:rPr lang="en-US" altLang="en-US" i="1" baseline="-25000"/>
              <a:t>n</a:t>
            </a:r>
            <a:r>
              <a:rPr lang="en-US" altLang="en-US" i="1"/>
              <a:t>)}</a:t>
            </a:r>
          </a:p>
          <a:p>
            <a:pPr lvl="1" eaLnBrk="1" hangingPunct="1"/>
            <a:r>
              <a:rPr lang="en-US" altLang="en-US" i="1"/>
              <a:t>s</a:t>
            </a:r>
            <a:r>
              <a:rPr lang="en-US" altLang="en-US" i="1" baseline="-25000"/>
              <a:t>i</a:t>
            </a:r>
            <a:r>
              <a:rPr lang="en-US" altLang="en-US"/>
              <a:t>: subject </a:t>
            </a:r>
            <a:r>
              <a:rPr lang="en-US" altLang="en-US" i="1"/>
              <a:t>i </a:t>
            </a:r>
            <a:r>
              <a:rPr lang="en-US" altLang="en-US"/>
              <a:t>who might access private data</a:t>
            </a:r>
          </a:p>
          <a:p>
            <a:pPr lvl="1" eaLnBrk="1" hangingPunct="1">
              <a:buFont typeface="Wingdings" panose="05000000000000000000" pitchFamily="2" charset="2"/>
              <a:buNone/>
            </a:pPr>
            <a:r>
              <a:rPr lang="en-US" altLang="en-US"/>
              <a:t>	  </a:t>
            </a:r>
            <a:r>
              <a:rPr lang="en-US" altLang="en-US" sz="2000">
                <a:solidFill>
                  <a:schemeClr val="tx2"/>
                </a:solidFill>
              </a:rPr>
              <a:t>or:  </a:t>
            </a:r>
            <a:r>
              <a:rPr lang="en-US" altLang="en-US" sz="2000" i="1">
                <a:solidFill>
                  <a:schemeClr val="tx2"/>
                </a:solidFill>
              </a:rPr>
              <a:t>i</a:t>
            </a:r>
            <a:r>
              <a:rPr lang="en-US" altLang="en-US" sz="2000">
                <a:solidFill>
                  <a:schemeClr val="tx2"/>
                </a:solidFill>
              </a:rPr>
              <a:t>-th possible value for a private data attribute</a:t>
            </a:r>
          </a:p>
          <a:p>
            <a:pPr lvl="1" eaLnBrk="1" hangingPunct="1"/>
            <a:r>
              <a:rPr lang="en-US" altLang="en-US" i="1"/>
              <a:t>p</a:t>
            </a:r>
            <a:r>
              <a:rPr lang="en-US" altLang="en-US" i="1" baseline="-25000"/>
              <a:t>i</a:t>
            </a:r>
            <a:r>
              <a:rPr lang="en-US" altLang="en-US"/>
              <a:t>: probability that </a:t>
            </a:r>
            <a:r>
              <a:rPr lang="en-US" altLang="en-US" i="1"/>
              <a:t>s</a:t>
            </a:r>
            <a:r>
              <a:rPr lang="en-US" altLang="en-US" i="1" baseline="-25000"/>
              <a:t>i</a:t>
            </a:r>
            <a:r>
              <a:rPr lang="en-US" altLang="en-US"/>
              <a:t> accessed private data</a:t>
            </a:r>
          </a:p>
          <a:p>
            <a:pPr lvl="1" eaLnBrk="1" hangingPunct="1">
              <a:buFont typeface="Wingdings" panose="05000000000000000000" pitchFamily="2" charset="2"/>
              <a:buNone/>
            </a:pPr>
            <a:r>
              <a:rPr lang="en-US" altLang="en-US"/>
              <a:t>	  </a:t>
            </a:r>
            <a:r>
              <a:rPr lang="en-US" altLang="en-US" sz="2000">
                <a:solidFill>
                  <a:schemeClr val="tx2"/>
                </a:solidFill>
              </a:rPr>
              <a:t>or:  probability that the attribute assumes the </a:t>
            </a:r>
            <a:r>
              <a:rPr lang="en-US" altLang="en-US" sz="2000" i="1">
                <a:solidFill>
                  <a:schemeClr val="tx2"/>
                </a:solidFill>
              </a:rPr>
              <a:t>i</a:t>
            </a:r>
            <a:r>
              <a:rPr lang="en-US" altLang="en-US" sz="2000">
                <a:solidFill>
                  <a:schemeClr val="tx2"/>
                </a:solidFill>
              </a:rPr>
              <a:t>-th possible value</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BCFB204-EF46-F6AD-0275-A658DB3C2D1F}"/>
              </a:ext>
            </a:extLst>
          </p:cNvPr>
          <p:cNvSpPr>
            <a:spLocks noGrp="1" noChangeArrowheads="1"/>
          </p:cNvSpPr>
          <p:nvPr>
            <p:ph type="title"/>
          </p:nvPr>
        </p:nvSpPr>
        <p:spPr>
          <a:xfrm>
            <a:off x="2674939" y="0"/>
            <a:ext cx="7793037" cy="776288"/>
          </a:xfrm>
        </p:spPr>
        <p:txBody>
          <a:bodyPr>
            <a:normAutofit fontScale="90000"/>
          </a:bodyPr>
          <a:lstStyle/>
          <a:p>
            <a:pPr eaLnBrk="1" hangingPunct="1"/>
            <a:r>
              <a:rPr lang="en-US" altLang="en-US" sz="1600"/>
              <a:t>5.3. Privacy Metrics (7)</a:t>
            </a:r>
            <a:r>
              <a:rPr lang="en-US" altLang="en-US" sz="4000"/>
              <a:t> </a:t>
            </a:r>
            <a:br>
              <a:rPr lang="en-US" altLang="en-US" sz="4000"/>
            </a:br>
            <a:r>
              <a:rPr lang="en-US" altLang="en-US" sz="3200"/>
              <a:t>Effective Anonymity Set Size</a:t>
            </a:r>
          </a:p>
        </p:txBody>
      </p:sp>
      <p:sp>
        <p:nvSpPr>
          <p:cNvPr id="88067" name="Rectangle 3">
            <a:extLst>
              <a:ext uri="{FF2B5EF4-FFF2-40B4-BE49-F238E27FC236}">
                <a16:creationId xmlns:a16="http://schemas.microsoft.com/office/drawing/2014/main" id="{4E2BE78B-5F72-26A9-40BE-7EA1C9A0F804}"/>
              </a:ext>
            </a:extLst>
          </p:cNvPr>
          <p:cNvSpPr>
            <a:spLocks noGrp="1" noChangeArrowheads="1"/>
          </p:cNvSpPr>
          <p:nvPr>
            <p:ph type="body" sz="half" idx="1"/>
          </p:nvPr>
        </p:nvSpPr>
        <p:spPr>
          <a:xfrm>
            <a:off x="1828800" y="1462088"/>
            <a:ext cx="8489950" cy="5395912"/>
          </a:xfrm>
        </p:spPr>
        <p:txBody>
          <a:bodyPr/>
          <a:lstStyle/>
          <a:p>
            <a:pPr eaLnBrk="1" hangingPunct="1"/>
            <a:r>
              <a:rPr lang="en-US" altLang="en-US"/>
              <a:t>Effective anonymity set size is</a:t>
            </a:r>
          </a:p>
          <a:p>
            <a:pPr eaLnBrk="1" hangingPunct="1">
              <a:spcBef>
                <a:spcPct val="50000"/>
              </a:spcBef>
            </a:pPr>
            <a:endParaRPr lang="en-US" altLang="en-US"/>
          </a:p>
          <a:p>
            <a:pPr eaLnBrk="1" hangingPunct="1">
              <a:spcBef>
                <a:spcPct val="50000"/>
              </a:spcBef>
            </a:pPr>
            <a:endParaRPr lang="en-US" altLang="en-US"/>
          </a:p>
          <a:p>
            <a:pPr lvl="1" eaLnBrk="1" hangingPunct="1"/>
            <a:r>
              <a:rPr lang="en-US" altLang="en-US"/>
              <a:t>Maximum value of L is |A| iff all p</a:t>
            </a:r>
            <a:r>
              <a:rPr lang="en-US" altLang="en-US" baseline="-25000"/>
              <a:t>i’</a:t>
            </a:r>
            <a:r>
              <a:rPr lang="en-US" altLang="en-US"/>
              <a:t>’s are equal to 1/|A|</a:t>
            </a:r>
          </a:p>
          <a:p>
            <a:pPr lvl="1" eaLnBrk="1" hangingPunct="1"/>
            <a:r>
              <a:rPr lang="en-US" altLang="en-US"/>
              <a:t>L below maximum when distribution is skewed</a:t>
            </a:r>
          </a:p>
          <a:p>
            <a:pPr lvl="2" eaLnBrk="1" hangingPunct="1"/>
            <a:r>
              <a:rPr lang="en-US" altLang="en-US"/>
              <a:t>skewed when p</a:t>
            </a:r>
            <a:r>
              <a:rPr lang="en-US" altLang="en-US" baseline="-25000"/>
              <a:t>i’</a:t>
            </a:r>
            <a:r>
              <a:rPr lang="en-US" altLang="en-US"/>
              <a:t>’s have different values</a:t>
            </a:r>
          </a:p>
          <a:p>
            <a:pPr eaLnBrk="1" hangingPunct="1">
              <a:spcBef>
                <a:spcPct val="50000"/>
              </a:spcBef>
            </a:pPr>
            <a:r>
              <a:rPr lang="en-US" altLang="en-US"/>
              <a:t>Deficiency:</a:t>
            </a:r>
          </a:p>
          <a:p>
            <a:pPr eaLnBrk="1" hangingPunct="1">
              <a:spcBef>
                <a:spcPct val="0"/>
              </a:spcBef>
              <a:buFont typeface="Wingdings" panose="05000000000000000000" pitchFamily="2" charset="2"/>
              <a:buNone/>
            </a:pPr>
            <a:r>
              <a:rPr lang="en-US" altLang="en-US"/>
              <a:t>	L does not consider violator’s </a:t>
            </a:r>
            <a:r>
              <a:rPr lang="en-US" altLang="en-US" i="1"/>
              <a:t>learning </a:t>
            </a:r>
            <a:r>
              <a:rPr lang="en-US" altLang="en-US"/>
              <a:t>behavior</a:t>
            </a:r>
          </a:p>
        </p:txBody>
      </p:sp>
      <p:graphicFrame>
        <p:nvGraphicFramePr>
          <p:cNvPr id="88068" name="Object 4">
            <a:extLst>
              <a:ext uri="{FF2B5EF4-FFF2-40B4-BE49-F238E27FC236}">
                <a16:creationId xmlns:a16="http://schemas.microsoft.com/office/drawing/2014/main" id="{251AE093-24E9-986A-3459-75B9A7E36CE9}"/>
              </a:ext>
            </a:extLst>
          </p:cNvPr>
          <p:cNvGraphicFramePr>
            <a:graphicFrameLocks noGrp="1" noChangeAspect="1"/>
          </p:cNvGraphicFramePr>
          <p:nvPr>
            <p:ph sz="half" idx="2"/>
          </p:nvPr>
        </p:nvGraphicFramePr>
        <p:xfrm>
          <a:off x="3619500" y="1946275"/>
          <a:ext cx="4024313" cy="1090613"/>
        </p:xfrm>
        <a:graphic>
          <a:graphicData uri="http://schemas.openxmlformats.org/presentationml/2006/ole">
            <mc:AlternateContent xmlns:mc="http://schemas.openxmlformats.org/markup-compatibility/2006">
              <mc:Choice xmlns:v="urn:schemas-microsoft-com:vml" Requires="v">
                <p:oleObj name="Equation" r:id="rId3" imgW="1358900" imgH="368300" progId="Equation.3">
                  <p:embed/>
                </p:oleObj>
              </mc:Choice>
              <mc:Fallback>
                <p:oleObj name="Equation" r:id="rId3" imgW="1358900" imgH="368300" progId="Equation.3">
                  <p:embed/>
                  <p:pic>
                    <p:nvPicPr>
                      <p:cNvPr id="88068" name="Object 4">
                        <a:extLst>
                          <a:ext uri="{FF2B5EF4-FFF2-40B4-BE49-F238E27FC236}">
                            <a16:creationId xmlns:a16="http://schemas.microsoft.com/office/drawing/2014/main" id="{251AE093-24E9-986A-3459-75B9A7E36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1946275"/>
                        <a:ext cx="4024313"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7ABED05-B995-2212-0024-2440E875E686}"/>
              </a:ext>
            </a:extLst>
          </p:cNvPr>
          <p:cNvSpPr>
            <a:spLocks noGrp="1" noChangeArrowheads="1"/>
          </p:cNvSpPr>
          <p:nvPr>
            <p:ph type="title"/>
          </p:nvPr>
        </p:nvSpPr>
        <p:spPr>
          <a:xfrm>
            <a:off x="2874964" y="0"/>
            <a:ext cx="7793037" cy="776288"/>
          </a:xfrm>
        </p:spPr>
        <p:txBody>
          <a:bodyPr>
            <a:normAutofit fontScale="90000"/>
          </a:bodyPr>
          <a:lstStyle/>
          <a:p>
            <a:pPr eaLnBrk="1" hangingPunct="1"/>
            <a:r>
              <a:rPr lang="en-US" altLang="en-US" sz="1600"/>
              <a:t>5.3. Privacy Metrics (8)</a:t>
            </a:r>
            <a:r>
              <a:rPr lang="en-US" altLang="en-US" sz="4000"/>
              <a:t> </a:t>
            </a:r>
            <a:br>
              <a:rPr lang="en-US" altLang="en-US" sz="4000"/>
            </a:br>
            <a:r>
              <a:rPr lang="en-US" altLang="en-US" sz="3200"/>
              <a:t>B. Entropy-based Metrics</a:t>
            </a:r>
          </a:p>
        </p:txBody>
      </p:sp>
      <p:sp>
        <p:nvSpPr>
          <p:cNvPr id="90115" name="Rectangle 3">
            <a:extLst>
              <a:ext uri="{FF2B5EF4-FFF2-40B4-BE49-F238E27FC236}">
                <a16:creationId xmlns:a16="http://schemas.microsoft.com/office/drawing/2014/main" id="{A033B6B0-2229-B57F-34BF-4FEA07A84253}"/>
              </a:ext>
            </a:extLst>
          </p:cNvPr>
          <p:cNvSpPr>
            <a:spLocks noGrp="1" noChangeArrowheads="1"/>
          </p:cNvSpPr>
          <p:nvPr>
            <p:ph idx="1"/>
          </p:nvPr>
        </p:nvSpPr>
        <p:spPr/>
        <p:txBody>
          <a:bodyPr/>
          <a:lstStyle/>
          <a:p>
            <a:pPr eaLnBrk="1" hangingPunct="1"/>
            <a:r>
              <a:rPr lang="en-US" altLang="en-US"/>
              <a:t>Entropy measures the randomness, or uncertainty, in private data</a:t>
            </a:r>
          </a:p>
          <a:p>
            <a:pPr eaLnBrk="1" hangingPunct="1"/>
            <a:r>
              <a:rPr lang="en-US" altLang="en-US"/>
              <a:t>When a violator gains more information, entropy decreases</a:t>
            </a:r>
          </a:p>
          <a:p>
            <a:pPr eaLnBrk="1" hangingPunct="1"/>
            <a:r>
              <a:rPr lang="en-US" altLang="en-US"/>
              <a:t>Metric: Compare the current entropy value with its maximum value</a:t>
            </a:r>
          </a:p>
          <a:p>
            <a:pPr lvl="1" eaLnBrk="1" hangingPunct="1"/>
            <a:r>
              <a:rPr lang="en-US" altLang="en-US"/>
              <a:t>The difference shows how much information has been leaked</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062C0D93-6A24-17DD-A335-AB62737E5076}"/>
              </a:ext>
            </a:extLst>
          </p:cNvPr>
          <p:cNvSpPr>
            <a:spLocks noGrp="1" noChangeArrowheads="1"/>
          </p:cNvSpPr>
          <p:nvPr>
            <p:ph type="title"/>
          </p:nvPr>
        </p:nvSpPr>
        <p:spPr>
          <a:xfrm>
            <a:off x="2874964" y="0"/>
            <a:ext cx="7793037" cy="776288"/>
          </a:xfrm>
        </p:spPr>
        <p:txBody>
          <a:bodyPr>
            <a:normAutofit fontScale="90000"/>
          </a:bodyPr>
          <a:lstStyle/>
          <a:p>
            <a:pPr eaLnBrk="1" hangingPunct="1"/>
            <a:r>
              <a:rPr lang="en-US" altLang="en-US" sz="1600"/>
              <a:t>5.3. Privacy Metrics (9)</a:t>
            </a:r>
            <a:r>
              <a:rPr lang="en-US" altLang="en-US" sz="4000"/>
              <a:t> </a:t>
            </a:r>
            <a:br>
              <a:rPr lang="en-US" altLang="en-US" sz="4000"/>
            </a:br>
            <a:r>
              <a:rPr lang="en-US" altLang="en-US" sz="3200"/>
              <a:t>Dynamics of Entropy</a:t>
            </a:r>
          </a:p>
        </p:txBody>
      </p:sp>
      <p:sp>
        <p:nvSpPr>
          <p:cNvPr id="92163" name="Rectangle 3">
            <a:extLst>
              <a:ext uri="{FF2B5EF4-FFF2-40B4-BE49-F238E27FC236}">
                <a16:creationId xmlns:a16="http://schemas.microsoft.com/office/drawing/2014/main" id="{6F41711D-0317-AA75-52C7-303C80E39CBD}"/>
              </a:ext>
            </a:extLst>
          </p:cNvPr>
          <p:cNvSpPr>
            <a:spLocks noGrp="1" noChangeArrowheads="1"/>
          </p:cNvSpPr>
          <p:nvPr>
            <p:ph type="body" sz="half" idx="1"/>
          </p:nvPr>
        </p:nvSpPr>
        <p:spPr>
          <a:xfrm>
            <a:off x="1752600" y="1292226"/>
            <a:ext cx="8915400" cy="5565775"/>
          </a:xfrm>
        </p:spPr>
        <p:txBody>
          <a:bodyPr>
            <a:normAutofit lnSpcReduction="10000"/>
          </a:bodyPr>
          <a:lstStyle/>
          <a:p>
            <a:pPr eaLnBrk="1" hangingPunct="1"/>
            <a:r>
              <a:rPr lang="en-US" altLang="en-US"/>
              <a:t>Decrease of system entropy with attribute disclosures (capturing dynamics)</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lvl="1" eaLnBrk="1" hangingPunct="1"/>
            <a:endParaRPr lang="en-US" altLang="en-US" sz="1800"/>
          </a:p>
          <a:p>
            <a:pPr lvl="1" eaLnBrk="1" hangingPunct="1"/>
            <a:endParaRPr lang="en-US" altLang="en-US" sz="1800"/>
          </a:p>
          <a:p>
            <a:pPr lvl="1" eaLnBrk="1" hangingPunct="1">
              <a:spcBef>
                <a:spcPct val="0"/>
              </a:spcBef>
            </a:pPr>
            <a:r>
              <a:rPr lang="en-US" altLang="en-US" sz="1800"/>
              <a:t>When entropy reaches a threshold (b), </a:t>
            </a:r>
            <a:r>
              <a:rPr lang="en-US" altLang="en-US" sz="1800" i="1"/>
              <a:t>data evaporation</a:t>
            </a:r>
            <a:r>
              <a:rPr lang="en-US" altLang="en-US" sz="1800"/>
              <a:t> can be invoked to increase entropy by controlled data distortions</a:t>
            </a:r>
          </a:p>
          <a:p>
            <a:pPr lvl="1" eaLnBrk="1" hangingPunct="1"/>
            <a:r>
              <a:rPr lang="en-US" altLang="en-US" sz="1800"/>
              <a:t>When entropy drops to a very low level (c), </a:t>
            </a:r>
            <a:r>
              <a:rPr lang="en-US" altLang="en-US" sz="1800" i="1"/>
              <a:t>apoptosis</a:t>
            </a:r>
            <a:r>
              <a:rPr lang="en-US" altLang="en-US" sz="1800"/>
              <a:t> can be triggered to destroy private data</a:t>
            </a:r>
          </a:p>
          <a:p>
            <a:pPr lvl="1" eaLnBrk="1" hangingPunct="1"/>
            <a:r>
              <a:rPr lang="en-US" altLang="en-US" sz="1800"/>
              <a:t>Entropy increases (d) if the set of attributes grows or the disclosed attributes become less valuable – e.g., obsolete or more data now available</a:t>
            </a:r>
          </a:p>
        </p:txBody>
      </p:sp>
      <p:pic>
        <p:nvPicPr>
          <p:cNvPr id="92164" name="Picture 4" descr="entropy2">
            <a:extLst>
              <a:ext uri="{FF2B5EF4-FFF2-40B4-BE49-F238E27FC236}">
                <a16:creationId xmlns:a16="http://schemas.microsoft.com/office/drawing/2014/main" id="{DB430FBD-9D0C-1AE3-9648-44BFCAA22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675" y="2219326"/>
            <a:ext cx="712628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Rectangle 5">
            <a:extLst>
              <a:ext uri="{FF2B5EF4-FFF2-40B4-BE49-F238E27FC236}">
                <a16:creationId xmlns:a16="http://schemas.microsoft.com/office/drawing/2014/main" id="{13FC3D8B-0CCB-5A6D-C15A-96AB76E0D0A9}"/>
              </a:ext>
            </a:extLst>
          </p:cNvPr>
          <p:cNvSpPr>
            <a:spLocks noChangeArrowheads="1"/>
          </p:cNvSpPr>
          <p:nvPr/>
        </p:nvSpPr>
        <p:spPr bwMode="auto">
          <a:xfrm>
            <a:off x="3152775" y="4410076"/>
            <a:ext cx="5848350" cy="200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92166" name="Rectangle 6">
            <a:extLst>
              <a:ext uri="{FF2B5EF4-FFF2-40B4-BE49-F238E27FC236}">
                <a16:creationId xmlns:a16="http://schemas.microsoft.com/office/drawing/2014/main" id="{DBD3FC46-A2C9-1259-1EAE-2FFD6EC0613D}"/>
              </a:ext>
            </a:extLst>
          </p:cNvPr>
          <p:cNvSpPr>
            <a:spLocks noChangeArrowheads="1"/>
          </p:cNvSpPr>
          <p:nvPr/>
        </p:nvSpPr>
        <p:spPr bwMode="auto">
          <a:xfrm>
            <a:off x="4048125" y="4019551"/>
            <a:ext cx="666750" cy="123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92167" name="Text Box 7">
            <a:extLst>
              <a:ext uri="{FF2B5EF4-FFF2-40B4-BE49-F238E27FC236}">
                <a16:creationId xmlns:a16="http://schemas.microsoft.com/office/drawing/2014/main" id="{E3F8E445-5272-EBA7-9F51-32E3728E7251}"/>
              </a:ext>
            </a:extLst>
          </p:cNvPr>
          <p:cNvSpPr txBox="1">
            <a:spLocks noChangeArrowheads="1"/>
          </p:cNvSpPr>
          <p:nvPr/>
        </p:nvSpPr>
        <p:spPr bwMode="auto">
          <a:xfrm>
            <a:off x="3143251" y="4295776"/>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(a)</a:t>
            </a:r>
          </a:p>
        </p:txBody>
      </p:sp>
      <p:sp>
        <p:nvSpPr>
          <p:cNvPr id="92168" name="Text Box 8">
            <a:extLst>
              <a:ext uri="{FF2B5EF4-FFF2-40B4-BE49-F238E27FC236}">
                <a16:creationId xmlns:a16="http://schemas.microsoft.com/office/drawing/2014/main" id="{6A9CDEF5-AC1C-8637-F162-6FA050948B45}"/>
              </a:ext>
            </a:extLst>
          </p:cNvPr>
          <p:cNvSpPr txBox="1">
            <a:spLocks noChangeArrowheads="1"/>
          </p:cNvSpPr>
          <p:nvPr/>
        </p:nvSpPr>
        <p:spPr bwMode="auto">
          <a:xfrm>
            <a:off x="4827589" y="4294188"/>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(b)</a:t>
            </a:r>
          </a:p>
        </p:txBody>
      </p:sp>
      <p:sp>
        <p:nvSpPr>
          <p:cNvPr id="92169" name="Text Box 9">
            <a:extLst>
              <a:ext uri="{FF2B5EF4-FFF2-40B4-BE49-F238E27FC236}">
                <a16:creationId xmlns:a16="http://schemas.microsoft.com/office/drawing/2014/main" id="{013F490B-559A-4F3B-8DAE-4D489A49D610}"/>
              </a:ext>
            </a:extLst>
          </p:cNvPr>
          <p:cNvSpPr txBox="1">
            <a:spLocks noChangeArrowheads="1"/>
          </p:cNvSpPr>
          <p:nvPr/>
        </p:nvSpPr>
        <p:spPr bwMode="auto">
          <a:xfrm>
            <a:off x="6483351" y="4302126"/>
            <a:ext cx="485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(c)</a:t>
            </a:r>
          </a:p>
        </p:txBody>
      </p:sp>
      <p:sp>
        <p:nvSpPr>
          <p:cNvPr id="92170" name="Text Box 10">
            <a:extLst>
              <a:ext uri="{FF2B5EF4-FFF2-40B4-BE49-F238E27FC236}">
                <a16:creationId xmlns:a16="http://schemas.microsoft.com/office/drawing/2014/main" id="{BF23A4FE-486E-2FB3-A81B-285373E29B97}"/>
              </a:ext>
            </a:extLst>
          </p:cNvPr>
          <p:cNvSpPr txBox="1">
            <a:spLocks noChangeArrowheads="1"/>
          </p:cNvSpPr>
          <p:nvPr/>
        </p:nvSpPr>
        <p:spPr bwMode="auto">
          <a:xfrm>
            <a:off x="8482014" y="4300538"/>
            <a:ext cx="48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t>(d)</a:t>
            </a:r>
          </a:p>
        </p:txBody>
      </p:sp>
      <p:sp>
        <p:nvSpPr>
          <p:cNvPr id="92171" name="Rectangle 11">
            <a:extLst>
              <a:ext uri="{FF2B5EF4-FFF2-40B4-BE49-F238E27FC236}">
                <a16:creationId xmlns:a16="http://schemas.microsoft.com/office/drawing/2014/main" id="{6020F96C-CF83-DDA8-8B93-65804FA12212}"/>
              </a:ext>
            </a:extLst>
          </p:cNvPr>
          <p:cNvSpPr>
            <a:spLocks noChangeArrowheads="1"/>
          </p:cNvSpPr>
          <p:nvPr/>
        </p:nvSpPr>
        <p:spPr bwMode="auto">
          <a:xfrm>
            <a:off x="3095626" y="4000501"/>
            <a:ext cx="847725" cy="200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92172" name="Rectangle 12">
            <a:extLst>
              <a:ext uri="{FF2B5EF4-FFF2-40B4-BE49-F238E27FC236}">
                <a16:creationId xmlns:a16="http://schemas.microsoft.com/office/drawing/2014/main" id="{AFC008D2-754E-F20B-CC95-828DC4785FF1}"/>
              </a:ext>
            </a:extLst>
          </p:cNvPr>
          <p:cNvSpPr>
            <a:spLocks noChangeArrowheads="1"/>
          </p:cNvSpPr>
          <p:nvPr/>
        </p:nvSpPr>
        <p:spPr bwMode="auto">
          <a:xfrm>
            <a:off x="2543176" y="3867151"/>
            <a:ext cx="600075" cy="352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92173" name="Text Box 13">
            <a:extLst>
              <a:ext uri="{FF2B5EF4-FFF2-40B4-BE49-F238E27FC236}">
                <a16:creationId xmlns:a16="http://schemas.microsoft.com/office/drawing/2014/main" id="{93DCB092-4796-41EA-A7AF-5C1AB66380E8}"/>
              </a:ext>
            </a:extLst>
          </p:cNvPr>
          <p:cNvSpPr txBox="1">
            <a:spLocks noChangeArrowheads="1"/>
          </p:cNvSpPr>
          <p:nvPr/>
        </p:nvSpPr>
        <p:spPr bwMode="auto">
          <a:xfrm>
            <a:off x="2590800" y="4010025"/>
            <a:ext cx="1581150"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solidFill>
                  <a:schemeClr val="hlink"/>
                </a:solidFill>
              </a:rPr>
              <a:t>Disclosed attributes</a:t>
            </a:r>
          </a:p>
        </p:txBody>
      </p:sp>
      <p:sp>
        <p:nvSpPr>
          <p:cNvPr id="92174" name="Rectangle 14">
            <a:extLst>
              <a:ext uri="{FF2B5EF4-FFF2-40B4-BE49-F238E27FC236}">
                <a16:creationId xmlns:a16="http://schemas.microsoft.com/office/drawing/2014/main" id="{F3CFD538-E26F-9DCE-2F17-9F9E49589769}"/>
              </a:ext>
            </a:extLst>
          </p:cNvPr>
          <p:cNvSpPr>
            <a:spLocks noChangeArrowheads="1"/>
          </p:cNvSpPr>
          <p:nvPr/>
        </p:nvSpPr>
        <p:spPr bwMode="auto">
          <a:xfrm>
            <a:off x="2571750" y="2495550"/>
            <a:ext cx="152400" cy="266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92175" name="Text Box 15">
            <a:extLst>
              <a:ext uri="{FF2B5EF4-FFF2-40B4-BE49-F238E27FC236}">
                <a16:creationId xmlns:a16="http://schemas.microsoft.com/office/drawing/2014/main" id="{47181BE7-8B68-7AD6-911B-F7674111EF2F}"/>
              </a:ext>
            </a:extLst>
          </p:cNvPr>
          <p:cNvSpPr txBox="1">
            <a:spLocks noChangeArrowheads="1"/>
          </p:cNvSpPr>
          <p:nvPr/>
        </p:nvSpPr>
        <p:spPr bwMode="auto">
          <a:xfrm>
            <a:off x="2209801" y="2524125"/>
            <a:ext cx="352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200">
                <a:solidFill>
                  <a:schemeClr val="tx2"/>
                </a:solidFill>
              </a:rPr>
              <a:t>H</a:t>
            </a:r>
            <a:r>
              <a:rPr lang="en-US" altLang="en-US" sz="1200" baseline="30000">
                <a:solidFill>
                  <a:schemeClr val="tx2"/>
                </a:solidFill>
              </a:rPr>
              <a:t>*</a:t>
            </a:r>
          </a:p>
        </p:txBody>
      </p:sp>
      <p:sp>
        <p:nvSpPr>
          <p:cNvPr id="92176" name="Text Box 16">
            <a:extLst>
              <a:ext uri="{FF2B5EF4-FFF2-40B4-BE49-F238E27FC236}">
                <a16:creationId xmlns:a16="http://schemas.microsoft.com/office/drawing/2014/main" id="{E679FF1F-005D-51E8-7E0F-5E44B2993D49}"/>
              </a:ext>
            </a:extLst>
          </p:cNvPr>
          <p:cNvSpPr txBox="1">
            <a:spLocks noChangeArrowheads="1"/>
          </p:cNvSpPr>
          <p:nvPr/>
        </p:nvSpPr>
        <p:spPr bwMode="auto">
          <a:xfrm>
            <a:off x="4084639" y="3941763"/>
            <a:ext cx="82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200"/>
              <a:t>All</a:t>
            </a:r>
          </a:p>
          <a:p>
            <a:pPr algn="ctr">
              <a:spcBef>
                <a:spcPct val="0"/>
              </a:spcBef>
              <a:buClrTx/>
              <a:buSzTx/>
              <a:buFontTx/>
              <a:buNone/>
            </a:pPr>
            <a:r>
              <a:rPr lang="en-US" altLang="en-US" sz="1200"/>
              <a:t>attributes</a:t>
            </a:r>
          </a:p>
        </p:txBody>
      </p:sp>
      <p:sp>
        <p:nvSpPr>
          <p:cNvPr id="92177" name="Text Box 17">
            <a:extLst>
              <a:ext uri="{FF2B5EF4-FFF2-40B4-BE49-F238E27FC236}">
                <a16:creationId xmlns:a16="http://schemas.microsoft.com/office/drawing/2014/main" id="{ABE8499F-A53F-BD76-4ED8-9A0BFCA15411}"/>
              </a:ext>
            </a:extLst>
          </p:cNvPr>
          <p:cNvSpPr txBox="1">
            <a:spLocks noChangeArrowheads="1"/>
          </p:cNvSpPr>
          <p:nvPr/>
        </p:nvSpPr>
        <p:spPr bwMode="auto">
          <a:xfrm>
            <a:off x="1985963" y="3030538"/>
            <a:ext cx="70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200">
                <a:solidFill>
                  <a:schemeClr val="folHlink"/>
                </a:solidFill>
              </a:rPr>
              <a:t>Entropy</a:t>
            </a:r>
          </a:p>
          <a:p>
            <a:pPr algn="ctr">
              <a:spcBef>
                <a:spcPct val="0"/>
              </a:spcBef>
              <a:buClrTx/>
              <a:buSzTx/>
              <a:buFontTx/>
              <a:buNone/>
            </a:pPr>
            <a:r>
              <a:rPr lang="en-US" altLang="en-US" sz="1200">
                <a:solidFill>
                  <a:schemeClr val="folHlink"/>
                </a:solidFill>
              </a:rPr>
              <a:t>Level</a:t>
            </a:r>
            <a:endParaRPr lang="en-US" altLang="en-US" sz="1200" baseline="30000">
              <a:solidFill>
                <a:schemeClr val="folHlink"/>
              </a:solidFill>
            </a:endParaRPr>
          </a:p>
        </p:txBody>
      </p:sp>
      <p:sp>
        <p:nvSpPr>
          <p:cNvPr id="92178" name="Oval 18">
            <a:extLst>
              <a:ext uri="{FF2B5EF4-FFF2-40B4-BE49-F238E27FC236}">
                <a16:creationId xmlns:a16="http://schemas.microsoft.com/office/drawing/2014/main" id="{9FA2C489-CA8F-6410-6A90-66FBC87A0987}"/>
              </a:ext>
            </a:extLst>
          </p:cNvPr>
          <p:cNvSpPr>
            <a:spLocks noChangeArrowheads="1"/>
          </p:cNvSpPr>
          <p:nvPr/>
        </p:nvSpPr>
        <p:spPr bwMode="auto">
          <a:xfrm>
            <a:off x="8234363" y="2627314"/>
            <a:ext cx="1073150" cy="1112837"/>
          </a:xfrm>
          <a:prstGeom prst="ellipse">
            <a:avLst/>
          </a:prstGeom>
          <a:solidFill>
            <a:srgbClr val="F8F8F8"/>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92179" name="Oval 19">
            <a:extLst>
              <a:ext uri="{FF2B5EF4-FFF2-40B4-BE49-F238E27FC236}">
                <a16:creationId xmlns:a16="http://schemas.microsoft.com/office/drawing/2014/main" id="{368B2E9D-3274-6C8C-10BC-7ED61C20BCC9}"/>
              </a:ext>
            </a:extLst>
          </p:cNvPr>
          <p:cNvSpPr>
            <a:spLocks noChangeAspect="1" noChangeArrowheads="1"/>
          </p:cNvSpPr>
          <p:nvPr/>
        </p:nvSpPr>
        <p:spPr bwMode="auto">
          <a:xfrm>
            <a:off x="8431213" y="2838450"/>
            <a:ext cx="658812" cy="687388"/>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92180" name="Oval 20">
            <a:extLst>
              <a:ext uri="{FF2B5EF4-FFF2-40B4-BE49-F238E27FC236}">
                <a16:creationId xmlns:a16="http://schemas.microsoft.com/office/drawing/2014/main" id="{72DF605B-814D-3158-D182-5EC9DE6839F2}"/>
              </a:ext>
            </a:extLst>
          </p:cNvPr>
          <p:cNvSpPr>
            <a:spLocks noChangeAspect="1" noChangeArrowheads="1"/>
          </p:cNvSpPr>
          <p:nvPr/>
        </p:nvSpPr>
        <p:spPr bwMode="auto">
          <a:xfrm>
            <a:off x="6332538" y="2859089"/>
            <a:ext cx="658812" cy="687387"/>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
        <p:nvSpPr>
          <p:cNvPr id="92181" name="Rectangle 21">
            <a:extLst>
              <a:ext uri="{FF2B5EF4-FFF2-40B4-BE49-F238E27FC236}">
                <a16:creationId xmlns:a16="http://schemas.microsoft.com/office/drawing/2014/main" id="{914B4562-4D73-BF88-241E-7DFF24BD5F20}"/>
              </a:ext>
            </a:extLst>
          </p:cNvPr>
          <p:cNvSpPr>
            <a:spLocks noChangeArrowheads="1"/>
          </p:cNvSpPr>
          <p:nvPr/>
        </p:nvSpPr>
        <p:spPr bwMode="auto">
          <a:xfrm>
            <a:off x="7434264" y="2584450"/>
            <a:ext cx="198437" cy="146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A91BD797-BBE3-0412-5871-A3B9AA345E02}"/>
              </a:ext>
            </a:extLst>
          </p:cNvPr>
          <p:cNvSpPr>
            <a:spLocks noGrp="1" noChangeArrowheads="1"/>
          </p:cNvSpPr>
          <p:nvPr>
            <p:ph type="title"/>
          </p:nvPr>
        </p:nvSpPr>
        <p:spPr>
          <a:xfrm>
            <a:off x="2765426" y="-85725"/>
            <a:ext cx="7902575" cy="862013"/>
          </a:xfrm>
        </p:spPr>
        <p:txBody>
          <a:bodyPr>
            <a:normAutofit fontScale="90000"/>
          </a:bodyPr>
          <a:lstStyle/>
          <a:p>
            <a:pPr eaLnBrk="1" hangingPunct="1"/>
            <a:r>
              <a:rPr lang="en-US" altLang="en-US" sz="1600"/>
              <a:t>5.3. Privacy Metrics (10)</a:t>
            </a:r>
            <a:r>
              <a:rPr lang="en-US" altLang="en-US" sz="4000"/>
              <a:t> </a:t>
            </a:r>
            <a:br>
              <a:rPr lang="en-US" altLang="en-US" sz="4000"/>
            </a:br>
            <a:r>
              <a:rPr lang="en-US" altLang="en-US" sz="3200"/>
              <a:t>Quantifying Privacy Loss</a:t>
            </a:r>
          </a:p>
        </p:txBody>
      </p:sp>
      <p:sp>
        <p:nvSpPr>
          <p:cNvPr id="94211" name="Rectangle 3">
            <a:extLst>
              <a:ext uri="{FF2B5EF4-FFF2-40B4-BE49-F238E27FC236}">
                <a16:creationId xmlns:a16="http://schemas.microsoft.com/office/drawing/2014/main" id="{1E939857-E504-48B2-6C9C-FFD34E645C45}"/>
              </a:ext>
            </a:extLst>
          </p:cNvPr>
          <p:cNvSpPr>
            <a:spLocks noGrp="1" noChangeArrowheads="1"/>
          </p:cNvSpPr>
          <p:nvPr>
            <p:ph idx="1"/>
          </p:nvPr>
        </p:nvSpPr>
        <p:spPr>
          <a:xfrm>
            <a:off x="1800226" y="1362075"/>
            <a:ext cx="8867775" cy="5278438"/>
          </a:xfrm>
        </p:spPr>
        <p:txBody>
          <a:bodyPr/>
          <a:lstStyle/>
          <a:p>
            <a:pPr eaLnBrk="1" hangingPunct="1"/>
            <a:r>
              <a:rPr lang="en-US" altLang="en-US" sz="2400"/>
              <a:t>Privacy loss </a:t>
            </a:r>
            <a:r>
              <a:rPr lang="en-US" altLang="en-US" sz="2400" i="1"/>
              <a:t>D(A,t) </a:t>
            </a:r>
            <a:r>
              <a:rPr lang="en-US" altLang="en-US" sz="2400"/>
              <a:t>at time </a:t>
            </a:r>
            <a:r>
              <a:rPr lang="en-US" altLang="en-US" sz="2400" i="1"/>
              <a:t>t</a:t>
            </a:r>
            <a:r>
              <a:rPr lang="en-US" altLang="en-US" sz="2400"/>
              <a:t>, when a subset of attribute values </a:t>
            </a:r>
            <a:r>
              <a:rPr lang="en-US" altLang="en-US" sz="2400" i="1"/>
              <a:t>A</a:t>
            </a:r>
            <a:r>
              <a:rPr lang="en-US" altLang="en-US" sz="2400"/>
              <a:t> might have been disclosed:</a:t>
            </a:r>
          </a:p>
          <a:p>
            <a:pPr lvl="1" eaLnBrk="1" hangingPunct="1">
              <a:buFont typeface="Wingdings" panose="05000000000000000000" pitchFamily="2" charset="2"/>
              <a:buNone/>
            </a:pPr>
            <a:endParaRPr lang="en-US" altLang="en-US"/>
          </a:p>
          <a:p>
            <a:pPr lvl="1" eaLnBrk="1" hangingPunct="1"/>
            <a:endParaRPr lang="en-US" altLang="en-US" i="1"/>
          </a:p>
          <a:p>
            <a:pPr lvl="1" eaLnBrk="1" hangingPunct="1"/>
            <a:r>
              <a:rPr lang="en-US" altLang="en-US" i="1"/>
              <a:t>H</a:t>
            </a:r>
            <a:r>
              <a:rPr lang="en-US" altLang="en-US" i="1" baseline="30000"/>
              <a:t>*</a:t>
            </a:r>
            <a:r>
              <a:rPr lang="en-US" altLang="en-US" i="1"/>
              <a:t>(A)</a:t>
            </a:r>
            <a:r>
              <a:rPr lang="en-US" altLang="en-US"/>
              <a:t> – the maximum entropy</a:t>
            </a:r>
          </a:p>
          <a:p>
            <a:pPr lvl="2" eaLnBrk="1" hangingPunct="1"/>
            <a:r>
              <a:rPr lang="en-US" altLang="en-US"/>
              <a:t>Computed when probability distribution of </a:t>
            </a:r>
            <a:r>
              <a:rPr lang="en-US" altLang="en-US" i="1"/>
              <a:t>p</a:t>
            </a:r>
            <a:r>
              <a:rPr lang="en-US" altLang="en-US" i="1" baseline="-25000"/>
              <a:t>i</a:t>
            </a:r>
            <a:r>
              <a:rPr lang="en-US" altLang="en-US"/>
              <a:t>’s is uniform</a:t>
            </a:r>
            <a:endParaRPr lang="en-US" altLang="en-US" i="1"/>
          </a:p>
          <a:p>
            <a:pPr lvl="1" eaLnBrk="1" hangingPunct="1">
              <a:spcBef>
                <a:spcPct val="50000"/>
              </a:spcBef>
            </a:pPr>
            <a:r>
              <a:rPr lang="en-US" altLang="en-US" i="1"/>
              <a:t>H(A,t)</a:t>
            </a:r>
            <a:r>
              <a:rPr lang="en-US" altLang="en-US"/>
              <a:t> is entropy at time </a:t>
            </a:r>
            <a:r>
              <a:rPr lang="en-US" altLang="en-US" i="1"/>
              <a:t>t</a:t>
            </a:r>
          </a:p>
          <a:p>
            <a:pPr lvl="1" eaLnBrk="1" hangingPunct="1"/>
            <a:endParaRPr lang="en-US" altLang="en-US"/>
          </a:p>
          <a:p>
            <a:pPr lvl="1" eaLnBrk="1" hangingPunct="1"/>
            <a:endParaRPr lang="en-US" altLang="en-US"/>
          </a:p>
          <a:p>
            <a:pPr lvl="1" eaLnBrk="1" hangingPunct="1"/>
            <a:endParaRPr lang="en-US" altLang="en-US"/>
          </a:p>
          <a:p>
            <a:pPr lvl="1" eaLnBrk="1" hangingPunct="1"/>
            <a:r>
              <a:rPr lang="en-US" altLang="en-US" i="1"/>
              <a:t>w</a:t>
            </a:r>
            <a:r>
              <a:rPr lang="en-US" altLang="en-US" i="1" baseline="-25000"/>
              <a:t>j</a:t>
            </a:r>
            <a:r>
              <a:rPr lang="en-US" altLang="en-US"/>
              <a:t> – weights capturing relative privacy “value” of attributes</a:t>
            </a:r>
          </a:p>
        </p:txBody>
      </p:sp>
      <p:graphicFrame>
        <p:nvGraphicFramePr>
          <p:cNvPr id="94212" name="Object 4">
            <a:extLst>
              <a:ext uri="{FF2B5EF4-FFF2-40B4-BE49-F238E27FC236}">
                <a16:creationId xmlns:a16="http://schemas.microsoft.com/office/drawing/2014/main" id="{A3E277F9-4E25-2543-9E5B-3561EC3C76C9}"/>
              </a:ext>
            </a:extLst>
          </p:cNvPr>
          <p:cNvGraphicFramePr>
            <a:graphicFrameLocks noChangeAspect="1"/>
          </p:cNvGraphicFramePr>
          <p:nvPr/>
        </p:nvGraphicFramePr>
        <p:xfrm>
          <a:off x="4010025" y="2251075"/>
          <a:ext cx="4071938" cy="577850"/>
        </p:xfrm>
        <a:graphic>
          <a:graphicData uri="http://schemas.openxmlformats.org/presentationml/2006/ole">
            <mc:AlternateContent xmlns:mc="http://schemas.openxmlformats.org/markup-compatibility/2006">
              <mc:Choice xmlns:v="urn:schemas-microsoft-com:vml" Requires="v">
                <p:oleObj name="Equation" r:id="rId3" imgW="1612900" imgH="228600" progId="Equation.3">
                  <p:embed/>
                </p:oleObj>
              </mc:Choice>
              <mc:Fallback>
                <p:oleObj name="Equation" r:id="rId3" imgW="1612900" imgH="228600" progId="Equation.3">
                  <p:embed/>
                  <p:pic>
                    <p:nvPicPr>
                      <p:cNvPr id="94212" name="Object 4">
                        <a:extLst>
                          <a:ext uri="{FF2B5EF4-FFF2-40B4-BE49-F238E27FC236}">
                            <a16:creationId xmlns:a16="http://schemas.microsoft.com/office/drawing/2014/main" id="{A3E277F9-4E25-2543-9E5B-3561EC3C7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025" y="2251075"/>
                        <a:ext cx="4071938"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3" name="Object 5">
            <a:extLst>
              <a:ext uri="{FF2B5EF4-FFF2-40B4-BE49-F238E27FC236}">
                <a16:creationId xmlns:a16="http://schemas.microsoft.com/office/drawing/2014/main" id="{DB897977-40A8-FEFA-5543-E3A362F8153E}"/>
              </a:ext>
            </a:extLst>
          </p:cNvPr>
          <p:cNvGraphicFramePr>
            <a:graphicFrameLocks noChangeAspect="1"/>
          </p:cNvGraphicFramePr>
          <p:nvPr/>
        </p:nvGraphicFramePr>
        <p:xfrm>
          <a:off x="3787775" y="4437064"/>
          <a:ext cx="4630738" cy="1089025"/>
        </p:xfrm>
        <a:graphic>
          <a:graphicData uri="http://schemas.openxmlformats.org/presentationml/2006/ole">
            <mc:AlternateContent xmlns:mc="http://schemas.openxmlformats.org/markup-compatibility/2006">
              <mc:Choice xmlns:v="urn:schemas-microsoft-com:vml" Requires="v">
                <p:oleObj name="Equation" r:id="rId5" imgW="1511300" imgH="355600" progId="Equation.3">
                  <p:embed/>
                </p:oleObj>
              </mc:Choice>
              <mc:Fallback>
                <p:oleObj name="Equation" r:id="rId5" imgW="1511300" imgH="355600" progId="Equation.3">
                  <p:embed/>
                  <p:pic>
                    <p:nvPicPr>
                      <p:cNvPr id="94213" name="Object 5">
                        <a:extLst>
                          <a:ext uri="{FF2B5EF4-FFF2-40B4-BE49-F238E27FC236}">
                            <a16:creationId xmlns:a16="http://schemas.microsoft.com/office/drawing/2014/main" id="{DB897977-40A8-FEFA-5543-E3A362F815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775" y="4437064"/>
                        <a:ext cx="4630738"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1026">
            <a:extLst>
              <a:ext uri="{FF2B5EF4-FFF2-40B4-BE49-F238E27FC236}">
                <a16:creationId xmlns:a16="http://schemas.microsoft.com/office/drawing/2014/main" id="{551A5C0F-4328-35EE-3C6E-7038D4902CEA}"/>
              </a:ext>
            </a:extLst>
          </p:cNvPr>
          <p:cNvSpPr>
            <a:spLocks noGrp="1" noChangeArrowheads="1"/>
          </p:cNvSpPr>
          <p:nvPr>
            <p:ph idx="1"/>
          </p:nvPr>
        </p:nvSpPr>
        <p:spPr>
          <a:xfrm>
            <a:off x="2209800" y="1143000"/>
            <a:ext cx="8229600" cy="5257800"/>
          </a:xfrm>
        </p:spPr>
        <p:txBody>
          <a:bodyPr/>
          <a:lstStyle/>
          <a:p>
            <a:pPr marL="609600" indent="-609600"/>
            <a:r>
              <a:rPr lang="en-US" altLang="en-US">
                <a:latin typeface="Garamond" panose="02020404030301010803" pitchFamily="18" charset="0"/>
                <a:cs typeface="Times New Roman" panose="02020603050405020304" pitchFamily="18" charset="0"/>
              </a:rPr>
              <a:t>Algorithms in which the key for encryption and decryption are the same are Symmetric</a:t>
            </a:r>
          </a:p>
          <a:p>
            <a:pPr marL="1100138" lvl="1" indent="-533400"/>
            <a:r>
              <a:rPr lang="en-US" altLang="en-US">
                <a:latin typeface="Garamond" panose="02020404030301010803" pitchFamily="18" charset="0"/>
                <a:cs typeface="Times New Roman" panose="02020603050405020304" pitchFamily="18" charset="0"/>
              </a:rPr>
              <a:t>Example: Caesar Cipher</a:t>
            </a:r>
          </a:p>
          <a:p>
            <a:pPr marL="609600" indent="-609600"/>
            <a:r>
              <a:rPr lang="en-US" altLang="en-US">
                <a:latin typeface="Garamond" panose="02020404030301010803" pitchFamily="18" charset="0"/>
                <a:cs typeface="Times New Roman" panose="02020603050405020304" pitchFamily="18" charset="0"/>
              </a:rPr>
              <a:t>Types:</a:t>
            </a:r>
          </a:p>
          <a:p>
            <a:pPr marL="1100138" lvl="1" indent="-533400">
              <a:buFontTx/>
              <a:buAutoNum type="arabicPeriod"/>
            </a:pPr>
            <a:r>
              <a:rPr lang="en-US" altLang="en-US">
                <a:latin typeface="Garamond" panose="02020404030301010803" pitchFamily="18" charset="0"/>
                <a:cs typeface="Times New Roman" panose="02020603050405020304" pitchFamily="18" charset="0"/>
              </a:rPr>
              <a:t>Block Ciphers</a:t>
            </a:r>
          </a:p>
          <a:p>
            <a:pPr marL="1366838" lvl="2" indent="-457200">
              <a:buFontTx/>
              <a:buChar char="–"/>
            </a:pPr>
            <a:r>
              <a:rPr lang="en-US" altLang="en-US">
                <a:latin typeface="Garamond" panose="02020404030301010803" pitchFamily="18" charset="0"/>
                <a:cs typeface="Times New Roman" panose="02020603050405020304" pitchFamily="18" charset="0"/>
              </a:rPr>
              <a:t>Encrypt data one block at a time (typically 64 bits, or 128 bits)</a:t>
            </a:r>
          </a:p>
          <a:p>
            <a:pPr marL="1366838" lvl="2" indent="-457200">
              <a:buFontTx/>
              <a:buChar char="–"/>
            </a:pPr>
            <a:r>
              <a:rPr lang="en-US" altLang="en-US">
                <a:latin typeface="Garamond" panose="02020404030301010803" pitchFamily="18" charset="0"/>
                <a:cs typeface="Times New Roman" panose="02020603050405020304" pitchFamily="18" charset="0"/>
              </a:rPr>
              <a:t>Used for a single message</a:t>
            </a:r>
          </a:p>
          <a:p>
            <a:pPr marL="1100138" lvl="1" indent="-533400">
              <a:buFontTx/>
              <a:buAutoNum type="arabicPeriod"/>
            </a:pPr>
            <a:r>
              <a:rPr lang="en-US" altLang="en-US">
                <a:latin typeface="Garamond" panose="02020404030301010803" pitchFamily="18" charset="0"/>
                <a:cs typeface="Times New Roman" panose="02020603050405020304" pitchFamily="18" charset="0"/>
              </a:rPr>
              <a:t>Stream Ciphers</a:t>
            </a:r>
          </a:p>
          <a:p>
            <a:pPr marL="1366838" lvl="2" indent="-457200">
              <a:buFontTx/>
              <a:buChar char="–"/>
            </a:pPr>
            <a:r>
              <a:rPr lang="en-US" altLang="en-US">
                <a:latin typeface="Garamond" panose="02020404030301010803" pitchFamily="18" charset="0"/>
                <a:cs typeface="Times New Roman" panose="02020603050405020304" pitchFamily="18" charset="0"/>
              </a:rPr>
              <a:t>Encrypt data one bit or one byte at a time</a:t>
            </a:r>
          </a:p>
          <a:p>
            <a:pPr marL="1366838" lvl="2" indent="-457200">
              <a:buFontTx/>
              <a:buChar char="–"/>
            </a:pPr>
            <a:r>
              <a:rPr lang="en-US" altLang="en-US">
                <a:latin typeface="Garamond" panose="02020404030301010803" pitchFamily="18" charset="0"/>
                <a:cs typeface="Times New Roman" panose="02020603050405020304" pitchFamily="18" charset="0"/>
              </a:rPr>
              <a:t>Used if data is a constant stream of information</a:t>
            </a:r>
          </a:p>
        </p:txBody>
      </p:sp>
      <p:sp>
        <p:nvSpPr>
          <p:cNvPr id="360451" name="Rectangle 1027">
            <a:extLst>
              <a:ext uri="{FF2B5EF4-FFF2-40B4-BE49-F238E27FC236}">
                <a16:creationId xmlns:a16="http://schemas.microsoft.com/office/drawing/2014/main" id="{22044364-F302-7B10-57EE-A192CBB5B65A}"/>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Encryption</a:t>
            </a:r>
            <a:r>
              <a:rPr lang="en-US" altLang="en-US">
                <a:solidFill>
                  <a:srgbClr val="CC0000"/>
                </a:solidFill>
                <a:latin typeface="Arial-BoldMT"/>
              </a:rPr>
              <a:t> </a:t>
            </a:r>
            <a:br>
              <a:rPr lang="en-US" altLang="en-US">
                <a:solidFill>
                  <a:srgbClr val="CC0000"/>
                </a:solidFill>
                <a:latin typeface="Arial-BoldMT"/>
              </a:rPr>
            </a:br>
            <a:r>
              <a:rPr lang="en-US" altLang="en-US" sz="2400">
                <a:solidFill>
                  <a:srgbClr val="333399"/>
                </a:solidFill>
                <a:latin typeface="Arial" panose="020B0604020202020204" pitchFamily="34" charset="0"/>
              </a:rPr>
              <a:t>Symmetric Algorithms</a:t>
            </a:r>
            <a:endParaRPr lang="en-US" altLang="en-US" sz="3200">
              <a:solidFill>
                <a:srgbClr val="CC0000"/>
              </a:solidFill>
              <a:latin typeface="Arial-BoldMT"/>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272E6295-C0AA-352F-C308-12136DDAD144}"/>
              </a:ext>
            </a:extLst>
          </p:cNvPr>
          <p:cNvSpPr>
            <a:spLocks noGrp="1" noChangeArrowheads="1"/>
          </p:cNvSpPr>
          <p:nvPr>
            <p:ph type="title"/>
          </p:nvPr>
        </p:nvSpPr>
        <p:spPr>
          <a:xfrm>
            <a:off x="2725739" y="63501"/>
            <a:ext cx="7750175" cy="684213"/>
          </a:xfrm>
        </p:spPr>
        <p:txBody>
          <a:bodyPr>
            <a:normAutofit fontScale="90000"/>
          </a:bodyPr>
          <a:lstStyle/>
          <a:p>
            <a:pPr eaLnBrk="1" hangingPunct="1"/>
            <a:r>
              <a:rPr lang="en-US" altLang="en-US" sz="1600"/>
              <a:t>5.3. Privacy Metrics (11)</a:t>
            </a:r>
            <a:r>
              <a:rPr lang="en-US" altLang="en-US" sz="4000"/>
              <a:t> </a:t>
            </a:r>
            <a:br>
              <a:rPr lang="en-US" altLang="en-US" sz="4000"/>
            </a:br>
            <a:r>
              <a:rPr lang="en-US" altLang="en-US" sz="2800"/>
              <a:t>Using Entropy in Data Dissemination</a:t>
            </a:r>
          </a:p>
        </p:txBody>
      </p:sp>
      <p:sp>
        <p:nvSpPr>
          <p:cNvPr id="96259" name="Rectangle 3">
            <a:extLst>
              <a:ext uri="{FF2B5EF4-FFF2-40B4-BE49-F238E27FC236}">
                <a16:creationId xmlns:a16="http://schemas.microsoft.com/office/drawing/2014/main" id="{F7F6DA1A-E84C-BB4E-10D1-3FDA24E1B1CA}"/>
              </a:ext>
            </a:extLst>
          </p:cNvPr>
          <p:cNvSpPr>
            <a:spLocks noGrp="1" noChangeArrowheads="1"/>
          </p:cNvSpPr>
          <p:nvPr>
            <p:ph idx="1"/>
          </p:nvPr>
        </p:nvSpPr>
        <p:spPr/>
        <p:txBody>
          <a:bodyPr/>
          <a:lstStyle/>
          <a:p>
            <a:pPr eaLnBrk="1" hangingPunct="1"/>
            <a:r>
              <a:rPr lang="en-US" altLang="en-US"/>
              <a:t>Specify two thresholds for </a:t>
            </a:r>
            <a:r>
              <a:rPr lang="en-US" altLang="en-US" i="1"/>
              <a:t>D</a:t>
            </a:r>
            <a:endParaRPr lang="en-US" altLang="en-US"/>
          </a:p>
          <a:p>
            <a:pPr lvl="1" eaLnBrk="1" hangingPunct="1"/>
            <a:r>
              <a:rPr lang="en-US" altLang="en-US"/>
              <a:t>For triggering evaporation </a:t>
            </a:r>
          </a:p>
          <a:p>
            <a:pPr lvl="1" eaLnBrk="1" hangingPunct="1"/>
            <a:r>
              <a:rPr lang="en-US" altLang="en-US"/>
              <a:t>For triggering apoptosis</a:t>
            </a:r>
          </a:p>
          <a:p>
            <a:pPr eaLnBrk="1" hangingPunct="1">
              <a:spcBef>
                <a:spcPct val="50000"/>
              </a:spcBef>
            </a:pPr>
            <a:r>
              <a:rPr lang="en-US" altLang="en-US"/>
              <a:t>When private data is exchanged</a:t>
            </a:r>
          </a:p>
          <a:p>
            <a:pPr lvl="1" eaLnBrk="1" hangingPunct="1"/>
            <a:r>
              <a:rPr lang="en-US" altLang="en-US"/>
              <a:t>Entropy is recomputed and compared to the thresholds</a:t>
            </a:r>
          </a:p>
          <a:p>
            <a:pPr lvl="1" eaLnBrk="1" hangingPunct="1"/>
            <a:r>
              <a:rPr lang="en-US" altLang="en-US"/>
              <a:t>Evaporation or apoptosis may be invoked to enforce privacy</a:t>
            </a:r>
          </a:p>
          <a:p>
            <a:pPr eaLnBrk="1" hangingPunct="1">
              <a:buFont typeface="Wingdings" panose="05000000000000000000" pitchFamily="2" charset="2"/>
              <a:buNone/>
            </a:pPr>
            <a:endParaRPr lang="en-US"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2008A056-375D-6822-5730-D3FF021667C4}"/>
              </a:ext>
            </a:extLst>
          </p:cNvPr>
          <p:cNvSpPr>
            <a:spLocks noGrp="1" noChangeArrowheads="1"/>
          </p:cNvSpPr>
          <p:nvPr>
            <p:ph type="title"/>
          </p:nvPr>
        </p:nvSpPr>
        <p:spPr>
          <a:xfrm>
            <a:off x="2778125" y="49213"/>
            <a:ext cx="7697788" cy="698500"/>
          </a:xfrm>
        </p:spPr>
        <p:txBody>
          <a:bodyPr>
            <a:normAutofit fontScale="90000"/>
          </a:bodyPr>
          <a:lstStyle/>
          <a:p>
            <a:pPr eaLnBrk="1" hangingPunct="1"/>
            <a:r>
              <a:rPr lang="en-US" altLang="en-US" sz="1600"/>
              <a:t>5.3. Privacy Metrics (12)</a:t>
            </a:r>
            <a:r>
              <a:rPr lang="en-US" altLang="en-US" sz="4000"/>
              <a:t> </a:t>
            </a:r>
            <a:br>
              <a:rPr lang="en-US" altLang="en-US" sz="4000"/>
            </a:br>
            <a:r>
              <a:rPr lang="en-US" altLang="en-US" sz="3200"/>
              <a:t>Entropy: Example</a:t>
            </a:r>
          </a:p>
        </p:txBody>
      </p:sp>
      <p:sp>
        <p:nvSpPr>
          <p:cNvPr id="98307" name="Rectangle 3">
            <a:extLst>
              <a:ext uri="{FF2B5EF4-FFF2-40B4-BE49-F238E27FC236}">
                <a16:creationId xmlns:a16="http://schemas.microsoft.com/office/drawing/2014/main" id="{AC033EC8-68C6-9906-A1A1-DC81D7A7EB41}"/>
              </a:ext>
            </a:extLst>
          </p:cNvPr>
          <p:cNvSpPr>
            <a:spLocks noGrp="1" noChangeArrowheads="1"/>
          </p:cNvSpPr>
          <p:nvPr>
            <p:ph type="body" sz="half" idx="1"/>
          </p:nvPr>
        </p:nvSpPr>
        <p:spPr>
          <a:xfrm>
            <a:off x="2268539" y="1500188"/>
            <a:ext cx="7704137" cy="3738562"/>
          </a:xfrm>
        </p:spPr>
        <p:txBody>
          <a:bodyPr>
            <a:normAutofit lnSpcReduction="10000"/>
          </a:bodyPr>
          <a:lstStyle/>
          <a:p>
            <a:pPr eaLnBrk="1" hangingPunct="1"/>
            <a:r>
              <a:rPr lang="en-US" altLang="en-US" sz="2000"/>
              <a:t>Consider a private phone number: </a:t>
            </a:r>
            <a:r>
              <a:rPr lang="en-US" altLang="en-US" sz="2000" i="1">
                <a:solidFill>
                  <a:schemeClr val="tx2"/>
                </a:solidFill>
              </a:rPr>
              <a:t>(a</a:t>
            </a:r>
            <a:r>
              <a:rPr lang="en-US" altLang="en-US" sz="2000" i="1" baseline="-25000">
                <a:solidFill>
                  <a:schemeClr val="tx2"/>
                </a:solidFill>
              </a:rPr>
              <a:t>1</a:t>
            </a:r>
            <a:r>
              <a:rPr lang="en-US" altLang="en-US" sz="2000" i="1">
                <a:solidFill>
                  <a:schemeClr val="tx2"/>
                </a:solidFill>
              </a:rPr>
              <a:t>a</a:t>
            </a:r>
            <a:r>
              <a:rPr lang="en-US" altLang="en-US" sz="2000" i="1" baseline="-25000">
                <a:solidFill>
                  <a:schemeClr val="tx2"/>
                </a:solidFill>
              </a:rPr>
              <a:t>2</a:t>
            </a:r>
            <a:r>
              <a:rPr lang="en-US" altLang="en-US" sz="2000" i="1">
                <a:solidFill>
                  <a:schemeClr val="tx2"/>
                </a:solidFill>
              </a:rPr>
              <a:t>a</a:t>
            </a:r>
            <a:r>
              <a:rPr lang="en-US" altLang="en-US" sz="2000" i="1" baseline="-25000">
                <a:solidFill>
                  <a:schemeClr val="tx2"/>
                </a:solidFill>
              </a:rPr>
              <a:t>3</a:t>
            </a:r>
            <a:r>
              <a:rPr lang="en-US" altLang="en-US" sz="2000" i="1">
                <a:solidFill>
                  <a:schemeClr val="tx2"/>
                </a:solidFill>
              </a:rPr>
              <a:t>) a</a:t>
            </a:r>
            <a:r>
              <a:rPr lang="en-US" altLang="en-US" sz="2000" i="1" baseline="-25000">
                <a:solidFill>
                  <a:schemeClr val="tx2"/>
                </a:solidFill>
              </a:rPr>
              <a:t>4</a:t>
            </a:r>
            <a:r>
              <a:rPr lang="en-US" altLang="en-US" sz="2000" i="1">
                <a:solidFill>
                  <a:schemeClr val="tx2"/>
                </a:solidFill>
              </a:rPr>
              <a:t>a</a:t>
            </a:r>
            <a:r>
              <a:rPr lang="en-US" altLang="en-US" sz="2000" i="1" baseline="-25000">
                <a:solidFill>
                  <a:schemeClr val="tx2"/>
                </a:solidFill>
              </a:rPr>
              <a:t>5 </a:t>
            </a:r>
            <a:r>
              <a:rPr lang="en-US" altLang="en-US" sz="2000" i="1">
                <a:solidFill>
                  <a:schemeClr val="tx2"/>
                </a:solidFill>
              </a:rPr>
              <a:t>a</a:t>
            </a:r>
            <a:r>
              <a:rPr lang="en-US" altLang="en-US" sz="2000" i="1" baseline="-25000">
                <a:solidFill>
                  <a:schemeClr val="tx2"/>
                </a:solidFill>
              </a:rPr>
              <a:t>6 </a:t>
            </a:r>
            <a:r>
              <a:rPr lang="en-US" altLang="en-US" sz="2000" i="1">
                <a:solidFill>
                  <a:schemeClr val="tx2"/>
                </a:solidFill>
              </a:rPr>
              <a:t>–</a:t>
            </a:r>
            <a:r>
              <a:rPr lang="en-US" altLang="en-US" sz="2000" i="1" baseline="-25000">
                <a:solidFill>
                  <a:schemeClr val="tx2"/>
                </a:solidFill>
              </a:rPr>
              <a:t> </a:t>
            </a:r>
            <a:r>
              <a:rPr lang="en-US" altLang="en-US" sz="2000" i="1">
                <a:solidFill>
                  <a:schemeClr val="tx2"/>
                </a:solidFill>
              </a:rPr>
              <a:t>a</a:t>
            </a:r>
            <a:r>
              <a:rPr lang="en-US" altLang="en-US" sz="2000" i="1" baseline="-25000">
                <a:solidFill>
                  <a:schemeClr val="tx2"/>
                </a:solidFill>
              </a:rPr>
              <a:t>7</a:t>
            </a:r>
            <a:r>
              <a:rPr lang="en-US" altLang="en-US" sz="2000" i="1">
                <a:solidFill>
                  <a:schemeClr val="tx2"/>
                </a:solidFill>
              </a:rPr>
              <a:t>a</a:t>
            </a:r>
            <a:r>
              <a:rPr lang="en-US" altLang="en-US" sz="2000" i="1" baseline="-25000">
                <a:solidFill>
                  <a:schemeClr val="tx2"/>
                </a:solidFill>
              </a:rPr>
              <a:t>8</a:t>
            </a:r>
            <a:r>
              <a:rPr lang="en-US" altLang="en-US" sz="2000" i="1">
                <a:solidFill>
                  <a:schemeClr val="tx2"/>
                </a:solidFill>
              </a:rPr>
              <a:t>a</a:t>
            </a:r>
            <a:r>
              <a:rPr lang="en-US" altLang="en-US" sz="2000" i="1" baseline="-25000">
                <a:solidFill>
                  <a:schemeClr val="tx2"/>
                </a:solidFill>
              </a:rPr>
              <a:t>9</a:t>
            </a:r>
            <a:r>
              <a:rPr lang="en-US" altLang="en-US" sz="2000" baseline="-25000">
                <a:solidFill>
                  <a:schemeClr val="tx2"/>
                </a:solidFill>
              </a:rPr>
              <a:t> </a:t>
            </a:r>
            <a:r>
              <a:rPr lang="en-US" altLang="en-US" sz="2000" i="1">
                <a:solidFill>
                  <a:schemeClr val="tx2"/>
                </a:solidFill>
              </a:rPr>
              <a:t>a</a:t>
            </a:r>
            <a:r>
              <a:rPr lang="en-US" altLang="en-US" sz="2000" i="1" baseline="-25000">
                <a:solidFill>
                  <a:schemeClr val="tx2"/>
                </a:solidFill>
              </a:rPr>
              <a:t>10</a:t>
            </a:r>
            <a:endParaRPr lang="en-US" altLang="en-US" sz="2000">
              <a:solidFill>
                <a:schemeClr val="tx2"/>
              </a:solidFill>
            </a:endParaRPr>
          </a:p>
          <a:p>
            <a:pPr eaLnBrk="1" hangingPunct="1"/>
            <a:r>
              <a:rPr lang="en-US" altLang="en-US" sz="2000"/>
              <a:t>Each digit is stored as a value of a separate attribute</a:t>
            </a:r>
          </a:p>
          <a:p>
            <a:pPr eaLnBrk="1" hangingPunct="1"/>
            <a:r>
              <a:rPr lang="en-US" altLang="en-US" sz="2000"/>
              <a:t>Assume:</a:t>
            </a:r>
          </a:p>
          <a:p>
            <a:pPr lvl="1" eaLnBrk="1" hangingPunct="1"/>
            <a:r>
              <a:rPr lang="en-US" altLang="en-US" sz="1800"/>
              <a:t>Range of values for each attribute is [0—9]</a:t>
            </a:r>
          </a:p>
          <a:p>
            <a:pPr lvl="1" eaLnBrk="1" hangingPunct="1"/>
            <a:r>
              <a:rPr lang="en-US" altLang="en-US" sz="1800"/>
              <a:t>All attributes are equally important, i.e., </a:t>
            </a:r>
            <a:r>
              <a:rPr lang="en-US" altLang="en-US" sz="1800" i="1"/>
              <a:t>w</a:t>
            </a:r>
            <a:r>
              <a:rPr lang="en-US" altLang="en-US" sz="1800" i="1" baseline="-25000"/>
              <a:t>j</a:t>
            </a:r>
            <a:r>
              <a:rPr lang="en-US" altLang="en-US" sz="1800" i="1"/>
              <a:t> = 1</a:t>
            </a:r>
          </a:p>
          <a:p>
            <a:pPr eaLnBrk="1" hangingPunct="1"/>
            <a:r>
              <a:rPr lang="en-US" altLang="en-US" sz="2000"/>
              <a:t>The maximum entropy – when violator has no information about the value of each attribute:</a:t>
            </a:r>
          </a:p>
          <a:p>
            <a:pPr lvl="1" eaLnBrk="1" hangingPunct="1"/>
            <a:r>
              <a:rPr lang="en-US" altLang="en-US" sz="2000"/>
              <a:t>Violator assigns a </a:t>
            </a:r>
            <a:r>
              <a:rPr lang="en-US" altLang="en-US" sz="2000" i="1"/>
              <a:t>uniform</a:t>
            </a:r>
            <a:r>
              <a:rPr lang="en-US" altLang="en-US" sz="2000"/>
              <a:t> probability distribution to values of each attribute</a:t>
            </a:r>
          </a:p>
          <a:p>
            <a:pPr lvl="2" eaLnBrk="1" hangingPunct="1"/>
            <a:r>
              <a:rPr lang="en-US" altLang="en-US" sz="1800"/>
              <a:t>e.g., </a:t>
            </a:r>
            <a:r>
              <a:rPr lang="en-US" altLang="en-US" sz="1800" i="1">
                <a:solidFill>
                  <a:schemeClr val="tx2"/>
                </a:solidFill>
              </a:rPr>
              <a:t>a</a:t>
            </a:r>
            <a:r>
              <a:rPr lang="en-US" altLang="en-US" sz="1800" i="1" baseline="-25000">
                <a:solidFill>
                  <a:schemeClr val="tx2"/>
                </a:solidFill>
              </a:rPr>
              <a:t>1</a:t>
            </a:r>
            <a:r>
              <a:rPr lang="en-US" altLang="en-US" sz="1800" i="1"/>
              <a:t>= i  </a:t>
            </a:r>
            <a:r>
              <a:rPr lang="en-US" altLang="en-US" sz="1800"/>
              <a:t>with probability of 0.10  for each </a:t>
            </a:r>
            <a:r>
              <a:rPr lang="en-US" altLang="en-US" sz="1800" i="1"/>
              <a:t>i</a:t>
            </a:r>
            <a:r>
              <a:rPr lang="en-US" altLang="en-US" sz="1800"/>
              <a:t>  in [0—9]</a:t>
            </a:r>
          </a:p>
        </p:txBody>
      </p:sp>
      <p:graphicFrame>
        <p:nvGraphicFramePr>
          <p:cNvPr id="98308" name="Object 4">
            <a:extLst>
              <a:ext uri="{FF2B5EF4-FFF2-40B4-BE49-F238E27FC236}">
                <a16:creationId xmlns:a16="http://schemas.microsoft.com/office/drawing/2014/main" id="{DB18596D-9B67-8AA4-62B0-89825A1DAE37}"/>
              </a:ext>
            </a:extLst>
          </p:cNvPr>
          <p:cNvGraphicFramePr>
            <a:graphicFrameLocks noGrp="1" noChangeAspect="1"/>
          </p:cNvGraphicFramePr>
          <p:nvPr>
            <p:ph sz="half" idx="2"/>
          </p:nvPr>
        </p:nvGraphicFramePr>
        <p:xfrm>
          <a:off x="3705225" y="5092700"/>
          <a:ext cx="4295775" cy="781050"/>
        </p:xfrm>
        <a:graphic>
          <a:graphicData uri="http://schemas.openxmlformats.org/presentationml/2006/ole">
            <mc:AlternateContent xmlns:mc="http://schemas.openxmlformats.org/markup-compatibility/2006">
              <mc:Choice xmlns:v="urn:schemas-microsoft-com:vml" Requires="v">
                <p:oleObj name="Equation" r:id="rId3" imgW="1816100" imgH="330200" progId="Equation.3">
                  <p:embed/>
                </p:oleObj>
              </mc:Choice>
              <mc:Fallback>
                <p:oleObj name="Equation" r:id="rId3" imgW="1816100" imgH="330200" progId="Equation.3">
                  <p:embed/>
                  <p:pic>
                    <p:nvPicPr>
                      <p:cNvPr id="98308" name="Object 4">
                        <a:extLst>
                          <a:ext uri="{FF2B5EF4-FFF2-40B4-BE49-F238E27FC236}">
                            <a16:creationId xmlns:a16="http://schemas.microsoft.com/office/drawing/2014/main" id="{DB18596D-9B67-8AA4-62B0-89825A1DAE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25" y="5092700"/>
                        <a:ext cx="429577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3E434F0-A03D-2DA5-EF88-4E9A4946ADBA}"/>
              </a:ext>
            </a:extLst>
          </p:cNvPr>
          <p:cNvSpPr>
            <a:spLocks noGrp="1" noChangeArrowheads="1"/>
          </p:cNvSpPr>
          <p:nvPr>
            <p:ph type="title"/>
          </p:nvPr>
        </p:nvSpPr>
        <p:spPr>
          <a:xfrm>
            <a:off x="2724151" y="1"/>
            <a:ext cx="7751763" cy="862013"/>
          </a:xfrm>
        </p:spPr>
        <p:txBody>
          <a:bodyPr/>
          <a:lstStyle/>
          <a:p>
            <a:pPr eaLnBrk="1" hangingPunct="1"/>
            <a:r>
              <a:rPr lang="en-US" altLang="en-US" sz="1600"/>
              <a:t>5.3. Privacy Metrics (13)</a:t>
            </a:r>
            <a:br>
              <a:rPr lang="en-US" altLang="en-US" sz="1600"/>
            </a:br>
            <a:r>
              <a:rPr lang="en-US" altLang="en-US" sz="3200"/>
              <a:t>Entropy: Example – cont.</a:t>
            </a:r>
          </a:p>
        </p:txBody>
      </p:sp>
      <p:sp>
        <p:nvSpPr>
          <p:cNvPr id="100355" name="Rectangle 3">
            <a:extLst>
              <a:ext uri="{FF2B5EF4-FFF2-40B4-BE49-F238E27FC236}">
                <a16:creationId xmlns:a16="http://schemas.microsoft.com/office/drawing/2014/main" id="{9921CB68-1C0E-3EEA-E210-D781A07168E3}"/>
              </a:ext>
            </a:extLst>
          </p:cNvPr>
          <p:cNvSpPr>
            <a:spLocks noGrp="1" noChangeArrowheads="1"/>
          </p:cNvSpPr>
          <p:nvPr>
            <p:ph type="body" sz="half" idx="1"/>
          </p:nvPr>
        </p:nvSpPr>
        <p:spPr>
          <a:xfrm>
            <a:off x="1963738" y="1333500"/>
            <a:ext cx="8502650" cy="5524500"/>
          </a:xfrm>
        </p:spPr>
        <p:txBody>
          <a:bodyPr/>
          <a:lstStyle/>
          <a:p>
            <a:pPr eaLnBrk="1" hangingPunct="1"/>
            <a:r>
              <a:rPr lang="en-US" altLang="en-US" sz="2000"/>
              <a:t>Suppose that after time </a:t>
            </a:r>
            <a:r>
              <a:rPr lang="en-US" altLang="en-US" sz="2000" i="1"/>
              <a:t>t</a:t>
            </a:r>
            <a:r>
              <a:rPr lang="en-US" altLang="en-US" sz="2000"/>
              <a:t>, violator can figure out the state of the phone number, which may allow him to learn the three leftmost digits</a:t>
            </a:r>
          </a:p>
          <a:p>
            <a:pPr eaLnBrk="1" hangingPunct="1"/>
            <a:r>
              <a:rPr lang="en-US" altLang="en-US" sz="2000"/>
              <a:t>Entropy at time </a:t>
            </a:r>
            <a:r>
              <a:rPr lang="en-US" altLang="en-US" sz="2000" i="1"/>
              <a:t>t</a:t>
            </a:r>
            <a:r>
              <a:rPr lang="en-US" altLang="en-US" sz="2000"/>
              <a:t> is given by:</a:t>
            </a:r>
          </a:p>
          <a:p>
            <a:pPr eaLnBrk="1" hangingPunct="1">
              <a:buFont typeface="Wingdings" panose="05000000000000000000" pitchFamily="2" charset="2"/>
              <a:buNone/>
            </a:pPr>
            <a:endParaRPr lang="en-US" altLang="en-US" sz="2000"/>
          </a:p>
          <a:p>
            <a:pPr eaLnBrk="1" hangingPunct="1"/>
            <a:endParaRPr lang="en-US" altLang="en-US" sz="1800"/>
          </a:p>
          <a:p>
            <a:pPr eaLnBrk="1" hangingPunct="1"/>
            <a:endParaRPr lang="en-US" altLang="en-US" sz="1800"/>
          </a:p>
          <a:p>
            <a:pPr eaLnBrk="1" hangingPunct="1"/>
            <a:endParaRPr lang="en-US" altLang="en-US" sz="1800"/>
          </a:p>
          <a:p>
            <a:pPr lvl="1" eaLnBrk="1" hangingPunct="1"/>
            <a:r>
              <a:rPr lang="en-US" altLang="en-US" sz="1800"/>
              <a:t>Attributes </a:t>
            </a:r>
            <a:r>
              <a:rPr lang="en-US" altLang="en-US" sz="1800" i="1">
                <a:solidFill>
                  <a:schemeClr val="tx2"/>
                </a:solidFill>
              </a:rPr>
              <a:t>a</a:t>
            </a:r>
            <a:r>
              <a:rPr lang="en-US" altLang="en-US" sz="1800" i="1" baseline="-25000">
                <a:solidFill>
                  <a:schemeClr val="tx2"/>
                </a:solidFill>
              </a:rPr>
              <a:t>1</a:t>
            </a:r>
            <a:r>
              <a:rPr lang="en-US" altLang="en-US" sz="1800" i="1">
                <a:solidFill>
                  <a:schemeClr val="tx2"/>
                </a:solidFill>
              </a:rPr>
              <a:t>, a</a:t>
            </a:r>
            <a:r>
              <a:rPr lang="en-US" altLang="en-US" sz="1800" i="1" baseline="-25000">
                <a:solidFill>
                  <a:schemeClr val="tx2"/>
                </a:solidFill>
              </a:rPr>
              <a:t>2</a:t>
            </a:r>
            <a:r>
              <a:rPr lang="en-US" altLang="en-US" sz="1800">
                <a:solidFill>
                  <a:schemeClr val="tx2"/>
                </a:solidFill>
              </a:rPr>
              <a:t>, </a:t>
            </a:r>
            <a:r>
              <a:rPr lang="en-US" altLang="en-US" sz="1800" i="1">
                <a:solidFill>
                  <a:schemeClr val="tx2"/>
                </a:solidFill>
              </a:rPr>
              <a:t>a</a:t>
            </a:r>
            <a:r>
              <a:rPr lang="en-US" altLang="en-US" sz="1800" i="1" baseline="-25000">
                <a:solidFill>
                  <a:schemeClr val="tx2"/>
                </a:solidFill>
              </a:rPr>
              <a:t>3</a:t>
            </a:r>
            <a:r>
              <a:rPr lang="en-US" altLang="en-US" sz="1800"/>
              <a:t> contribute 0 to the entropy value because violator knows their correct values</a:t>
            </a:r>
          </a:p>
          <a:p>
            <a:pPr eaLnBrk="1" hangingPunct="1"/>
            <a:r>
              <a:rPr lang="en-US" altLang="en-US" sz="2000"/>
              <a:t>Information loss at time </a:t>
            </a:r>
            <a:r>
              <a:rPr lang="en-US" altLang="en-US" sz="2000" i="1"/>
              <a:t>t</a:t>
            </a:r>
            <a:r>
              <a:rPr lang="en-US" altLang="en-US" sz="2000"/>
              <a:t> is:</a:t>
            </a:r>
          </a:p>
        </p:txBody>
      </p:sp>
      <p:graphicFrame>
        <p:nvGraphicFramePr>
          <p:cNvPr id="100357" name="Object 5">
            <a:extLst>
              <a:ext uri="{FF2B5EF4-FFF2-40B4-BE49-F238E27FC236}">
                <a16:creationId xmlns:a16="http://schemas.microsoft.com/office/drawing/2014/main" id="{5C02501A-EB7A-92A8-E923-B9B1E2FD066B}"/>
              </a:ext>
            </a:extLst>
          </p:cNvPr>
          <p:cNvGraphicFramePr>
            <a:graphicFrameLocks noGrp="1" noChangeAspect="1"/>
          </p:cNvGraphicFramePr>
          <p:nvPr>
            <p:ph sz="half" idx="2"/>
          </p:nvPr>
        </p:nvGraphicFramePr>
        <p:xfrm>
          <a:off x="4364038" y="5026025"/>
          <a:ext cx="3135312" cy="388938"/>
        </p:xfrm>
        <a:graphic>
          <a:graphicData uri="http://schemas.openxmlformats.org/presentationml/2006/ole">
            <mc:AlternateContent xmlns:mc="http://schemas.openxmlformats.org/markup-compatibility/2006">
              <mc:Choice xmlns:v="urn:schemas-microsoft-com:vml" Requires="v">
                <p:oleObj name="Equation" r:id="rId3" imgW="1333500" imgH="165100" progId="Equation.3">
                  <p:embed/>
                </p:oleObj>
              </mc:Choice>
              <mc:Fallback>
                <p:oleObj name="Equation" r:id="rId3" imgW="1333500" imgH="165100" progId="Equation.3">
                  <p:embed/>
                  <p:pic>
                    <p:nvPicPr>
                      <p:cNvPr id="100357" name="Object 5">
                        <a:extLst>
                          <a:ext uri="{FF2B5EF4-FFF2-40B4-BE49-F238E27FC236}">
                            <a16:creationId xmlns:a16="http://schemas.microsoft.com/office/drawing/2014/main" id="{5C02501A-EB7A-92A8-E923-B9B1E2FD06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038" y="5026025"/>
                        <a:ext cx="3135312"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6" name="Object 4">
            <a:extLst>
              <a:ext uri="{FF2B5EF4-FFF2-40B4-BE49-F238E27FC236}">
                <a16:creationId xmlns:a16="http://schemas.microsoft.com/office/drawing/2014/main" id="{E4E455DE-C8E4-AADB-5099-02B58756F071}"/>
              </a:ext>
            </a:extLst>
          </p:cNvPr>
          <p:cNvGraphicFramePr>
            <a:graphicFrameLocks noGrp="1" noChangeAspect="1"/>
          </p:cNvGraphicFramePr>
          <p:nvPr>
            <p:ph sz="half" idx="4294967295"/>
          </p:nvPr>
        </p:nvGraphicFramePr>
        <p:xfrm>
          <a:off x="0" y="2603500"/>
          <a:ext cx="4494213" cy="793750"/>
        </p:xfrm>
        <a:graphic>
          <a:graphicData uri="http://schemas.openxmlformats.org/presentationml/2006/ole">
            <mc:AlternateContent xmlns:mc="http://schemas.openxmlformats.org/markup-compatibility/2006">
              <mc:Choice xmlns:v="urn:schemas-microsoft-com:vml" Requires="v">
                <p:oleObj name="Equation" r:id="rId5" imgW="1993900" imgH="330200" progId="Equation.3">
                  <p:embed/>
                </p:oleObj>
              </mc:Choice>
              <mc:Fallback>
                <p:oleObj name="Equation" r:id="rId5" imgW="1993900" imgH="330200" progId="Equation.3">
                  <p:embed/>
                  <p:pic>
                    <p:nvPicPr>
                      <p:cNvPr id="100356" name="Object 4">
                        <a:extLst>
                          <a:ext uri="{FF2B5EF4-FFF2-40B4-BE49-F238E27FC236}">
                            <a16:creationId xmlns:a16="http://schemas.microsoft.com/office/drawing/2014/main" id="{E4E455DE-C8E4-AADB-5099-02B58756F0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03500"/>
                        <a:ext cx="4494213"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blurry blue and green background&#10;&#10;Description automatically generated">
            <a:extLst>
              <a:ext uri="{FF2B5EF4-FFF2-40B4-BE49-F238E27FC236}">
                <a16:creationId xmlns:a16="http://schemas.microsoft.com/office/drawing/2014/main" id="{989DD151-60CC-D0BF-D853-E8E096B49DEC}"/>
              </a:ext>
            </a:extLst>
          </p:cNvPr>
          <p:cNvPicPr>
            <a:picLocks noChangeAspect="1"/>
          </p:cNvPicPr>
          <p:nvPr/>
        </p:nvPicPr>
        <p:blipFill>
          <a:blip r:embed="rId2">
            <a:duotone>
              <a:schemeClr val="bg2">
                <a:shade val="45000"/>
                <a:satMod val="135000"/>
              </a:schemeClr>
              <a:prstClr val="white"/>
            </a:duotone>
          </a:blip>
          <a:srcRect t="12256" b="3157"/>
          <a:stretch/>
        </p:blipFill>
        <p:spPr>
          <a:xfrm>
            <a:off x="20" y="10"/>
            <a:ext cx="12191980" cy="6857990"/>
          </a:xfrm>
          <a:prstGeom prst="rect">
            <a:avLst/>
          </a:prstGeom>
        </p:spPr>
      </p:pic>
      <p:sp>
        <p:nvSpPr>
          <p:cNvPr id="2" name="Title 1">
            <a:extLst>
              <a:ext uri="{FF2B5EF4-FFF2-40B4-BE49-F238E27FC236}">
                <a16:creationId xmlns:a16="http://schemas.microsoft.com/office/drawing/2014/main" id="{A014710A-22B6-122B-E1D3-30D9A2FE260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0">
                <a:effectLst/>
              </a:rPr>
              <a:t>Security Issues in Cloud Computing : </a:t>
            </a:r>
            <a:endParaRPr lang="en-US"/>
          </a:p>
        </p:txBody>
      </p:sp>
      <p:graphicFrame>
        <p:nvGraphicFramePr>
          <p:cNvPr id="5" name="Text Placeholder 2">
            <a:extLst>
              <a:ext uri="{FF2B5EF4-FFF2-40B4-BE49-F238E27FC236}">
                <a16:creationId xmlns:a16="http://schemas.microsoft.com/office/drawing/2014/main" id="{31A77187-AE93-5D53-9C9B-C4924A9BD04A}"/>
              </a:ext>
            </a:extLst>
          </p:cNvPr>
          <p:cNvGraphicFramePr/>
          <p:nvPr>
            <p:extLst>
              <p:ext uri="{D42A27DB-BD31-4B8C-83A1-F6EECF244321}">
                <p14:modId xmlns:p14="http://schemas.microsoft.com/office/powerpoint/2010/main" val="5762092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97328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45AF-6FC1-61AF-1C1A-0D242B71666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96B2361-E268-705C-6244-07072C46D407}"/>
              </a:ext>
            </a:extLst>
          </p:cNvPr>
          <p:cNvSpPr>
            <a:spLocks noGrp="1"/>
          </p:cNvSpPr>
          <p:nvPr>
            <p:ph type="body" sz="half" idx="1"/>
          </p:nvPr>
        </p:nvSpPr>
        <p:spPr>
          <a:xfrm>
            <a:off x="759884" y="1268414"/>
            <a:ext cx="10193866" cy="5360987"/>
          </a:xfrm>
        </p:spPr>
        <p:txBody>
          <a:bodyPr>
            <a:normAutofit lnSpcReduction="10000"/>
          </a:bodyPr>
          <a:lstStyle/>
          <a:p>
            <a:pPr algn="l" fontAlgn="base">
              <a:buFont typeface="+mj-lt"/>
              <a:buAutoNum type="arabicPeriod" startAt="3"/>
            </a:pPr>
            <a:r>
              <a:rPr lang="en-US" b="1" i="0" dirty="0">
                <a:solidFill>
                  <a:srgbClr val="273239"/>
                </a:solidFill>
                <a:effectLst/>
                <a:latin typeface="Nunito" pitchFamily="2" charset="0"/>
              </a:rPr>
              <a:t>User Account Hijacking – </a:t>
            </a:r>
            <a:br>
              <a:rPr lang="en-US" b="0" i="0" dirty="0">
                <a:solidFill>
                  <a:srgbClr val="273239"/>
                </a:solidFill>
                <a:effectLst/>
                <a:latin typeface="Nunito" pitchFamily="2" charset="0"/>
              </a:rPr>
            </a:br>
            <a:r>
              <a:rPr lang="en-US" b="0" i="0" dirty="0">
                <a:solidFill>
                  <a:srgbClr val="273239"/>
                </a:solidFill>
                <a:effectLst/>
                <a:latin typeface="Nunito" pitchFamily="2" charset="0"/>
              </a:rPr>
              <a:t>Account Hijacking is the most serious security issue in Cloud Computing. If somehow the Account of User or an Organization is hijacked by a hacker then the hacker has full authority to perform Unauthorized Activities</a:t>
            </a:r>
            <a:r>
              <a:rPr lang="en-US" b="1"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4"/>
            </a:pPr>
            <a:r>
              <a:rPr lang="en-US" b="1" i="0" dirty="0">
                <a:solidFill>
                  <a:srgbClr val="273239"/>
                </a:solidFill>
                <a:effectLst/>
                <a:latin typeface="Nunito" pitchFamily="2" charset="0"/>
              </a:rPr>
              <a:t>Changing Service Provider –</a:t>
            </a:r>
            <a:br>
              <a:rPr lang="en-US" b="0" i="0" dirty="0">
                <a:solidFill>
                  <a:srgbClr val="273239"/>
                </a:solidFill>
                <a:effectLst/>
                <a:latin typeface="Nunito" pitchFamily="2" charset="0"/>
              </a:rPr>
            </a:br>
            <a:r>
              <a:rPr lang="en-US" b="0" i="0" dirty="0">
                <a:solidFill>
                  <a:srgbClr val="273239"/>
                </a:solidFill>
                <a:effectLst/>
                <a:latin typeface="Nunito" pitchFamily="2" charset="0"/>
              </a:rPr>
              <a:t>Vendor lock-In is also an important Security issue in Cloud Computing. Many organizations will face different problems while shifting from one vendor to another. For example, An Organization wants to shift from</a:t>
            </a:r>
            <a:r>
              <a:rPr lang="en-US" b="0" i="0" u="sng" dirty="0">
                <a:solidFill>
                  <a:srgbClr val="273239"/>
                </a:solidFill>
                <a:effectLst/>
                <a:latin typeface="Nunito" pitchFamily="2" charset="0"/>
                <a:hlinkClick r:id="rId2"/>
              </a:rPr>
              <a:t> AWS Cloud</a:t>
            </a:r>
            <a:r>
              <a:rPr lang="en-US" b="0" i="0" dirty="0">
                <a:solidFill>
                  <a:srgbClr val="273239"/>
                </a:solidFill>
                <a:effectLst/>
                <a:latin typeface="Nunito" pitchFamily="2" charset="0"/>
              </a:rPr>
              <a:t> to </a:t>
            </a:r>
            <a:r>
              <a:rPr lang="en-US" b="0" i="0" u="sng" dirty="0">
                <a:solidFill>
                  <a:srgbClr val="273239"/>
                </a:solidFill>
                <a:effectLst/>
                <a:latin typeface="Nunito" pitchFamily="2" charset="0"/>
                <a:hlinkClick r:id="rId3"/>
              </a:rPr>
              <a:t>Google Cloud</a:t>
            </a:r>
            <a:r>
              <a:rPr lang="en-US" b="0" i="0" dirty="0">
                <a:solidFill>
                  <a:srgbClr val="273239"/>
                </a:solidFill>
                <a:effectLst/>
                <a:latin typeface="Nunito" pitchFamily="2" charset="0"/>
              </a:rPr>
              <a:t> Services then they face various problems like shifting of all data, also both cloud services have different techniques and functions, so they also face problems regarding that. Also, it may be possible that the charges of </a:t>
            </a:r>
            <a:r>
              <a:rPr lang="en-US" b="0" i="0" u="sng" dirty="0">
                <a:solidFill>
                  <a:srgbClr val="273239"/>
                </a:solidFill>
                <a:effectLst/>
                <a:latin typeface="Nunito" pitchFamily="2" charset="0"/>
                <a:hlinkClick r:id="rId4"/>
              </a:rPr>
              <a:t>AWS </a:t>
            </a:r>
            <a:r>
              <a:rPr lang="en-US" b="0" i="0" dirty="0">
                <a:solidFill>
                  <a:srgbClr val="273239"/>
                </a:solidFill>
                <a:effectLst/>
                <a:latin typeface="Nunito" pitchFamily="2" charset="0"/>
              </a:rPr>
              <a:t>are different from Google Cloud, etc.</a:t>
            </a:r>
          </a:p>
          <a:p>
            <a:endParaRPr lang="en-IN" dirty="0"/>
          </a:p>
        </p:txBody>
      </p:sp>
    </p:spTree>
    <p:extLst>
      <p:ext uri="{BB962C8B-B14F-4D97-AF65-F5344CB8AC3E}">
        <p14:creationId xmlns:p14="http://schemas.microsoft.com/office/powerpoint/2010/main" val="30235765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45AF-6FC1-61AF-1C1A-0D242B71666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96B2361-E268-705C-6244-07072C46D407}"/>
              </a:ext>
            </a:extLst>
          </p:cNvPr>
          <p:cNvSpPr>
            <a:spLocks noGrp="1"/>
          </p:cNvSpPr>
          <p:nvPr>
            <p:ph type="body" sz="half" idx="1"/>
          </p:nvPr>
        </p:nvSpPr>
        <p:spPr>
          <a:xfrm>
            <a:off x="759884" y="1268414"/>
            <a:ext cx="10193866" cy="5360987"/>
          </a:xfrm>
        </p:spPr>
        <p:txBody>
          <a:bodyPr>
            <a:normAutofit/>
          </a:bodyPr>
          <a:lstStyle/>
          <a:p>
            <a:pPr algn="l" fontAlgn="base">
              <a:buFont typeface="+mj-lt"/>
              <a:buAutoNum type="arabicPeriod" startAt="5"/>
            </a:pPr>
            <a:r>
              <a:rPr lang="en-US" b="1" i="0" dirty="0">
                <a:solidFill>
                  <a:srgbClr val="273239"/>
                </a:solidFill>
                <a:effectLst/>
                <a:latin typeface="Nunito" pitchFamily="2" charset="0"/>
              </a:rPr>
              <a:t>Lack of Skill –</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While working, shifting to another service provider, need an extra feature, how to use a feature, etc. are the main problems caused in IT Companies who doesn’t have skilled Employees. So it requires a skilled person to work with Cloud Computing.</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mj-lt"/>
              <a:buAutoNum type="arabicPeriod" startAt="6"/>
            </a:pPr>
            <a:r>
              <a:rPr lang="en-US" b="1" i="0" dirty="0">
                <a:solidFill>
                  <a:srgbClr val="273239"/>
                </a:solidFill>
                <a:effectLst/>
                <a:latin typeface="Nunito" pitchFamily="2" charset="0"/>
              </a:rPr>
              <a:t>Denial of Service (DoS) attack – </a:t>
            </a:r>
            <a:r>
              <a:rPr lang="en-US" b="0" i="0" dirty="0">
                <a:solidFill>
                  <a:srgbClr val="273239"/>
                </a:solidFill>
                <a:effectLst/>
                <a:latin typeface="Nunito" pitchFamily="2" charset="0"/>
              </a:rPr>
              <a:t> </a:t>
            </a:r>
            <a:br>
              <a:rPr lang="en-US" b="0" i="0" dirty="0">
                <a:solidFill>
                  <a:srgbClr val="273239"/>
                </a:solidFill>
                <a:effectLst/>
                <a:latin typeface="Nunito" pitchFamily="2" charset="0"/>
              </a:rPr>
            </a:br>
            <a:r>
              <a:rPr lang="en-US" b="0" i="0" dirty="0">
                <a:solidFill>
                  <a:srgbClr val="273239"/>
                </a:solidFill>
                <a:effectLst/>
                <a:latin typeface="Nunito" pitchFamily="2" charset="0"/>
              </a:rPr>
              <a:t>This type of attack occurs when the system receives too much traffic. Mostly DoS attacks occur in large organizations such as the banking sector, government sector, etc. When a DoS attack occurs, data is lost.  So, in order to recover data, it requires a great amount of money as well as time to handle it.</a:t>
            </a:r>
          </a:p>
        </p:txBody>
      </p:sp>
    </p:spTree>
    <p:extLst>
      <p:ext uri="{BB962C8B-B14F-4D97-AF65-F5344CB8AC3E}">
        <p14:creationId xmlns:p14="http://schemas.microsoft.com/office/powerpoint/2010/main" val="77916912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45AF-6FC1-61AF-1C1A-0D242B71666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96B2361-E268-705C-6244-07072C46D407}"/>
              </a:ext>
            </a:extLst>
          </p:cNvPr>
          <p:cNvSpPr>
            <a:spLocks noGrp="1"/>
          </p:cNvSpPr>
          <p:nvPr>
            <p:ph type="body" sz="half" idx="1"/>
          </p:nvPr>
        </p:nvSpPr>
        <p:spPr>
          <a:xfrm>
            <a:off x="759884" y="1268414"/>
            <a:ext cx="10193866" cy="5360987"/>
          </a:xfrm>
        </p:spPr>
        <p:txBody>
          <a:bodyPr>
            <a:normAutofit fontScale="92500" lnSpcReduction="10000"/>
          </a:bodyPr>
          <a:lstStyle/>
          <a:p>
            <a:pPr algn="l" fontAlgn="base">
              <a:buFont typeface="+mj-lt"/>
              <a:buAutoNum type="arabicPeriod" startAt="7"/>
            </a:pPr>
            <a:r>
              <a:rPr lang="en-US" b="1" i="0" dirty="0">
                <a:solidFill>
                  <a:srgbClr val="273239"/>
                </a:solidFill>
                <a:effectLst/>
                <a:latin typeface="Nunito" pitchFamily="2" charset="0"/>
              </a:rPr>
              <a:t>Shared Resources:</a:t>
            </a:r>
            <a:r>
              <a:rPr lang="en-US" b="0" i="0" dirty="0">
                <a:solidFill>
                  <a:srgbClr val="273239"/>
                </a:solidFill>
                <a:effectLst/>
                <a:latin typeface="Nunito" pitchFamily="2" charset="0"/>
              </a:rPr>
              <a:t> Cloud computing relies on a shared infrastructure. If one customer’s data or applications are compromised, it may potentially affect other customers sharing the same resources, leading to a breach of confidentiality or integrity.</a:t>
            </a:r>
          </a:p>
          <a:p>
            <a:pPr algn="l" fontAlgn="base">
              <a:buFont typeface="+mj-lt"/>
              <a:buAutoNum type="arabicPeriod" startAt="8"/>
            </a:pPr>
            <a:r>
              <a:rPr lang="en-US" b="1" i="0" dirty="0">
                <a:solidFill>
                  <a:srgbClr val="273239"/>
                </a:solidFill>
                <a:effectLst/>
                <a:latin typeface="Nunito" pitchFamily="2" charset="0"/>
              </a:rPr>
              <a:t>Compliance and Legal Issues:</a:t>
            </a:r>
            <a:r>
              <a:rPr lang="en-US" b="0" i="0" dirty="0">
                <a:solidFill>
                  <a:srgbClr val="273239"/>
                </a:solidFill>
                <a:effectLst/>
                <a:latin typeface="Nunito" pitchFamily="2" charset="0"/>
              </a:rPr>
              <a:t> Different industries and regions have specific regulatory requirements for data handling and storage. Ensuring compliance with these regulations can be challenging when data is stored in a cloud environment that may span multiple jurisdictions.</a:t>
            </a:r>
          </a:p>
          <a:p>
            <a:pPr algn="l" fontAlgn="base">
              <a:buFont typeface="+mj-lt"/>
              <a:buAutoNum type="arabicPeriod" startAt="9"/>
            </a:pPr>
            <a:r>
              <a:rPr lang="en-US" b="1" i="0" dirty="0">
                <a:solidFill>
                  <a:srgbClr val="273239"/>
                </a:solidFill>
                <a:effectLst/>
                <a:latin typeface="Nunito" pitchFamily="2" charset="0"/>
              </a:rPr>
              <a:t>Data Encryption: </a:t>
            </a:r>
            <a:r>
              <a:rPr lang="en-US" b="0" i="0" dirty="0">
                <a:solidFill>
                  <a:srgbClr val="273239"/>
                </a:solidFill>
                <a:effectLst/>
                <a:latin typeface="Nunito" pitchFamily="2" charset="0"/>
              </a:rPr>
              <a:t>While data in transit is often encrypted, data at rest can be susceptible to breaches. It’s crucial to ensure that data stored in the cloud is properly encrypted to prevent unauthorized access.</a:t>
            </a:r>
          </a:p>
          <a:p>
            <a:pPr algn="l" fontAlgn="base">
              <a:buFont typeface="+mj-lt"/>
              <a:buAutoNum type="arabicPeriod" startAt="10"/>
            </a:pPr>
            <a:r>
              <a:rPr lang="en-US" b="1" i="0" dirty="0">
                <a:solidFill>
                  <a:srgbClr val="273239"/>
                </a:solidFill>
                <a:effectLst/>
                <a:latin typeface="Nunito" pitchFamily="2" charset="0"/>
              </a:rPr>
              <a:t>Insider Threats:</a:t>
            </a:r>
            <a:r>
              <a:rPr lang="en-US" b="0" i="0" dirty="0">
                <a:solidFill>
                  <a:srgbClr val="273239"/>
                </a:solidFill>
                <a:effectLst/>
                <a:latin typeface="Nunito" pitchFamily="2" charset="0"/>
              </a:rPr>
              <a:t> Employees or service providers with access to cloud systems may misuse their privileges, intentionally or unintentionally causing data breaches. Proper access controls and monitoring are essential to mitigate these threats.</a:t>
            </a:r>
          </a:p>
        </p:txBody>
      </p:sp>
    </p:spTree>
    <p:extLst>
      <p:ext uri="{BB962C8B-B14F-4D97-AF65-F5344CB8AC3E}">
        <p14:creationId xmlns:p14="http://schemas.microsoft.com/office/powerpoint/2010/main" val="61317385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45AF-6FC1-61AF-1C1A-0D242B71666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96B2361-E268-705C-6244-07072C46D407}"/>
              </a:ext>
            </a:extLst>
          </p:cNvPr>
          <p:cNvSpPr>
            <a:spLocks noGrp="1"/>
          </p:cNvSpPr>
          <p:nvPr>
            <p:ph type="body" sz="half" idx="1"/>
          </p:nvPr>
        </p:nvSpPr>
        <p:spPr>
          <a:xfrm>
            <a:off x="759884" y="1268414"/>
            <a:ext cx="10193866" cy="5360987"/>
          </a:xfrm>
        </p:spPr>
        <p:txBody>
          <a:bodyPr>
            <a:normAutofit fontScale="92500"/>
          </a:bodyPr>
          <a:lstStyle/>
          <a:p>
            <a:pPr algn="l" fontAlgn="base">
              <a:buFont typeface="+mj-lt"/>
              <a:buAutoNum type="arabicPeriod" startAt="11"/>
            </a:pPr>
            <a:r>
              <a:rPr lang="en-US" b="1" i="0" dirty="0">
                <a:solidFill>
                  <a:srgbClr val="273239"/>
                </a:solidFill>
                <a:effectLst/>
                <a:latin typeface="Nunito" pitchFamily="2" charset="0"/>
              </a:rPr>
              <a:t>Data Location and Sovereignty: </a:t>
            </a:r>
            <a:r>
              <a:rPr lang="en-US" b="0" i="0" dirty="0">
                <a:solidFill>
                  <a:srgbClr val="273239"/>
                </a:solidFill>
                <a:effectLst/>
                <a:latin typeface="Nunito" pitchFamily="2" charset="0"/>
              </a:rPr>
              <a:t>Knowing where your data physically resides is important for compliance and security. Some cloud providers store data in multiple locations globally, and this may raise concerns about data sovereignty and who has access to it.</a:t>
            </a:r>
          </a:p>
          <a:p>
            <a:pPr algn="l" fontAlgn="base">
              <a:buFont typeface="+mj-lt"/>
              <a:buAutoNum type="arabicPeriod" startAt="12"/>
            </a:pPr>
            <a:r>
              <a:rPr lang="en-US" b="1" i="0" dirty="0">
                <a:solidFill>
                  <a:srgbClr val="273239"/>
                </a:solidFill>
                <a:effectLst/>
                <a:latin typeface="Nunito" pitchFamily="2" charset="0"/>
              </a:rPr>
              <a:t>Loss of Control: </a:t>
            </a:r>
            <a:r>
              <a:rPr lang="en-US" b="0" i="0" dirty="0">
                <a:solidFill>
                  <a:srgbClr val="273239"/>
                </a:solidFill>
                <a:effectLst/>
                <a:latin typeface="Nunito" pitchFamily="2" charset="0"/>
              </a:rPr>
              <a:t>When using a cloud service, you are entrusting a third party with your data and applications. This loss of direct control can lead to concerns about data ownership, access, and availability.</a:t>
            </a:r>
          </a:p>
          <a:p>
            <a:pPr algn="l" fontAlgn="base">
              <a:buFont typeface="+mj-lt"/>
              <a:buAutoNum type="arabicPeriod" startAt="13"/>
            </a:pPr>
            <a:r>
              <a:rPr lang="en-US" b="1" i="0" dirty="0">
                <a:solidFill>
                  <a:srgbClr val="273239"/>
                </a:solidFill>
                <a:effectLst/>
                <a:latin typeface="Nunito" pitchFamily="2" charset="0"/>
              </a:rPr>
              <a:t>Incident Response and Forensics: </a:t>
            </a:r>
            <a:r>
              <a:rPr lang="en-US" b="0" i="0" dirty="0">
                <a:solidFill>
                  <a:srgbClr val="273239"/>
                </a:solidFill>
                <a:effectLst/>
                <a:latin typeface="Nunito" pitchFamily="2" charset="0"/>
              </a:rPr>
              <a:t>Investigating security incidents in a cloud environment can be complex. Understanding what happened and who is responsible can be challenging due to the distributed and shared nature of cloud services.</a:t>
            </a:r>
          </a:p>
          <a:p>
            <a:pPr algn="l" fontAlgn="base">
              <a:buFont typeface="+mj-lt"/>
              <a:buAutoNum type="arabicPeriod" startAt="14"/>
            </a:pPr>
            <a:r>
              <a:rPr lang="en-US" b="1" i="0" dirty="0">
                <a:solidFill>
                  <a:srgbClr val="273239"/>
                </a:solidFill>
                <a:effectLst/>
                <a:latin typeface="Nunito" pitchFamily="2" charset="0"/>
              </a:rPr>
              <a:t>Data Backup and Recovery:</a:t>
            </a:r>
            <a:r>
              <a:rPr lang="en-US" b="0" i="0" dirty="0">
                <a:solidFill>
                  <a:srgbClr val="273239"/>
                </a:solidFill>
                <a:effectLst/>
                <a:latin typeface="Nunito" pitchFamily="2" charset="0"/>
              </a:rPr>
              <a:t> Relying on cloud providers for data backup and recovery can be risky. It’s essential to have a robust backup and recovery strategy in place to ensure data availability in case of outages or data loss.</a:t>
            </a:r>
          </a:p>
        </p:txBody>
      </p:sp>
    </p:spTree>
    <p:extLst>
      <p:ext uri="{BB962C8B-B14F-4D97-AF65-F5344CB8AC3E}">
        <p14:creationId xmlns:p14="http://schemas.microsoft.com/office/powerpoint/2010/main" val="307714851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45AF-6FC1-61AF-1C1A-0D242B71666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96B2361-E268-705C-6244-07072C46D407}"/>
              </a:ext>
            </a:extLst>
          </p:cNvPr>
          <p:cNvSpPr>
            <a:spLocks noGrp="1"/>
          </p:cNvSpPr>
          <p:nvPr>
            <p:ph type="body" sz="half" idx="1"/>
          </p:nvPr>
        </p:nvSpPr>
        <p:spPr>
          <a:xfrm>
            <a:off x="759884" y="1268414"/>
            <a:ext cx="10193866" cy="5360987"/>
          </a:xfrm>
        </p:spPr>
        <p:txBody>
          <a:bodyPr>
            <a:normAutofit lnSpcReduction="10000"/>
          </a:bodyPr>
          <a:lstStyle/>
          <a:p>
            <a:pPr algn="l" fontAlgn="base">
              <a:buFont typeface="+mj-lt"/>
              <a:buAutoNum type="arabicPeriod" startAt="15"/>
            </a:pPr>
            <a:r>
              <a:rPr lang="en-US" b="1" i="0" dirty="0">
                <a:solidFill>
                  <a:srgbClr val="273239"/>
                </a:solidFill>
                <a:effectLst/>
                <a:latin typeface="Nunito" pitchFamily="2" charset="0"/>
              </a:rPr>
              <a:t>Vendor Security Practices: </a:t>
            </a:r>
            <a:r>
              <a:rPr lang="en-US" b="0" i="0" dirty="0">
                <a:solidFill>
                  <a:srgbClr val="273239"/>
                </a:solidFill>
                <a:effectLst/>
                <a:latin typeface="Nunito" pitchFamily="2" charset="0"/>
              </a:rPr>
              <a:t>The security practices of cloud service providers can vary. It’s essential to thoroughly assess the security measures and certifications of a chosen provider to ensure they meet your organization’s requirements.</a:t>
            </a:r>
          </a:p>
          <a:p>
            <a:pPr algn="l" fontAlgn="base">
              <a:buFont typeface="+mj-lt"/>
              <a:buAutoNum type="arabicPeriod" startAt="16"/>
            </a:pPr>
            <a:r>
              <a:rPr lang="en-US" b="1" i="0" dirty="0">
                <a:solidFill>
                  <a:srgbClr val="273239"/>
                </a:solidFill>
                <a:effectLst/>
                <a:latin typeface="Nunito" pitchFamily="2" charset="0"/>
              </a:rPr>
              <a:t>IoT Devices and Edge Computing: </a:t>
            </a:r>
            <a:r>
              <a:rPr lang="en-US" b="0" i="0" dirty="0">
                <a:solidFill>
                  <a:srgbClr val="273239"/>
                </a:solidFill>
                <a:effectLst/>
                <a:latin typeface="Nunito" pitchFamily="2" charset="0"/>
              </a:rPr>
              <a:t>The proliferation of IoT devices and edge computing can increase the attack surface. These devices often have limited security controls and can be targeted to gain access to cloud resources.</a:t>
            </a:r>
          </a:p>
          <a:p>
            <a:pPr algn="l" fontAlgn="base">
              <a:buFont typeface="+mj-lt"/>
              <a:buAutoNum type="arabicPeriod" startAt="17"/>
            </a:pPr>
            <a:r>
              <a:rPr lang="en-US" b="1" i="0" dirty="0">
                <a:solidFill>
                  <a:srgbClr val="273239"/>
                </a:solidFill>
                <a:effectLst/>
                <a:latin typeface="Nunito" pitchFamily="2" charset="0"/>
              </a:rPr>
              <a:t>Social Engineering and Phishing:</a:t>
            </a:r>
            <a:r>
              <a:rPr lang="en-US" b="0" i="0" dirty="0">
                <a:solidFill>
                  <a:srgbClr val="273239"/>
                </a:solidFill>
                <a:effectLst/>
                <a:latin typeface="Nunito" pitchFamily="2" charset="0"/>
              </a:rPr>
              <a:t> Attackers may use social engineering tactics to trick users or cloud service providers into revealing sensitive information or granting unauthorized access.</a:t>
            </a:r>
          </a:p>
          <a:p>
            <a:pPr algn="l" fontAlgn="base">
              <a:buFont typeface="+mj-lt"/>
              <a:buAutoNum type="arabicPeriod" startAt="18"/>
            </a:pPr>
            <a:r>
              <a:rPr lang="en-US" b="1" i="0" dirty="0">
                <a:solidFill>
                  <a:srgbClr val="273239"/>
                </a:solidFill>
                <a:effectLst/>
                <a:latin typeface="Nunito" pitchFamily="2" charset="0"/>
              </a:rPr>
              <a:t>Inadequate Security Monitoring:</a:t>
            </a:r>
            <a:r>
              <a:rPr lang="en-US" b="0" i="0" dirty="0">
                <a:solidFill>
                  <a:srgbClr val="273239"/>
                </a:solidFill>
                <a:effectLst/>
                <a:latin typeface="Nunito" pitchFamily="2" charset="0"/>
              </a:rPr>
              <a:t> Without proper monitoring and alerting systems in place, it’s challenging to detect and respond to security incidents in a timely manner.</a:t>
            </a:r>
          </a:p>
        </p:txBody>
      </p:sp>
    </p:spTree>
    <p:extLst>
      <p:ext uri="{BB962C8B-B14F-4D97-AF65-F5344CB8AC3E}">
        <p14:creationId xmlns:p14="http://schemas.microsoft.com/office/powerpoint/2010/main" val="22203563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C19B-60ED-7E74-AF6C-3FF29C8585C7}"/>
              </a:ext>
            </a:extLst>
          </p:cNvPr>
          <p:cNvSpPr>
            <a:spLocks noGrp="1"/>
          </p:cNvSpPr>
          <p:nvPr>
            <p:ph type="title"/>
          </p:nvPr>
        </p:nvSpPr>
        <p:spPr>
          <a:xfrm>
            <a:off x="1219201" y="1"/>
            <a:ext cx="9372599" cy="1562099"/>
          </a:xfrm>
        </p:spPr>
        <p:txBody>
          <a:bodyPr>
            <a:normAutofit/>
          </a:bodyPr>
          <a:lstStyle/>
          <a:p>
            <a:r>
              <a:rPr lang="en-US" sz="3200" dirty="0"/>
              <a:t>Nomad: A Framework for Developing Mission-Critical Cloud-based Applications</a:t>
            </a:r>
            <a:endParaRPr lang="en-IN" sz="3200" dirty="0"/>
          </a:p>
        </p:txBody>
      </p:sp>
      <p:sp>
        <p:nvSpPr>
          <p:cNvPr id="3" name="Text Placeholder 2">
            <a:extLst>
              <a:ext uri="{FF2B5EF4-FFF2-40B4-BE49-F238E27FC236}">
                <a16:creationId xmlns:a16="http://schemas.microsoft.com/office/drawing/2014/main" id="{BED2C112-76B3-9F97-98C4-275A38F2D48E}"/>
              </a:ext>
            </a:extLst>
          </p:cNvPr>
          <p:cNvSpPr>
            <a:spLocks noGrp="1"/>
          </p:cNvSpPr>
          <p:nvPr>
            <p:ph type="body" sz="half" idx="1"/>
          </p:nvPr>
        </p:nvSpPr>
        <p:spPr>
          <a:xfrm>
            <a:off x="759884" y="1268414"/>
            <a:ext cx="11070166" cy="5360987"/>
          </a:xfrm>
        </p:spPr>
        <p:txBody>
          <a:bodyPr>
            <a:normAutofit fontScale="77500" lnSpcReduction="20000"/>
          </a:bodyPr>
          <a:lstStyle/>
          <a:p>
            <a:r>
              <a:rPr lang="en-US" dirty="0"/>
              <a:t>Nomad, a framework for developing mission-critical cloud-based applications. The framework is comprised of: 1) a homomorphic encryption-based service for processing encrypted data directly within the untrusted cloud infrastructure, and 2) a client service for encrypting and decrypting data within the trusted environment, and storing and retrieving these data to and from the cloud. Both services are equipped with GPU-based parallelization to accelerate the expensive homomorphic encryption operations</a:t>
            </a:r>
          </a:p>
          <a:p>
            <a:pPr marL="457200" indent="-457200">
              <a:buAutoNum type="arabicPeriod"/>
            </a:pPr>
            <a:r>
              <a:rPr lang="en-US" dirty="0"/>
              <a:t>Developed a fully homomorphic encryption-based key/value storage system. This storage provides a means for efficient access and processing of encrypted data stored in the cloud. </a:t>
            </a:r>
          </a:p>
          <a:p>
            <a:pPr marL="457200" indent="-457200">
              <a:buAutoNum type="arabicPeriod"/>
            </a:pPr>
            <a:r>
              <a:rPr lang="en-US" dirty="0"/>
              <a:t>Designed a framework, called Nomad, around the storage system, which facilitates the development of mission-critical applications that can be deployed in the cloud. The framework simplifies the development of secure applications within different domains. </a:t>
            </a:r>
          </a:p>
          <a:p>
            <a:pPr marL="457200" indent="-457200">
              <a:buAutoNum type="arabicPeriod"/>
            </a:pPr>
            <a:r>
              <a:rPr lang="en-US" dirty="0"/>
              <a:t>Used GPU parallelization to accelerate </a:t>
            </a:r>
            <a:r>
              <a:rPr lang="en-US" dirty="0" err="1"/>
              <a:t>HElib</a:t>
            </a:r>
            <a:r>
              <a:rPr lang="en-US" dirty="0"/>
              <a:t> operations on both the trusted client and the </a:t>
            </a:r>
            <a:r>
              <a:rPr lang="en-US" dirty="0" err="1"/>
              <a:t>cloudbased</a:t>
            </a:r>
            <a:r>
              <a:rPr lang="en-US" dirty="0"/>
              <a:t> untrusted server. The current release of </a:t>
            </a:r>
            <a:r>
              <a:rPr lang="en-US" dirty="0" err="1"/>
              <a:t>HElib</a:t>
            </a:r>
            <a:r>
              <a:rPr lang="en-US" dirty="0"/>
              <a:t> is still slow for practical applications. Acceleration of </a:t>
            </a:r>
            <a:r>
              <a:rPr lang="en-US" dirty="0" err="1"/>
              <a:t>HElib</a:t>
            </a:r>
            <a:r>
              <a:rPr lang="en-US" dirty="0"/>
              <a:t> operations makes applications using </a:t>
            </a:r>
            <a:r>
              <a:rPr lang="en-US" dirty="0" err="1"/>
              <a:t>HElib</a:t>
            </a:r>
            <a:r>
              <a:rPr lang="en-US" dirty="0"/>
              <a:t> more practical. </a:t>
            </a:r>
          </a:p>
          <a:p>
            <a:pPr marL="457200" indent="-457200">
              <a:buAutoNum type="arabicPeriod"/>
            </a:pPr>
            <a:r>
              <a:rPr lang="en-US" dirty="0"/>
              <a:t>Implemented </a:t>
            </a:r>
            <a:r>
              <a:rPr lang="en-US" dirty="0" err="1"/>
              <a:t>CallForFire</a:t>
            </a:r>
            <a:r>
              <a:rPr lang="en-US" dirty="0"/>
              <a:t>, an interactive GIS application that demonstrates the feasibility of the Nomad framework. </a:t>
            </a:r>
          </a:p>
          <a:p>
            <a:pPr marL="457200" indent="-457200">
              <a:buAutoNum type="arabicPeriod"/>
            </a:pPr>
            <a:r>
              <a:rPr lang="en-US" dirty="0"/>
              <a:t>Performed experiments analyzing the performance of the </a:t>
            </a:r>
            <a:r>
              <a:rPr lang="en-US" dirty="0" err="1"/>
              <a:t>CallForFire</a:t>
            </a:r>
            <a:r>
              <a:rPr lang="en-US" dirty="0"/>
              <a:t> application. For interactive applications such as </a:t>
            </a:r>
            <a:r>
              <a:rPr lang="en-US" dirty="0" err="1"/>
              <a:t>CallForFire</a:t>
            </a:r>
            <a:r>
              <a:rPr lang="en-US" dirty="0"/>
              <a:t>, Homomorphic Encryption is feasible, but may still be too slow for non-interactive applications.</a:t>
            </a:r>
            <a:endParaRPr lang="en-IN" dirty="0"/>
          </a:p>
        </p:txBody>
      </p:sp>
    </p:spTree>
    <p:extLst>
      <p:ext uri="{BB962C8B-B14F-4D97-AF65-F5344CB8AC3E}">
        <p14:creationId xmlns:p14="http://schemas.microsoft.com/office/powerpoint/2010/main" val="206131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769533FE-E5E4-A420-5AB5-CBEA9C088F67}"/>
              </a:ext>
            </a:extLst>
          </p:cNvPr>
          <p:cNvSpPr>
            <a:spLocks noGrp="1" noChangeArrowheads="1"/>
          </p:cNvSpPr>
          <p:nvPr>
            <p:ph idx="1"/>
          </p:nvPr>
        </p:nvSpPr>
        <p:spPr>
          <a:xfrm>
            <a:off x="2209800" y="1143000"/>
            <a:ext cx="8229600" cy="5105400"/>
          </a:xfrm>
        </p:spPr>
        <p:txBody>
          <a:bodyPr>
            <a:normAutofit fontScale="92500" lnSpcReduction="20000"/>
          </a:bodyPr>
          <a:lstStyle/>
          <a:p>
            <a:pPr marL="609600" indent="-609600"/>
            <a:r>
              <a:rPr lang="en-US" altLang="en-US" sz="2400">
                <a:latin typeface="Garamond" panose="02020404030301010803" pitchFamily="18" charset="0"/>
                <a:cs typeface="Times New Roman" panose="02020603050405020304" pitchFamily="18" charset="0"/>
              </a:rPr>
              <a:t>Strength of algorithm is determined by the size of the key</a:t>
            </a:r>
          </a:p>
          <a:p>
            <a:pPr marL="1100138" lvl="1" indent="-533400"/>
            <a:r>
              <a:rPr lang="en-US" altLang="en-US" sz="2000">
                <a:latin typeface="Garamond" panose="02020404030301010803" pitchFamily="18" charset="0"/>
                <a:cs typeface="Times New Roman" panose="02020603050405020304" pitchFamily="18" charset="0"/>
              </a:rPr>
              <a:t>The longer the key the more difficult it is to crack</a:t>
            </a:r>
          </a:p>
          <a:p>
            <a:pPr marL="609600" indent="-609600"/>
            <a:r>
              <a:rPr lang="en-US" altLang="en-US" sz="2400">
                <a:latin typeface="Garamond" panose="02020404030301010803" pitchFamily="18" charset="0"/>
                <a:cs typeface="Times New Roman" panose="02020603050405020304" pitchFamily="18" charset="0"/>
              </a:rPr>
              <a:t>Key length is expressed in bits</a:t>
            </a:r>
          </a:p>
          <a:p>
            <a:pPr marL="1100138" lvl="1" indent="-533400"/>
            <a:r>
              <a:rPr lang="en-US" altLang="en-US" sz="2000">
                <a:latin typeface="Garamond" panose="02020404030301010803" pitchFamily="18" charset="0"/>
                <a:cs typeface="Times New Roman" panose="02020603050405020304" pitchFamily="18" charset="0"/>
              </a:rPr>
              <a:t>Typical key sizes vary between 48 bits and 448 bits</a:t>
            </a:r>
          </a:p>
          <a:p>
            <a:pPr marL="609600" indent="-609600"/>
            <a:r>
              <a:rPr lang="en-US" altLang="en-US" sz="2400">
                <a:latin typeface="Garamond" panose="02020404030301010803" pitchFamily="18" charset="0"/>
                <a:cs typeface="Times New Roman" panose="02020603050405020304" pitchFamily="18" charset="0"/>
              </a:rPr>
              <a:t>Set of possible keys for a cipher is called key space</a:t>
            </a:r>
          </a:p>
          <a:p>
            <a:pPr marL="1100138" lvl="1" indent="-533400"/>
            <a:r>
              <a:rPr lang="en-US" altLang="en-US" sz="2000">
                <a:latin typeface="Garamond" panose="02020404030301010803" pitchFamily="18" charset="0"/>
                <a:cs typeface="Times New Roman" panose="02020603050405020304" pitchFamily="18" charset="0"/>
              </a:rPr>
              <a:t>For 40-bit key there are 2</a:t>
            </a:r>
            <a:r>
              <a:rPr lang="en-US" altLang="en-US" sz="2000" baseline="30000">
                <a:latin typeface="Garamond" panose="02020404030301010803" pitchFamily="18" charset="0"/>
                <a:cs typeface="Times New Roman" panose="02020603050405020304" pitchFamily="18" charset="0"/>
              </a:rPr>
              <a:t>40</a:t>
            </a:r>
            <a:r>
              <a:rPr lang="en-US" altLang="en-US" sz="2000">
                <a:latin typeface="Garamond" panose="02020404030301010803" pitchFamily="18" charset="0"/>
                <a:cs typeface="Times New Roman" panose="02020603050405020304" pitchFamily="18" charset="0"/>
              </a:rPr>
              <a:t> possible keys</a:t>
            </a:r>
          </a:p>
          <a:p>
            <a:pPr marL="1100138" lvl="1" indent="-533400"/>
            <a:r>
              <a:rPr lang="en-US" altLang="en-US" sz="2000">
                <a:latin typeface="Garamond" panose="02020404030301010803" pitchFamily="18" charset="0"/>
                <a:cs typeface="Times New Roman" panose="02020603050405020304" pitchFamily="18" charset="0"/>
              </a:rPr>
              <a:t>For 128-bit key there are 2</a:t>
            </a:r>
            <a:r>
              <a:rPr lang="en-US" altLang="en-US" sz="2000" baseline="30000">
                <a:latin typeface="Garamond" panose="02020404030301010803" pitchFamily="18" charset="0"/>
                <a:cs typeface="Times New Roman" panose="02020603050405020304" pitchFamily="18" charset="0"/>
              </a:rPr>
              <a:t>128</a:t>
            </a:r>
            <a:r>
              <a:rPr lang="en-US" altLang="en-US" sz="2000">
                <a:latin typeface="Garamond" panose="02020404030301010803" pitchFamily="18" charset="0"/>
                <a:cs typeface="Times New Roman" panose="02020603050405020304" pitchFamily="18" charset="0"/>
              </a:rPr>
              <a:t> possible keys</a:t>
            </a:r>
          </a:p>
          <a:p>
            <a:pPr marL="1100138" lvl="1" indent="-533400"/>
            <a:r>
              <a:rPr lang="en-US" altLang="en-US" sz="2000">
                <a:latin typeface="Garamond" panose="02020404030301010803" pitchFamily="18" charset="0"/>
                <a:cs typeface="Times New Roman" panose="02020603050405020304" pitchFamily="18" charset="0"/>
              </a:rPr>
              <a:t>Each additional bit added to the key length doubles the security</a:t>
            </a:r>
          </a:p>
          <a:p>
            <a:pPr marL="609600" indent="-609600"/>
            <a:r>
              <a:rPr lang="en-US" altLang="en-US" sz="2400">
                <a:latin typeface="Garamond" panose="02020404030301010803" pitchFamily="18" charset="0"/>
                <a:cs typeface="Times New Roman" panose="02020603050405020304" pitchFamily="18" charset="0"/>
              </a:rPr>
              <a:t>To crack the key the hacker has to use brute-force </a:t>
            </a:r>
          </a:p>
          <a:p>
            <a:pPr marL="1100138" lvl="1" indent="-533400">
              <a:buNone/>
            </a:pPr>
            <a:r>
              <a:rPr lang="en-US" altLang="en-US" sz="2000">
                <a:latin typeface="Garamond" panose="02020404030301010803" pitchFamily="18" charset="0"/>
                <a:cs typeface="Times New Roman" panose="02020603050405020304" pitchFamily="18" charset="0"/>
              </a:rPr>
              <a:t>	(i.e. try all the possible keys till a key that works is found)</a:t>
            </a:r>
          </a:p>
          <a:p>
            <a:pPr marL="1100138" lvl="1" indent="-533400"/>
            <a:r>
              <a:rPr lang="en-US" altLang="en-US" sz="2000">
                <a:latin typeface="Garamond" panose="02020404030301010803" pitchFamily="18" charset="0"/>
                <a:cs typeface="Times New Roman" panose="02020603050405020304" pitchFamily="18" charset="0"/>
              </a:rPr>
              <a:t>Super Computer can crack a 56-bit key in 24 hours</a:t>
            </a:r>
          </a:p>
          <a:p>
            <a:pPr marL="1100138" lvl="1" indent="-533400"/>
            <a:r>
              <a:rPr lang="en-US" altLang="en-US" sz="2000">
                <a:latin typeface="Garamond" panose="02020404030301010803" pitchFamily="18" charset="0"/>
                <a:cs typeface="Times New Roman" panose="02020603050405020304" pitchFamily="18" charset="0"/>
              </a:rPr>
              <a:t>It will take 2</a:t>
            </a:r>
            <a:r>
              <a:rPr lang="en-US" altLang="en-US" sz="2000" baseline="30000">
                <a:latin typeface="Garamond" panose="02020404030301010803" pitchFamily="18" charset="0"/>
                <a:cs typeface="Times New Roman" panose="02020603050405020304" pitchFamily="18" charset="0"/>
              </a:rPr>
              <a:t>72</a:t>
            </a:r>
            <a:r>
              <a:rPr lang="en-US" altLang="en-US" sz="2000">
                <a:latin typeface="Garamond" panose="02020404030301010803" pitchFamily="18" charset="0"/>
                <a:cs typeface="Times New Roman" panose="02020603050405020304" pitchFamily="18" charset="0"/>
              </a:rPr>
              <a:t> times longer to crack a 128-bit key</a:t>
            </a:r>
          </a:p>
          <a:p>
            <a:pPr marL="1100138" lvl="1" indent="-533400">
              <a:buNone/>
            </a:pPr>
            <a:r>
              <a:rPr lang="en-US" altLang="en-US" sz="2000">
                <a:latin typeface="Garamond" panose="02020404030301010803" pitchFamily="18" charset="0"/>
                <a:cs typeface="Times New Roman" panose="02020603050405020304" pitchFamily="18" charset="0"/>
              </a:rPr>
              <a:t>	(Longer than the age of the universe)</a:t>
            </a:r>
          </a:p>
          <a:p>
            <a:pPr marL="1100138" lvl="1" indent="-533400"/>
            <a:endParaRPr lang="en-US" altLang="en-US" sz="2000">
              <a:latin typeface="Garamond" panose="02020404030301010803" pitchFamily="18" charset="0"/>
              <a:cs typeface="Times New Roman" panose="02020603050405020304" pitchFamily="18" charset="0"/>
            </a:endParaRPr>
          </a:p>
        </p:txBody>
      </p:sp>
      <p:sp>
        <p:nvSpPr>
          <p:cNvPr id="362499" name="Rectangle 3">
            <a:extLst>
              <a:ext uri="{FF2B5EF4-FFF2-40B4-BE49-F238E27FC236}">
                <a16:creationId xmlns:a16="http://schemas.microsoft.com/office/drawing/2014/main" id="{9759C666-FC6E-4422-4986-545CD9110752}"/>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Symmetric Encryption</a:t>
            </a:r>
            <a:r>
              <a:rPr lang="en-US" altLang="en-US">
                <a:solidFill>
                  <a:srgbClr val="CC0000"/>
                </a:solidFill>
                <a:latin typeface="Arial-BoldMT"/>
              </a:rPr>
              <a:t> </a:t>
            </a:r>
            <a:br>
              <a:rPr lang="en-US" altLang="en-US">
                <a:solidFill>
                  <a:srgbClr val="CC0000"/>
                </a:solidFill>
                <a:latin typeface="Arial-BoldMT"/>
              </a:rPr>
            </a:br>
            <a:r>
              <a:rPr lang="en-US" altLang="en-US" sz="2400">
                <a:solidFill>
                  <a:srgbClr val="333399"/>
                </a:solidFill>
                <a:latin typeface="Arial" panose="020B0604020202020204" pitchFamily="34" charset="0"/>
              </a:rPr>
              <a:t>Key Strength</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15F176-BA46-2A05-2637-F6C1E0727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073" y="747338"/>
            <a:ext cx="8449854" cy="5363323"/>
          </a:xfrm>
          <a:prstGeom prst="rect">
            <a:avLst/>
          </a:prstGeom>
        </p:spPr>
      </p:pic>
    </p:spTree>
    <p:extLst>
      <p:ext uri="{BB962C8B-B14F-4D97-AF65-F5344CB8AC3E}">
        <p14:creationId xmlns:p14="http://schemas.microsoft.com/office/powerpoint/2010/main" val="27965643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30D8-187D-C4C2-A98D-CA12C8C7302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7FEBF5D-4F17-3533-4F8A-392B52B76301}"/>
              </a:ext>
            </a:extLst>
          </p:cNvPr>
          <p:cNvSpPr>
            <a:spLocks noGrp="1"/>
          </p:cNvSpPr>
          <p:nvPr>
            <p:ph type="body" sz="half" idx="1"/>
          </p:nvPr>
        </p:nvSpPr>
        <p:spPr/>
        <p:txBody>
          <a:bodyPr/>
          <a:lstStyle/>
          <a:p>
            <a:r>
              <a:rPr lang="en-US" dirty="0"/>
              <a:t>The design of the framework is based on the client/server architecture paradigm. The design is modular, which provides for extensibility and customization. Figure 1 shows the high-level architecture of the framework, which comprises two main components: the Client Management Service and the Cloud Storage Service</a:t>
            </a:r>
            <a:endParaRPr lang="en-IN" dirty="0"/>
          </a:p>
        </p:txBody>
      </p:sp>
      <p:sp>
        <p:nvSpPr>
          <p:cNvPr id="4" name="Content Placeholder 3">
            <a:extLst>
              <a:ext uri="{FF2B5EF4-FFF2-40B4-BE49-F238E27FC236}">
                <a16:creationId xmlns:a16="http://schemas.microsoft.com/office/drawing/2014/main" id="{BC9C7D53-5B76-7D16-3EB7-93345C52BC69}"/>
              </a:ext>
            </a:extLst>
          </p:cNvPr>
          <p:cNvSpPr>
            <a:spLocks noGrp="1"/>
          </p:cNvSpPr>
          <p:nvPr>
            <p:ph sz="half" idx="2"/>
          </p:nvPr>
        </p:nvSpPr>
        <p:spPr/>
        <p:txBody>
          <a:bodyPr/>
          <a:lstStyle/>
          <a:p>
            <a:endParaRPr lang="en-IN" dirty="0"/>
          </a:p>
        </p:txBody>
      </p:sp>
    </p:spTree>
    <p:extLst>
      <p:ext uri="{BB962C8B-B14F-4D97-AF65-F5344CB8AC3E}">
        <p14:creationId xmlns:p14="http://schemas.microsoft.com/office/powerpoint/2010/main" val="63165799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DA20-C9D6-37BD-7CCA-02FD68CAA4A8}"/>
              </a:ext>
            </a:extLst>
          </p:cNvPr>
          <p:cNvSpPr>
            <a:spLocks noGrp="1"/>
          </p:cNvSpPr>
          <p:nvPr>
            <p:ph type="title"/>
          </p:nvPr>
        </p:nvSpPr>
        <p:spPr/>
        <p:txBody>
          <a:bodyPr/>
          <a:lstStyle/>
          <a:p>
            <a:r>
              <a:rPr lang="en-IN" dirty="0"/>
              <a:t>Client Management Service</a:t>
            </a:r>
          </a:p>
        </p:txBody>
      </p:sp>
      <p:sp>
        <p:nvSpPr>
          <p:cNvPr id="3" name="Text Placeholder 2">
            <a:extLst>
              <a:ext uri="{FF2B5EF4-FFF2-40B4-BE49-F238E27FC236}">
                <a16:creationId xmlns:a16="http://schemas.microsoft.com/office/drawing/2014/main" id="{356422E1-76F6-B96F-0AC2-5EEA98B93293}"/>
              </a:ext>
            </a:extLst>
          </p:cNvPr>
          <p:cNvSpPr>
            <a:spLocks noGrp="1"/>
          </p:cNvSpPr>
          <p:nvPr>
            <p:ph type="body" sz="half" idx="1"/>
          </p:nvPr>
        </p:nvSpPr>
        <p:spPr>
          <a:xfrm>
            <a:off x="759884" y="1268414"/>
            <a:ext cx="11275234" cy="5360987"/>
          </a:xfrm>
        </p:spPr>
        <p:txBody>
          <a:bodyPr>
            <a:normAutofit fontScale="85000" lnSpcReduction="20000"/>
          </a:bodyPr>
          <a:lstStyle/>
          <a:p>
            <a:r>
              <a:rPr lang="en-US" dirty="0"/>
              <a:t>The Client Management Service provides the </a:t>
            </a:r>
            <a:r>
              <a:rPr lang="en-US" dirty="0" err="1"/>
              <a:t>userfacing</a:t>
            </a:r>
            <a:r>
              <a:rPr lang="en-US" dirty="0"/>
              <a:t> interface to the system, including the client management and graphical user interfaces. </a:t>
            </a:r>
          </a:p>
          <a:p>
            <a:r>
              <a:rPr lang="en-US" dirty="0"/>
              <a:t>The Client Management Service consists of multiple components, as seen in Figure 1. The Client Management Engine coordinates the client operations such as encryption, decryption, homomorphic arithmetic operations, key generation, and key management. </a:t>
            </a:r>
          </a:p>
          <a:p>
            <a:r>
              <a:rPr lang="en-US" dirty="0"/>
              <a:t>The client-side HE Processing Engine is used for encrypting and decrypting application data. After homomorphic encryption is performed on the data, the public key needs to be sent along with the ciphertext to the server so that the server-side HE Processing Engine can perform re-encryption of the ciphertext as necessary. </a:t>
            </a:r>
          </a:p>
          <a:p>
            <a:r>
              <a:rPr lang="en-US" dirty="0"/>
              <a:t>On the server side, </a:t>
            </a:r>
            <a:r>
              <a:rPr lang="en-US" dirty="0" err="1"/>
              <a:t>HElib</a:t>
            </a:r>
            <a:r>
              <a:rPr lang="en-US" dirty="0"/>
              <a:t> must occasionally perform </a:t>
            </a:r>
            <a:r>
              <a:rPr lang="en-US" dirty="0" err="1"/>
              <a:t>reencryption</a:t>
            </a:r>
            <a:r>
              <a:rPr lang="en-US" dirty="0"/>
              <a:t> (i.e., bootstrapping) of the ciphertext in order to maintain data integrity as homomorphic operations are performed on the ciphertext. </a:t>
            </a:r>
          </a:p>
          <a:p>
            <a:r>
              <a:rPr lang="en-US" dirty="0"/>
              <a:t>The client-side HE Key Manager generates public/private key pairs used for encryption/decryption of the plaintext data, and interfaces with the Public/Private Key Store to retrieve the keys when performing encryption and decryption. </a:t>
            </a:r>
          </a:p>
          <a:p>
            <a:r>
              <a:rPr lang="en-US" dirty="0"/>
              <a:t>The Public/Private Key Store is used for storing both the public and private keys associated with each user of the system. The Client API is used for exposing these services, and the Cloud Monitor GUI is used for visually monitoring the health status of the virtual machines in the cloud.</a:t>
            </a:r>
            <a:endParaRPr lang="en-IN" dirty="0"/>
          </a:p>
        </p:txBody>
      </p:sp>
    </p:spTree>
    <p:extLst>
      <p:ext uri="{BB962C8B-B14F-4D97-AF65-F5344CB8AC3E}">
        <p14:creationId xmlns:p14="http://schemas.microsoft.com/office/powerpoint/2010/main" val="30564672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5321-487D-668D-FDE1-25216643F9E2}"/>
              </a:ext>
            </a:extLst>
          </p:cNvPr>
          <p:cNvSpPr>
            <a:spLocks noGrp="1"/>
          </p:cNvSpPr>
          <p:nvPr>
            <p:ph type="title"/>
          </p:nvPr>
        </p:nvSpPr>
        <p:spPr/>
        <p:txBody>
          <a:bodyPr/>
          <a:lstStyle/>
          <a:p>
            <a:r>
              <a:rPr lang="en-IN" dirty="0"/>
              <a:t>. Cloud Storage Service</a:t>
            </a:r>
          </a:p>
        </p:txBody>
      </p:sp>
      <p:sp>
        <p:nvSpPr>
          <p:cNvPr id="3" name="Text Placeholder 2">
            <a:extLst>
              <a:ext uri="{FF2B5EF4-FFF2-40B4-BE49-F238E27FC236}">
                <a16:creationId xmlns:a16="http://schemas.microsoft.com/office/drawing/2014/main" id="{499BCBD1-017A-8E72-88B7-BD0756BF156E}"/>
              </a:ext>
            </a:extLst>
          </p:cNvPr>
          <p:cNvSpPr>
            <a:spLocks noGrp="1"/>
          </p:cNvSpPr>
          <p:nvPr>
            <p:ph type="body" sz="half" idx="1"/>
          </p:nvPr>
        </p:nvSpPr>
        <p:spPr>
          <a:xfrm>
            <a:off x="759884" y="1268414"/>
            <a:ext cx="10965951" cy="5360987"/>
          </a:xfrm>
        </p:spPr>
        <p:txBody>
          <a:bodyPr>
            <a:normAutofit fontScale="85000" lnSpcReduction="10000"/>
          </a:bodyPr>
          <a:lstStyle/>
          <a:p>
            <a:pPr algn="just"/>
            <a:r>
              <a:rPr lang="en-US" dirty="0"/>
              <a:t>The Cloud Storage Service provides mechanisms to enable trusted ’store and compute’ services on untrusted infrastructure environments. </a:t>
            </a:r>
          </a:p>
          <a:p>
            <a:pPr algn="just"/>
            <a:r>
              <a:rPr lang="en-US" dirty="0"/>
              <a:t>The Cloud Storage Engine coordinates all of the operations of the Cloud Storage Service and provides the server-side interface to the storage system. </a:t>
            </a:r>
          </a:p>
          <a:p>
            <a:pPr algn="just"/>
            <a:r>
              <a:rPr lang="en-US" dirty="0"/>
              <a:t>The cloud service provider’s underlying Hypervisor manages multiple Virtual Machines (VMs) which hosts the services orchestrated by the application server. </a:t>
            </a:r>
          </a:p>
          <a:p>
            <a:pPr algn="just"/>
            <a:r>
              <a:rPr lang="en-US" dirty="0"/>
              <a:t>The Monitor tracks the resource usage of these VMs and archives the data in the Dom Stats DB (i.e., the domain statistics database). </a:t>
            </a:r>
          </a:p>
          <a:p>
            <a:pPr algn="just"/>
            <a:r>
              <a:rPr lang="en-US" dirty="0"/>
              <a:t>The server-side HE Processing Engine is used for performing homomorphic arithmetic operations (e.g., addition, subtraction, multiplication) on the homomorphically encrypted data, for performing HE key generation, for performing multi-level encryption/decryption of the ciphertext, and for running the underlying </a:t>
            </a:r>
            <a:r>
              <a:rPr lang="en-US" dirty="0" err="1"/>
              <a:t>HElib</a:t>
            </a:r>
            <a:r>
              <a:rPr lang="en-US" dirty="0"/>
              <a:t> functions used in performing these higher level operations. </a:t>
            </a:r>
          </a:p>
          <a:p>
            <a:pPr algn="just"/>
            <a:r>
              <a:rPr lang="en-US" dirty="0"/>
              <a:t>The HE Processing Engine pushes the output of HE operations into the Ciphertext Store. The Ciphertext Store is also responsible for storing the original ciphertext provided by the client. The server-side HE Key Manager maintains the public key associated with each ciphertext data element stored in the Ciphertext Store</a:t>
            </a:r>
            <a:endParaRPr lang="en-IN" dirty="0"/>
          </a:p>
        </p:txBody>
      </p:sp>
    </p:spTree>
    <p:extLst>
      <p:ext uri="{BB962C8B-B14F-4D97-AF65-F5344CB8AC3E}">
        <p14:creationId xmlns:p14="http://schemas.microsoft.com/office/powerpoint/2010/main" val="40688086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CA248-C942-A2AD-A48C-01F907B66AF8}"/>
              </a:ext>
            </a:extLst>
          </p:cNvPr>
          <p:cNvSpPr>
            <a:spLocks noGrp="1"/>
          </p:cNvSpPr>
          <p:nvPr>
            <p:ph type="title"/>
          </p:nvPr>
        </p:nvSpPr>
        <p:spPr/>
        <p:txBody>
          <a:bodyPr/>
          <a:lstStyle/>
          <a:p>
            <a:r>
              <a:rPr lang="en-IN" dirty="0"/>
              <a:t>Nomad Operational Overview</a:t>
            </a:r>
          </a:p>
        </p:txBody>
      </p:sp>
      <p:sp>
        <p:nvSpPr>
          <p:cNvPr id="3" name="Text Placeholder 2">
            <a:extLst>
              <a:ext uri="{FF2B5EF4-FFF2-40B4-BE49-F238E27FC236}">
                <a16:creationId xmlns:a16="http://schemas.microsoft.com/office/drawing/2014/main" id="{0557D3B1-CBAA-48C6-9E05-7BB29B346776}"/>
              </a:ext>
            </a:extLst>
          </p:cNvPr>
          <p:cNvSpPr>
            <a:spLocks noGrp="1"/>
          </p:cNvSpPr>
          <p:nvPr>
            <p:ph type="body" sz="half" idx="1"/>
          </p:nvPr>
        </p:nvSpPr>
        <p:spPr>
          <a:xfrm>
            <a:off x="759884" y="1268414"/>
            <a:ext cx="10716684" cy="5360987"/>
          </a:xfrm>
        </p:spPr>
        <p:txBody>
          <a:bodyPr/>
          <a:lstStyle/>
          <a:p>
            <a:r>
              <a:rPr lang="en-US" dirty="0"/>
              <a:t>The basic operations of the Nomad framework are </a:t>
            </a:r>
          </a:p>
          <a:p>
            <a:r>
              <a:rPr lang="en-US" dirty="0"/>
              <a:t>storing data,</a:t>
            </a:r>
          </a:p>
          <a:p>
            <a:r>
              <a:rPr lang="en-US" dirty="0"/>
              <a:t> retrieving data, </a:t>
            </a:r>
          </a:p>
          <a:p>
            <a:r>
              <a:rPr lang="en-US" dirty="0"/>
              <a:t>deleting data, </a:t>
            </a:r>
          </a:p>
          <a:p>
            <a:r>
              <a:rPr lang="en-US" dirty="0"/>
              <a:t>performing operations on the data. In this </a:t>
            </a:r>
            <a:endParaRPr lang="en-IN" dirty="0"/>
          </a:p>
        </p:txBody>
      </p:sp>
    </p:spTree>
    <p:extLst>
      <p:ext uri="{BB962C8B-B14F-4D97-AF65-F5344CB8AC3E}">
        <p14:creationId xmlns:p14="http://schemas.microsoft.com/office/powerpoint/2010/main" val="77186096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BB083-5888-4E4C-963A-E842457D1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D586B-F40F-FABC-2D64-EA595929AD98}"/>
              </a:ext>
            </a:extLst>
          </p:cNvPr>
          <p:cNvSpPr>
            <a:spLocks noGrp="1"/>
          </p:cNvSpPr>
          <p:nvPr>
            <p:ph type="title"/>
          </p:nvPr>
        </p:nvSpPr>
        <p:spPr/>
        <p:txBody>
          <a:bodyPr/>
          <a:lstStyle/>
          <a:p>
            <a:r>
              <a:rPr lang="en-IN" dirty="0"/>
              <a:t>Nomad Operational Overview</a:t>
            </a:r>
          </a:p>
        </p:txBody>
      </p:sp>
      <p:sp>
        <p:nvSpPr>
          <p:cNvPr id="3" name="Text Placeholder 2">
            <a:extLst>
              <a:ext uri="{FF2B5EF4-FFF2-40B4-BE49-F238E27FC236}">
                <a16:creationId xmlns:a16="http://schemas.microsoft.com/office/drawing/2014/main" id="{84A0F155-896C-B6C9-8050-76CCC04D2FE8}"/>
              </a:ext>
            </a:extLst>
          </p:cNvPr>
          <p:cNvSpPr>
            <a:spLocks noGrp="1"/>
          </p:cNvSpPr>
          <p:nvPr>
            <p:ph type="body" sz="half" idx="1"/>
          </p:nvPr>
        </p:nvSpPr>
        <p:spPr>
          <a:xfrm>
            <a:off x="759884" y="1268414"/>
            <a:ext cx="10716684" cy="5360987"/>
          </a:xfrm>
        </p:spPr>
        <p:txBody>
          <a:bodyPr/>
          <a:lstStyle/>
          <a:p>
            <a:r>
              <a:rPr lang="en-US" dirty="0"/>
              <a:t>At a high level, the client application uses a Client API to make use of the Cloud Storage Service.</a:t>
            </a:r>
          </a:p>
          <a:p>
            <a:r>
              <a:rPr lang="en-US" dirty="0"/>
              <a:t>The Client Management Service manages all of the keys, data, and operations on behalf of the client. </a:t>
            </a:r>
          </a:p>
          <a:p>
            <a:r>
              <a:rPr lang="en-US" dirty="0"/>
              <a:t>The Cloud Storage Service hosts the application server and the Cloud Storage Engine. </a:t>
            </a:r>
          </a:p>
          <a:p>
            <a:r>
              <a:rPr lang="en-US" dirty="0"/>
              <a:t>The application data is stored and processed in the cloud in encrypted form, then returned to the client application for display to the end-user.</a:t>
            </a:r>
            <a:endParaRPr lang="en-IN" dirty="0"/>
          </a:p>
        </p:txBody>
      </p:sp>
    </p:spTree>
    <p:extLst>
      <p:ext uri="{BB962C8B-B14F-4D97-AF65-F5344CB8AC3E}">
        <p14:creationId xmlns:p14="http://schemas.microsoft.com/office/powerpoint/2010/main" val="19262814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596BE-C9A4-B042-368D-89BD129F08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4B785A-CE1D-04BE-C118-01EBAB035B06}"/>
              </a:ext>
            </a:extLst>
          </p:cNvPr>
          <p:cNvSpPr>
            <a:spLocks noGrp="1"/>
          </p:cNvSpPr>
          <p:nvPr>
            <p:ph type="title"/>
          </p:nvPr>
        </p:nvSpPr>
        <p:spPr/>
        <p:txBody>
          <a:bodyPr/>
          <a:lstStyle/>
          <a:p>
            <a:r>
              <a:rPr lang="en-IN" dirty="0"/>
              <a:t>Nomad Operational Overview</a:t>
            </a:r>
          </a:p>
        </p:txBody>
      </p:sp>
      <p:sp>
        <p:nvSpPr>
          <p:cNvPr id="3" name="Text Placeholder 2">
            <a:extLst>
              <a:ext uri="{FF2B5EF4-FFF2-40B4-BE49-F238E27FC236}">
                <a16:creationId xmlns:a16="http://schemas.microsoft.com/office/drawing/2014/main" id="{702E8196-7B2A-AD43-974B-2B2E59509A4B}"/>
              </a:ext>
            </a:extLst>
          </p:cNvPr>
          <p:cNvSpPr>
            <a:spLocks noGrp="1"/>
          </p:cNvSpPr>
          <p:nvPr>
            <p:ph type="body" sz="half" idx="1"/>
          </p:nvPr>
        </p:nvSpPr>
        <p:spPr>
          <a:xfrm>
            <a:off x="759884" y="1268414"/>
            <a:ext cx="10716684" cy="5360987"/>
          </a:xfrm>
        </p:spPr>
        <p:txBody>
          <a:bodyPr/>
          <a:lstStyle/>
          <a:p>
            <a:r>
              <a:rPr lang="en-US" dirty="0"/>
              <a:t>When first using the system, the user must initialize the client and generate their own public/private key pair (</a:t>
            </a:r>
            <a:r>
              <a:rPr lang="en-US" dirty="0" err="1"/>
              <a:t>Key</a:t>
            </a:r>
            <a:r>
              <a:rPr lang="en-US" sz="1800" dirty="0" err="1"/>
              <a:t>public</a:t>
            </a:r>
            <a:r>
              <a:rPr lang="en-US" dirty="0"/>
              <a:t>, </a:t>
            </a:r>
            <a:r>
              <a:rPr lang="en-US" dirty="0" err="1"/>
              <a:t>Key</a:t>
            </a:r>
            <a:r>
              <a:rPr lang="en-US" sz="1800" dirty="0" err="1"/>
              <a:t>private</a:t>
            </a:r>
            <a:r>
              <a:rPr lang="en-US" dirty="0"/>
              <a:t>).</a:t>
            </a:r>
            <a:endParaRPr lang="en-IN" dirty="0"/>
          </a:p>
        </p:txBody>
      </p:sp>
    </p:spTree>
    <p:extLst>
      <p:ext uri="{BB962C8B-B14F-4D97-AF65-F5344CB8AC3E}">
        <p14:creationId xmlns:p14="http://schemas.microsoft.com/office/powerpoint/2010/main" val="282367449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34D1A-60D2-B49A-FF16-F587897F2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EB66B5-B969-79E9-3449-F51678E841B8}"/>
              </a:ext>
            </a:extLst>
          </p:cNvPr>
          <p:cNvSpPr>
            <a:spLocks noGrp="1"/>
          </p:cNvSpPr>
          <p:nvPr>
            <p:ph type="title"/>
          </p:nvPr>
        </p:nvSpPr>
        <p:spPr/>
        <p:txBody>
          <a:bodyPr/>
          <a:lstStyle/>
          <a:p>
            <a:r>
              <a:rPr lang="en-IN" dirty="0"/>
              <a:t>Nomad Operational Overview</a:t>
            </a:r>
          </a:p>
        </p:txBody>
      </p:sp>
      <p:sp>
        <p:nvSpPr>
          <p:cNvPr id="3" name="Text Placeholder 2">
            <a:extLst>
              <a:ext uri="{FF2B5EF4-FFF2-40B4-BE49-F238E27FC236}">
                <a16:creationId xmlns:a16="http://schemas.microsoft.com/office/drawing/2014/main" id="{863D5790-D345-85D1-67CE-D11D06488947}"/>
              </a:ext>
            </a:extLst>
          </p:cNvPr>
          <p:cNvSpPr>
            <a:spLocks noGrp="1"/>
          </p:cNvSpPr>
          <p:nvPr>
            <p:ph type="body" sz="half" idx="1"/>
          </p:nvPr>
        </p:nvSpPr>
        <p:spPr>
          <a:xfrm>
            <a:off x="759884" y="1268414"/>
            <a:ext cx="10716684" cy="5360987"/>
          </a:xfrm>
        </p:spPr>
        <p:txBody>
          <a:bodyPr>
            <a:normAutofit fontScale="92500" lnSpcReduction="10000"/>
          </a:bodyPr>
          <a:lstStyle/>
          <a:p>
            <a:r>
              <a:rPr lang="en-IN" dirty="0"/>
              <a:t>Data Storage Workflow:</a:t>
            </a:r>
          </a:p>
          <a:p>
            <a:r>
              <a:rPr lang="en-US" dirty="0"/>
              <a:t>1) System Initialization: Upon first using the system, the user sends a request to the Client Management Engine to generate a public/private key pair (&lt; </a:t>
            </a:r>
            <a:r>
              <a:rPr lang="en-US" dirty="0" err="1"/>
              <a:t>IDuser</a:t>
            </a:r>
            <a:r>
              <a:rPr lang="en-US" dirty="0"/>
              <a:t>, </a:t>
            </a:r>
            <a:r>
              <a:rPr lang="en-US" dirty="0" err="1"/>
              <a:t>Keypublic</a:t>
            </a:r>
            <a:r>
              <a:rPr lang="en-US" dirty="0"/>
              <a:t>, </a:t>
            </a:r>
            <a:r>
              <a:rPr lang="en-US" dirty="0" err="1"/>
              <a:t>Keyprivate</a:t>
            </a:r>
            <a:r>
              <a:rPr lang="en-US" dirty="0"/>
              <a:t> &gt;). The Client Management Engine then asks the HE Key Manager to generate the key pair and store it in the Public/Private Key Store. The Client Management Engine also sends the User ID and Public Key (&lt; </a:t>
            </a:r>
            <a:r>
              <a:rPr lang="en-US" dirty="0" err="1"/>
              <a:t>IDuser</a:t>
            </a:r>
            <a:r>
              <a:rPr lang="en-US" dirty="0"/>
              <a:t>, </a:t>
            </a:r>
            <a:r>
              <a:rPr lang="en-US" dirty="0" err="1"/>
              <a:t>Keypublic</a:t>
            </a:r>
            <a:r>
              <a:rPr lang="en-US" dirty="0"/>
              <a:t> &gt;) to the Cloud Storage Engine for later usage. The Cloud Storage Engine calls on the HE Key Manager to store the User ID and Public Key in the Public Key Store.</a:t>
            </a:r>
          </a:p>
          <a:p>
            <a:r>
              <a:rPr lang="en-US" dirty="0"/>
              <a:t>2) The user initiates a request to store their </a:t>
            </a:r>
            <a:r>
              <a:rPr lang="en-US" dirty="0" err="1"/>
              <a:t>Dataplaintext</a:t>
            </a:r>
            <a:r>
              <a:rPr lang="en-US" dirty="0"/>
              <a:t> in the cloud storage</a:t>
            </a:r>
          </a:p>
          <a:p>
            <a:r>
              <a:rPr lang="en-US" dirty="0"/>
              <a:t>3) The Client Management Engine submits a request to encrypt the data to get the ciphertext (Enc(</a:t>
            </a:r>
            <a:r>
              <a:rPr lang="en-US" dirty="0" err="1"/>
              <a:t>Dataplaintext</a:t>
            </a:r>
            <a:r>
              <a:rPr lang="en-US" dirty="0"/>
              <a:t>, </a:t>
            </a:r>
            <a:r>
              <a:rPr lang="en-US" dirty="0" err="1"/>
              <a:t>Keypublic</a:t>
            </a:r>
            <a:r>
              <a:rPr lang="en-US" dirty="0"/>
              <a:t>) = </a:t>
            </a:r>
            <a:r>
              <a:rPr lang="en-US" dirty="0" err="1"/>
              <a:t>Dataciphertext</a:t>
            </a:r>
            <a:r>
              <a:rPr lang="en-US" dirty="0"/>
              <a:t>). </a:t>
            </a:r>
          </a:p>
          <a:p>
            <a:r>
              <a:rPr lang="en-US" dirty="0"/>
              <a:t>4) The Client Management Engine submits a request to the server to store the ID/data pair (&lt; </a:t>
            </a:r>
            <a:r>
              <a:rPr lang="en-US" dirty="0" err="1"/>
              <a:t>IDuser,IDdata</a:t>
            </a:r>
            <a:r>
              <a:rPr lang="en-US" dirty="0"/>
              <a:t>, </a:t>
            </a:r>
            <a:r>
              <a:rPr lang="en-US" dirty="0" err="1"/>
              <a:t>Dataciphertext</a:t>
            </a:r>
            <a:r>
              <a:rPr lang="en-US" dirty="0"/>
              <a:t> &gt;).</a:t>
            </a:r>
          </a:p>
          <a:p>
            <a:r>
              <a:rPr lang="en-US" dirty="0"/>
              <a:t> 5) The Cloud Storage Engine receives the storage request and calls on the HE Processing Engine to store the data (&lt; </a:t>
            </a:r>
            <a:r>
              <a:rPr lang="en-US" dirty="0" err="1"/>
              <a:t>IDdata</a:t>
            </a:r>
            <a:r>
              <a:rPr lang="en-US" dirty="0"/>
              <a:t>, </a:t>
            </a:r>
            <a:r>
              <a:rPr lang="en-US" dirty="0" err="1"/>
              <a:t>Dataciphertext</a:t>
            </a:r>
            <a:r>
              <a:rPr lang="en-US" dirty="0"/>
              <a:t> &gt;) in the Ciphertext Store.</a:t>
            </a:r>
            <a:endParaRPr lang="en-IN" dirty="0"/>
          </a:p>
        </p:txBody>
      </p:sp>
    </p:spTree>
    <p:extLst>
      <p:ext uri="{BB962C8B-B14F-4D97-AF65-F5344CB8AC3E}">
        <p14:creationId xmlns:p14="http://schemas.microsoft.com/office/powerpoint/2010/main" val="33089649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AE4-31CB-3F05-FFC3-A1F6FD37D4C7}"/>
              </a:ext>
            </a:extLst>
          </p:cNvPr>
          <p:cNvSpPr>
            <a:spLocks noGrp="1"/>
          </p:cNvSpPr>
          <p:nvPr>
            <p:ph type="title"/>
          </p:nvPr>
        </p:nvSpPr>
        <p:spPr/>
        <p:txBody>
          <a:bodyPr/>
          <a:lstStyle/>
          <a:p>
            <a:r>
              <a:rPr lang="en-IN" dirty="0"/>
              <a:t>HE Operation Workflow</a:t>
            </a:r>
          </a:p>
        </p:txBody>
      </p:sp>
      <p:sp>
        <p:nvSpPr>
          <p:cNvPr id="3" name="Text Placeholder 2">
            <a:extLst>
              <a:ext uri="{FF2B5EF4-FFF2-40B4-BE49-F238E27FC236}">
                <a16:creationId xmlns:a16="http://schemas.microsoft.com/office/drawing/2014/main" id="{DB72C01E-359E-66A9-22D1-C650BDA8C0E0}"/>
              </a:ext>
            </a:extLst>
          </p:cNvPr>
          <p:cNvSpPr>
            <a:spLocks noGrp="1"/>
          </p:cNvSpPr>
          <p:nvPr>
            <p:ph type="body" sz="half" idx="1"/>
          </p:nvPr>
        </p:nvSpPr>
        <p:spPr>
          <a:xfrm>
            <a:off x="759884" y="1268414"/>
            <a:ext cx="11432116" cy="5360987"/>
          </a:xfrm>
        </p:spPr>
        <p:txBody>
          <a:bodyPr>
            <a:normAutofit fontScale="85000" lnSpcReduction="20000"/>
          </a:bodyPr>
          <a:lstStyle/>
          <a:p>
            <a:pPr marL="457200" indent="-457200">
              <a:buFont typeface="+mj-lt"/>
              <a:buAutoNum type="arabicPeriod"/>
            </a:pPr>
            <a:r>
              <a:rPr lang="en-US" dirty="0"/>
              <a:t>1) The user requests an operation (e.g., addition) to be performed on two integers (e.g., data1 and data2).</a:t>
            </a:r>
          </a:p>
          <a:p>
            <a:pPr marL="457200" indent="-457200">
              <a:buFont typeface="+mj-lt"/>
              <a:buAutoNum type="arabicPeriod"/>
            </a:pPr>
            <a:r>
              <a:rPr lang="en-US" dirty="0"/>
              <a:t> 2) The Client Management Engine generates a request and sends it to the Cloud Storage Engine (&lt; IDuser,IDdata1,IDdata2, Operation &gt;).</a:t>
            </a:r>
          </a:p>
          <a:p>
            <a:pPr marL="457200" indent="-457200">
              <a:buFont typeface="+mj-lt"/>
              <a:buAutoNum type="arabicPeriod"/>
            </a:pPr>
            <a:r>
              <a:rPr lang="en-US" dirty="0"/>
              <a:t> 3) The Cloud Storage Engine parses the request to identify the operation.</a:t>
            </a:r>
          </a:p>
          <a:p>
            <a:pPr marL="457200" indent="-457200">
              <a:buFont typeface="+mj-lt"/>
              <a:buAutoNum type="arabicPeriod"/>
            </a:pPr>
            <a:r>
              <a:rPr lang="en-US" dirty="0"/>
              <a:t> 4) The Cloud Storage Engine retrieves the two data elements from the Ciphertext Store using their associated data IDs (IDdata1 and IDdata2). </a:t>
            </a:r>
          </a:p>
          <a:p>
            <a:pPr marL="457200" indent="-457200">
              <a:buFont typeface="+mj-lt"/>
              <a:buAutoNum type="arabicPeriod"/>
            </a:pPr>
            <a:r>
              <a:rPr lang="en-US" dirty="0"/>
              <a:t>5) The Cloud Storage Engine retrieves the Public Key associated with the user’s ID (</a:t>
            </a:r>
            <a:r>
              <a:rPr lang="en-US" dirty="0" err="1"/>
              <a:t>IDuser</a:t>
            </a:r>
            <a:r>
              <a:rPr lang="en-US" dirty="0"/>
              <a:t>) from the Public Key Store. </a:t>
            </a:r>
          </a:p>
          <a:p>
            <a:pPr marL="457200" indent="-457200">
              <a:buFont typeface="+mj-lt"/>
              <a:buAutoNum type="arabicPeriod"/>
            </a:pPr>
            <a:r>
              <a:rPr lang="en-US" dirty="0"/>
              <a:t>6) The Cloud Storage Engine calls on the HE Processing Engine to compute the addition operation on the ciphertext data (Add(</a:t>
            </a:r>
            <a:r>
              <a:rPr lang="en-US" dirty="0" err="1"/>
              <a:t>Keypublic</a:t>
            </a:r>
            <a:r>
              <a:rPr lang="en-US" dirty="0"/>
              <a:t>, Dataciphertext1, Dataciphertext2) = </a:t>
            </a:r>
            <a:r>
              <a:rPr lang="en-US" dirty="0" err="1"/>
              <a:t>Resultciphertext</a:t>
            </a:r>
            <a:r>
              <a:rPr lang="en-US" dirty="0"/>
              <a:t>). </a:t>
            </a:r>
          </a:p>
          <a:p>
            <a:pPr marL="457200" indent="-457200">
              <a:buFont typeface="+mj-lt"/>
              <a:buAutoNum type="arabicPeriod"/>
            </a:pPr>
            <a:r>
              <a:rPr lang="en-US" dirty="0"/>
              <a:t>7) The Cloud Storage Engine returns </a:t>
            </a:r>
            <a:r>
              <a:rPr lang="en-US" dirty="0" err="1"/>
              <a:t>Resultciphertext</a:t>
            </a:r>
            <a:r>
              <a:rPr lang="en-US" dirty="0"/>
              <a:t> to the Client Management Engine. </a:t>
            </a:r>
          </a:p>
          <a:p>
            <a:pPr marL="457200" indent="-457200">
              <a:buFont typeface="+mj-lt"/>
              <a:buAutoNum type="arabicPeriod"/>
            </a:pPr>
            <a:r>
              <a:rPr lang="en-US" dirty="0"/>
              <a:t>8) The Client Management Engine calls on the HE Key Manager to retrieve the user’s private key. </a:t>
            </a:r>
          </a:p>
          <a:p>
            <a:pPr marL="457200" indent="-457200">
              <a:buFont typeface="+mj-lt"/>
              <a:buAutoNum type="arabicPeriod"/>
            </a:pPr>
            <a:r>
              <a:rPr lang="en-US" dirty="0"/>
              <a:t>9) The Client Management Engine calls on the HE Processing Engine to decrypt the </a:t>
            </a:r>
            <a:r>
              <a:rPr lang="en-US" dirty="0" err="1"/>
              <a:t>Resultciphertext</a:t>
            </a:r>
            <a:r>
              <a:rPr lang="en-US" dirty="0"/>
              <a:t> (Dec(</a:t>
            </a:r>
            <a:r>
              <a:rPr lang="en-US" dirty="0" err="1"/>
              <a:t>Keyprivate</a:t>
            </a:r>
            <a:r>
              <a:rPr lang="en-US" dirty="0"/>
              <a:t>, </a:t>
            </a:r>
            <a:r>
              <a:rPr lang="en-US" dirty="0" err="1"/>
              <a:t>Resultciphertext</a:t>
            </a:r>
            <a:r>
              <a:rPr lang="en-US" dirty="0"/>
              <a:t>) = </a:t>
            </a:r>
            <a:r>
              <a:rPr lang="en-US" dirty="0" err="1"/>
              <a:t>Resultplaintext</a:t>
            </a:r>
            <a:r>
              <a:rPr lang="en-US" dirty="0"/>
              <a:t>). </a:t>
            </a:r>
          </a:p>
          <a:p>
            <a:pPr marL="457200" indent="-457200">
              <a:buFont typeface="+mj-lt"/>
              <a:buAutoNum type="arabicPeriod"/>
            </a:pPr>
            <a:r>
              <a:rPr lang="en-US" dirty="0"/>
              <a:t>10) The Client Management Engine sends the </a:t>
            </a:r>
            <a:r>
              <a:rPr lang="en-US" dirty="0" err="1"/>
              <a:t>Resultplaintext</a:t>
            </a:r>
            <a:r>
              <a:rPr lang="en-US" dirty="0"/>
              <a:t> to the user.</a:t>
            </a:r>
            <a:endParaRPr lang="en-IN" dirty="0"/>
          </a:p>
        </p:txBody>
      </p:sp>
    </p:spTree>
    <p:extLst>
      <p:ext uri="{BB962C8B-B14F-4D97-AF65-F5344CB8AC3E}">
        <p14:creationId xmlns:p14="http://schemas.microsoft.com/office/powerpoint/2010/main" val="166231016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B878-007C-5015-9037-295ECE069575}"/>
              </a:ext>
            </a:extLst>
          </p:cNvPr>
          <p:cNvSpPr>
            <a:spLocks noGrp="1"/>
          </p:cNvSpPr>
          <p:nvPr>
            <p:ph type="title"/>
          </p:nvPr>
        </p:nvSpPr>
        <p:spPr/>
        <p:txBody>
          <a:bodyPr/>
          <a:lstStyle/>
          <a:p>
            <a:r>
              <a:rPr lang="en-IN" dirty="0"/>
              <a:t>. FULLY HOMOMORPHIC ENCRYPTION</a:t>
            </a:r>
          </a:p>
        </p:txBody>
      </p:sp>
      <p:sp>
        <p:nvSpPr>
          <p:cNvPr id="3" name="Text Placeholder 2">
            <a:extLst>
              <a:ext uri="{FF2B5EF4-FFF2-40B4-BE49-F238E27FC236}">
                <a16:creationId xmlns:a16="http://schemas.microsoft.com/office/drawing/2014/main" id="{179D158C-B291-1591-4401-7EA15CC7D041}"/>
              </a:ext>
            </a:extLst>
          </p:cNvPr>
          <p:cNvSpPr>
            <a:spLocks noGrp="1"/>
          </p:cNvSpPr>
          <p:nvPr>
            <p:ph type="body" sz="half" idx="1"/>
          </p:nvPr>
        </p:nvSpPr>
        <p:spPr>
          <a:xfrm>
            <a:off x="759884" y="1268414"/>
            <a:ext cx="10716684" cy="5360987"/>
          </a:xfrm>
        </p:spPr>
        <p:txBody>
          <a:bodyPr/>
          <a:lstStyle/>
          <a:p>
            <a:r>
              <a:rPr lang="en-US" dirty="0"/>
              <a:t>Fully Homomorphic Encryption (FHE) has long been viewed as the holy grail of cryptography. The ability to outsource data processing without giving away information about the data, or which components of the data are of interest during computation, is foundational for the concepts of security and privacy in the cloud.</a:t>
            </a:r>
            <a:endParaRPr lang="en-IN" dirty="0"/>
          </a:p>
        </p:txBody>
      </p:sp>
    </p:spTree>
    <p:extLst>
      <p:ext uri="{BB962C8B-B14F-4D97-AF65-F5344CB8AC3E}">
        <p14:creationId xmlns:p14="http://schemas.microsoft.com/office/powerpoint/2010/main" val="730627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98C649BE-2964-BCD1-2DC8-B179C8D7B9A9}"/>
              </a:ext>
            </a:extLst>
          </p:cNvPr>
          <p:cNvSpPr>
            <a:spLocks noGrp="1" noChangeArrowheads="1"/>
          </p:cNvSpPr>
          <p:nvPr>
            <p:ph idx="1"/>
          </p:nvPr>
        </p:nvSpPr>
        <p:spPr>
          <a:xfrm>
            <a:off x="2209800" y="1143000"/>
            <a:ext cx="8229600" cy="1600200"/>
          </a:xfrm>
        </p:spPr>
        <p:txBody>
          <a:bodyPr/>
          <a:lstStyle/>
          <a:p>
            <a:pPr marL="609600" indent="-609600"/>
            <a:r>
              <a:rPr lang="en-US" altLang="en-US" sz="2400">
                <a:latin typeface="Garamond" panose="02020404030301010803" pitchFamily="18" charset="0"/>
                <a:cs typeface="Times New Roman" panose="02020603050405020304" pitchFamily="18" charset="0"/>
              </a:rPr>
              <a:t>Caesar Cipher is a method in which each letter in the alphabet is rotated by three letters as shown</a:t>
            </a:r>
          </a:p>
        </p:txBody>
      </p:sp>
      <p:sp>
        <p:nvSpPr>
          <p:cNvPr id="370691" name="Rectangle 3">
            <a:extLst>
              <a:ext uri="{FF2B5EF4-FFF2-40B4-BE49-F238E27FC236}">
                <a16:creationId xmlns:a16="http://schemas.microsoft.com/office/drawing/2014/main" id="{1C11A9E0-D8F1-0C52-BE8B-3906C33AF650}"/>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Substitution Ciphers</a:t>
            </a:r>
            <a:r>
              <a:rPr lang="en-US" altLang="en-US" sz="3200">
                <a:solidFill>
                  <a:srgbClr val="CC0000"/>
                </a:solidFill>
                <a:latin typeface="Arial-BoldMT"/>
              </a:rPr>
              <a:t> </a:t>
            </a:r>
            <a:br>
              <a:rPr lang="en-US" altLang="en-US" sz="3200">
                <a:solidFill>
                  <a:srgbClr val="CC0000"/>
                </a:solidFill>
                <a:latin typeface="Arial-BoldMT"/>
              </a:rPr>
            </a:br>
            <a:r>
              <a:rPr lang="en-US" altLang="en-US" sz="2400">
                <a:solidFill>
                  <a:srgbClr val="333399"/>
                </a:solidFill>
                <a:latin typeface="Arial" panose="020B0604020202020204" pitchFamily="34" charset="0"/>
              </a:rPr>
              <a:t>Caesar Cipher</a:t>
            </a:r>
            <a:endParaRPr lang="en-US" altLang="en-US" sz="3200">
              <a:solidFill>
                <a:srgbClr val="CC0000"/>
              </a:solidFill>
              <a:latin typeface="Arial-BoldMT"/>
            </a:endParaRPr>
          </a:p>
        </p:txBody>
      </p:sp>
      <p:grpSp>
        <p:nvGrpSpPr>
          <p:cNvPr id="370692" name="Group 4">
            <a:extLst>
              <a:ext uri="{FF2B5EF4-FFF2-40B4-BE49-F238E27FC236}">
                <a16:creationId xmlns:a16="http://schemas.microsoft.com/office/drawing/2014/main" id="{4453EF38-BEF3-EE6D-C649-D913EFEA68B1}"/>
              </a:ext>
            </a:extLst>
          </p:cNvPr>
          <p:cNvGrpSpPr>
            <a:grpSpLocks/>
          </p:cNvGrpSpPr>
          <p:nvPr/>
        </p:nvGrpSpPr>
        <p:grpSpPr bwMode="auto">
          <a:xfrm>
            <a:off x="2738438" y="2422525"/>
            <a:ext cx="6553200" cy="1238250"/>
            <a:chOff x="624" y="1872"/>
            <a:chExt cx="4128" cy="780"/>
          </a:xfrm>
        </p:grpSpPr>
        <p:sp>
          <p:nvSpPr>
            <p:cNvPr id="370693" name="Text Box 5">
              <a:extLst>
                <a:ext uri="{FF2B5EF4-FFF2-40B4-BE49-F238E27FC236}">
                  <a16:creationId xmlns:a16="http://schemas.microsoft.com/office/drawing/2014/main" id="{04BCEA96-DBE2-10FB-A2FA-ED13CF49059B}"/>
                </a:ext>
              </a:extLst>
            </p:cNvPr>
            <p:cNvSpPr txBox="1">
              <a:spLocks noChangeArrowheads="1"/>
            </p:cNvSpPr>
            <p:nvPr/>
          </p:nvSpPr>
          <p:spPr bwMode="auto">
            <a:xfrm>
              <a:off x="672" y="1902"/>
              <a:ext cx="34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 B C D E F G H I J K L M N O P Q R S T U V W X Y Z</a:t>
              </a:r>
            </a:p>
          </p:txBody>
        </p:sp>
        <p:sp>
          <p:nvSpPr>
            <p:cNvPr id="370694" name="Text Box 6">
              <a:extLst>
                <a:ext uri="{FF2B5EF4-FFF2-40B4-BE49-F238E27FC236}">
                  <a16:creationId xmlns:a16="http://schemas.microsoft.com/office/drawing/2014/main" id="{40692CDB-86B1-B25B-49E0-668FB17D7B0F}"/>
                </a:ext>
              </a:extLst>
            </p:cNvPr>
            <p:cNvSpPr txBox="1">
              <a:spLocks noChangeArrowheads="1"/>
            </p:cNvSpPr>
            <p:nvPr/>
          </p:nvSpPr>
          <p:spPr bwMode="auto">
            <a:xfrm>
              <a:off x="672" y="2400"/>
              <a:ext cx="34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D E F G H I J K L M N O P Q R S T U V W X Y Z A B C</a:t>
              </a:r>
            </a:p>
          </p:txBody>
        </p:sp>
        <p:sp>
          <p:nvSpPr>
            <p:cNvPr id="370695" name="Line 7">
              <a:extLst>
                <a:ext uri="{FF2B5EF4-FFF2-40B4-BE49-F238E27FC236}">
                  <a16:creationId xmlns:a16="http://schemas.microsoft.com/office/drawing/2014/main" id="{E34A3401-7F19-5323-2A31-68C78FC75F39}"/>
                </a:ext>
              </a:extLst>
            </p:cNvPr>
            <p:cNvSpPr>
              <a:spLocks noChangeShapeType="1"/>
            </p:cNvSpPr>
            <p:nvPr/>
          </p:nvSpPr>
          <p:spPr bwMode="auto">
            <a:xfrm>
              <a:off x="2736" y="2160"/>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0696" name="Rectangle 8">
              <a:extLst>
                <a:ext uri="{FF2B5EF4-FFF2-40B4-BE49-F238E27FC236}">
                  <a16:creationId xmlns:a16="http://schemas.microsoft.com/office/drawing/2014/main" id="{5D0C7BF6-648B-10E0-6149-17FC6232294F}"/>
                </a:ext>
              </a:extLst>
            </p:cNvPr>
            <p:cNvSpPr>
              <a:spLocks noChangeArrowheads="1"/>
            </p:cNvSpPr>
            <p:nvPr/>
          </p:nvSpPr>
          <p:spPr bwMode="auto">
            <a:xfrm>
              <a:off x="624" y="1872"/>
              <a:ext cx="4128" cy="76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70697" name="Rectangle 9">
            <a:extLst>
              <a:ext uri="{FF2B5EF4-FFF2-40B4-BE49-F238E27FC236}">
                <a16:creationId xmlns:a16="http://schemas.microsoft.com/office/drawing/2014/main" id="{1E5E6F99-F175-1C64-0838-582232A6636C}"/>
              </a:ext>
            </a:extLst>
          </p:cNvPr>
          <p:cNvSpPr>
            <a:spLocks noChangeArrowheads="1"/>
          </p:cNvSpPr>
          <p:nvPr/>
        </p:nvSpPr>
        <p:spPr bwMode="auto">
          <a:xfrm>
            <a:off x="2209800" y="40386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a:latin typeface="Garamond" panose="02020404030301010803" pitchFamily="18" charset="0"/>
                <a:cs typeface="Times New Roman" panose="02020603050405020304" pitchFamily="18" charset="0"/>
              </a:rPr>
              <a:t>Let us try to encrypt the message</a:t>
            </a:r>
          </a:p>
          <a:p>
            <a:pPr lvl="1">
              <a:spcBef>
                <a:spcPct val="20000"/>
              </a:spcBef>
              <a:buFontTx/>
              <a:buChar char="–"/>
            </a:pPr>
            <a:r>
              <a:rPr lang="en-US" altLang="en-US" sz="2000">
                <a:solidFill>
                  <a:srgbClr val="CC0000"/>
                </a:solidFill>
                <a:latin typeface="Garamond" panose="02020404030301010803" pitchFamily="18" charset="0"/>
                <a:cs typeface="Times New Roman" panose="02020603050405020304" pitchFamily="18" charset="0"/>
              </a:rPr>
              <a:t>Attack at Dawn</a:t>
            </a:r>
          </a:p>
          <a:p>
            <a:pPr>
              <a:spcBef>
                <a:spcPct val="20000"/>
              </a:spcBef>
            </a:pPr>
            <a:r>
              <a:rPr lang="en-US" altLang="en-US">
                <a:latin typeface="Garamond" panose="02020404030301010803" pitchFamily="18" charset="0"/>
                <a:cs typeface="Times New Roman" panose="02020603050405020304" pitchFamily="18" charset="0"/>
              </a:rPr>
              <a:t>	Assignment: Each student will exchange a secret message with his/her closest neighbor about some other person in the class and the neighbor will decipher it.</a:t>
            </a:r>
            <a:endParaRPr lang="en-US" altLang="en-US" sz="2000">
              <a:solidFill>
                <a:srgbClr val="CC0000"/>
              </a:solidFill>
              <a:latin typeface="Garamond" panose="02020404030301010803" pitchFamily="18" charset="0"/>
              <a:cs typeface="Times New Roman" panose="02020603050405020304"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BC5EC-53C7-1D86-ECE5-BC1AC7EA2F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E3322-4300-7EB6-3720-9E1D4A8D8C04}"/>
              </a:ext>
            </a:extLst>
          </p:cNvPr>
          <p:cNvSpPr>
            <a:spLocks noGrp="1"/>
          </p:cNvSpPr>
          <p:nvPr>
            <p:ph type="title"/>
          </p:nvPr>
        </p:nvSpPr>
        <p:spPr/>
        <p:txBody>
          <a:bodyPr/>
          <a:lstStyle/>
          <a:p>
            <a:r>
              <a:rPr lang="en-IN" dirty="0"/>
              <a:t>FULLY HOMOMORPHIC ENCRYPTION</a:t>
            </a:r>
          </a:p>
        </p:txBody>
      </p:sp>
      <p:sp>
        <p:nvSpPr>
          <p:cNvPr id="3" name="Text Placeholder 2">
            <a:extLst>
              <a:ext uri="{FF2B5EF4-FFF2-40B4-BE49-F238E27FC236}">
                <a16:creationId xmlns:a16="http://schemas.microsoft.com/office/drawing/2014/main" id="{C730492F-C78F-243B-C751-B7DBE60A90CD}"/>
              </a:ext>
            </a:extLst>
          </p:cNvPr>
          <p:cNvSpPr>
            <a:spLocks noGrp="1"/>
          </p:cNvSpPr>
          <p:nvPr>
            <p:ph type="body" sz="half" idx="1"/>
          </p:nvPr>
        </p:nvSpPr>
        <p:spPr>
          <a:xfrm>
            <a:off x="759884" y="1268414"/>
            <a:ext cx="10716684" cy="5360987"/>
          </a:xfrm>
        </p:spPr>
        <p:txBody>
          <a:bodyPr/>
          <a:lstStyle/>
          <a:p>
            <a:r>
              <a:rPr lang="en-US" dirty="0"/>
              <a:t>Fully Homomorphic Encryption (FHE) has long been viewed as the holy grail of cryptography. The ability to outsource data processing without giving away information about the data, or which components of the data are of interest during computation, is foundational for the concepts of security and privacy in the cloud.</a:t>
            </a:r>
            <a:endParaRPr lang="en-IN" dirty="0"/>
          </a:p>
        </p:txBody>
      </p:sp>
    </p:spTree>
    <p:extLst>
      <p:ext uri="{BB962C8B-B14F-4D97-AF65-F5344CB8AC3E}">
        <p14:creationId xmlns:p14="http://schemas.microsoft.com/office/powerpoint/2010/main" val="238806455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104C-3DD8-E848-7C30-210E3363A9BE}"/>
              </a:ext>
            </a:extLst>
          </p:cNvPr>
          <p:cNvSpPr>
            <a:spLocks noGrp="1"/>
          </p:cNvSpPr>
          <p:nvPr>
            <p:ph type="title"/>
          </p:nvPr>
        </p:nvSpPr>
        <p:spPr/>
        <p:txBody>
          <a:bodyPr>
            <a:normAutofit/>
          </a:bodyPr>
          <a:lstStyle/>
          <a:p>
            <a:r>
              <a:rPr lang="en-US" sz="3200" dirty="0" err="1"/>
              <a:t>Brakerski</a:t>
            </a:r>
            <a:r>
              <a:rPr lang="en-US" sz="3200" dirty="0"/>
              <a:t>, Gentry, and </a:t>
            </a:r>
            <a:r>
              <a:rPr lang="en-US" sz="3200" dirty="0" err="1"/>
              <a:t>Vaikuntanathan</a:t>
            </a:r>
            <a:r>
              <a:rPr lang="en-US" sz="3200" dirty="0"/>
              <a:t> (</a:t>
            </a:r>
            <a:r>
              <a:rPr lang="en-IN" sz="3200" dirty="0"/>
              <a:t>BGV) Scheme</a:t>
            </a:r>
          </a:p>
        </p:txBody>
      </p:sp>
      <p:sp>
        <p:nvSpPr>
          <p:cNvPr id="3" name="Text Placeholder 2">
            <a:extLst>
              <a:ext uri="{FF2B5EF4-FFF2-40B4-BE49-F238E27FC236}">
                <a16:creationId xmlns:a16="http://schemas.microsoft.com/office/drawing/2014/main" id="{1188D312-1D6D-F694-A402-CFE914038B7C}"/>
              </a:ext>
            </a:extLst>
          </p:cNvPr>
          <p:cNvSpPr>
            <a:spLocks noGrp="1"/>
          </p:cNvSpPr>
          <p:nvPr>
            <p:ph type="body" sz="half" idx="1"/>
          </p:nvPr>
        </p:nvSpPr>
        <p:spPr>
          <a:xfrm>
            <a:off x="759884" y="1268414"/>
            <a:ext cx="10508751" cy="5360987"/>
          </a:xfrm>
        </p:spPr>
        <p:txBody>
          <a:bodyPr>
            <a:normAutofit/>
          </a:bodyPr>
          <a:lstStyle/>
          <a:p>
            <a:pPr algn="just"/>
            <a:r>
              <a:rPr lang="en-US" sz="2000" dirty="0"/>
              <a:t>The BVG scheme for homomorphic encryption is based on the Ring Learning With Errors (RLWE) problem and is built on algebraic structures, in particular rings and ideal lattices.</a:t>
            </a:r>
          </a:p>
          <a:p>
            <a:pPr algn="just"/>
            <a:r>
              <a:rPr lang="en-US" sz="2000" dirty="0"/>
              <a:t>The security of RLWE schemes is based on the Shortest Vector Problem (SVP), which has been shown to be at least as hard as worst-case lattice problems. RLWE schemes are generally more computationally efficient than traditional LWE because of the use of ideal lattices as the mathematical structure.</a:t>
            </a:r>
          </a:p>
          <a:p>
            <a:pPr algn="just"/>
            <a:r>
              <a:rPr lang="en-US" sz="2000" dirty="0"/>
              <a:t> BGV offers a choice of “leveled” FHE schemes based on either LWE or RLWE, with the RLWE scheme having better performance. “Leveled” FHE means that the size of the public key is linear in the depth of the circuits that the scheme can evaluate, that is, its size is not constant. </a:t>
            </a:r>
          </a:p>
          <a:p>
            <a:pPr algn="just"/>
            <a:r>
              <a:rPr lang="en-US" sz="2000" dirty="0"/>
              <a:t>The key operation in the scheme is the REFRESH procedure, which switches the moduli of the lattice structure and switches the key. In fact, with RLWE this process runs in almost quasilinear time.</a:t>
            </a:r>
            <a:endParaRPr lang="en-IN" sz="2000" dirty="0"/>
          </a:p>
        </p:txBody>
      </p:sp>
    </p:spTree>
    <p:extLst>
      <p:ext uri="{BB962C8B-B14F-4D97-AF65-F5344CB8AC3E}">
        <p14:creationId xmlns:p14="http://schemas.microsoft.com/office/powerpoint/2010/main" val="4948568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6FED1-F3E2-04F3-BDB4-6C0C7D852A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4DC2FE-2970-24F1-DCB4-CE01AF0DB449}"/>
              </a:ext>
            </a:extLst>
          </p:cNvPr>
          <p:cNvSpPr>
            <a:spLocks noGrp="1"/>
          </p:cNvSpPr>
          <p:nvPr>
            <p:ph type="title"/>
          </p:nvPr>
        </p:nvSpPr>
        <p:spPr/>
        <p:txBody>
          <a:bodyPr>
            <a:normAutofit/>
          </a:bodyPr>
          <a:lstStyle/>
          <a:p>
            <a:r>
              <a:rPr lang="en-US" sz="3200" dirty="0" err="1"/>
              <a:t>Brakerski</a:t>
            </a:r>
            <a:r>
              <a:rPr lang="en-US" sz="3200" dirty="0"/>
              <a:t>, Gentry, and </a:t>
            </a:r>
            <a:r>
              <a:rPr lang="en-US" sz="3200" dirty="0" err="1"/>
              <a:t>Vaikuntanathan</a:t>
            </a:r>
            <a:r>
              <a:rPr lang="en-US" sz="3200" dirty="0"/>
              <a:t> (</a:t>
            </a:r>
            <a:r>
              <a:rPr lang="en-IN" sz="3200" dirty="0"/>
              <a:t>BGV) Scheme</a:t>
            </a:r>
          </a:p>
        </p:txBody>
      </p:sp>
      <p:sp>
        <p:nvSpPr>
          <p:cNvPr id="3" name="Text Placeholder 2">
            <a:extLst>
              <a:ext uri="{FF2B5EF4-FFF2-40B4-BE49-F238E27FC236}">
                <a16:creationId xmlns:a16="http://schemas.microsoft.com/office/drawing/2014/main" id="{19B0B76D-6C9F-6495-3C41-C01C3182CD89}"/>
              </a:ext>
            </a:extLst>
          </p:cNvPr>
          <p:cNvSpPr>
            <a:spLocks noGrp="1"/>
          </p:cNvSpPr>
          <p:nvPr>
            <p:ph type="body" sz="half" idx="1"/>
          </p:nvPr>
        </p:nvSpPr>
        <p:spPr>
          <a:xfrm>
            <a:off x="759884" y="1268414"/>
            <a:ext cx="10508751" cy="5360987"/>
          </a:xfrm>
        </p:spPr>
        <p:txBody>
          <a:bodyPr>
            <a:normAutofit/>
          </a:bodyPr>
          <a:lstStyle/>
          <a:p>
            <a:pPr algn="just"/>
            <a:r>
              <a:rPr lang="en-US" dirty="0"/>
              <a:t>as follows: For security parameter λ, let f(x) = xd + 1 where d = d(λ) is a power of 2. Let q = q(λ) ≥ 2 be an integer.</a:t>
            </a:r>
          </a:p>
          <a:p>
            <a:pPr algn="just"/>
            <a:r>
              <a:rPr lang="en-US" dirty="0"/>
              <a:t> Let R = Z[x]/(f(x)) and let </a:t>
            </a:r>
            <a:r>
              <a:rPr lang="en-US" dirty="0" err="1"/>
              <a:t>Rq</a:t>
            </a:r>
            <a:r>
              <a:rPr lang="en-US" dirty="0"/>
              <a:t> = R/</a:t>
            </a:r>
            <a:r>
              <a:rPr lang="en-US" dirty="0" err="1"/>
              <a:t>qR.</a:t>
            </a:r>
            <a:r>
              <a:rPr lang="en-US" dirty="0"/>
              <a:t> Let χ = χ(λ) be a distribution over R. </a:t>
            </a:r>
          </a:p>
          <a:p>
            <a:pPr algn="just"/>
            <a:r>
              <a:rPr lang="en-US" dirty="0"/>
              <a:t>The RLW </a:t>
            </a:r>
            <a:r>
              <a:rPr lang="en-US" dirty="0" err="1"/>
              <a:t>Ed,q,χ</a:t>
            </a:r>
            <a:r>
              <a:rPr lang="en-US" dirty="0"/>
              <a:t> problem is to distinguish the following two distributions: In the first distribution, one samples (ai, bi) from R2 q.</a:t>
            </a:r>
          </a:p>
          <a:p>
            <a:pPr algn="just"/>
            <a:r>
              <a:rPr lang="en-US" dirty="0"/>
              <a:t> In the second distribution, one first draws s ← </a:t>
            </a:r>
            <a:r>
              <a:rPr lang="en-US" dirty="0" err="1"/>
              <a:t>Rq</a:t>
            </a:r>
            <a:r>
              <a:rPr lang="en-US" dirty="0"/>
              <a:t> uniformly and then samples (ai, bi) ∈ R2 q by sampling ai ← (R)q uniformly, </a:t>
            </a:r>
            <a:r>
              <a:rPr lang="en-US" dirty="0" err="1"/>
              <a:t>ei</a:t>
            </a:r>
            <a:r>
              <a:rPr lang="en-US" dirty="0"/>
              <a:t> ← χ, and setting bi = ai · s + </a:t>
            </a:r>
            <a:r>
              <a:rPr lang="en-US" dirty="0" err="1"/>
              <a:t>ei</a:t>
            </a:r>
            <a:r>
              <a:rPr lang="en-US" dirty="0"/>
              <a:t>. </a:t>
            </a:r>
          </a:p>
          <a:p>
            <a:pPr algn="just"/>
            <a:r>
              <a:rPr lang="en-US" dirty="0"/>
              <a:t>The assumption is that the RLW </a:t>
            </a:r>
            <a:r>
              <a:rPr lang="en-US" dirty="0" err="1"/>
              <a:t>Ed,q,χ</a:t>
            </a:r>
            <a:r>
              <a:rPr lang="en-US" dirty="0"/>
              <a:t> problem is infeasible. For this application, the security parameter λ is on the order of |λ| = 102, s is the secret key, </a:t>
            </a:r>
            <a:r>
              <a:rPr lang="en-US" dirty="0" err="1"/>
              <a:t>ei</a:t>
            </a:r>
            <a:r>
              <a:rPr lang="en-US" dirty="0"/>
              <a:t> is generated noise, and χ is assumed to be Gaussian.</a:t>
            </a:r>
            <a:endParaRPr lang="en-IN" sz="3200" dirty="0"/>
          </a:p>
        </p:txBody>
      </p:sp>
    </p:spTree>
    <p:extLst>
      <p:ext uri="{BB962C8B-B14F-4D97-AF65-F5344CB8AC3E}">
        <p14:creationId xmlns:p14="http://schemas.microsoft.com/office/powerpoint/2010/main" val="4512369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7F192-73A2-335A-800F-B7E8FD7DF7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A0C3E-B26B-7AF8-35B2-B1F24D5500DD}"/>
              </a:ext>
            </a:extLst>
          </p:cNvPr>
          <p:cNvSpPr>
            <a:spLocks noGrp="1"/>
          </p:cNvSpPr>
          <p:nvPr>
            <p:ph type="title"/>
          </p:nvPr>
        </p:nvSpPr>
        <p:spPr/>
        <p:txBody>
          <a:bodyPr>
            <a:normAutofit fontScale="90000"/>
          </a:bodyPr>
          <a:lstStyle/>
          <a:p>
            <a:r>
              <a:rPr lang="en-US" sz="3200" dirty="0"/>
              <a:t>The operations defined by the BGV scheme are as</a:t>
            </a:r>
            <a:br>
              <a:rPr lang="en-US" sz="3200" dirty="0"/>
            </a:br>
            <a:r>
              <a:rPr lang="en-US" sz="3200" dirty="0"/>
              <a:t>follows:</a:t>
            </a:r>
            <a:endParaRPr lang="en-IN" sz="3200" dirty="0"/>
          </a:p>
        </p:txBody>
      </p:sp>
      <p:sp>
        <p:nvSpPr>
          <p:cNvPr id="3" name="Text Placeholder 2">
            <a:extLst>
              <a:ext uri="{FF2B5EF4-FFF2-40B4-BE49-F238E27FC236}">
                <a16:creationId xmlns:a16="http://schemas.microsoft.com/office/drawing/2014/main" id="{E4736056-41CD-6D20-A0B2-119440327BB1}"/>
              </a:ext>
            </a:extLst>
          </p:cNvPr>
          <p:cNvSpPr>
            <a:spLocks noGrp="1"/>
          </p:cNvSpPr>
          <p:nvPr>
            <p:ph type="body" sz="half" idx="1"/>
          </p:nvPr>
        </p:nvSpPr>
        <p:spPr>
          <a:xfrm>
            <a:off x="759884" y="1268414"/>
            <a:ext cx="10508751" cy="5360987"/>
          </a:xfrm>
        </p:spPr>
        <p:txBody>
          <a:bodyPr>
            <a:normAutofit/>
          </a:bodyPr>
          <a:lstStyle/>
          <a:p>
            <a:pPr algn="just"/>
            <a:r>
              <a:rPr lang="en-US" sz="1800" dirty="0"/>
              <a:t>1) Encryption: The actual encryption function is fairly straight forward given that the complexity is built into the mathematical structure. Given a message m ∈ R2, let m = (m, 0, 0,..., 0) ∈ RN 2 , where N = (2n + 1)(log(q)), for an odd modulus, q. Then the output ciphertext is given as c = m + AT · r ∈ Rn1 q , where A is the matrix of public keys and r is a vector of noise from </a:t>
            </a:r>
            <a:r>
              <a:rPr lang="en-US" sz="1800" dirty="0" err="1"/>
              <a:t>χN</a:t>
            </a:r>
            <a:r>
              <a:rPr lang="en-US" sz="1800" dirty="0"/>
              <a:t> 2 . In plain English, the plaintext message is added to the secret key with additional noise</a:t>
            </a:r>
          </a:p>
          <a:p>
            <a:pPr algn="just"/>
            <a:r>
              <a:rPr lang="en-US" sz="1800" dirty="0"/>
              <a:t>2) Decryption: The decryption algorithm is even simpler for those who hold the decryption key. Given a ciphertext c and the secret key s, compute m = (c, s mod q) mod 2, where c, s mod q is the noise associated with s. </a:t>
            </a:r>
          </a:p>
          <a:p>
            <a:pPr algn="just"/>
            <a:r>
              <a:rPr lang="en-US" sz="1800" dirty="0"/>
              <a:t>3) Arithmetic Operations: This scheme supports a number of operations including element-wise multiplication and addition, scalar arithmetic, and automorphic rotations that support efficient polynomial arithmetic (think shift-register encoding). An automorphism is any mapping that sends every element in a given set to another element in the same set, that is, φ : A → A by φ(a) = b for a, b, ∈ A and it may be the case that a = b. Note that these operations take plaintext as their input and produce ciphertext as their output. While the results of these operations are accurate, the computation overhead is very high. This project is aimed at reducing this computation cost to make homomorphic encryption feasible for widespread use</a:t>
            </a:r>
            <a:endParaRPr lang="en-IN" dirty="0"/>
          </a:p>
        </p:txBody>
      </p:sp>
    </p:spTree>
    <p:extLst>
      <p:ext uri="{BB962C8B-B14F-4D97-AF65-F5344CB8AC3E}">
        <p14:creationId xmlns:p14="http://schemas.microsoft.com/office/powerpoint/2010/main" val="178590451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C2CE-0D72-80EC-EAFE-637457310EE9}"/>
              </a:ext>
            </a:extLst>
          </p:cNvPr>
          <p:cNvSpPr>
            <a:spLocks noGrp="1"/>
          </p:cNvSpPr>
          <p:nvPr>
            <p:ph type="title"/>
          </p:nvPr>
        </p:nvSpPr>
        <p:spPr/>
        <p:txBody>
          <a:bodyPr>
            <a:normAutofit/>
          </a:bodyPr>
          <a:lstStyle/>
          <a:p>
            <a:r>
              <a:rPr lang="en-IN" dirty="0" err="1"/>
              <a:t>HElib</a:t>
            </a:r>
            <a:endParaRPr lang="en-IN" dirty="0"/>
          </a:p>
        </p:txBody>
      </p:sp>
      <p:sp>
        <p:nvSpPr>
          <p:cNvPr id="5" name="Rectangle 1">
            <a:extLst>
              <a:ext uri="{FF2B5EF4-FFF2-40B4-BE49-F238E27FC236}">
                <a16:creationId xmlns:a16="http://schemas.microsoft.com/office/drawing/2014/main" id="{37E9C937-8FB5-E53A-4B1F-51F8BB44A2BD}"/>
              </a:ext>
            </a:extLst>
          </p:cNvPr>
          <p:cNvSpPr>
            <a:spLocks noGrp="1" noChangeArrowheads="1"/>
          </p:cNvSpPr>
          <p:nvPr>
            <p:ph type="body" sz="half" idx="1"/>
          </p:nvPr>
        </p:nvSpPr>
        <p:spPr bwMode="auto">
          <a:xfrm>
            <a:off x="759884" y="1963748"/>
            <a:ext cx="1176796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HElib</a:t>
            </a:r>
            <a:r>
              <a:rPr kumimoji="0" lang="en-US" altLang="en-US" sz="1800" b="1" i="0" u="none" strike="noStrike" cap="none" normalizeH="0" baseline="0" dirty="0">
                <a:ln>
                  <a:noFill/>
                </a:ln>
                <a:solidFill>
                  <a:schemeClr val="tx1"/>
                </a:solidFill>
                <a:effectLst/>
                <a:latin typeface="Arial" panose="020B0604020202020204" pitchFamily="34" charset="0"/>
              </a:rPr>
              <a:t> Platform Layers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Math Layer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the NTL math library.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mathematical structures and operations.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 modules: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PAlgebra</a:t>
            </a:r>
            <a:r>
              <a:rPr kumimoji="0" lang="en-US" altLang="en-US" sz="1800" b="0" i="0" u="none" strike="noStrike" cap="none" normalizeH="0" baseline="0" dirty="0">
                <a:ln>
                  <a:noFill/>
                </a:ln>
                <a:solidFill>
                  <a:schemeClr val="tx1"/>
                </a:solidFill>
                <a:effectLst/>
                <a:latin typeface="Arial" panose="020B0604020202020204" pitchFamily="34" charset="0"/>
              </a:rPr>
              <a:t>: Defines structures in Z∗Z^*Z∗.</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NumbTh</a:t>
            </a:r>
            <a:r>
              <a:rPr kumimoji="0" lang="en-US" altLang="en-US" sz="1800" b="0" i="0" u="none" strike="noStrike" cap="none" normalizeH="0" baseline="0" dirty="0">
                <a:ln>
                  <a:noFill/>
                </a:ln>
                <a:solidFill>
                  <a:schemeClr val="tx1"/>
                </a:solidFill>
                <a:effectLst/>
                <a:latin typeface="Arial" panose="020B0604020202020204" pitchFamily="34" charset="0"/>
              </a:rPr>
              <a:t>: Offers miscellaneous utilities.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Timing</a:t>
            </a:r>
            <a:r>
              <a:rPr kumimoji="0" lang="en-US" altLang="en-US" sz="1800" b="0" i="0" u="none" strike="noStrike" cap="none" normalizeH="0" baseline="0" dirty="0">
                <a:ln>
                  <a:noFill/>
                </a:ln>
                <a:solidFill>
                  <a:schemeClr val="tx1"/>
                </a:solidFill>
                <a:effectLst/>
                <a:latin typeface="Arial" panose="020B0604020202020204" pitchFamily="34" charset="0"/>
              </a:rPr>
              <a:t>: Facilitates timing management.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Bluestein</a:t>
            </a:r>
            <a:r>
              <a:rPr kumimoji="0" lang="en-US" altLang="en-US" sz="1800" b="0" i="0" u="none" strike="noStrike" cap="none" normalizeH="0" baseline="0" dirty="0">
                <a:ln>
                  <a:noFill/>
                </a:ln>
                <a:solidFill>
                  <a:schemeClr val="tx1"/>
                </a:solidFill>
                <a:effectLst/>
                <a:latin typeface="Arial" panose="020B0604020202020204" pitchFamily="34" charset="0"/>
              </a:rPr>
              <a:t>: Supports Fast Fourier Transforms (FFT).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CModulus</a:t>
            </a:r>
            <a:r>
              <a:rPr kumimoji="0" lang="en-US" altLang="en-US" sz="1800" b="0" i="0" u="none" strike="noStrike" cap="none" normalizeH="0" baseline="0" dirty="0">
                <a:ln>
                  <a:noFill/>
                </a:ln>
                <a:solidFill>
                  <a:schemeClr val="tx1"/>
                </a:solidFill>
                <a:effectLst/>
                <a:latin typeface="Arial" panose="020B0604020202020204" pitchFamily="34" charset="0"/>
              </a:rPr>
              <a:t>: Handles modular arithmetic.</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PAlgebraMod</a:t>
            </a:r>
            <a:r>
              <a:rPr kumimoji="0" lang="en-US" altLang="en-US" sz="1800" b="0" i="0" u="none" strike="noStrike" cap="none" normalizeH="0" baseline="0" dirty="0">
                <a:ln>
                  <a:noFill/>
                </a:ln>
                <a:solidFill>
                  <a:schemeClr val="tx1"/>
                </a:solidFill>
                <a:effectLst/>
                <a:latin typeface="Arial" panose="020B0604020202020204" pitchFamily="34" charset="0"/>
              </a:rPr>
              <a:t>: Manages component-wise arithmetic.</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IndexSet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rPr>
              <a:t>IndexMap</a:t>
            </a:r>
            <a:r>
              <a:rPr kumimoji="0" lang="en-US" altLang="en-US" sz="1800" b="0" i="0" u="none" strike="noStrike" cap="none" normalizeH="0" baseline="0" dirty="0">
                <a:ln>
                  <a:noFill/>
                </a:ln>
                <a:solidFill>
                  <a:schemeClr val="tx1"/>
                </a:solidFill>
                <a:effectLst/>
                <a:latin typeface="Arial" panose="020B0604020202020204" pitchFamily="34" charset="0"/>
              </a:rPr>
              <a:t>: Provides indexing utilities.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Double-CRT Representation</a:t>
            </a:r>
            <a:r>
              <a:rPr kumimoji="0" lang="en-US" altLang="en-US" sz="1800" b="0" i="0" u="none" strike="noStrike" cap="none" normalizeH="0" baseline="0" dirty="0">
                <a:ln>
                  <a:noFill/>
                </a:ln>
                <a:solidFill>
                  <a:schemeClr val="tx1"/>
                </a:solidFill>
                <a:effectLst/>
                <a:latin typeface="Arial" panose="020B0604020202020204" pitchFamily="34" charset="0"/>
              </a:rPr>
              <a:t>: Optimizes arithmetic on large polynomials using component-wise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32726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5BDC7-9275-A30D-E707-CEF98AA36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4BE3B3-6FEA-96F1-1B7A-94804E1C42E5}"/>
              </a:ext>
            </a:extLst>
          </p:cNvPr>
          <p:cNvSpPr>
            <a:spLocks noGrp="1"/>
          </p:cNvSpPr>
          <p:nvPr>
            <p:ph type="title"/>
          </p:nvPr>
        </p:nvSpPr>
        <p:spPr/>
        <p:txBody>
          <a:bodyPr>
            <a:normAutofit/>
          </a:bodyPr>
          <a:lstStyle/>
          <a:p>
            <a:r>
              <a:rPr lang="en-IN" dirty="0" err="1"/>
              <a:t>HElib</a:t>
            </a:r>
            <a:endParaRPr lang="en-IN" dirty="0"/>
          </a:p>
        </p:txBody>
      </p:sp>
      <p:sp>
        <p:nvSpPr>
          <p:cNvPr id="5" name="Rectangle 1">
            <a:extLst>
              <a:ext uri="{FF2B5EF4-FFF2-40B4-BE49-F238E27FC236}">
                <a16:creationId xmlns:a16="http://schemas.microsoft.com/office/drawing/2014/main" id="{669DFEC0-CE33-75A1-552E-980B59B84EC5}"/>
              </a:ext>
            </a:extLst>
          </p:cNvPr>
          <p:cNvSpPr>
            <a:spLocks noGrp="1" noChangeArrowheads="1"/>
          </p:cNvSpPr>
          <p:nvPr>
            <p:ph type="body" sz="half" idx="1"/>
          </p:nvPr>
        </p:nvSpPr>
        <p:spPr bwMode="auto">
          <a:xfrm>
            <a:off x="759884" y="2517746"/>
            <a:ext cx="1016496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Cryptography Layer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Contains modules for key-switching, encryption, decryption, and ciphertext operations.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 modules: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KeySwitching</a:t>
            </a:r>
            <a:r>
              <a:rPr kumimoji="0" lang="en-US" altLang="en-US" sz="1800" b="0" i="0" u="none" strike="noStrike" cap="none" normalizeH="0" baseline="0" dirty="0">
                <a:ln>
                  <a:noFill/>
                </a:ln>
                <a:solidFill>
                  <a:schemeClr val="tx1"/>
                </a:solidFill>
                <a:effectLst/>
                <a:latin typeface="Arial" panose="020B0604020202020204" pitchFamily="34" charset="0"/>
              </a:rPr>
              <a:t>: Manages matrices needed for key switching.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FHE</a:t>
            </a:r>
            <a:r>
              <a:rPr kumimoji="0" lang="en-US" altLang="en-US" sz="1800" b="0" i="0" u="none" strike="noStrike" cap="none" normalizeH="0" baseline="0" dirty="0">
                <a:ln>
                  <a:noFill/>
                </a:ln>
                <a:solidFill>
                  <a:schemeClr val="tx1"/>
                </a:solidFill>
                <a:effectLst/>
                <a:latin typeface="Arial" panose="020B0604020202020204" pitchFamily="34" charset="0"/>
              </a:rPr>
              <a:t>: Manages cryptographic operations (e.g., Key Generation, Encryption, Decryption).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Ctxt</a:t>
            </a:r>
            <a:r>
              <a:rPr kumimoji="0" lang="en-US" altLang="en-US" sz="1800" b="0" i="0" u="none" strike="noStrike" cap="none" normalizeH="0" baseline="0" dirty="0">
                <a:ln>
                  <a:noFill/>
                </a:ln>
                <a:solidFill>
                  <a:schemeClr val="tx1"/>
                </a:solidFill>
                <a:effectLst/>
                <a:latin typeface="Arial" panose="020B0604020202020204" pitchFamily="34" charset="0"/>
              </a:rPr>
              <a:t>: Manages all operations on ciphertexts.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EncryptedArray</a:t>
            </a:r>
            <a:r>
              <a:rPr kumimoji="0" lang="en-US" altLang="en-US" sz="1800" b="0" i="0" u="none" strike="noStrike" cap="none" normalizeH="0" baseline="0" dirty="0">
                <a:ln>
                  <a:noFill/>
                </a:ln>
                <a:solidFill>
                  <a:schemeClr val="tx1"/>
                </a:solidFill>
                <a:effectLst/>
                <a:latin typeface="Arial" panose="020B0604020202020204" pitchFamily="34" charset="0"/>
              </a:rPr>
              <a:t>: Routes plaintext slots for operations.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FHEContext</a:t>
            </a:r>
            <a:r>
              <a:rPr kumimoji="0" lang="en-US" altLang="en-US" sz="1800" b="0" i="0" u="none" strike="noStrike" cap="none" normalizeH="0" baseline="0" dirty="0">
                <a:ln>
                  <a:noFill/>
                </a:ln>
                <a:solidFill>
                  <a:schemeClr val="tx1"/>
                </a:solidFill>
                <a:effectLst/>
                <a:latin typeface="Arial" panose="020B0604020202020204" pitchFamily="34" charset="0"/>
              </a:rPr>
              <a:t>: Maintains parameters across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455705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D5669-ACDA-945F-9C4C-B6800B870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8A6456-33E3-291A-04F2-4EADCA014722}"/>
              </a:ext>
            </a:extLst>
          </p:cNvPr>
          <p:cNvSpPr>
            <a:spLocks noGrp="1"/>
          </p:cNvSpPr>
          <p:nvPr>
            <p:ph type="title"/>
          </p:nvPr>
        </p:nvSpPr>
        <p:spPr/>
        <p:txBody>
          <a:bodyPr>
            <a:normAutofit/>
          </a:bodyPr>
          <a:lstStyle/>
          <a:p>
            <a:r>
              <a:rPr lang="en-IN" dirty="0" err="1"/>
              <a:t>HElib</a:t>
            </a:r>
            <a:endParaRPr lang="en-IN" dirty="0"/>
          </a:p>
        </p:txBody>
      </p:sp>
      <p:sp>
        <p:nvSpPr>
          <p:cNvPr id="5" name="Rectangle 1">
            <a:extLst>
              <a:ext uri="{FF2B5EF4-FFF2-40B4-BE49-F238E27FC236}">
                <a16:creationId xmlns:a16="http://schemas.microsoft.com/office/drawing/2014/main" id="{D277DF37-2562-93D1-9F26-CDD0E21832D1}"/>
              </a:ext>
            </a:extLst>
          </p:cNvPr>
          <p:cNvSpPr>
            <a:spLocks noGrp="1" noChangeArrowheads="1"/>
          </p:cNvSpPr>
          <p:nvPr>
            <p:ph type="body" sz="half" idx="1"/>
          </p:nvPr>
        </p:nvSpPr>
        <p:spPr bwMode="auto">
          <a:xfrm>
            <a:off x="970900" y="862014"/>
            <a:ext cx="966427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HElib</a:t>
            </a:r>
            <a:r>
              <a:rPr kumimoji="0" lang="en-US" altLang="en-US" sz="1800" b="1" i="0" u="none" strike="noStrike" cap="none" normalizeH="0" baseline="0" dirty="0">
                <a:ln>
                  <a:noFill/>
                </a:ln>
                <a:solidFill>
                  <a:schemeClr val="tx1"/>
                </a:solidFill>
                <a:effectLst/>
                <a:latin typeface="Arial" panose="020B0604020202020204" pitchFamily="34" charset="0"/>
              </a:rPr>
              <a:t> Parameters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a:t>
            </a:r>
            <a:r>
              <a:rPr kumimoji="0" lang="en-US" altLang="en-US" sz="1800" b="0" i="0" u="none" strike="noStrike" cap="none" normalizeH="0" baseline="0" dirty="0">
                <a:ln>
                  <a:noFill/>
                </a:ln>
                <a:solidFill>
                  <a:schemeClr val="tx1"/>
                </a:solidFill>
                <a:effectLst/>
                <a:latin typeface="Arial" panose="020B0604020202020204" pitchFamily="34" charset="0"/>
              </a:rPr>
              <a:t>: Security parameter, default value of 80 (minimum for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 p, r</a:t>
            </a:r>
            <a:r>
              <a:rPr kumimoji="0" lang="en-US" altLang="en-US" sz="1800" b="0" i="0" u="none" strike="noStrike" cap="none" normalizeH="0" baseline="0" dirty="0">
                <a:ln>
                  <a:noFill/>
                </a:ln>
                <a:solidFill>
                  <a:schemeClr val="tx1"/>
                </a:solidFill>
                <a:effectLst/>
                <a:latin typeface="Arial" panose="020B0604020202020204" pitchFamily="34" charset="0"/>
              </a:rPr>
              <a:t>: Defines native plaintext space Z[X]/(</a:t>
            </a:r>
            <a:r>
              <a:rPr kumimoji="0" lang="en-US" altLang="en-US" sz="1800" b="0" i="0" u="none" strike="noStrike" cap="none" normalizeH="0" baseline="0" dirty="0" err="1">
                <a:ln>
                  <a:noFill/>
                </a:ln>
                <a:solidFill>
                  <a:schemeClr val="tx1"/>
                </a:solidFill>
                <a:effectLst/>
                <a:latin typeface="Arial" panose="020B0604020202020204" pitchFamily="34" charset="0"/>
              </a:rPr>
              <a:t>Φm</a:t>
            </a:r>
            <a:r>
              <a:rPr kumimoji="0" lang="en-US" altLang="en-US" sz="1800" b="0" i="0" u="none" strike="noStrike" cap="none" normalizeH="0" baseline="0" dirty="0">
                <a:ln>
                  <a:noFill/>
                </a:ln>
                <a:solidFill>
                  <a:schemeClr val="tx1"/>
                </a:solidFill>
                <a:effectLst/>
                <a:latin typeface="Arial" panose="020B0604020202020204" pitchFamily="34" charset="0"/>
              </a:rPr>
              <a:t>(X),pr)Z[X]/(\</a:t>
            </a:r>
            <a:r>
              <a:rPr kumimoji="0" lang="en-US" altLang="en-US" sz="1800" b="0" i="0" u="none" strike="noStrike" cap="none" normalizeH="0" baseline="0" dirty="0" err="1">
                <a:ln>
                  <a:noFill/>
                </a:ln>
                <a:solidFill>
                  <a:schemeClr val="tx1"/>
                </a:solidFill>
                <a:effectLst/>
                <a:latin typeface="Arial" panose="020B0604020202020204" pitchFamily="34" charset="0"/>
              </a:rPr>
              <a:t>Phi_m</a:t>
            </a:r>
            <a:r>
              <a:rPr kumimoji="0" lang="en-US" altLang="en-US" sz="1800" b="0" i="0" u="none" strike="noStrike" cap="none" normalizeH="0" baseline="0" dirty="0">
                <a:ln>
                  <a:noFill/>
                </a:ln>
                <a:solidFill>
                  <a:schemeClr val="tx1"/>
                </a:solidFill>
                <a:effectLst/>
                <a:latin typeface="Arial" panose="020B0604020202020204" pitchFamily="34" charset="0"/>
              </a:rPr>
              <a:t>(X), </a:t>
            </a:r>
            <a:r>
              <a:rPr kumimoji="0" lang="en-US" altLang="en-US" sz="1800" b="0" i="0" u="none" strike="noStrike" cap="none" normalizeH="0" baseline="0" dirty="0" err="1">
                <a:ln>
                  <a:noFill/>
                </a:ln>
                <a:solidFill>
                  <a:schemeClr val="tx1"/>
                </a:solidFill>
                <a:effectLst/>
                <a:latin typeface="Arial" panose="020B0604020202020204" pitchFamily="34" charset="0"/>
              </a:rPr>
              <a:t>p^r</a:t>
            </a:r>
            <a:r>
              <a:rPr kumimoji="0" lang="en-US" altLang="en-US" sz="1800" b="0" i="0" u="none" strike="noStrike" cap="none" normalizeH="0" baseline="0" dirty="0">
                <a:ln>
                  <a:noFill/>
                </a:ln>
                <a:solidFill>
                  <a:schemeClr val="tx1"/>
                </a:solidFill>
                <a:effectLst/>
                <a:latin typeface="Arial" panose="020B0604020202020204" pitchFamily="34" charset="0"/>
              </a:rPr>
              <a:t>)Z[X]/(</a:t>
            </a:r>
            <a:r>
              <a:rPr kumimoji="0" lang="en-US" altLang="en-US" sz="1800" b="0" i="0" u="none" strike="noStrike" cap="none" normalizeH="0" baseline="0" dirty="0" err="1">
                <a:ln>
                  <a:noFill/>
                </a:ln>
                <a:solidFill>
                  <a:schemeClr val="tx1"/>
                </a:solidFill>
                <a:effectLst/>
                <a:latin typeface="Arial" panose="020B0604020202020204" pitchFamily="34" charset="0"/>
              </a:rPr>
              <a:t>Φm</a:t>
            </a:r>
            <a:r>
              <a:rPr kumimoji="0" lang="en-US" altLang="en-US" sz="1800" b="0" i="0" u="none" strike="noStrike" cap="none" normalizeH="0" baseline="0" dirty="0">
                <a:ln>
                  <a:noFill/>
                </a:ln>
                <a:solidFill>
                  <a:schemeClr val="tx1"/>
                </a:solidFill>
                <a:effectLst/>
                <a:latin typeface="Arial" panose="020B0604020202020204" pitchFamily="34" charset="0"/>
              </a:rPr>
              <a:t>​(X),pr), where mmm aligns with the security parameter.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
            </a:r>
            <a:r>
              <a:rPr kumimoji="0" lang="en-US" altLang="en-US" sz="1800" b="0" i="0" u="none" strike="noStrike" cap="none" normalizeH="0" baseline="0" dirty="0">
                <a:ln>
                  <a:noFill/>
                </a:ln>
                <a:solidFill>
                  <a:schemeClr val="tx1"/>
                </a:solidFill>
                <a:effectLst/>
                <a:latin typeface="Arial" panose="020B0604020202020204" pitchFamily="34" charset="0"/>
              </a:rPr>
              <a:t>: Degree of field extension (default is 1 for linear factors).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t>
            </a:r>
            <a:r>
              <a:rPr kumimoji="0" lang="en-US" altLang="en-US" sz="1800" b="0" i="0" u="none" strike="noStrike" cap="none" normalizeH="0" baseline="0" dirty="0">
                <a:ln>
                  <a:noFill/>
                </a:ln>
                <a:solidFill>
                  <a:schemeClr val="tx1"/>
                </a:solidFill>
                <a:effectLst/>
                <a:latin typeface="Arial" panose="020B0604020202020204" pitchFamily="34" charset="0"/>
              </a:rPr>
              <a:t>: Number of rounds (default is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t>
            </a:r>
            <a:r>
              <a:rPr kumimoji="0" lang="en-US" altLang="en-US" sz="1800" b="0" i="0" u="none" strike="noStrike" cap="none" normalizeH="0" baseline="0" dirty="0">
                <a:ln>
                  <a:noFill/>
                </a:ln>
                <a:solidFill>
                  <a:schemeClr val="tx1"/>
                </a:solidFill>
                <a:effectLst/>
                <a:latin typeface="Arial" panose="020B0604020202020204" pitchFamily="34" charset="0"/>
              </a:rPr>
              <a:t>: Columns in key-switching matrices (default is 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t>
            </a:r>
            <a:r>
              <a:rPr kumimoji="0" lang="en-US" altLang="en-US" sz="1800" b="0" i="0" u="none" strike="noStrike" cap="none" normalizeH="0" baseline="0" dirty="0">
                <a:ln>
                  <a:noFill/>
                </a:ln>
                <a:solidFill>
                  <a:schemeClr val="tx1"/>
                </a:solidFill>
                <a:effectLst/>
                <a:latin typeface="Arial" panose="020B0604020202020204" pitchFamily="34" charset="0"/>
              </a:rPr>
              <a:t>: Levels in modulus chain (default is heuristic).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t>
            </a:r>
            <a:r>
              <a:rPr kumimoji="0" lang="en-US" altLang="en-US" sz="1800" b="0" i="0" u="none" strike="noStrike" cap="none" normalizeH="0" baseline="0" dirty="0">
                <a:ln>
                  <a:noFill/>
                </a:ln>
                <a:solidFill>
                  <a:schemeClr val="tx1"/>
                </a:solidFill>
                <a:effectLst/>
                <a:latin typeface="Arial" panose="020B0604020202020204" pitchFamily="34" charset="0"/>
              </a:rPr>
              <a:t>: Minimum plaintext slots (default is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714512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247F-0A5F-BAF3-C41A-F7829EBB8464}"/>
              </a:ext>
            </a:extLst>
          </p:cNvPr>
          <p:cNvSpPr>
            <a:spLocks noGrp="1"/>
          </p:cNvSpPr>
          <p:nvPr>
            <p:ph type="title"/>
          </p:nvPr>
        </p:nvSpPr>
        <p:spPr/>
        <p:txBody>
          <a:bodyPr/>
          <a:lstStyle/>
          <a:p>
            <a:r>
              <a:rPr lang="en-IN" dirty="0"/>
              <a:t>ACCELERATING HOMOMORPHIC ENCRYPTION</a:t>
            </a:r>
          </a:p>
        </p:txBody>
      </p:sp>
      <p:sp>
        <p:nvSpPr>
          <p:cNvPr id="3" name="Text Placeholder 2">
            <a:extLst>
              <a:ext uri="{FF2B5EF4-FFF2-40B4-BE49-F238E27FC236}">
                <a16:creationId xmlns:a16="http://schemas.microsoft.com/office/drawing/2014/main" id="{722BCB81-175A-2920-139A-EFAE472C45D1}"/>
              </a:ext>
            </a:extLst>
          </p:cNvPr>
          <p:cNvSpPr>
            <a:spLocks noGrp="1"/>
          </p:cNvSpPr>
          <p:nvPr>
            <p:ph type="body" sz="half" idx="1"/>
          </p:nvPr>
        </p:nvSpPr>
        <p:spPr>
          <a:xfrm>
            <a:off x="759884" y="1268414"/>
            <a:ext cx="11000707" cy="5360987"/>
          </a:xfrm>
        </p:spPr>
        <p:txBody>
          <a:bodyPr>
            <a:normAutofit fontScale="92500" lnSpcReduction="20000"/>
          </a:bodyPr>
          <a:lstStyle/>
          <a:p>
            <a:r>
              <a:rPr lang="en-US" b="1" dirty="0"/>
              <a:t>Evolution of GPUs</a:t>
            </a:r>
            <a:r>
              <a:rPr lang="en-US" dirty="0"/>
              <a:t>:</a:t>
            </a:r>
          </a:p>
          <a:p>
            <a:pPr>
              <a:buFont typeface="Arial" panose="020B0604020202020204" pitchFamily="34" charset="0"/>
              <a:buChar char="•"/>
            </a:pPr>
            <a:r>
              <a:rPr lang="en-US" dirty="0"/>
              <a:t>GPUs evolved from simple display applications in the 1980s to complex computations like 3D rendering.</a:t>
            </a:r>
          </a:p>
          <a:p>
            <a:pPr>
              <a:buFont typeface="Arial" panose="020B0604020202020204" pitchFamily="34" charset="0"/>
              <a:buChar char="•"/>
            </a:pPr>
            <a:r>
              <a:rPr lang="en-US" dirty="0"/>
              <a:t>In 2007, NVIDIA’s CUDA enabled widespread use of General-Purpose GPU computing (GPGPU), managing multiple cores efficiently.</a:t>
            </a:r>
          </a:p>
          <a:p>
            <a:r>
              <a:rPr lang="en-US" dirty="0"/>
              <a:t>Advantages of GPUs for </a:t>
            </a:r>
            <a:r>
              <a:rPr lang="en-US" dirty="0" err="1"/>
              <a:t>HElib:GPUs</a:t>
            </a:r>
            <a:r>
              <a:rPr lang="en-US" dirty="0"/>
              <a:t> act as mobile high-performance computing (HPC) devices, suitable for applications needing real-time data processing (e.g., on UAVs).Reprogrammable GPUs fit military and mobile applications by providing real-time feedback.</a:t>
            </a:r>
          </a:p>
          <a:p>
            <a:r>
              <a:rPr lang="en-US" dirty="0"/>
              <a:t>Profiling and Identifying Intensive Tasks in </a:t>
            </a:r>
            <a:r>
              <a:rPr lang="en-US" dirty="0" err="1"/>
              <a:t>HElib:Key</a:t>
            </a:r>
            <a:r>
              <a:rPr lang="en-US" dirty="0"/>
              <a:t> </a:t>
            </a:r>
            <a:r>
              <a:rPr lang="en-US" dirty="0" err="1"/>
              <a:t>HElib</a:t>
            </a:r>
            <a:r>
              <a:rPr lang="en-US" dirty="0"/>
              <a:t> functions (encoding, encryption, arithmetic operations) were profiled to identify computational bottlenecks.</a:t>
            </a:r>
          </a:p>
          <a:p>
            <a:r>
              <a:rPr lang="en-US" dirty="0"/>
              <a:t>Time-consuming, repetitive algorithms were targeted for GPU-based parallelization.</a:t>
            </a:r>
          </a:p>
          <a:p>
            <a:r>
              <a:rPr lang="en-US" dirty="0"/>
              <a:t>CUDA </a:t>
            </a:r>
            <a:r>
              <a:rPr lang="en-US" dirty="0" err="1"/>
              <a:t>Overhead:CUDA</a:t>
            </a:r>
            <a:r>
              <a:rPr lang="en-US" dirty="0"/>
              <a:t> overhead includes memory allocation, transfers (host-to-device and device-to-host), and deallocation.</a:t>
            </a:r>
          </a:p>
          <a:p>
            <a:r>
              <a:rPr lang="en-US" dirty="0"/>
              <a:t>GPU initialization incurs a one-time cost that must be factored in when porting code.</a:t>
            </a:r>
            <a:endParaRPr lang="en-IN" dirty="0"/>
          </a:p>
        </p:txBody>
      </p:sp>
    </p:spTree>
    <p:extLst>
      <p:ext uri="{BB962C8B-B14F-4D97-AF65-F5344CB8AC3E}">
        <p14:creationId xmlns:p14="http://schemas.microsoft.com/office/powerpoint/2010/main" val="104576848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ED1AB-E91D-18C0-55C4-1AAA8D9C90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16976-1C3E-6991-521F-A207F06ED529}"/>
              </a:ext>
            </a:extLst>
          </p:cNvPr>
          <p:cNvSpPr>
            <a:spLocks noGrp="1"/>
          </p:cNvSpPr>
          <p:nvPr>
            <p:ph type="title"/>
          </p:nvPr>
        </p:nvSpPr>
        <p:spPr/>
        <p:txBody>
          <a:bodyPr/>
          <a:lstStyle/>
          <a:p>
            <a:r>
              <a:rPr lang="en-IN" dirty="0"/>
              <a:t>ACCELERATING HOMOMORPHIC ENCRYPTION</a:t>
            </a:r>
          </a:p>
        </p:txBody>
      </p:sp>
      <p:sp>
        <p:nvSpPr>
          <p:cNvPr id="12" name="Rectangle 3">
            <a:extLst>
              <a:ext uri="{FF2B5EF4-FFF2-40B4-BE49-F238E27FC236}">
                <a16:creationId xmlns:a16="http://schemas.microsoft.com/office/drawing/2014/main" id="{BF82C446-7A10-2021-FC3C-AD7460A88ED2}"/>
              </a:ext>
            </a:extLst>
          </p:cNvPr>
          <p:cNvSpPr>
            <a:spLocks noGrp="1" noChangeArrowheads="1"/>
          </p:cNvSpPr>
          <p:nvPr>
            <p:ph type="body" sz="half" idx="1"/>
          </p:nvPr>
        </p:nvSpPr>
        <p:spPr bwMode="auto">
          <a:xfrm>
            <a:off x="1754966" y="1169012"/>
            <a:ext cx="903123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Parallelization Strategy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Following Amdahl’s Law, code sections with the most potential for parallelization were identified.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BluesteinInit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err="1">
                <a:ln>
                  <a:noFill/>
                </a:ln>
                <a:solidFill>
                  <a:schemeClr val="tx1"/>
                </a:solidFill>
                <a:effectLst/>
                <a:latin typeface="Arial" panose="020B0604020202020204" pitchFamily="34" charset="0"/>
              </a:rPr>
              <a:t>BluesteinFFT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functions were found to be the most computationally intensive in </a:t>
            </a:r>
            <a:r>
              <a:rPr kumimoji="0" lang="en-US" altLang="en-US" sz="1800" b="0" i="0" u="none" strike="noStrike" cap="none" normalizeH="0" baseline="0" dirty="0" err="1">
                <a:ln>
                  <a:noFill/>
                </a:ln>
                <a:solidFill>
                  <a:schemeClr val="tx1"/>
                </a:solidFill>
                <a:effectLst/>
                <a:latin typeface="Arial" panose="020B0604020202020204" pitchFamily="34" charset="0"/>
              </a:rPr>
              <a:t>HElib</a:t>
            </a:r>
            <a:r>
              <a:rPr kumimoji="0" lang="en-US" altLang="en-US" sz="1800" b="0" i="0" u="none" strike="noStrike" cap="none" normalizeH="0" baseline="0" dirty="0">
                <a:ln>
                  <a:noFill/>
                </a:ln>
                <a:solidFill>
                  <a:schemeClr val="tx1"/>
                </a:solidFill>
                <a:effectLst/>
                <a:latin typeface="Arial" panose="020B0604020202020204" pitchFamily="34" charset="0"/>
              </a:rPr>
              <a:t>, taking up about 10% and 46% of execution time, respectively.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 of Parallelization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Bluestein FFT code was partially ported to the GPU using CUDA for significant speedup, leveraging GPU capabilities to reduce processing time for key operations in </a:t>
            </a:r>
            <a:r>
              <a:rPr kumimoji="0" lang="en-US" altLang="en-US" sz="1800" b="0" i="0" u="none" strike="noStrike" cap="none" normalizeH="0" baseline="0" dirty="0" err="1">
                <a:ln>
                  <a:noFill/>
                </a:ln>
                <a:solidFill>
                  <a:schemeClr val="tx1"/>
                </a:solidFill>
                <a:effectLst/>
                <a:latin typeface="Arial" panose="020B0604020202020204" pitchFamily="34" charset="0"/>
              </a:rPr>
              <a:t>HElib</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34449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EBB3-9167-106C-26AA-82637EF1F8A1}"/>
              </a:ext>
            </a:extLst>
          </p:cNvPr>
          <p:cNvSpPr>
            <a:spLocks noGrp="1"/>
          </p:cNvSpPr>
          <p:nvPr>
            <p:ph type="title"/>
          </p:nvPr>
        </p:nvSpPr>
        <p:spPr/>
        <p:txBody>
          <a:bodyPr/>
          <a:lstStyle/>
          <a:p>
            <a:r>
              <a:rPr lang="en-IN" dirty="0" err="1"/>
              <a:t>CallForF</a:t>
            </a:r>
            <a:r>
              <a:rPr lang="en-IN" dirty="0"/>
              <a:t> ire</a:t>
            </a:r>
          </a:p>
        </p:txBody>
      </p:sp>
      <p:sp>
        <p:nvSpPr>
          <p:cNvPr id="3" name="Text Placeholder 2">
            <a:extLst>
              <a:ext uri="{FF2B5EF4-FFF2-40B4-BE49-F238E27FC236}">
                <a16:creationId xmlns:a16="http://schemas.microsoft.com/office/drawing/2014/main" id="{41C30A85-C88C-E6F1-F413-4FC62E1264E5}"/>
              </a:ext>
            </a:extLst>
          </p:cNvPr>
          <p:cNvSpPr>
            <a:spLocks noGrp="1"/>
          </p:cNvSpPr>
          <p:nvPr>
            <p:ph type="body" sz="half" idx="1"/>
          </p:nvPr>
        </p:nvSpPr>
        <p:spPr>
          <a:xfrm>
            <a:off x="759884" y="1268414"/>
            <a:ext cx="10992845" cy="5360987"/>
          </a:xfrm>
        </p:spPr>
        <p:txBody>
          <a:bodyPr/>
          <a:lstStyle/>
          <a:p>
            <a:r>
              <a:rPr lang="en-IN" b="1" dirty="0"/>
              <a:t>Overview of </a:t>
            </a:r>
            <a:r>
              <a:rPr lang="en-IN" b="1" dirty="0" err="1"/>
              <a:t>CallForFire</a:t>
            </a:r>
            <a:r>
              <a:rPr lang="en-IN" b="1" dirty="0"/>
              <a:t> Application</a:t>
            </a:r>
            <a:r>
              <a:rPr lang="en-IN" dirty="0"/>
              <a:t>:</a:t>
            </a:r>
          </a:p>
          <a:p>
            <a:r>
              <a:rPr lang="en-US" dirty="0"/>
              <a:t>A mission-critical application built using the Nomad framework.</a:t>
            </a:r>
          </a:p>
          <a:p>
            <a:r>
              <a:rPr lang="en-US" dirty="0"/>
              <a:t>Supports "Call for Indirect Fire" strategy to target enemy positions.</a:t>
            </a:r>
          </a:p>
          <a:p>
            <a:r>
              <a:rPr lang="en-US" dirty="0"/>
              <a:t>Involves four main </a:t>
            </a:r>
            <a:r>
              <a:rPr lang="en-US" dirty="0" err="1"/>
              <a:t>roles:Forward</a:t>
            </a:r>
            <a:r>
              <a:rPr lang="en-US" dirty="0"/>
              <a:t> Observer (FO): Identifies and locates targets, requests fire, and reports results.</a:t>
            </a:r>
          </a:p>
          <a:p>
            <a:r>
              <a:rPr lang="en-US" dirty="0"/>
              <a:t>Fire Direction Center (FDC): Analyzes data, authorizes fire missions, and directs fire units.</a:t>
            </a:r>
          </a:p>
          <a:p>
            <a:r>
              <a:rPr lang="en-US" dirty="0"/>
              <a:t>Firing Unit (FU): Executes the fire mission.</a:t>
            </a:r>
            <a:endParaRPr lang="en-IN" dirty="0"/>
          </a:p>
        </p:txBody>
      </p:sp>
    </p:spTree>
    <p:extLst>
      <p:ext uri="{BB962C8B-B14F-4D97-AF65-F5344CB8AC3E}">
        <p14:creationId xmlns:p14="http://schemas.microsoft.com/office/powerpoint/2010/main" val="232449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842F47FF-5E2E-2034-783A-DBA7D2BAB58E}"/>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Substitution Ciphers</a:t>
            </a:r>
            <a:r>
              <a:rPr lang="en-US" altLang="en-US" sz="3200">
                <a:solidFill>
                  <a:srgbClr val="CC0000"/>
                </a:solidFill>
                <a:latin typeface="Arial-BoldMT"/>
              </a:rPr>
              <a:t> </a:t>
            </a:r>
            <a:br>
              <a:rPr lang="en-US" altLang="en-US" sz="3200">
                <a:solidFill>
                  <a:srgbClr val="CC0000"/>
                </a:solidFill>
                <a:latin typeface="Arial-BoldMT"/>
              </a:rPr>
            </a:br>
            <a:r>
              <a:rPr lang="en-US" altLang="en-US" sz="2400">
                <a:solidFill>
                  <a:srgbClr val="333399"/>
                </a:solidFill>
                <a:latin typeface="Arial" panose="020B0604020202020204" pitchFamily="34" charset="0"/>
              </a:rPr>
              <a:t>Caesar Cipher</a:t>
            </a:r>
          </a:p>
        </p:txBody>
      </p:sp>
      <p:sp>
        <p:nvSpPr>
          <p:cNvPr id="358403" name="Rectangle 3">
            <a:extLst>
              <a:ext uri="{FF2B5EF4-FFF2-40B4-BE49-F238E27FC236}">
                <a16:creationId xmlns:a16="http://schemas.microsoft.com/office/drawing/2014/main" id="{EA5911F7-3DCA-75EF-F3F0-FF264446F149}"/>
              </a:ext>
            </a:extLst>
          </p:cNvPr>
          <p:cNvSpPr>
            <a:spLocks noChangeArrowheads="1"/>
          </p:cNvSpPr>
          <p:nvPr/>
        </p:nvSpPr>
        <p:spPr bwMode="auto">
          <a:xfrm>
            <a:off x="2209800" y="1143000"/>
            <a:ext cx="8839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2800">
                <a:latin typeface="Garamond" panose="02020404030301010803" pitchFamily="18" charset="0"/>
                <a:cs typeface="Times New Roman" panose="02020603050405020304" pitchFamily="18" charset="0"/>
              </a:rPr>
              <a:t>Encryption</a:t>
            </a:r>
          </a:p>
        </p:txBody>
      </p:sp>
      <p:grpSp>
        <p:nvGrpSpPr>
          <p:cNvPr id="358404" name="Group 4">
            <a:extLst>
              <a:ext uri="{FF2B5EF4-FFF2-40B4-BE49-F238E27FC236}">
                <a16:creationId xmlns:a16="http://schemas.microsoft.com/office/drawing/2014/main" id="{169A8EE0-778F-89C2-2927-8CCD469C39F2}"/>
              </a:ext>
            </a:extLst>
          </p:cNvPr>
          <p:cNvGrpSpPr>
            <a:grpSpLocks/>
          </p:cNvGrpSpPr>
          <p:nvPr/>
        </p:nvGrpSpPr>
        <p:grpSpPr bwMode="auto">
          <a:xfrm>
            <a:off x="2514600" y="1654175"/>
            <a:ext cx="6781800" cy="2082800"/>
            <a:chOff x="816" y="1728"/>
            <a:chExt cx="4272" cy="1312"/>
          </a:xfrm>
        </p:grpSpPr>
        <p:sp>
          <p:nvSpPr>
            <p:cNvPr id="358405" name="AutoShape 5">
              <a:extLst>
                <a:ext uri="{FF2B5EF4-FFF2-40B4-BE49-F238E27FC236}">
                  <a16:creationId xmlns:a16="http://schemas.microsoft.com/office/drawing/2014/main" id="{27C481C2-D410-66EA-3D8C-12A3392E3700}"/>
                </a:ext>
              </a:extLst>
            </p:cNvPr>
            <p:cNvSpPr>
              <a:spLocks noChangeArrowheads="1"/>
            </p:cNvSpPr>
            <p:nvPr/>
          </p:nvSpPr>
          <p:spPr bwMode="auto">
            <a:xfrm>
              <a:off x="816" y="1752"/>
              <a:ext cx="864" cy="624"/>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Plain Text</a:t>
              </a:r>
            </a:p>
            <a:p>
              <a:pPr algn="ctr"/>
              <a:endParaRPr lang="en-US" altLang="en-US" sz="1200"/>
            </a:p>
            <a:p>
              <a:pPr algn="ctr"/>
              <a:r>
                <a:rPr lang="en-US" altLang="en-US" sz="1200"/>
                <a:t>Message:</a:t>
              </a:r>
            </a:p>
            <a:p>
              <a:pPr algn="ctr"/>
              <a:r>
                <a:rPr lang="en-US" altLang="en-US" sz="1200">
                  <a:solidFill>
                    <a:srgbClr val="CC0000"/>
                  </a:solidFill>
                </a:rPr>
                <a:t>Attack at Dawn</a:t>
              </a:r>
            </a:p>
          </p:txBody>
        </p:sp>
        <p:sp>
          <p:nvSpPr>
            <p:cNvPr id="358406" name="AutoShape 6">
              <a:extLst>
                <a:ext uri="{FF2B5EF4-FFF2-40B4-BE49-F238E27FC236}">
                  <a16:creationId xmlns:a16="http://schemas.microsoft.com/office/drawing/2014/main" id="{CA6867BE-BE4F-692A-7B75-D4D2229D781C}"/>
                </a:ext>
              </a:extLst>
            </p:cNvPr>
            <p:cNvSpPr>
              <a:spLocks noChangeArrowheads="1"/>
            </p:cNvSpPr>
            <p:nvPr/>
          </p:nvSpPr>
          <p:spPr bwMode="auto">
            <a:xfrm>
              <a:off x="4224" y="1752"/>
              <a:ext cx="864" cy="624"/>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Cipher Text</a:t>
              </a:r>
            </a:p>
            <a:p>
              <a:pPr algn="ctr"/>
              <a:endParaRPr lang="en-US" altLang="en-US" sz="1200"/>
            </a:p>
            <a:p>
              <a:pPr algn="ctr"/>
              <a:r>
                <a:rPr lang="en-US" altLang="en-US" sz="1200"/>
                <a:t>Message:</a:t>
              </a:r>
            </a:p>
            <a:p>
              <a:pPr algn="ctr"/>
              <a:r>
                <a:rPr lang="en-US" altLang="en-US" sz="1200">
                  <a:solidFill>
                    <a:srgbClr val="CC0000"/>
                  </a:solidFill>
                </a:rPr>
                <a:t>Dwwdfn Dw Gdyq</a:t>
              </a:r>
            </a:p>
          </p:txBody>
        </p:sp>
        <p:sp>
          <p:nvSpPr>
            <p:cNvPr id="358407" name="AutoShape 7">
              <a:extLst>
                <a:ext uri="{FF2B5EF4-FFF2-40B4-BE49-F238E27FC236}">
                  <a16:creationId xmlns:a16="http://schemas.microsoft.com/office/drawing/2014/main" id="{1ED370E1-775A-A9B8-FD10-209499A84D58}"/>
                </a:ext>
              </a:extLst>
            </p:cNvPr>
            <p:cNvSpPr>
              <a:spLocks noChangeArrowheads="1"/>
            </p:cNvSpPr>
            <p:nvPr/>
          </p:nvSpPr>
          <p:spPr bwMode="auto">
            <a:xfrm>
              <a:off x="2448" y="1728"/>
              <a:ext cx="864" cy="672"/>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Cipher:</a:t>
              </a:r>
            </a:p>
            <a:p>
              <a:pPr algn="ctr"/>
              <a:r>
                <a:rPr lang="en-US" altLang="en-US" sz="1200">
                  <a:solidFill>
                    <a:srgbClr val="CC0000"/>
                  </a:solidFill>
                </a:rPr>
                <a:t>Caesar Cipher </a:t>
              </a:r>
            </a:p>
            <a:p>
              <a:pPr algn="ctr"/>
              <a:r>
                <a:rPr lang="en-US" altLang="en-US" sz="1200">
                  <a:solidFill>
                    <a:srgbClr val="CC0000"/>
                  </a:solidFill>
                </a:rPr>
                <a:t>Algorithm</a:t>
              </a:r>
              <a:r>
                <a:rPr lang="en-US" altLang="en-US" sz="1200"/>
                <a:t> </a:t>
              </a:r>
            </a:p>
            <a:p>
              <a:pPr algn="ctr"/>
              <a:endParaRPr lang="en-US" altLang="en-US" sz="1200">
                <a:solidFill>
                  <a:srgbClr val="CC0000"/>
                </a:solidFill>
              </a:endParaRPr>
            </a:p>
          </p:txBody>
        </p:sp>
        <p:sp>
          <p:nvSpPr>
            <p:cNvPr id="358408" name="Line 8">
              <a:extLst>
                <a:ext uri="{FF2B5EF4-FFF2-40B4-BE49-F238E27FC236}">
                  <a16:creationId xmlns:a16="http://schemas.microsoft.com/office/drawing/2014/main" id="{1848D24C-7766-2123-E5DA-353794DC6EC4}"/>
                </a:ext>
              </a:extLst>
            </p:cNvPr>
            <p:cNvSpPr>
              <a:spLocks noChangeShapeType="1"/>
            </p:cNvSpPr>
            <p:nvPr/>
          </p:nvSpPr>
          <p:spPr bwMode="auto">
            <a:xfrm flipV="1">
              <a:off x="2880" y="2448"/>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409" name="Line 9">
              <a:extLst>
                <a:ext uri="{FF2B5EF4-FFF2-40B4-BE49-F238E27FC236}">
                  <a16:creationId xmlns:a16="http://schemas.microsoft.com/office/drawing/2014/main" id="{70BEEA66-345E-882E-45D6-6A13D2518999}"/>
                </a:ext>
              </a:extLst>
            </p:cNvPr>
            <p:cNvSpPr>
              <a:spLocks noChangeShapeType="1"/>
            </p:cNvSpPr>
            <p:nvPr/>
          </p:nvSpPr>
          <p:spPr bwMode="auto">
            <a:xfrm rot="-5400000">
              <a:off x="1944" y="1896"/>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410" name="Line 10">
              <a:extLst>
                <a:ext uri="{FF2B5EF4-FFF2-40B4-BE49-F238E27FC236}">
                  <a16:creationId xmlns:a16="http://schemas.microsoft.com/office/drawing/2014/main" id="{F86FF350-362E-0C62-700C-FC3876DFCFAA}"/>
                </a:ext>
              </a:extLst>
            </p:cNvPr>
            <p:cNvSpPr>
              <a:spLocks noChangeShapeType="1"/>
            </p:cNvSpPr>
            <p:nvPr/>
          </p:nvSpPr>
          <p:spPr bwMode="auto">
            <a:xfrm rot="-5400000">
              <a:off x="3768" y="1896"/>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411" name="Text Box 11">
              <a:extLst>
                <a:ext uri="{FF2B5EF4-FFF2-40B4-BE49-F238E27FC236}">
                  <a16:creationId xmlns:a16="http://schemas.microsoft.com/office/drawing/2014/main" id="{8408584F-9D30-93B4-1743-6ECD3DE22533}"/>
                </a:ext>
              </a:extLst>
            </p:cNvPr>
            <p:cNvSpPr txBox="1">
              <a:spLocks noChangeArrowheads="1"/>
            </p:cNvSpPr>
            <p:nvPr/>
          </p:nvSpPr>
          <p:spPr bwMode="auto">
            <a:xfrm>
              <a:off x="2507" y="2807"/>
              <a:ext cx="5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Key (3)</a:t>
              </a:r>
            </a:p>
          </p:txBody>
        </p:sp>
      </p:grpSp>
      <p:sp>
        <p:nvSpPr>
          <p:cNvPr id="358412" name="Rectangle 12">
            <a:extLst>
              <a:ext uri="{FF2B5EF4-FFF2-40B4-BE49-F238E27FC236}">
                <a16:creationId xmlns:a16="http://schemas.microsoft.com/office/drawing/2014/main" id="{50D4B3FB-204A-06E3-7A55-C9BFAB3FA144}"/>
              </a:ext>
            </a:extLst>
          </p:cNvPr>
          <p:cNvSpPr>
            <a:spLocks noChangeArrowheads="1"/>
          </p:cNvSpPr>
          <p:nvPr/>
        </p:nvSpPr>
        <p:spPr bwMode="auto">
          <a:xfrm>
            <a:off x="2362200" y="35052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2800">
                <a:latin typeface="Garamond" panose="02020404030301010803" pitchFamily="18" charset="0"/>
                <a:cs typeface="Times New Roman" panose="02020603050405020304" pitchFamily="18" charset="0"/>
              </a:rPr>
              <a:t>Decryption</a:t>
            </a:r>
          </a:p>
        </p:txBody>
      </p:sp>
      <p:grpSp>
        <p:nvGrpSpPr>
          <p:cNvPr id="358413" name="Group 13">
            <a:extLst>
              <a:ext uri="{FF2B5EF4-FFF2-40B4-BE49-F238E27FC236}">
                <a16:creationId xmlns:a16="http://schemas.microsoft.com/office/drawing/2014/main" id="{A56BAF9F-1CBB-A68A-6E91-97950687BA6B}"/>
              </a:ext>
            </a:extLst>
          </p:cNvPr>
          <p:cNvGrpSpPr>
            <a:grpSpLocks/>
          </p:cNvGrpSpPr>
          <p:nvPr/>
        </p:nvGrpSpPr>
        <p:grpSpPr bwMode="auto">
          <a:xfrm>
            <a:off x="2514600" y="4038600"/>
            <a:ext cx="6781800" cy="2082800"/>
            <a:chOff x="624" y="2807"/>
            <a:chExt cx="4272" cy="1312"/>
          </a:xfrm>
        </p:grpSpPr>
        <p:sp>
          <p:nvSpPr>
            <p:cNvPr id="358414" name="AutoShape 14">
              <a:extLst>
                <a:ext uri="{FF2B5EF4-FFF2-40B4-BE49-F238E27FC236}">
                  <a16:creationId xmlns:a16="http://schemas.microsoft.com/office/drawing/2014/main" id="{261B03A8-6D29-C272-7396-78BB994BB7E0}"/>
                </a:ext>
              </a:extLst>
            </p:cNvPr>
            <p:cNvSpPr>
              <a:spLocks noChangeArrowheads="1"/>
            </p:cNvSpPr>
            <p:nvPr/>
          </p:nvSpPr>
          <p:spPr bwMode="auto">
            <a:xfrm>
              <a:off x="4032" y="2831"/>
              <a:ext cx="864" cy="624"/>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Plain Text</a:t>
              </a:r>
            </a:p>
            <a:p>
              <a:pPr algn="ctr"/>
              <a:endParaRPr lang="en-US" altLang="en-US" sz="1200"/>
            </a:p>
            <a:p>
              <a:pPr algn="ctr"/>
              <a:r>
                <a:rPr lang="en-US" altLang="en-US" sz="1200"/>
                <a:t>Message:</a:t>
              </a:r>
            </a:p>
            <a:p>
              <a:pPr algn="ctr"/>
              <a:r>
                <a:rPr lang="en-US" altLang="en-US" sz="1200">
                  <a:solidFill>
                    <a:srgbClr val="CC0000"/>
                  </a:solidFill>
                </a:rPr>
                <a:t>Attack at Dawn</a:t>
              </a:r>
            </a:p>
          </p:txBody>
        </p:sp>
        <p:sp>
          <p:nvSpPr>
            <p:cNvPr id="358415" name="AutoShape 15">
              <a:extLst>
                <a:ext uri="{FF2B5EF4-FFF2-40B4-BE49-F238E27FC236}">
                  <a16:creationId xmlns:a16="http://schemas.microsoft.com/office/drawing/2014/main" id="{16C57E9E-1CB9-9830-7C2B-BCFA390D8688}"/>
                </a:ext>
              </a:extLst>
            </p:cNvPr>
            <p:cNvSpPr>
              <a:spLocks noChangeArrowheads="1"/>
            </p:cNvSpPr>
            <p:nvPr/>
          </p:nvSpPr>
          <p:spPr bwMode="auto">
            <a:xfrm>
              <a:off x="624" y="2831"/>
              <a:ext cx="864" cy="624"/>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Cipher Text</a:t>
              </a:r>
            </a:p>
            <a:p>
              <a:pPr algn="ctr"/>
              <a:endParaRPr lang="en-US" altLang="en-US" sz="1200"/>
            </a:p>
            <a:p>
              <a:pPr algn="ctr"/>
              <a:r>
                <a:rPr lang="en-US" altLang="en-US" sz="1200"/>
                <a:t>Message:</a:t>
              </a:r>
            </a:p>
            <a:p>
              <a:pPr algn="ctr"/>
              <a:r>
                <a:rPr lang="en-US" altLang="en-US" sz="1200">
                  <a:solidFill>
                    <a:srgbClr val="CC0000"/>
                  </a:solidFill>
                </a:rPr>
                <a:t>Dwwdfn Dw Gdyq</a:t>
              </a:r>
            </a:p>
          </p:txBody>
        </p:sp>
        <p:sp>
          <p:nvSpPr>
            <p:cNvPr id="358416" name="AutoShape 16">
              <a:extLst>
                <a:ext uri="{FF2B5EF4-FFF2-40B4-BE49-F238E27FC236}">
                  <a16:creationId xmlns:a16="http://schemas.microsoft.com/office/drawing/2014/main" id="{8A5A96F3-A93C-2B9F-F557-8C7CC7957990}"/>
                </a:ext>
              </a:extLst>
            </p:cNvPr>
            <p:cNvSpPr>
              <a:spLocks noChangeArrowheads="1"/>
            </p:cNvSpPr>
            <p:nvPr/>
          </p:nvSpPr>
          <p:spPr bwMode="auto">
            <a:xfrm>
              <a:off x="2256" y="2807"/>
              <a:ext cx="864" cy="672"/>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Cipher:</a:t>
              </a:r>
            </a:p>
            <a:p>
              <a:pPr algn="ctr"/>
              <a:r>
                <a:rPr lang="en-US" altLang="en-US" sz="1200">
                  <a:solidFill>
                    <a:srgbClr val="CC0000"/>
                  </a:solidFill>
                </a:rPr>
                <a:t>Caesar Cipher </a:t>
              </a:r>
            </a:p>
            <a:p>
              <a:pPr algn="ctr"/>
              <a:r>
                <a:rPr lang="en-US" altLang="en-US" sz="1200">
                  <a:solidFill>
                    <a:srgbClr val="CC0000"/>
                  </a:solidFill>
                </a:rPr>
                <a:t>Algorithm</a:t>
              </a:r>
              <a:r>
                <a:rPr lang="en-US" altLang="en-US" sz="1200"/>
                <a:t> </a:t>
              </a:r>
            </a:p>
            <a:p>
              <a:pPr algn="ctr"/>
              <a:endParaRPr lang="en-US" altLang="en-US" sz="1200">
                <a:solidFill>
                  <a:srgbClr val="CC0000"/>
                </a:solidFill>
              </a:endParaRPr>
            </a:p>
          </p:txBody>
        </p:sp>
        <p:sp>
          <p:nvSpPr>
            <p:cNvPr id="358417" name="Line 17">
              <a:extLst>
                <a:ext uri="{FF2B5EF4-FFF2-40B4-BE49-F238E27FC236}">
                  <a16:creationId xmlns:a16="http://schemas.microsoft.com/office/drawing/2014/main" id="{28518BFF-DE1B-C1D9-746A-68BB7D7CE93F}"/>
                </a:ext>
              </a:extLst>
            </p:cNvPr>
            <p:cNvSpPr>
              <a:spLocks noChangeShapeType="1"/>
            </p:cNvSpPr>
            <p:nvPr/>
          </p:nvSpPr>
          <p:spPr bwMode="auto">
            <a:xfrm flipV="1">
              <a:off x="2688" y="3527"/>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418" name="Line 18">
              <a:extLst>
                <a:ext uri="{FF2B5EF4-FFF2-40B4-BE49-F238E27FC236}">
                  <a16:creationId xmlns:a16="http://schemas.microsoft.com/office/drawing/2014/main" id="{0A4E5734-7B49-4FA7-9A22-3EA20FB852AC}"/>
                </a:ext>
              </a:extLst>
            </p:cNvPr>
            <p:cNvSpPr>
              <a:spLocks noChangeShapeType="1"/>
            </p:cNvSpPr>
            <p:nvPr/>
          </p:nvSpPr>
          <p:spPr bwMode="auto">
            <a:xfrm rot="-5400000">
              <a:off x="1752" y="2975"/>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419" name="Line 19">
              <a:extLst>
                <a:ext uri="{FF2B5EF4-FFF2-40B4-BE49-F238E27FC236}">
                  <a16:creationId xmlns:a16="http://schemas.microsoft.com/office/drawing/2014/main" id="{217FC983-9376-A554-28F6-9DBA9B419A48}"/>
                </a:ext>
              </a:extLst>
            </p:cNvPr>
            <p:cNvSpPr>
              <a:spLocks noChangeShapeType="1"/>
            </p:cNvSpPr>
            <p:nvPr/>
          </p:nvSpPr>
          <p:spPr bwMode="auto">
            <a:xfrm rot="-5400000">
              <a:off x="3576" y="2975"/>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420" name="Text Box 20">
              <a:extLst>
                <a:ext uri="{FF2B5EF4-FFF2-40B4-BE49-F238E27FC236}">
                  <a16:creationId xmlns:a16="http://schemas.microsoft.com/office/drawing/2014/main" id="{A9767D6B-E916-4B76-2295-D1157955F8F6}"/>
                </a:ext>
              </a:extLst>
            </p:cNvPr>
            <p:cNvSpPr txBox="1">
              <a:spLocks noChangeArrowheads="1"/>
            </p:cNvSpPr>
            <p:nvPr/>
          </p:nvSpPr>
          <p:spPr bwMode="auto">
            <a:xfrm>
              <a:off x="2315" y="3886"/>
              <a:ext cx="5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Key (3)</a:t>
              </a:r>
            </a:p>
          </p:txBody>
        </p:sp>
      </p:grpSp>
      <p:sp>
        <p:nvSpPr>
          <p:cNvPr id="358421" name="Rectangle 21">
            <a:extLst>
              <a:ext uri="{FF2B5EF4-FFF2-40B4-BE49-F238E27FC236}">
                <a16:creationId xmlns:a16="http://schemas.microsoft.com/office/drawing/2014/main" id="{78D19654-C42F-97C5-49DD-2A9A6817BBA9}"/>
              </a:ext>
            </a:extLst>
          </p:cNvPr>
          <p:cNvSpPr>
            <a:spLocks noChangeArrowheads="1"/>
          </p:cNvSpPr>
          <p:nvPr/>
        </p:nvSpPr>
        <p:spPr bwMode="auto">
          <a:xfrm>
            <a:off x="2209800" y="6248400"/>
            <a:ext cx="8839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2800">
                <a:latin typeface="Garamond" panose="02020404030301010803" pitchFamily="18" charset="0"/>
                <a:cs typeface="Times New Roman" panose="02020603050405020304" pitchFamily="18" charset="0"/>
              </a:rPr>
              <a:t>How many different keys are possible?</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E5794-AD24-C099-A687-11608675A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57E946-BCFA-CF60-75FB-C222A008326F}"/>
              </a:ext>
            </a:extLst>
          </p:cNvPr>
          <p:cNvSpPr>
            <a:spLocks noGrp="1"/>
          </p:cNvSpPr>
          <p:nvPr>
            <p:ph type="title"/>
          </p:nvPr>
        </p:nvSpPr>
        <p:spPr/>
        <p:txBody>
          <a:bodyPr/>
          <a:lstStyle/>
          <a:p>
            <a:r>
              <a:rPr lang="en-IN" dirty="0" err="1"/>
              <a:t>CallForF</a:t>
            </a:r>
            <a:r>
              <a:rPr lang="en-IN" dirty="0"/>
              <a:t> ire</a:t>
            </a:r>
          </a:p>
        </p:txBody>
      </p:sp>
      <p:sp>
        <p:nvSpPr>
          <p:cNvPr id="3" name="Text Placeholder 2">
            <a:extLst>
              <a:ext uri="{FF2B5EF4-FFF2-40B4-BE49-F238E27FC236}">
                <a16:creationId xmlns:a16="http://schemas.microsoft.com/office/drawing/2014/main" id="{50D3490A-6744-CA66-63AB-2A10B518C6D6}"/>
              </a:ext>
            </a:extLst>
          </p:cNvPr>
          <p:cNvSpPr>
            <a:spLocks noGrp="1"/>
          </p:cNvSpPr>
          <p:nvPr>
            <p:ph type="body" sz="half" idx="1"/>
          </p:nvPr>
        </p:nvSpPr>
        <p:spPr>
          <a:xfrm>
            <a:off x="759884" y="1268414"/>
            <a:ext cx="10992845" cy="5360987"/>
          </a:xfrm>
        </p:spPr>
        <p:txBody>
          <a:bodyPr>
            <a:normAutofit fontScale="92500"/>
          </a:bodyPr>
          <a:lstStyle/>
          <a:p>
            <a:r>
              <a:rPr lang="en-US" b="1" dirty="0"/>
              <a:t>Key Concepts:</a:t>
            </a:r>
          </a:p>
          <a:p>
            <a:r>
              <a:rPr lang="en-US" b="1" dirty="0"/>
              <a:t>Observer Target Line (OTL): Direct line from FO to HVT.</a:t>
            </a:r>
          </a:p>
          <a:p>
            <a:r>
              <a:rPr lang="en-US" b="1" dirty="0"/>
              <a:t>Observer-Target Direction (</a:t>
            </a:r>
            <a:r>
              <a:rPr lang="en-US" b="1" dirty="0" err="1"/>
              <a:t>OTdirection</a:t>
            </a:r>
            <a:r>
              <a:rPr lang="en-US" b="1" dirty="0"/>
              <a:t>): Angle between FO and HVT.</a:t>
            </a:r>
          </a:p>
          <a:p>
            <a:r>
              <a:rPr lang="en-US" b="1" dirty="0"/>
              <a:t>Observer-Target Distance (</a:t>
            </a:r>
            <a:r>
              <a:rPr lang="en-US" b="1" dirty="0" err="1"/>
              <a:t>OTdistance</a:t>
            </a:r>
            <a:r>
              <a:rPr lang="en-US" b="1" dirty="0"/>
              <a:t>): Distance between FO and HVT.</a:t>
            </a:r>
          </a:p>
          <a:p>
            <a:r>
              <a:rPr lang="en-US" b="1" dirty="0"/>
              <a:t>Role of Forward Observers (FOs):FO scouts areas and gathers sensitive intelligence.</a:t>
            </a:r>
          </a:p>
          <a:p>
            <a:r>
              <a:rPr lang="en-US" b="1" dirty="0"/>
              <a:t>Information collected must remain secure to protect mission success and personnel safety.</a:t>
            </a:r>
          </a:p>
          <a:p>
            <a:r>
              <a:rPr lang="en-US" b="1" dirty="0"/>
              <a:t>FO Methods for Determining HVT Location:</a:t>
            </a:r>
          </a:p>
          <a:p>
            <a:r>
              <a:rPr lang="en-US" b="1" dirty="0"/>
              <a:t>Polar Plot: Describes target location relative to the FO (used in </a:t>
            </a:r>
            <a:r>
              <a:rPr lang="en-US" b="1" dirty="0" err="1"/>
              <a:t>CallForFire</a:t>
            </a:r>
            <a:r>
              <a:rPr lang="en-US" b="1" dirty="0"/>
              <a:t>).</a:t>
            </a:r>
          </a:p>
          <a:p>
            <a:r>
              <a:rPr lang="en-US" b="1" dirty="0"/>
              <a:t>Grid Coordinates: Provides exact grid location of the HVT.</a:t>
            </a:r>
          </a:p>
          <a:p>
            <a:r>
              <a:rPr lang="en-US" b="1" dirty="0"/>
              <a:t>Shift from Known Point: Describes the target's position relative to a known point.</a:t>
            </a:r>
            <a:endParaRPr lang="en-IN" dirty="0"/>
          </a:p>
        </p:txBody>
      </p:sp>
    </p:spTree>
    <p:extLst>
      <p:ext uri="{BB962C8B-B14F-4D97-AF65-F5344CB8AC3E}">
        <p14:creationId xmlns:p14="http://schemas.microsoft.com/office/powerpoint/2010/main" val="5363069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50587-2A7B-164C-DC0B-9F652D662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3031F7-B4FD-6C1A-863E-2A09F95BFEF6}"/>
              </a:ext>
            </a:extLst>
          </p:cNvPr>
          <p:cNvSpPr>
            <a:spLocks noGrp="1"/>
          </p:cNvSpPr>
          <p:nvPr>
            <p:ph type="title"/>
          </p:nvPr>
        </p:nvSpPr>
        <p:spPr/>
        <p:txBody>
          <a:bodyPr/>
          <a:lstStyle/>
          <a:p>
            <a:r>
              <a:rPr lang="en-IN" dirty="0"/>
              <a:t>C</a:t>
            </a:r>
            <a:r>
              <a:rPr lang="en-US" b="1" dirty="0"/>
              <a:t>Location Calculation using Polar Plot</a:t>
            </a:r>
            <a:r>
              <a:rPr lang="en-US" dirty="0"/>
              <a:t>:</a:t>
            </a:r>
            <a:endParaRPr lang="en-IN" dirty="0"/>
          </a:p>
        </p:txBody>
      </p:sp>
      <p:sp>
        <p:nvSpPr>
          <p:cNvPr id="3" name="Text Placeholder 2">
            <a:extLst>
              <a:ext uri="{FF2B5EF4-FFF2-40B4-BE49-F238E27FC236}">
                <a16:creationId xmlns:a16="http://schemas.microsoft.com/office/drawing/2014/main" id="{D4795B90-1A90-4821-C9BF-70F052280B8A}"/>
              </a:ext>
            </a:extLst>
          </p:cNvPr>
          <p:cNvSpPr>
            <a:spLocks noGrp="1"/>
          </p:cNvSpPr>
          <p:nvPr>
            <p:ph type="body" sz="half" idx="1"/>
          </p:nvPr>
        </p:nvSpPr>
        <p:spPr>
          <a:xfrm>
            <a:off x="759884" y="1268414"/>
            <a:ext cx="10992845" cy="5360987"/>
          </a:xfrm>
        </p:spPr>
        <p:txBody>
          <a:bodyPr>
            <a:normAutofit lnSpcReduction="10000"/>
          </a:bodyPr>
          <a:lstStyle/>
          <a:p>
            <a:r>
              <a:rPr lang="en-US" b="1" dirty="0"/>
              <a:t>Utilizes the Military Grid Reference System (MGRS), dividing the world into 100,000-meter grids.</a:t>
            </a:r>
          </a:p>
          <a:p>
            <a:r>
              <a:rPr lang="en-US" b="1" dirty="0"/>
              <a:t>MGRS coordinates consist of:</a:t>
            </a:r>
          </a:p>
          <a:p>
            <a:r>
              <a:rPr lang="en-US" b="1" dirty="0"/>
              <a:t>Grid Zone Designator (GZD): Identifies vertical grid zones.</a:t>
            </a:r>
          </a:p>
          <a:p>
            <a:r>
              <a:rPr lang="en-US" b="1" dirty="0"/>
              <a:t>Square Identifier (SQID): Specifies a 100,000-meter square within the GZD.</a:t>
            </a:r>
          </a:p>
          <a:p>
            <a:r>
              <a:rPr lang="en-US" b="1" dirty="0"/>
              <a:t>Easting and Northing: Precise location coordinates within the square.</a:t>
            </a:r>
          </a:p>
          <a:p>
            <a:r>
              <a:rPr lang="en-US" b="1" dirty="0"/>
              <a:t>Given FO's position and target’s direction and distance, HVT coordinates are calculated:</a:t>
            </a:r>
          </a:p>
          <a:p>
            <a:r>
              <a:rPr lang="en-US" b="1" dirty="0" err="1"/>
              <a:t>HVTeasting</a:t>
            </a:r>
            <a:r>
              <a:rPr lang="en-US" b="1" dirty="0"/>
              <a:t>=</a:t>
            </a:r>
            <a:r>
              <a:rPr lang="en-US" b="1" dirty="0" err="1"/>
              <a:t>FOeasting+OTdistance×sin</a:t>
            </a:r>
            <a:r>
              <a:rPr lang="en-US" b="1" dirty="0"/>
              <a:t>⁡(𝜃)</a:t>
            </a:r>
          </a:p>
          <a:p>
            <a:r>
              <a:rPr lang="en-US" b="1" dirty="0"/>
              <a:t>HVT easting​ =FO easting​ +</a:t>
            </a:r>
            <a:r>
              <a:rPr lang="en-US" b="1" dirty="0" err="1"/>
              <a:t>OTdistance×sin</a:t>
            </a:r>
            <a:r>
              <a:rPr lang="en-US" b="1" dirty="0"/>
              <a:t>(</a:t>
            </a:r>
            <a:r>
              <a:rPr lang="el-GR" b="1" dirty="0"/>
              <a:t>θ)</a:t>
            </a:r>
            <a:r>
              <a:rPr lang="en-US" b="1" dirty="0" err="1"/>
              <a:t>HVTnorthing</a:t>
            </a:r>
            <a:r>
              <a:rPr lang="en-US" b="1" dirty="0"/>
              <a:t>=</a:t>
            </a:r>
            <a:r>
              <a:rPr lang="en-US" b="1" dirty="0" err="1"/>
              <a:t>FOnorthing+OTdistance×cos</a:t>
            </a:r>
            <a:r>
              <a:rPr lang="en-US" b="1" dirty="0"/>
              <a:t>⁡(𝜃)</a:t>
            </a:r>
          </a:p>
          <a:p>
            <a:r>
              <a:rPr lang="en-US" b="1" dirty="0"/>
              <a:t>HVT northing​ =FO northing​ +</a:t>
            </a:r>
            <a:r>
              <a:rPr lang="en-US" b="1" dirty="0" err="1"/>
              <a:t>OTdistance×cos</a:t>
            </a:r>
            <a:r>
              <a:rPr lang="en-US" b="1" dirty="0"/>
              <a:t>(</a:t>
            </a:r>
            <a:r>
              <a:rPr lang="el-GR" b="1" dirty="0"/>
              <a:t>θ)</a:t>
            </a:r>
            <a:endParaRPr lang="en-IN" dirty="0"/>
          </a:p>
        </p:txBody>
      </p:sp>
    </p:spTree>
    <p:extLst>
      <p:ext uri="{BB962C8B-B14F-4D97-AF65-F5344CB8AC3E}">
        <p14:creationId xmlns:p14="http://schemas.microsoft.com/office/powerpoint/2010/main" val="313600281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193E8-14DE-E51C-81A4-AD27F386D5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83E602-76DD-3E75-E223-EA3A9A3BA447}"/>
              </a:ext>
            </a:extLst>
          </p:cNvPr>
          <p:cNvSpPr>
            <a:spLocks noGrp="1"/>
          </p:cNvSpPr>
          <p:nvPr>
            <p:ph type="title"/>
          </p:nvPr>
        </p:nvSpPr>
        <p:spPr/>
        <p:txBody>
          <a:bodyPr/>
          <a:lstStyle/>
          <a:p>
            <a:r>
              <a:rPr lang="en-IN" dirty="0"/>
              <a:t>C</a:t>
            </a:r>
            <a:r>
              <a:rPr lang="en-US" b="1" dirty="0"/>
              <a:t>Location Calculation using Polar Plot</a:t>
            </a:r>
            <a:r>
              <a:rPr lang="en-US" dirty="0"/>
              <a:t>:</a:t>
            </a:r>
            <a:endParaRPr lang="en-IN" dirty="0"/>
          </a:p>
        </p:txBody>
      </p:sp>
      <p:sp>
        <p:nvSpPr>
          <p:cNvPr id="3" name="Text Placeholder 2">
            <a:extLst>
              <a:ext uri="{FF2B5EF4-FFF2-40B4-BE49-F238E27FC236}">
                <a16:creationId xmlns:a16="http://schemas.microsoft.com/office/drawing/2014/main" id="{A94C7C8B-93A1-38A4-BC69-1F701437C931}"/>
              </a:ext>
            </a:extLst>
          </p:cNvPr>
          <p:cNvSpPr>
            <a:spLocks noGrp="1"/>
          </p:cNvSpPr>
          <p:nvPr>
            <p:ph type="body" sz="half" idx="1"/>
          </p:nvPr>
        </p:nvSpPr>
        <p:spPr>
          <a:xfrm>
            <a:off x="759885" y="1268415"/>
            <a:ext cx="10414622" cy="1878198"/>
          </a:xfrm>
        </p:spPr>
        <p:txBody>
          <a:bodyPr>
            <a:normAutofit lnSpcReduction="10000"/>
          </a:bodyPr>
          <a:lstStyle/>
          <a:p>
            <a:r>
              <a:rPr lang="en-US" b="1" dirty="0"/>
              <a:t>Converting Coordinates for GIS Mapping</a:t>
            </a:r>
            <a:r>
              <a:rPr lang="en-US" dirty="0"/>
              <a:t>:</a:t>
            </a:r>
          </a:p>
          <a:p>
            <a:r>
              <a:rPr lang="en-IN" dirty="0"/>
              <a:t>MGRS coordinates converted to Universal Transverse Mercator (UTM) for GIS map plotting.</a:t>
            </a:r>
          </a:p>
          <a:p>
            <a:r>
              <a:rPr lang="en-IN" dirty="0"/>
              <a:t>Conversion includes GZD, hemisphere, easting, northing, and precision.</a:t>
            </a:r>
          </a:p>
          <a:p>
            <a:endParaRPr lang="en-IN" dirty="0"/>
          </a:p>
        </p:txBody>
      </p:sp>
      <p:sp>
        <p:nvSpPr>
          <p:cNvPr id="6" name="Rectangle 3">
            <a:extLst>
              <a:ext uri="{FF2B5EF4-FFF2-40B4-BE49-F238E27FC236}">
                <a16:creationId xmlns:a16="http://schemas.microsoft.com/office/drawing/2014/main" id="{8AA002D7-9C8B-234B-1AB5-C4B934E0A662}"/>
              </a:ext>
            </a:extLst>
          </p:cNvPr>
          <p:cNvSpPr>
            <a:spLocks noChangeArrowheads="1"/>
          </p:cNvSpPr>
          <p:nvPr/>
        </p:nvSpPr>
        <p:spPr bwMode="auto">
          <a:xfrm>
            <a:off x="1277815" y="2796988"/>
            <a:ext cx="963636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 Scenario</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Recon team identifies a weapons cache 100 km NE from 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 position: MGRS coordinates 11S NU 80305 10323.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HVT located 812 m from FO at a 1239 mil azimuth.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Calculations: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HVTeasting</a:t>
            </a:r>
            <a:r>
              <a:rPr kumimoji="0" lang="en-US" altLang="en-US" sz="1800" b="0" i="0" u="none" strike="noStrike" cap="none" normalizeH="0" baseline="0" dirty="0">
                <a:ln>
                  <a:noFill/>
                </a:ln>
                <a:solidFill>
                  <a:schemeClr val="tx1"/>
                </a:solidFill>
                <a:effectLst/>
                <a:latin typeface="Arial" panose="020B0604020202020204" pitchFamily="34" charset="0"/>
              </a:rPr>
              <a:t>=803050000+812×9379=810665748\text{HVT}_{\text{easting}} = 803050000 + 812 \times 9379 = 810665748HVTeasting​=803050000+812×9379=810665748</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HVTnorthing</a:t>
            </a:r>
            <a:r>
              <a:rPr kumimoji="0" lang="en-US" altLang="en-US" sz="1800" b="0" i="0" u="none" strike="noStrike" cap="none" normalizeH="0" baseline="0" dirty="0">
                <a:ln>
                  <a:noFill/>
                </a:ln>
                <a:solidFill>
                  <a:schemeClr val="tx1"/>
                </a:solidFill>
                <a:effectLst/>
                <a:latin typeface="Arial" panose="020B0604020202020204" pitchFamily="34" charset="0"/>
              </a:rPr>
              <a:t>=103230000+812×3470=106047640\text{HVT}_{\text{northing}} = 103230000 + 812 \times 3470 = 106047640HVTnorthing​=103230000+812×3470=106047640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Results sent encrypted to FDC and decrypted to obtain coordinates: </a:t>
            </a:r>
            <a:r>
              <a:rPr kumimoji="0" lang="en-US" altLang="en-US" sz="1800" b="1" i="0" u="none" strike="noStrike" cap="none" normalizeH="0" baseline="0" dirty="0">
                <a:ln>
                  <a:noFill/>
                </a:ln>
                <a:solidFill>
                  <a:schemeClr val="tx1"/>
                </a:solidFill>
                <a:effectLst/>
                <a:latin typeface="Arial" panose="020B0604020202020204" pitchFamily="34" charset="0"/>
              </a:rPr>
              <a:t>11S NU 81066 10604</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2134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C9FA6-84A9-F402-E00D-02015E15C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62D2B-83D1-11E2-9AF0-F9F7A90D4D3C}"/>
              </a:ext>
            </a:extLst>
          </p:cNvPr>
          <p:cNvSpPr>
            <a:spLocks noGrp="1"/>
          </p:cNvSpPr>
          <p:nvPr>
            <p:ph type="title"/>
          </p:nvPr>
        </p:nvSpPr>
        <p:spPr/>
        <p:txBody>
          <a:bodyPr/>
          <a:lstStyle/>
          <a:p>
            <a:r>
              <a:rPr lang="en-IN" dirty="0"/>
              <a:t>C</a:t>
            </a:r>
            <a:r>
              <a:rPr lang="en-US" b="1" dirty="0"/>
              <a:t>Location Calculation using Polar Plot</a:t>
            </a:r>
            <a:r>
              <a:rPr lang="en-US" dirty="0"/>
              <a:t>:</a:t>
            </a:r>
            <a:endParaRPr lang="en-IN" dirty="0"/>
          </a:p>
        </p:txBody>
      </p:sp>
      <p:sp>
        <p:nvSpPr>
          <p:cNvPr id="5" name="TextBox 4">
            <a:extLst>
              <a:ext uri="{FF2B5EF4-FFF2-40B4-BE49-F238E27FC236}">
                <a16:creationId xmlns:a16="http://schemas.microsoft.com/office/drawing/2014/main" id="{6A0D1506-CF10-0E62-2F67-438363CB6080}"/>
              </a:ext>
            </a:extLst>
          </p:cNvPr>
          <p:cNvSpPr txBox="1"/>
          <p:nvPr/>
        </p:nvSpPr>
        <p:spPr>
          <a:xfrm>
            <a:off x="1502709" y="1120675"/>
            <a:ext cx="9564219" cy="1477328"/>
          </a:xfrm>
          <a:prstGeom prst="rect">
            <a:avLst/>
          </a:prstGeom>
          <a:noFill/>
        </p:spPr>
        <p:txBody>
          <a:bodyPr wrap="square">
            <a:spAutoFit/>
          </a:bodyPr>
          <a:lstStyle/>
          <a:p>
            <a:r>
              <a:rPr lang="en-IN" b="1" dirty="0"/>
              <a:t>Data Handling with Homomorphic Encryption</a:t>
            </a:r>
            <a:r>
              <a:rPr lang="en-IN" dirty="0"/>
              <a:t>:</a:t>
            </a:r>
          </a:p>
          <a:p>
            <a:pPr>
              <a:buFont typeface="Arial" panose="020B0604020202020204" pitchFamily="34" charset="0"/>
              <a:buChar char="•"/>
            </a:pPr>
            <a:r>
              <a:rPr lang="en-IN" dirty="0"/>
              <a:t>Target information is encrypted before transmission to the cloud.</a:t>
            </a:r>
          </a:p>
          <a:p>
            <a:pPr>
              <a:buFont typeface="Arial" panose="020B0604020202020204" pitchFamily="34" charset="0"/>
              <a:buChar char="•"/>
            </a:pPr>
            <a:r>
              <a:rPr lang="en-IN" dirty="0"/>
              <a:t>Homomorphic encryption enables secure computations on encrypted data.</a:t>
            </a:r>
          </a:p>
          <a:p>
            <a:pPr>
              <a:buFont typeface="Arial" panose="020B0604020202020204" pitchFamily="34" charset="0"/>
              <a:buChar char="•"/>
            </a:pPr>
            <a:r>
              <a:rPr lang="en-IN" dirty="0"/>
              <a:t>Pre-computed sine and cosine values scaled to integers (using a scaling factor) allow efficient calculations, avoiding costly bootstrapping operations.</a:t>
            </a:r>
          </a:p>
        </p:txBody>
      </p:sp>
    </p:spTree>
    <p:extLst>
      <p:ext uri="{BB962C8B-B14F-4D97-AF65-F5344CB8AC3E}">
        <p14:creationId xmlns:p14="http://schemas.microsoft.com/office/powerpoint/2010/main" val="384073530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C4C5-A988-2915-A0E2-F87248FF6A6F}"/>
              </a:ext>
            </a:extLst>
          </p:cNvPr>
          <p:cNvSpPr>
            <a:spLocks noGrp="1"/>
          </p:cNvSpPr>
          <p:nvPr>
            <p:ph type="title"/>
          </p:nvPr>
        </p:nvSpPr>
        <p:spPr/>
        <p:txBody>
          <a:bodyPr>
            <a:noAutofit/>
          </a:bodyPr>
          <a:lstStyle/>
          <a:p>
            <a:r>
              <a:rPr lang="en-US" dirty="0" err="1">
                <a:solidFill>
                  <a:srgbClr val="000000"/>
                </a:solidFill>
                <a:effectLst/>
                <a:highlight>
                  <a:srgbClr val="FFFF00"/>
                </a:highlight>
                <a:latin typeface="Times New Roman" panose="02020603050405020304" pitchFamily="18" charset="0"/>
                <a:ea typeface="Aptos" panose="020B0004020202020204" pitchFamily="34" charset="0"/>
                <a:cs typeface="Bookman Old Style" panose="02050604050505020204" pitchFamily="18" charset="0"/>
              </a:rPr>
              <a:t>CallForFire</a:t>
            </a:r>
            <a:r>
              <a:rPr lang="en-US" dirty="0">
                <a:solidFill>
                  <a:srgbClr val="000000"/>
                </a:solidFill>
                <a:effectLst/>
                <a:highlight>
                  <a:srgbClr val="FFFF00"/>
                </a:highlight>
                <a:latin typeface="Times New Roman" panose="02020603050405020304" pitchFamily="18" charset="0"/>
                <a:ea typeface="Aptos" panose="020B0004020202020204" pitchFamily="34" charset="0"/>
                <a:cs typeface="Bookman Old Style" panose="02050604050505020204" pitchFamily="18" charset="0"/>
              </a:rPr>
              <a:t> performance</a:t>
            </a:r>
            <a:endParaRPr lang="en-IN" sz="7200" dirty="0"/>
          </a:p>
        </p:txBody>
      </p:sp>
      <p:sp>
        <p:nvSpPr>
          <p:cNvPr id="5" name="Rectangle 1">
            <a:extLst>
              <a:ext uri="{FF2B5EF4-FFF2-40B4-BE49-F238E27FC236}">
                <a16:creationId xmlns:a16="http://schemas.microsoft.com/office/drawing/2014/main" id="{FC8B4F7E-3365-4A04-5A82-CA19D5E87409}"/>
              </a:ext>
            </a:extLst>
          </p:cNvPr>
          <p:cNvSpPr>
            <a:spLocks noChangeArrowheads="1"/>
          </p:cNvSpPr>
          <p:nvPr/>
        </p:nvSpPr>
        <p:spPr bwMode="auto">
          <a:xfrm>
            <a:off x="1317812" y="2136338"/>
            <a:ext cx="935915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Computation Overhead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Measures time required for encryption, location computation, and decryption.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 findings: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Encryption of location data (six parameters): ~0.64 seconds.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Computation of target’s east and north coordinates (easting and northing): ~2.2 and ~2.34 seconds, respectively.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Decryption of location data: ~39.2 seconds, which is higher due to the lack of efficient data packing.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850580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7E1D5-E97F-F79E-6AA1-74DD50DAC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CEDB9-3E81-09A2-E2F1-B47A8918DB76}"/>
              </a:ext>
            </a:extLst>
          </p:cNvPr>
          <p:cNvSpPr>
            <a:spLocks noGrp="1"/>
          </p:cNvSpPr>
          <p:nvPr>
            <p:ph type="title"/>
          </p:nvPr>
        </p:nvSpPr>
        <p:spPr/>
        <p:txBody>
          <a:bodyPr/>
          <a:lstStyle/>
          <a:p>
            <a:endParaRPr lang="en-IN"/>
          </a:p>
        </p:txBody>
      </p:sp>
      <p:sp>
        <p:nvSpPr>
          <p:cNvPr id="5" name="Rectangle 1">
            <a:extLst>
              <a:ext uri="{FF2B5EF4-FFF2-40B4-BE49-F238E27FC236}">
                <a16:creationId xmlns:a16="http://schemas.microsoft.com/office/drawing/2014/main" id="{62B030D6-FE2E-461E-0AFC-4DC0F34FED34}"/>
              </a:ext>
            </a:extLst>
          </p:cNvPr>
          <p:cNvSpPr>
            <a:spLocks noChangeArrowheads="1"/>
          </p:cNvSpPr>
          <p:nvPr/>
        </p:nvSpPr>
        <p:spPr bwMode="auto">
          <a:xfrm>
            <a:off x="1416423" y="896304"/>
            <a:ext cx="935915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Transmission Overhead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Evaluates end-to-end time for transmitting encrypted vs. unencrypted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 findings: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Transmission of unencrypted FO location to FDC: ~1.1 seconds.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Transmission of encrypted FO location to FDC: ~23.5 seconds.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increased time reflects the additional overhead of encryption but still supports feasible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Storage Overhead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Assesses storage requirements for encrypted vs. unencrypted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 findings: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Each encrypted location requires significantly more storage than the unencrypted version, due to the larger ciphertext size.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average size of an encrypted location is around 8.96 MB compared to 17.6 bytes for unencrypted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Compression methods help reduce storage but remain a key area for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Overall Feasibility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Despite higher computational and storage costs, </a:t>
            </a:r>
            <a:r>
              <a:rPr kumimoji="0" lang="en-US" altLang="en-US" sz="1800" b="0" i="0" u="none" strike="noStrike" cap="none" normalizeH="0" baseline="0" dirty="0" err="1">
                <a:ln>
                  <a:noFill/>
                </a:ln>
                <a:solidFill>
                  <a:schemeClr val="tx1"/>
                </a:solidFill>
                <a:effectLst/>
                <a:latin typeface="Arial" panose="020B0604020202020204" pitchFamily="34" charset="0"/>
              </a:rPr>
              <a:t>CallForFire</a:t>
            </a:r>
            <a:r>
              <a:rPr kumimoji="0" lang="en-US" altLang="en-US" sz="1800" b="0" i="0" u="none" strike="noStrike" cap="none" normalizeH="0" baseline="0" dirty="0">
                <a:ln>
                  <a:noFill/>
                </a:ln>
                <a:solidFill>
                  <a:schemeClr val="tx1"/>
                </a:solidFill>
                <a:effectLst/>
                <a:latin typeface="Arial" panose="020B0604020202020204" pitchFamily="34" charset="0"/>
              </a:rPr>
              <a:t> demonstrates that secure cloud-based operations are achievable.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GPU-based parallelization and homomorphic encryption allow real-time processing for defense applications, balancing security and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465286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9679-0575-764B-34C5-1F90A43B0DA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Thank you</a:t>
            </a:r>
          </a:p>
        </p:txBody>
      </p:sp>
      <p:pic>
        <p:nvPicPr>
          <p:cNvPr id="5" name="Content Placeholder 4" descr="A qr code on a white background&#10;&#10;Description automatically generated">
            <a:extLst>
              <a:ext uri="{FF2B5EF4-FFF2-40B4-BE49-F238E27FC236}">
                <a16:creationId xmlns:a16="http://schemas.microsoft.com/office/drawing/2014/main" id="{6F0EE7F5-AD9C-89ED-BD46-A3B96E3FBD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510" y="467208"/>
            <a:ext cx="5923584" cy="5923584"/>
          </a:xfrm>
          <a:prstGeom prst="rect">
            <a:avLst/>
          </a:prstGeom>
        </p:spPr>
      </p:pic>
      <p:pic>
        <p:nvPicPr>
          <p:cNvPr id="3" name="Picture 2" descr="A colorful logo with a white background&#10;&#10;Description automatically generated">
            <a:extLst>
              <a:ext uri="{FF2B5EF4-FFF2-40B4-BE49-F238E27FC236}">
                <a16:creationId xmlns:a16="http://schemas.microsoft.com/office/drawing/2014/main" id="{93EAA8B0-7E87-C804-ED66-DA36517072CD}"/>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1173428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1026">
            <a:extLst>
              <a:ext uri="{FF2B5EF4-FFF2-40B4-BE49-F238E27FC236}">
                <a16:creationId xmlns:a16="http://schemas.microsoft.com/office/drawing/2014/main" id="{BE844DE9-6B84-388F-65D9-1324DA4057D9}"/>
              </a:ext>
            </a:extLst>
          </p:cNvPr>
          <p:cNvSpPr>
            <a:spLocks noGrp="1" noChangeArrowheads="1"/>
          </p:cNvSpPr>
          <p:nvPr>
            <p:ph idx="1"/>
          </p:nvPr>
        </p:nvSpPr>
        <p:spPr>
          <a:xfrm>
            <a:off x="2209800" y="1143000"/>
            <a:ext cx="8839200" cy="5334000"/>
          </a:xfrm>
        </p:spPr>
        <p:txBody>
          <a:bodyPr/>
          <a:lstStyle/>
          <a:p>
            <a:pPr marL="609600" indent="-609600"/>
            <a:r>
              <a:rPr lang="en-US" altLang="en-US" sz="2400">
                <a:latin typeface="Garamond" panose="02020404030301010803" pitchFamily="18" charset="0"/>
                <a:cs typeface="Times New Roman" panose="02020603050405020304" pitchFamily="18" charset="0"/>
              </a:rPr>
              <a:t>Any letter can be substituted for any other letter</a:t>
            </a:r>
          </a:p>
          <a:p>
            <a:pPr marL="1100138" lvl="1" indent="-533400"/>
            <a:r>
              <a:rPr lang="en-US" altLang="en-US" sz="2000">
                <a:latin typeface="Garamond" panose="02020404030301010803" pitchFamily="18" charset="0"/>
                <a:cs typeface="Times New Roman" panose="02020603050405020304" pitchFamily="18" charset="0"/>
              </a:rPr>
              <a:t>Each letter has to have a unique substitute</a:t>
            </a:r>
          </a:p>
          <a:p>
            <a:pPr marL="1100138" lvl="1" indent="-533400"/>
            <a:endParaRPr lang="en-US" altLang="en-US" sz="2000">
              <a:latin typeface="Garamond" panose="02020404030301010803" pitchFamily="18" charset="0"/>
              <a:cs typeface="Times New Roman" panose="02020603050405020304" pitchFamily="18" charset="0"/>
            </a:endParaRPr>
          </a:p>
          <a:p>
            <a:pPr marL="1100138" lvl="1" indent="-533400"/>
            <a:endParaRPr lang="en-US" altLang="en-US" sz="2000">
              <a:latin typeface="Trebuchet MS" panose="020B0603020202020204" pitchFamily="34" charset="0"/>
              <a:cs typeface="Times New Roman" panose="02020603050405020304" pitchFamily="18" charset="0"/>
            </a:endParaRPr>
          </a:p>
          <a:p>
            <a:pPr marL="1100138" lvl="1" indent="-533400"/>
            <a:endParaRPr lang="en-US" altLang="en-US" sz="2000">
              <a:latin typeface="Trebuchet MS" panose="020B0603020202020204" pitchFamily="34" charset="0"/>
              <a:cs typeface="Times New Roman" panose="02020603050405020304" pitchFamily="18" charset="0"/>
            </a:endParaRPr>
          </a:p>
          <a:p>
            <a:pPr marL="1100138" lvl="1" indent="-533400"/>
            <a:endParaRPr lang="en-US" altLang="en-US" sz="2000">
              <a:latin typeface="Trebuchet MS" panose="020B0603020202020204" pitchFamily="34" charset="0"/>
              <a:cs typeface="Times New Roman" panose="02020603050405020304" pitchFamily="18" charset="0"/>
            </a:endParaRPr>
          </a:p>
          <a:p>
            <a:pPr marL="1100138" lvl="1" indent="-533400"/>
            <a:endParaRPr lang="en-US" altLang="en-US" sz="2000">
              <a:latin typeface="Trebuchet MS" panose="020B0603020202020204" pitchFamily="34" charset="0"/>
              <a:cs typeface="Times New Roman" panose="02020603050405020304" pitchFamily="18" charset="0"/>
            </a:endParaRPr>
          </a:p>
          <a:p>
            <a:pPr marL="609600" indent="-609600"/>
            <a:r>
              <a:rPr lang="en-US" altLang="en-US" sz="2400">
                <a:latin typeface="Garamond" panose="02020404030301010803" pitchFamily="18" charset="0"/>
                <a:cs typeface="Times New Roman" panose="02020603050405020304" pitchFamily="18" charset="0"/>
              </a:rPr>
              <a:t>There are 26! pairing of letters (~10</a:t>
            </a:r>
            <a:r>
              <a:rPr lang="en-US" altLang="en-US" sz="2400" baseline="30000">
                <a:latin typeface="Garamond" panose="02020404030301010803" pitchFamily="18" charset="0"/>
                <a:cs typeface="Times New Roman" panose="02020603050405020304" pitchFamily="18" charset="0"/>
              </a:rPr>
              <a:t>26</a:t>
            </a:r>
            <a:r>
              <a:rPr lang="en-US" altLang="en-US" sz="2400">
                <a:latin typeface="Garamond" panose="02020404030301010803" pitchFamily="18" charset="0"/>
                <a:cs typeface="Times New Roman" panose="02020603050405020304" pitchFamily="18" charset="0"/>
              </a:rPr>
              <a:t>) </a:t>
            </a:r>
          </a:p>
          <a:p>
            <a:pPr marL="609600" indent="-609600"/>
            <a:r>
              <a:rPr lang="en-US" altLang="en-US" sz="2400">
                <a:latin typeface="Garamond" panose="02020404030301010803" pitchFamily="18" charset="0"/>
                <a:cs typeface="Times New Roman" panose="02020603050405020304" pitchFamily="18" charset="0"/>
              </a:rPr>
              <a:t>Brute Force approach would be too time consuming</a:t>
            </a:r>
          </a:p>
          <a:p>
            <a:pPr marL="1100138" lvl="1" indent="-533400"/>
            <a:r>
              <a:rPr lang="en-US" altLang="en-US" sz="2000">
                <a:latin typeface="Garamond" panose="02020404030301010803" pitchFamily="18" charset="0"/>
                <a:cs typeface="Times New Roman" panose="02020603050405020304" pitchFamily="18" charset="0"/>
              </a:rPr>
              <a:t>Statistical Analysis would make it feasible to crack the key</a:t>
            </a:r>
          </a:p>
        </p:txBody>
      </p:sp>
      <p:sp>
        <p:nvSpPr>
          <p:cNvPr id="372739" name="Rectangle 1027">
            <a:extLst>
              <a:ext uri="{FF2B5EF4-FFF2-40B4-BE49-F238E27FC236}">
                <a16:creationId xmlns:a16="http://schemas.microsoft.com/office/drawing/2014/main" id="{BB9C575E-AF47-2A8C-3E20-A64EA5B5BC23}"/>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Substitution Cipher</a:t>
            </a:r>
            <a:r>
              <a:rPr lang="en-US" altLang="en-US" sz="3200">
                <a:solidFill>
                  <a:srgbClr val="CC0000"/>
                </a:solidFill>
                <a:latin typeface="Arial-BoldMT"/>
              </a:rPr>
              <a:t> </a:t>
            </a:r>
            <a:br>
              <a:rPr lang="en-US" altLang="en-US" sz="3200">
                <a:solidFill>
                  <a:srgbClr val="CC0000"/>
                </a:solidFill>
                <a:latin typeface="Arial-BoldMT"/>
              </a:rPr>
            </a:br>
            <a:r>
              <a:rPr lang="en-US" altLang="en-US" sz="2400">
                <a:solidFill>
                  <a:srgbClr val="333399"/>
                </a:solidFill>
                <a:latin typeface="Arial" panose="020B0604020202020204" pitchFamily="34" charset="0"/>
              </a:rPr>
              <a:t>Monoalphabetic Cipher</a:t>
            </a:r>
            <a:endParaRPr lang="en-US" altLang="en-US" sz="2800">
              <a:solidFill>
                <a:srgbClr val="CC0000"/>
              </a:solidFill>
              <a:latin typeface="Arial-BoldMT"/>
            </a:endParaRPr>
          </a:p>
        </p:txBody>
      </p:sp>
      <p:grpSp>
        <p:nvGrpSpPr>
          <p:cNvPr id="372760" name="Group 1048">
            <a:extLst>
              <a:ext uri="{FF2B5EF4-FFF2-40B4-BE49-F238E27FC236}">
                <a16:creationId xmlns:a16="http://schemas.microsoft.com/office/drawing/2014/main" id="{E5488D66-526A-C1D0-0317-A530620F5AF6}"/>
              </a:ext>
            </a:extLst>
          </p:cNvPr>
          <p:cNvGrpSpPr>
            <a:grpSpLocks/>
          </p:cNvGrpSpPr>
          <p:nvPr/>
        </p:nvGrpSpPr>
        <p:grpSpPr bwMode="auto">
          <a:xfrm>
            <a:off x="2738438" y="2286001"/>
            <a:ext cx="6786562" cy="1249363"/>
            <a:chOff x="765" y="1526"/>
            <a:chExt cx="4275" cy="787"/>
          </a:xfrm>
        </p:grpSpPr>
        <p:sp>
          <p:nvSpPr>
            <p:cNvPr id="372747" name="Text Box 1035">
              <a:extLst>
                <a:ext uri="{FF2B5EF4-FFF2-40B4-BE49-F238E27FC236}">
                  <a16:creationId xmlns:a16="http://schemas.microsoft.com/office/drawing/2014/main" id="{275C38BC-4B4E-ABE8-B0C3-9802A6D368F6}"/>
                </a:ext>
              </a:extLst>
            </p:cNvPr>
            <p:cNvSpPr txBox="1">
              <a:spLocks noChangeArrowheads="1"/>
            </p:cNvSpPr>
            <p:nvPr/>
          </p:nvSpPr>
          <p:spPr bwMode="auto">
            <a:xfrm>
              <a:off x="813" y="1565"/>
              <a:ext cx="40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Garamond" panose="02020404030301010803" pitchFamily="18" charset="0"/>
                </a:rPr>
                <a:t>A B C D E F G H  I  J K L M N O P Q R S T U V W X Y Z</a:t>
              </a:r>
            </a:p>
          </p:txBody>
        </p:sp>
        <p:sp>
          <p:nvSpPr>
            <p:cNvPr id="372748" name="Text Box 1036">
              <a:extLst>
                <a:ext uri="{FF2B5EF4-FFF2-40B4-BE49-F238E27FC236}">
                  <a16:creationId xmlns:a16="http://schemas.microsoft.com/office/drawing/2014/main" id="{81463450-BB56-295C-0746-701ADB558DB3}"/>
                </a:ext>
              </a:extLst>
            </p:cNvPr>
            <p:cNvSpPr txBox="1">
              <a:spLocks noChangeArrowheads="1"/>
            </p:cNvSpPr>
            <p:nvPr/>
          </p:nvSpPr>
          <p:spPr bwMode="auto">
            <a:xfrm>
              <a:off x="813" y="2063"/>
              <a:ext cx="40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Garamond" panose="02020404030301010803" pitchFamily="18" charset="0"/>
                </a:rPr>
                <a:t>M N B V C X Z A S D F G H J  K L P O  I U Y T R E W Q</a:t>
              </a:r>
            </a:p>
          </p:txBody>
        </p:sp>
        <p:sp>
          <p:nvSpPr>
            <p:cNvPr id="372749" name="Line 1037">
              <a:extLst>
                <a:ext uri="{FF2B5EF4-FFF2-40B4-BE49-F238E27FC236}">
                  <a16:creationId xmlns:a16="http://schemas.microsoft.com/office/drawing/2014/main" id="{E87B40F1-1F21-F145-AEBB-E980082C52ED}"/>
                </a:ext>
              </a:extLst>
            </p:cNvPr>
            <p:cNvSpPr>
              <a:spLocks noChangeShapeType="1"/>
            </p:cNvSpPr>
            <p:nvPr/>
          </p:nvSpPr>
          <p:spPr bwMode="auto">
            <a:xfrm>
              <a:off x="2814" y="1814"/>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2750" name="Rectangle 1038">
              <a:extLst>
                <a:ext uri="{FF2B5EF4-FFF2-40B4-BE49-F238E27FC236}">
                  <a16:creationId xmlns:a16="http://schemas.microsoft.com/office/drawing/2014/main" id="{DA92AEE0-EC34-1DF6-D459-EC652B158C85}"/>
                </a:ext>
              </a:extLst>
            </p:cNvPr>
            <p:cNvSpPr>
              <a:spLocks noChangeArrowheads="1"/>
            </p:cNvSpPr>
            <p:nvPr/>
          </p:nvSpPr>
          <p:spPr bwMode="auto">
            <a:xfrm>
              <a:off x="765" y="1526"/>
              <a:ext cx="4275" cy="76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72753" name="AutoShape 1041">
            <a:extLst>
              <a:ext uri="{FF2B5EF4-FFF2-40B4-BE49-F238E27FC236}">
                <a16:creationId xmlns:a16="http://schemas.microsoft.com/office/drawing/2014/main" id="{1416722C-520F-5213-DCBC-C6FF5AFA1C92}"/>
              </a:ext>
            </a:extLst>
          </p:cNvPr>
          <p:cNvSpPr>
            <a:spLocks noChangeArrowheads="1"/>
          </p:cNvSpPr>
          <p:nvPr/>
        </p:nvSpPr>
        <p:spPr bwMode="auto">
          <a:xfrm>
            <a:off x="7924800" y="5219700"/>
            <a:ext cx="13716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Encrypted </a:t>
            </a:r>
          </a:p>
          <a:p>
            <a:pPr algn="ctr"/>
            <a:r>
              <a:rPr lang="en-US" altLang="en-US" sz="1200"/>
              <a:t>Message:</a:t>
            </a:r>
          </a:p>
          <a:p>
            <a:pPr algn="ctr"/>
            <a:r>
              <a:rPr lang="en-US" altLang="en-US" sz="1200">
                <a:solidFill>
                  <a:srgbClr val="CC0000"/>
                </a:solidFill>
              </a:rPr>
              <a:t>Nkn, s gktc wky. </a:t>
            </a:r>
          </a:p>
          <a:p>
            <a:pPr algn="ctr"/>
            <a:r>
              <a:rPr lang="en-US" altLang="en-US" sz="1200">
                <a:solidFill>
                  <a:srgbClr val="CC0000"/>
                </a:solidFill>
              </a:rPr>
              <a:t>mgsbc</a:t>
            </a:r>
          </a:p>
        </p:txBody>
      </p:sp>
      <p:sp>
        <p:nvSpPr>
          <p:cNvPr id="372754" name="AutoShape 1042">
            <a:extLst>
              <a:ext uri="{FF2B5EF4-FFF2-40B4-BE49-F238E27FC236}">
                <a16:creationId xmlns:a16="http://schemas.microsoft.com/office/drawing/2014/main" id="{584B318F-5F6A-0D0F-93DE-AD55C91A0448}"/>
              </a:ext>
            </a:extLst>
          </p:cNvPr>
          <p:cNvSpPr>
            <a:spLocks noChangeArrowheads="1"/>
          </p:cNvSpPr>
          <p:nvPr/>
        </p:nvSpPr>
        <p:spPr bwMode="auto">
          <a:xfrm>
            <a:off x="2514600" y="5219700"/>
            <a:ext cx="13716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Message:</a:t>
            </a:r>
          </a:p>
          <a:p>
            <a:pPr algn="ctr"/>
            <a:endParaRPr lang="en-US" altLang="en-US" sz="1200">
              <a:solidFill>
                <a:srgbClr val="CC0000"/>
              </a:solidFill>
            </a:endParaRPr>
          </a:p>
          <a:p>
            <a:pPr algn="ctr"/>
            <a:r>
              <a:rPr lang="en-US" altLang="en-US" sz="1200">
                <a:solidFill>
                  <a:srgbClr val="CC0000"/>
                </a:solidFill>
              </a:rPr>
              <a:t>Bob, I love you. </a:t>
            </a:r>
          </a:p>
          <a:p>
            <a:pPr algn="ctr"/>
            <a:r>
              <a:rPr lang="en-US" altLang="en-US" sz="1200">
                <a:solidFill>
                  <a:srgbClr val="CC0000"/>
                </a:solidFill>
              </a:rPr>
              <a:t>Alice</a:t>
            </a:r>
          </a:p>
        </p:txBody>
      </p:sp>
      <p:sp>
        <p:nvSpPr>
          <p:cNvPr id="372755" name="AutoShape 1043">
            <a:extLst>
              <a:ext uri="{FF2B5EF4-FFF2-40B4-BE49-F238E27FC236}">
                <a16:creationId xmlns:a16="http://schemas.microsoft.com/office/drawing/2014/main" id="{127A599B-0BA6-9809-BF88-608E75648B67}"/>
              </a:ext>
            </a:extLst>
          </p:cNvPr>
          <p:cNvSpPr>
            <a:spLocks noChangeArrowheads="1"/>
          </p:cNvSpPr>
          <p:nvPr/>
        </p:nvSpPr>
        <p:spPr bwMode="auto">
          <a:xfrm>
            <a:off x="5105400" y="5181600"/>
            <a:ext cx="1371600" cy="1066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Cipher:</a:t>
            </a:r>
          </a:p>
          <a:p>
            <a:pPr algn="ctr"/>
            <a:r>
              <a:rPr lang="en-US" altLang="en-US" sz="1200">
                <a:solidFill>
                  <a:srgbClr val="CC0000"/>
                </a:solidFill>
              </a:rPr>
              <a:t>Monoalphabetic</a:t>
            </a:r>
          </a:p>
          <a:p>
            <a:pPr algn="ctr"/>
            <a:r>
              <a:rPr lang="en-US" altLang="en-US" sz="1200">
                <a:solidFill>
                  <a:srgbClr val="CC0000"/>
                </a:solidFill>
              </a:rPr>
              <a:t>Cipher</a:t>
            </a:r>
            <a:r>
              <a:rPr lang="en-US" altLang="en-US" sz="1200"/>
              <a:t> </a:t>
            </a:r>
          </a:p>
          <a:p>
            <a:pPr algn="ctr"/>
            <a:endParaRPr lang="en-US" altLang="en-US" sz="1200">
              <a:solidFill>
                <a:srgbClr val="CC0000"/>
              </a:solidFill>
            </a:endParaRPr>
          </a:p>
        </p:txBody>
      </p:sp>
      <p:sp>
        <p:nvSpPr>
          <p:cNvPr id="372756" name="Line 1044">
            <a:extLst>
              <a:ext uri="{FF2B5EF4-FFF2-40B4-BE49-F238E27FC236}">
                <a16:creationId xmlns:a16="http://schemas.microsoft.com/office/drawing/2014/main" id="{DA3D2448-4E50-3ED5-DAB0-4EC42C08F69C}"/>
              </a:ext>
            </a:extLst>
          </p:cNvPr>
          <p:cNvSpPr>
            <a:spLocks noChangeShapeType="1"/>
          </p:cNvSpPr>
          <p:nvPr/>
        </p:nvSpPr>
        <p:spPr bwMode="auto">
          <a:xfrm flipV="1">
            <a:off x="5715000" y="632460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2757" name="Line 1045">
            <a:extLst>
              <a:ext uri="{FF2B5EF4-FFF2-40B4-BE49-F238E27FC236}">
                <a16:creationId xmlns:a16="http://schemas.microsoft.com/office/drawing/2014/main" id="{BE9842DF-F2B6-CF1F-5A93-822FAC4DAD98}"/>
              </a:ext>
            </a:extLst>
          </p:cNvPr>
          <p:cNvSpPr>
            <a:spLocks noChangeShapeType="1"/>
          </p:cNvSpPr>
          <p:nvPr/>
        </p:nvSpPr>
        <p:spPr bwMode="auto">
          <a:xfrm rot="16200000">
            <a:off x="4305300" y="54483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2758" name="Line 1046">
            <a:extLst>
              <a:ext uri="{FF2B5EF4-FFF2-40B4-BE49-F238E27FC236}">
                <a16:creationId xmlns:a16="http://schemas.microsoft.com/office/drawing/2014/main" id="{F33E8EE1-C178-164C-621D-A8552ABA9725}"/>
              </a:ext>
            </a:extLst>
          </p:cNvPr>
          <p:cNvSpPr>
            <a:spLocks noChangeShapeType="1"/>
          </p:cNvSpPr>
          <p:nvPr/>
        </p:nvSpPr>
        <p:spPr bwMode="auto">
          <a:xfrm rot="16200000">
            <a:off x="7200900" y="54483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2759" name="Text Box 1047">
            <a:extLst>
              <a:ext uri="{FF2B5EF4-FFF2-40B4-BE49-F238E27FC236}">
                <a16:creationId xmlns:a16="http://schemas.microsoft.com/office/drawing/2014/main" id="{0874352B-D615-447F-78A7-2C88214CA0EB}"/>
              </a:ext>
            </a:extLst>
          </p:cNvPr>
          <p:cNvSpPr txBox="1">
            <a:spLocks noChangeArrowheads="1"/>
          </p:cNvSpPr>
          <p:nvPr/>
        </p:nvSpPr>
        <p:spPr bwMode="auto">
          <a:xfrm>
            <a:off x="5354638" y="6491288"/>
            <a:ext cx="513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a:t>
            </a:r>
            <a:r>
              <a:rPr lang="en-US" altLang="en-US" sz="1200"/>
              <a:t>Key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1026">
            <a:extLst>
              <a:ext uri="{FF2B5EF4-FFF2-40B4-BE49-F238E27FC236}">
                <a16:creationId xmlns:a16="http://schemas.microsoft.com/office/drawing/2014/main" id="{561813E0-F73C-0D3A-8356-D6F01ECD3CAD}"/>
              </a:ext>
            </a:extLst>
          </p:cNvPr>
          <p:cNvSpPr>
            <a:spLocks noGrp="1" noChangeArrowheads="1"/>
          </p:cNvSpPr>
          <p:nvPr>
            <p:ph idx="1"/>
          </p:nvPr>
        </p:nvSpPr>
        <p:spPr>
          <a:xfrm>
            <a:off x="2209800" y="1143000"/>
            <a:ext cx="8839200" cy="5334000"/>
          </a:xfrm>
        </p:spPr>
        <p:txBody>
          <a:bodyPr/>
          <a:lstStyle/>
          <a:p>
            <a:pPr marL="609600" indent="-609600"/>
            <a:r>
              <a:rPr lang="en-US" altLang="en-US" sz="2400">
                <a:latin typeface="Garamond" panose="02020404030301010803" pitchFamily="18" charset="0"/>
                <a:cs typeface="Times New Roman" panose="02020603050405020304" pitchFamily="18" charset="0"/>
              </a:rPr>
              <a:t>Developed by Blaise de Vigenere </a:t>
            </a:r>
          </a:p>
          <a:p>
            <a:pPr marL="1100138" lvl="1" indent="-533400"/>
            <a:r>
              <a:rPr lang="en-US" altLang="en-US" sz="2000">
                <a:latin typeface="Garamond" panose="02020404030301010803" pitchFamily="18" charset="0"/>
                <a:cs typeface="Times New Roman" panose="02020603050405020304" pitchFamily="18" charset="0"/>
              </a:rPr>
              <a:t>Also called Vigenere cipher</a:t>
            </a:r>
          </a:p>
          <a:p>
            <a:pPr marL="609600" indent="-609600"/>
            <a:r>
              <a:rPr lang="en-US" altLang="en-US" sz="2400">
                <a:latin typeface="Garamond" panose="02020404030301010803" pitchFamily="18" charset="0"/>
                <a:cs typeface="Times New Roman" panose="02020603050405020304" pitchFamily="18" charset="0"/>
              </a:rPr>
              <a:t>Uses a sequence of monoalpabetic ciphers in tandem</a:t>
            </a:r>
          </a:p>
          <a:p>
            <a:pPr marL="1100138" lvl="1" indent="-533400"/>
            <a:r>
              <a:rPr lang="en-US" altLang="en-US" sz="2000">
                <a:latin typeface="Garamond" panose="02020404030301010803" pitchFamily="18" charset="0"/>
                <a:cs typeface="Times New Roman" panose="02020603050405020304" pitchFamily="18" charset="0"/>
              </a:rPr>
              <a:t>e.g. C</a:t>
            </a:r>
            <a:r>
              <a:rPr lang="en-US" altLang="en-US" sz="2000" baseline="-25000">
                <a:latin typeface="Garamond" panose="02020404030301010803" pitchFamily="18" charset="0"/>
                <a:cs typeface="Times New Roman" panose="02020603050405020304" pitchFamily="18" charset="0"/>
              </a:rPr>
              <a:t>1</a:t>
            </a:r>
            <a:r>
              <a:rPr lang="en-US" altLang="en-US" sz="2000">
                <a:latin typeface="Garamond" panose="02020404030301010803" pitchFamily="18" charset="0"/>
                <a:cs typeface="Times New Roman" panose="02020603050405020304" pitchFamily="18" charset="0"/>
              </a:rPr>
              <a:t>, C</a:t>
            </a:r>
            <a:r>
              <a:rPr lang="en-US" altLang="en-US" sz="2000" baseline="-25000">
                <a:latin typeface="Garamond" panose="02020404030301010803" pitchFamily="18" charset="0"/>
                <a:cs typeface="Times New Roman" panose="02020603050405020304" pitchFamily="18" charset="0"/>
              </a:rPr>
              <a:t>2</a:t>
            </a:r>
            <a:r>
              <a:rPr lang="en-US" altLang="en-US" sz="2000">
                <a:latin typeface="Garamond" panose="02020404030301010803" pitchFamily="18" charset="0"/>
                <a:cs typeface="Times New Roman" panose="02020603050405020304" pitchFamily="18" charset="0"/>
              </a:rPr>
              <a:t>, C</a:t>
            </a:r>
            <a:r>
              <a:rPr lang="en-US" altLang="en-US" sz="2000" baseline="-25000">
                <a:latin typeface="Garamond" panose="02020404030301010803" pitchFamily="18" charset="0"/>
                <a:cs typeface="Times New Roman" panose="02020603050405020304" pitchFamily="18" charset="0"/>
              </a:rPr>
              <a:t>2</a:t>
            </a:r>
            <a:r>
              <a:rPr lang="en-US" altLang="en-US" sz="2000">
                <a:latin typeface="Garamond" panose="02020404030301010803" pitchFamily="18" charset="0"/>
                <a:cs typeface="Times New Roman" panose="02020603050405020304" pitchFamily="18" charset="0"/>
              </a:rPr>
              <a:t>, C</a:t>
            </a:r>
            <a:r>
              <a:rPr lang="en-US" altLang="en-US" sz="2000" baseline="-25000">
                <a:latin typeface="Garamond" panose="02020404030301010803" pitchFamily="18" charset="0"/>
                <a:cs typeface="Times New Roman" panose="02020603050405020304" pitchFamily="18" charset="0"/>
              </a:rPr>
              <a:t>1</a:t>
            </a:r>
            <a:r>
              <a:rPr lang="en-US" altLang="en-US" sz="2000">
                <a:latin typeface="Garamond" panose="02020404030301010803" pitchFamily="18" charset="0"/>
                <a:cs typeface="Times New Roman" panose="02020603050405020304" pitchFamily="18" charset="0"/>
              </a:rPr>
              <a:t>, C</a:t>
            </a:r>
            <a:r>
              <a:rPr lang="en-US" altLang="en-US" sz="2000" baseline="-25000">
                <a:latin typeface="Garamond" panose="02020404030301010803" pitchFamily="18" charset="0"/>
                <a:cs typeface="Times New Roman" panose="02020603050405020304" pitchFamily="18" charset="0"/>
              </a:rPr>
              <a:t>2</a:t>
            </a:r>
          </a:p>
          <a:p>
            <a:pPr marL="1100138" lvl="1" indent="-533400"/>
            <a:endParaRPr lang="en-US" altLang="en-US" sz="2000">
              <a:latin typeface="Garamond" panose="02020404030301010803" pitchFamily="18" charset="0"/>
              <a:cs typeface="Times New Roman" panose="02020603050405020304" pitchFamily="18" charset="0"/>
            </a:endParaRPr>
          </a:p>
          <a:p>
            <a:pPr marL="1100138" lvl="1" indent="-533400"/>
            <a:endParaRPr lang="en-US" altLang="en-US" sz="2000">
              <a:latin typeface="Trebuchet MS" panose="020B0603020202020204" pitchFamily="34" charset="0"/>
              <a:cs typeface="Times New Roman" panose="02020603050405020304" pitchFamily="18" charset="0"/>
            </a:endParaRPr>
          </a:p>
          <a:p>
            <a:pPr marL="1100138" lvl="1" indent="-533400"/>
            <a:endParaRPr lang="en-US" altLang="en-US" sz="2000">
              <a:latin typeface="Trebuchet MS" panose="020B0603020202020204" pitchFamily="34" charset="0"/>
              <a:cs typeface="Times New Roman" panose="02020603050405020304" pitchFamily="18" charset="0"/>
            </a:endParaRPr>
          </a:p>
          <a:p>
            <a:pPr marL="1100138" lvl="1" indent="-533400"/>
            <a:endParaRPr lang="en-US" altLang="en-US" sz="2000">
              <a:latin typeface="Trebuchet MS" panose="020B0603020202020204" pitchFamily="34" charset="0"/>
              <a:cs typeface="Times New Roman" panose="02020603050405020304" pitchFamily="18" charset="0"/>
            </a:endParaRPr>
          </a:p>
          <a:p>
            <a:pPr marL="1100138" lvl="1" indent="-533400"/>
            <a:endParaRPr lang="en-US" altLang="en-US" sz="2000">
              <a:latin typeface="Trebuchet MS" panose="020B0603020202020204" pitchFamily="34" charset="0"/>
              <a:cs typeface="Times New Roman" panose="02020603050405020304" pitchFamily="18" charset="0"/>
            </a:endParaRPr>
          </a:p>
          <a:p>
            <a:pPr marL="609600" indent="-609600"/>
            <a:r>
              <a:rPr lang="en-US" altLang="en-US" sz="2400">
                <a:latin typeface="Garamond" panose="02020404030301010803" pitchFamily="18" charset="0"/>
                <a:cs typeface="Times New Roman" panose="02020603050405020304" pitchFamily="18" charset="0"/>
              </a:rPr>
              <a:t>Example</a:t>
            </a:r>
          </a:p>
        </p:txBody>
      </p:sp>
      <p:sp>
        <p:nvSpPr>
          <p:cNvPr id="374787" name="Rectangle 1027">
            <a:extLst>
              <a:ext uri="{FF2B5EF4-FFF2-40B4-BE49-F238E27FC236}">
                <a16:creationId xmlns:a16="http://schemas.microsoft.com/office/drawing/2014/main" id="{DECD3BCE-79EF-831C-17FB-BEED1C493595}"/>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Substitution Cipher</a:t>
            </a:r>
            <a:r>
              <a:rPr lang="en-US" altLang="en-US" sz="3200">
                <a:solidFill>
                  <a:srgbClr val="CC0000"/>
                </a:solidFill>
                <a:latin typeface="Arial-BoldMT"/>
              </a:rPr>
              <a:t> </a:t>
            </a:r>
            <a:br>
              <a:rPr lang="en-US" altLang="en-US" sz="3200">
                <a:solidFill>
                  <a:srgbClr val="CC0000"/>
                </a:solidFill>
                <a:latin typeface="Arial-BoldMT"/>
              </a:rPr>
            </a:br>
            <a:r>
              <a:rPr lang="en-US" altLang="en-US" sz="2400">
                <a:solidFill>
                  <a:srgbClr val="333399"/>
                </a:solidFill>
                <a:latin typeface="Arial" panose="020B0604020202020204" pitchFamily="34" charset="0"/>
              </a:rPr>
              <a:t>Polyalphabetic Caesar Cipher</a:t>
            </a:r>
            <a:endParaRPr lang="en-US" altLang="en-US" sz="2800">
              <a:solidFill>
                <a:srgbClr val="CC0000"/>
              </a:solidFill>
              <a:latin typeface="Arial-BoldMT"/>
            </a:endParaRPr>
          </a:p>
        </p:txBody>
      </p:sp>
      <p:sp>
        <p:nvSpPr>
          <p:cNvPr id="374793" name="AutoShape 1033">
            <a:extLst>
              <a:ext uri="{FF2B5EF4-FFF2-40B4-BE49-F238E27FC236}">
                <a16:creationId xmlns:a16="http://schemas.microsoft.com/office/drawing/2014/main" id="{92EDD877-C9FC-DE64-90F1-91E7C3FE71AC}"/>
              </a:ext>
            </a:extLst>
          </p:cNvPr>
          <p:cNvSpPr>
            <a:spLocks noChangeArrowheads="1"/>
          </p:cNvSpPr>
          <p:nvPr/>
        </p:nvSpPr>
        <p:spPr bwMode="auto">
          <a:xfrm>
            <a:off x="7924800" y="5219700"/>
            <a:ext cx="13716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Encrypted </a:t>
            </a:r>
          </a:p>
          <a:p>
            <a:pPr algn="ctr"/>
            <a:r>
              <a:rPr lang="en-US" altLang="en-US" sz="1200"/>
              <a:t>Message:</a:t>
            </a:r>
          </a:p>
          <a:p>
            <a:pPr algn="ctr"/>
            <a:r>
              <a:rPr lang="en-US" altLang="en-US" sz="1200">
                <a:solidFill>
                  <a:srgbClr val="CC0000"/>
                </a:solidFill>
              </a:rPr>
              <a:t>Gnu, n etox dhz.</a:t>
            </a:r>
          </a:p>
          <a:p>
            <a:pPr algn="ctr"/>
            <a:r>
              <a:rPr lang="en-US" altLang="en-US" sz="1200">
                <a:solidFill>
                  <a:srgbClr val="CC0000"/>
                </a:solidFill>
              </a:rPr>
              <a:t>tenvj</a:t>
            </a:r>
          </a:p>
        </p:txBody>
      </p:sp>
      <p:sp>
        <p:nvSpPr>
          <p:cNvPr id="374794" name="AutoShape 1034">
            <a:extLst>
              <a:ext uri="{FF2B5EF4-FFF2-40B4-BE49-F238E27FC236}">
                <a16:creationId xmlns:a16="http://schemas.microsoft.com/office/drawing/2014/main" id="{EB9AC0D3-C034-EC37-2D83-F96694D3F167}"/>
              </a:ext>
            </a:extLst>
          </p:cNvPr>
          <p:cNvSpPr>
            <a:spLocks noChangeArrowheads="1"/>
          </p:cNvSpPr>
          <p:nvPr/>
        </p:nvSpPr>
        <p:spPr bwMode="auto">
          <a:xfrm>
            <a:off x="2514600" y="5219700"/>
            <a:ext cx="13716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Message:</a:t>
            </a:r>
          </a:p>
          <a:p>
            <a:pPr algn="ctr"/>
            <a:endParaRPr lang="en-US" altLang="en-US" sz="1200">
              <a:solidFill>
                <a:srgbClr val="CC0000"/>
              </a:solidFill>
            </a:endParaRPr>
          </a:p>
          <a:p>
            <a:pPr algn="ctr"/>
            <a:r>
              <a:rPr lang="en-US" altLang="en-US" sz="1200">
                <a:solidFill>
                  <a:srgbClr val="CC0000"/>
                </a:solidFill>
              </a:rPr>
              <a:t>Bob, I love you. </a:t>
            </a:r>
          </a:p>
          <a:p>
            <a:pPr algn="ctr"/>
            <a:r>
              <a:rPr lang="en-US" altLang="en-US" sz="1200">
                <a:solidFill>
                  <a:srgbClr val="CC0000"/>
                </a:solidFill>
              </a:rPr>
              <a:t>Alice</a:t>
            </a:r>
          </a:p>
        </p:txBody>
      </p:sp>
      <p:sp>
        <p:nvSpPr>
          <p:cNvPr id="374795" name="AutoShape 1035">
            <a:extLst>
              <a:ext uri="{FF2B5EF4-FFF2-40B4-BE49-F238E27FC236}">
                <a16:creationId xmlns:a16="http://schemas.microsoft.com/office/drawing/2014/main" id="{DB541812-C4D6-5DED-487A-F8EF106C3112}"/>
              </a:ext>
            </a:extLst>
          </p:cNvPr>
          <p:cNvSpPr>
            <a:spLocks noChangeArrowheads="1"/>
          </p:cNvSpPr>
          <p:nvPr/>
        </p:nvSpPr>
        <p:spPr bwMode="auto">
          <a:xfrm>
            <a:off x="5105400" y="5181600"/>
            <a:ext cx="1371600" cy="1066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Cipher:</a:t>
            </a:r>
          </a:p>
          <a:p>
            <a:pPr algn="ctr"/>
            <a:r>
              <a:rPr lang="en-US" altLang="en-US" sz="1200">
                <a:solidFill>
                  <a:srgbClr val="CC0000"/>
                </a:solidFill>
              </a:rPr>
              <a:t>Monoalphabetic</a:t>
            </a:r>
          </a:p>
          <a:p>
            <a:pPr algn="ctr"/>
            <a:r>
              <a:rPr lang="en-US" altLang="en-US" sz="1200">
                <a:solidFill>
                  <a:srgbClr val="CC0000"/>
                </a:solidFill>
              </a:rPr>
              <a:t>Cipher</a:t>
            </a:r>
            <a:r>
              <a:rPr lang="en-US" altLang="en-US" sz="1200"/>
              <a:t> </a:t>
            </a:r>
          </a:p>
          <a:p>
            <a:pPr algn="ctr"/>
            <a:endParaRPr lang="en-US" altLang="en-US" sz="1200">
              <a:solidFill>
                <a:srgbClr val="CC0000"/>
              </a:solidFill>
            </a:endParaRPr>
          </a:p>
        </p:txBody>
      </p:sp>
      <p:sp>
        <p:nvSpPr>
          <p:cNvPr id="374796" name="Line 1036">
            <a:extLst>
              <a:ext uri="{FF2B5EF4-FFF2-40B4-BE49-F238E27FC236}">
                <a16:creationId xmlns:a16="http://schemas.microsoft.com/office/drawing/2014/main" id="{17ACC53B-2C36-5007-CA7A-0B9760BC1ECF}"/>
              </a:ext>
            </a:extLst>
          </p:cNvPr>
          <p:cNvSpPr>
            <a:spLocks noChangeShapeType="1"/>
          </p:cNvSpPr>
          <p:nvPr/>
        </p:nvSpPr>
        <p:spPr bwMode="auto">
          <a:xfrm flipV="1">
            <a:off x="5715000" y="632460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4797" name="Line 1037">
            <a:extLst>
              <a:ext uri="{FF2B5EF4-FFF2-40B4-BE49-F238E27FC236}">
                <a16:creationId xmlns:a16="http://schemas.microsoft.com/office/drawing/2014/main" id="{BE8BC1DE-DF4A-F509-B795-0FBE7D586EC9}"/>
              </a:ext>
            </a:extLst>
          </p:cNvPr>
          <p:cNvSpPr>
            <a:spLocks noChangeShapeType="1"/>
          </p:cNvSpPr>
          <p:nvPr/>
        </p:nvSpPr>
        <p:spPr bwMode="auto">
          <a:xfrm rot="16200000">
            <a:off x="4305300" y="54483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4798" name="Line 1038">
            <a:extLst>
              <a:ext uri="{FF2B5EF4-FFF2-40B4-BE49-F238E27FC236}">
                <a16:creationId xmlns:a16="http://schemas.microsoft.com/office/drawing/2014/main" id="{F4A5989F-823E-B6CB-C1FB-77C60E7336B7}"/>
              </a:ext>
            </a:extLst>
          </p:cNvPr>
          <p:cNvSpPr>
            <a:spLocks noChangeShapeType="1"/>
          </p:cNvSpPr>
          <p:nvPr/>
        </p:nvSpPr>
        <p:spPr bwMode="auto">
          <a:xfrm rot="16200000">
            <a:off x="7200900" y="54483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4799" name="Text Box 1039">
            <a:extLst>
              <a:ext uri="{FF2B5EF4-FFF2-40B4-BE49-F238E27FC236}">
                <a16:creationId xmlns:a16="http://schemas.microsoft.com/office/drawing/2014/main" id="{17DB3503-D480-B8AD-BA66-0C0034FB17D0}"/>
              </a:ext>
            </a:extLst>
          </p:cNvPr>
          <p:cNvSpPr txBox="1">
            <a:spLocks noChangeArrowheads="1"/>
          </p:cNvSpPr>
          <p:nvPr/>
        </p:nvSpPr>
        <p:spPr bwMode="auto">
          <a:xfrm>
            <a:off x="5354638" y="6491288"/>
            <a:ext cx="513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a:t>
            </a:r>
            <a:r>
              <a:rPr lang="en-US" altLang="en-US" sz="1200"/>
              <a:t>Key</a:t>
            </a:r>
          </a:p>
        </p:txBody>
      </p:sp>
      <p:grpSp>
        <p:nvGrpSpPr>
          <p:cNvPr id="374806" name="Group 1046">
            <a:extLst>
              <a:ext uri="{FF2B5EF4-FFF2-40B4-BE49-F238E27FC236}">
                <a16:creationId xmlns:a16="http://schemas.microsoft.com/office/drawing/2014/main" id="{AE66C10E-39A3-A179-24AF-0F57F471E036}"/>
              </a:ext>
            </a:extLst>
          </p:cNvPr>
          <p:cNvGrpSpPr>
            <a:grpSpLocks/>
          </p:cNvGrpSpPr>
          <p:nvPr/>
        </p:nvGrpSpPr>
        <p:grpSpPr bwMode="auto">
          <a:xfrm>
            <a:off x="1828800" y="2955926"/>
            <a:ext cx="8534400" cy="1616075"/>
            <a:chOff x="384" y="1238"/>
            <a:chExt cx="5376" cy="1018"/>
          </a:xfrm>
        </p:grpSpPr>
        <p:sp>
          <p:nvSpPr>
            <p:cNvPr id="374801" name="Text Box 1041">
              <a:extLst>
                <a:ext uri="{FF2B5EF4-FFF2-40B4-BE49-F238E27FC236}">
                  <a16:creationId xmlns:a16="http://schemas.microsoft.com/office/drawing/2014/main" id="{1EA87F67-AB46-157B-6B61-7CCE033829ED}"/>
                </a:ext>
              </a:extLst>
            </p:cNvPr>
            <p:cNvSpPr txBox="1">
              <a:spLocks noChangeArrowheads="1"/>
            </p:cNvSpPr>
            <p:nvPr/>
          </p:nvSpPr>
          <p:spPr bwMode="auto">
            <a:xfrm>
              <a:off x="411" y="1238"/>
              <a:ext cx="47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rebuchet MS" panose="020B0603020202020204" pitchFamily="34" charset="0"/>
                  <a:cs typeface="Times New Roman" panose="02020603050405020304" pitchFamily="18" charset="0"/>
                </a:rPr>
                <a:t>Plain Text</a:t>
              </a:r>
              <a:r>
                <a:rPr lang="en-US" altLang="en-US" sz="2000"/>
                <a:t>	A B C D E F G H  I  J K L M N O P Q R S T U V W X Y Z</a:t>
              </a:r>
            </a:p>
          </p:txBody>
        </p:sp>
        <p:sp>
          <p:nvSpPr>
            <p:cNvPr id="374802" name="Text Box 1042">
              <a:extLst>
                <a:ext uri="{FF2B5EF4-FFF2-40B4-BE49-F238E27FC236}">
                  <a16:creationId xmlns:a16="http://schemas.microsoft.com/office/drawing/2014/main" id="{9E275A9A-F1B8-3B87-CEC1-4DA13FC4E710}"/>
                </a:ext>
              </a:extLst>
            </p:cNvPr>
            <p:cNvSpPr txBox="1">
              <a:spLocks noChangeArrowheads="1"/>
            </p:cNvSpPr>
            <p:nvPr/>
          </p:nvSpPr>
          <p:spPr bwMode="auto">
            <a:xfrm>
              <a:off x="411" y="1736"/>
              <a:ext cx="47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rebuchet MS" panose="020B0603020202020204" pitchFamily="34" charset="0"/>
                  <a:cs typeface="Times New Roman" panose="02020603050405020304" pitchFamily="18" charset="0"/>
                </a:rPr>
                <a:t>C1(k=6)</a:t>
              </a:r>
              <a:r>
                <a:rPr lang="en-US" altLang="en-US" sz="2000"/>
                <a:t>   	F G H  I  J K L M N O P Q R S T U V W X Y Z A B C D E </a:t>
              </a:r>
            </a:p>
          </p:txBody>
        </p:sp>
        <p:sp>
          <p:nvSpPr>
            <p:cNvPr id="374803" name="Line 1043">
              <a:extLst>
                <a:ext uri="{FF2B5EF4-FFF2-40B4-BE49-F238E27FC236}">
                  <a16:creationId xmlns:a16="http://schemas.microsoft.com/office/drawing/2014/main" id="{8E860147-DDFA-86F1-3DC2-3E618AAB2CA3}"/>
                </a:ext>
              </a:extLst>
            </p:cNvPr>
            <p:cNvSpPr>
              <a:spLocks noChangeShapeType="1"/>
            </p:cNvSpPr>
            <p:nvPr/>
          </p:nvSpPr>
          <p:spPr bwMode="auto">
            <a:xfrm>
              <a:off x="2496" y="1526"/>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4804" name="Rectangle 1044">
              <a:extLst>
                <a:ext uri="{FF2B5EF4-FFF2-40B4-BE49-F238E27FC236}">
                  <a16:creationId xmlns:a16="http://schemas.microsoft.com/office/drawing/2014/main" id="{17471960-4E6C-5A2C-3610-D3C0AEA14280}"/>
                </a:ext>
              </a:extLst>
            </p:cNvPr>
            <p:cNvSpPr>
              <a:spLocks noChangeArrowheads="1"/>
            </p:cNvSpPr>
            <p:nvPr/>
          </p:nvSpPr>
          <p:spPr bwMode="auto">
            <a:xfrm>
              <a:off x="384" y="1238"/>
              <a:ext cx="5376" cy="101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05" name="Text Box 1045">
              <a:extLst>
                <a:ext uri="{FF2B5EF4-FFF2-40B4-BE49-F238E27FC236}">
                  <a16:creationId xmlns:a16="http://schemas.microsoft.com/office/drawing/2014/main" id="{BC5F9BD9-2291-181E-AC52-974F5E241130}"/>
                </a:ext>
              </a:extLst>
            </p:cNvPr>
            <p:cNvSpPr txBox="1">
              <a:spLocks noChangeArrowheads="1"/>
            </p:cNvSpPr>
            <p:nvPr/>
          </p:nvSpPr>
          <p:spPr bwMode="auto">
            <a:xfrm>
              <a:off x="411" y="1928"/>
              <a:ext cx="47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rebuchet MS" panose="020B0603020202020204" pitchFamily="34" charset="0"/>
                  <a:cs typeface="Times New Roman" panose="02020603050405020304" pitchFamily="18" charset="0"/>
                </a:rPr>
                <a:t>C2(k=20)</a:t>
              </a:r>
              <a:r>
                <a:rPr lang="en-US" altLang="en-US" sz="2000"/>
                <a:t> 	T U V W X Y Z A B C D E F G H  I  J K L M N O P Q R S </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a:extLst>
              <a:ext uri="{FF2B5EF4-FFF2-40B4-BE49-F238E27FC236}">
                <a16:creationId xmlns:a16="http://schemas.microsoft.com/office/drawing/2014/main" id="{B157B0FF-EF90-2A9F-64C7-E5C9B6FEFC1F}"/>
              </a:ext>
            </a:extLst>
          </p:cNvPr>
          <p:cNvSpPr>
            <a:spLocks noGrp="1" noChangeArrowheads="1"/>
          </p:cNvSpPr>
          <p:nvPr>
            <p:ph idx="1"/>
          </p:nvPr>
        </p:nvSpPr>
        <p:spPr>
          <a:xfrm>
            <a:off x="2209800" y="1143000"/>
            <a:ext cx="8229600" cy="1752600"/>
          </a:xfrm>
        </p:spPr>
        <p:txBody>
          <a:bodyPr>
            <a:normAutofit fontScale="85000" lnSpcReduction="20000"/>
          </a:bodyPr>
          <a:lstStyle/>
          <a:p>
            <a:pPr marL="609600" indent="-609600"/>
            <a:r>
              <a:rPr lang="en-US" altLang="en-US" sz="2000">
                <a:latin typeface="Garamond" panose="02020404030301010803" pitchFamily="18" charset="0"/>
                <a:cs typeface="Times New Roman" panose="02020603050405020304" pitchFamily="18" charset="0"/>
              </a:rPr>
              <a:t>Obtain a key to for the algorithm and then shift the alphabets</a:t>
            </a:r>
          </a:p>
          <a:p>
            <a:pPr marL="1100138" lvl="1" indent="-533400"/>
            <a:r>
              <a:rPr lang="en-US" altLang="en-US" sz="1800">
                <a:latin typeface="Garamond" panose="02020404030301010803" pitchFamily="18" charset="0"/>
                <a:cs typeface="Times New Roman" panose="02020603050405020304" pitchFamily="18" charset="0"/>
              </a:rPr>
              <a:t>For instance if the key is word we will shift all the letters by four and remove the letters w, o, r, &amp; d from the encryption</a:t>
            </a:r>
          </a:p>
          <a:p>
            <a:pPr marL="609600" indent="-609600"/>
            <a:r>
              <a:rPr lang="en-US" altLang="en-US" sz="2000">
                <a:latin typeface="Garamond" panose="02020404030301010803" pitchFamily="18" charset="0"/>
                <a:cs typeface="Times New Roman" panose="02020603050405020304" pitchFamily="18" charset="0"/>
              </a:rPr>
              <a:t>We have to ensure that the mapping is one-to-one </a:t>
            </a:r>
          </a:p>
          <a:p>
            <a:pPr marL="1100138" lvl="1" indent="-533400"/>
            <a:r>
              <a:rPr lang="en-US" altLang="en-US" sz="1800">
                <a:latin typeface="Garamond" panose="02020404030301010803" pitchFamily="18" charset="0"/>
                <a:cs typeface="Times New Roman" panose="02020603050405020304" pitchFamily="18" charset="0"/>
              </a:rPr>
              <a:t>no single letter in plain text can map to two different letters in cipher text</a:t>
            </a:r>
          </a:p>
          <a:p>
            <a:pPr marL="1100138" lvl="1" indent="-533400"/>
            <a:r>
              <a:rPr lang="en-US" altLang="en-US" sz="1800">
                <a:latin typeface="Garamond" panose="02020404030301010803" pitchFamily="18" charset="0"/>
                <a:cs typeface="Times New Roman" panose="02020603050405020304" pitchFamily="18" charset="0"/>
              </a:rPr>
              <a:t>no single letter in cipher text can map to two different letters in plain text</a:t>
            </a:r>
          </a:p>
        </p:txBody>
      </p:sp>
      <p:sp>
        <p:nvSpPr>
          <p:cNvPr id="450563" name="Rectangle 3">
            <a:extLst>
              <a:ext uri="{FF2B5EF4-FFF2-40B4-BE49-F238E27FC236}">
                <a16:creationId xmlns:a16="http://schemas.microsoft.com/office/drawing/2014/main" id="{AE6F21FD-C958-04A4-5A42-73035A859F0C}"/>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Substitution Cipher</a:t>
            </a:r>
            <a:r>
              <a:rPr lang="en-US" altLang="en-US" sz="3200">
                <a:solidFill>
                  <a:srgbClr val="CC0000"/>
                </a:solidFill>
                <a:latin typeface="Arial-BoldMT"/>
              </a:rPr>
              <a:t> </a:t>
            </a:r>
            <a:br>
              <a:rPr lang="en-US" altLang="en-US" sz="3200">
                <a:solidFill>
                  <a:srgbClr val="CC0000"/>
                </a:solidFill>
                <a:latin typeface="Arial-BoldMT"/>
              </a:rPr>
            </a:br>
            <a:r>
              <a:rPr lang="en-US" altLang="en-US" sz="2400">
                <a:solidFill>
                  <a:srgbClr val="333399"/>
                </a:solidFill>
                <a:latin typeface="Arial" panose="020B0604020202020204" pitchFamily="34" charset="0"/>
              </a:rPr>
              <a:t>Using a key to shift alphabet</a:t>
            </a:r>
            <a:endParaRPr lang="en-US" altLang="en-US" sz="2800">
              <a:solidFill>
                <a:srgbClr val="CC0000"/>
              </a:solidFill>
              <a:latin typeface="Arial-BoldMT"/>
            </a:endParaRPr>
          </a:p>
        </p:txBody>
      </p:sp>
      <p:sp>
        <p:nvSpPr>
          <p:cNvPr id="450564" name="AutoShape 4">
            <a:extLst>
              <a:ext uri="{FF2B5EF4-FFF2-40B4-BE49-F238E27FC236}">
                <a16:creationId xmlns:a16="http://schemas.microsoft.com/office/drawing/2014/main" id="{31B6217C-5CD2-9686-389F-5DB023B4F4DC}"/>
              </a:ext>
            </a:extLst>
          </p:cNvPr>
          <p:cNvSpPr>
            <a:spLocks noChangeArrowheads="1"/>
          </p:cNvSpPr>
          <p:nvPr/>
        </p:nvSpPr>
        <p:spPr bwMode="auto">
          <a:xfrm>
            <a:off x="8077200" y="4838700"/>
            <a:ext cx="13716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Encrypted </a:t>
            </a:r>
          </a:p>
          <a:p>
            <a:pPr algn="ctr"/>
            <a:r>
              <a:rPr lang="en-US" altLang="en-US" sz="1200"/>
              <a:t>Message:</a:t>
            </a:r>
          </a:p>
          <a:p>
            <a:pPr algn="ctr"/>
            <a:r>
              <a:rPr lang="en-US" altLang="en-US" sz="1200">
                <a:solidFill>
                  <a:srgbClr val="CC0000"/>
                </a:solidFill>
              </a:rPr>
              <a:t>??</a:t>
            </a:r>
          </a:p>
        </p:txBody>
      </p:sp>
      <p:sp>
        <p:nvSpPr>
          <p:cNvPr id="450565" name="AutoShape 5">
            <a:extLst>
              <a:ext uri="{FF2B5EF4-FFF2-40B4-BE49-F238E27FC236}">
                <a16:creationId xmlns:a16="http://schemas.microsoft.com/office/drawing/2014/main" id="{92DBC5CB-07C5-C641-3150-06522149C507}"/>
              </a:ext>
            </a:extLst>
          </p:cNvPr>
          <p:cNvSpPr>
            <a:spLocks noChangeArrowheads="1"/>
          </p:cNvSpPr>
          <p:nvPr/>
        </p:nvSpPr>
        <p:spPr bwMode="auto">
          <a:xfrm>
            <a:off x="2667000" y="4838700"/>
            <a:ext cx="13716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Message:</a:t>
            </a:r>
          </a:p>
          <a:p>
            <a:pPr algn="ctr"/>
            <a:endParaRPr lang="en-US" altLang="en-US" sz="1200">
              <a:solidFill>
                <a:srgbClr val="CC0000"/>
              </a:solidFill>
            </a:endParaRPr>
          </a:p>
          <a:p>
            <a:pPr algn="ctr"/>
            <a:r>
              <a:rPr lang="en-US" altLang="en-US" sz="1200">
                <a:solidFill>
                  <a:srgbClr val="CC0000"/>
                </a:solidFill>
              </a:rPr>
              <a:t>Bob, I love you. </a:t>
            </a:r>
          </a:p>
          <a:p>
            <a:pPr algn="ctr"/>
            <a:r>
              <a:rPr lang="en-US" altLang="en-US" sz="1200">
                <a:solidFill>
                  <a:srgbClr val="CC0000"/>
                </a:solidFill>
              </a:rPr>
              <a:t>Alice</a:t>
            </a:r>
          </a:p>
        </p:txBody>
      </p:sp>
      <p:sp>
        <p:nvSpPr>
          <p:cNvPr id="450566" name="AutoShape 6">
            <a:extLst>
              <a:ext uri="{FF2B5EF4-FFF2-40B4-BE49-F238E27FC236}">
                <a16:creationId xmlns:a16="http://schemas.microsoft.com/office/drawing/2014/main" id="{0361C07F-B36B-FE1A-E278-ABE90DB4E9C6}"/>
              </a:ext>
            </a:extLst>
          </p:cNvPr>
          <p:cNvSpPr>
            <a:spLocks noChangeArrowheads="1"/>
          </p:cNvSpPr>
          <p:nvPr/>
        </p:nvSpPr>
        <p:spPr bwMode="auto">
          <a:xfrm>
            <a:off x="5257800" y="4800600"/>
            <a:ext cx="1371600" cy="1066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Cipher:</a:t>
            </a:r>
          </a:p>
          <a:p>
            <a:pPr algn="ctr"/>
            <a:endParaRPr lang="en-US" altLang="en-US" sz="1200"/>
          </a:p>
          <a:p>
            <a:pPr algn="ctr"/>
            <a:endParaRPr lang="en-US" altLang="en-US" sz="1200">
              <a:solidFill>
                <a:srgbClr val="CC0000"/>
              </a:solidFill>
            </a:endParaRPr>
          </a:p>
        </p:txBody>
      </p:sp>
      <p:sp>
        <p:nvSpPr>
          <p:cNvPr id="450567" name="Line 7">
            <a:extLst>
              <a:ext uri="{FF2B5EF4-FFF2-40B4-BE49-F238E27FC236}">
                <a16:creationId xmlns:a16="http://schemas.microsoft.com/office/drawing/2014/main" id="{9BE84DEB-D24E-EA50-589C-AA5FEA96C793}"/>
              </a:ext>
            </a:extLst>
          </p:cNvPr>
          <p:cNvSpPr>
            <a:spLocks noChangeShapeType="1"/>
          </p:cNvSpPr>
          <p:nvPr/>
        </p:nvSpPr>
        <p:spPr bwMode="auto">
          <a:xfrm flipV="1">
            <a:off x="5867400" y="594360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568" name="Line 8">
            <a:extLst>
              <a:ext uri="{FF2B5EF4-FFF2-40B4-BE49-F238E27FC236}">
                <a16:creationId xmlns:a16="http://schemas.microsoft.com/office/drawing/2014/main" id="{5DB78B3B-C50B-C16C-72CD-C9521529F3D9}"/>
              </a:ext>
            </a:extLst>
          </p:cNvPr>
          <p:cNvSpPr>
            <a:spLocks noChangeShapeType="1"/>
          </p:cNvSpPr>
          <p:nvPr/>
        </p:nvSpPr>
        <p:spPr bwMode="auto">
          <a:xfrm rot="16200000">
            <a:off x="4457700" y="50673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569" name="Line 9">
            <a:extLst>
              <a:ext uri="{FF2B5EF4-FFF2-40B4-BE49-F238E27FC236}">
                <a16:creationId xmlns:a16="http://schemas.microsoft.com/office/drawing/2014/main" id="{283E88D0-76AA-6978-77D5-4E81B52AB2CA}"/>
              </a:ext>
            </a:extLst>
          </p:cNvPr>
          <p:cNvSpPr>
            <a:spLocks noChangeShapeType="1"/>
          </p:cNvSpPr>
          <p:nvPr/>
        </p:nvSpPr>
        <p:spPr bwMode="auto">
          <a:xfrm rot="16200000">
            <a:off x="7353300" y="50673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570" name="Text Box 10">
            <a:extLst>
              <a:ext uri="{FF2B5EF4-FFF2-40B4-BE49-F238E27FC236}">
                <a16:creationId xmlns:a16="http://schemas.microsoft.com/office/drawing/2014/main" id="{6F688AD8-BC4B-921A-2C39-BB8B729D4D9A}"/>
              </a:ext>
            </a:extLst>
          </p:cNvPr>
          <p:cNvSpPr txBox="1">
            <a:spLocks noChangeArrowheads="1"/>
          </p:cNvSpPr>
          <p:nvPr/>
        </p:nvSpPr>
        <p:spPr bwMode="auto">
          <a:xfrm>
            <a:off x="5507038" y="6110288"/>
            <a:ext cx="7259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a:t>
            </a:r>
            <a:r>
              <a:rPr lang="en-US" altLang="en-US" sz="1200"/>
              <a:t>WORD</a:t>
            </a:r>
          </a:p>
        </p:txBody>
      </p:sp>
      <p:sp>
        <p:nvSpPr>
          <p:cNvPr id="450572" name="Text Box 12">
            <a:extLst>
              <a:ext uri="{FF2B5EF4-FFF2-40B4-BE49-F238E27FC236}">
                <a16:creationId xmlns:a16="http://schemas.microsoft.com/office/drawing/2014/main" id="{9CFBF7E2-80DB-2376-4AAB-AC962DD9FC25}"/>
              </a:ext>
            </a:extLst>
          </p:cNvPr>
          <p:cNvSpPr txBox="1">
            <a:spLocks noChangeArrowheads="1"/>
          </p:cNvSpPr>
          <p:nvPr/>
        </p:nvSpPr>
        <p:spPr bwMode="auto">
          <a:xfrm>
            <a:off x="1871664" y="3260725"/>
            <a:ext cx="74831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rebuchet MS" panose="020B0603020202020204" pitchFamily="34" charset="0"/>
                <a:cs typeface="Times New Roman" panose="02020603050405020304" pitchFamily="18" charset="0"/>
              </a:rPr>
              <a:t>Plain Text</a:t>
            </a:r>
            <a:r>
              <a:rPr lang="en-US" altLang="en-US" sz="2000"/>
              <a:t>	A B C D E F G H  I  J K L M N O P Q R S T U V W X Y Z</a:t>
            </a:r>
          </a:p>
        </p:txBody>
      </p:sp>
      <p:sp>
        <p:nvSpPr>
          <p:cNvPr id="450573" name="Text Box 13">
            <a:extLst>
              <a:ext uri="{FF2B5EF4-FFF2-40B4-BE49-F238E27FC236}">
                <a16:creationId xmlns:a16="http://schemas.microsoft.com/office/drawing/2014/main" id="{94FA7B69-FF8C-07A1-98F6-F81A7F90470C}"/>
              </a:ext>
            </a:extLst>
          </p:cNvPr>
          <p:cNvSpPr txBox="1">
            <a:spLocks noChangeArrowheads="1"/>
          </p:cNvSpPr>
          <p:nvPr/>
        </p:nvSpPr>
        <p:spPr bwMode="auto">
          <a:xfrm>
            <a:off x="1871663" y="4051300"/>
            <a:ext cx="8450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Trebuchet MS" panose="020B0603020202020204" pitchFamily="34" charset="0"/>
                <a:cs typeface="Times New Roman" panose="02020603050405020304" pitchFamily="18" charset="0"/>
              </a:rPr>
              <a:t>C1(k=6)</a:t>
            </a:r>
            <a:r>
              <a:rPr lang="en-US" altLang="en-US" sz="2000"/>
              <a:t>   	W O R D A B C E F G H  I  J K L M N P Q S T U V X Y Z</a:t>
            </a:r>
          </a:p>
        </p:txBody>
      </p:sp>
      <p:sp>
        <p:nvSpPr>
          <p:cNvPr id="450574" name="Line 14">
            <a:extLst>
              <a:ext uri="{FF2B5EF4-FFF2-40B4-BE49-F238E27FC236}">
                <a16:creationId xmlns:a16="http://schemas.microsoft.com/office/drawing/2014/main" id="{4C4857D3-EC60-C65E-43D7-9220751E3834}"/>
              </a:ext>
            </a:extLst>
          </p:cNvPr>
          <p:cNvSpPr>
            <a:spLocks noChangeShapeType="1"/>
          </p:cNvSpPr>
          <p:nvPr/>
        </p:nvSpPr>
        <p:spPr bwMode="auto">
          <a:xfrm>
            <a:off x="5181600" y="3717925"/>
            <a:ext cx="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575" name="Rectangle 15">
            <a:extLst>
              <a:ext uri="{FF2B5EF4-FFF2-40B4-BE49-F238E27FC236}">
                <a16:creationId xmlns:a16="http://schemas.microsoft.com/office/drawing/2014/main" id="{CC82146F-7CFB-4F7D-6ECF-C0F3347C67A2}"/>
              </a:ext>
            </a:extLst>
          </p:cNvPr>
          <p:cNvSpPr>
            <a:spLocks noChangeArrowheads="1"/>
          </p:cNvSpPr>
          <p:nvPr/>
        </p:nvSpPr>
        <p:spPr bwMode="auto">
          <a:xfrm>
            <a:off x="1828800" y="3260726"/>
            <a:ext cx="8534400" cy="131127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EFA34495-E01E-F9FD-9921-34ED7AC3DB40}"/>
              </a:ext>
            </a:extLst>
          </p:cNvPr>
          <p:cNvSpPr>
            <a:spLocks noGrp="1" noChangeArrowheads="1"/>
          </p:cNvSpPr>
          <p:nvPr>
            <p:ph idx="1"/>
          </p:nvPr>
        </p:nvSpPr>
        <p:spPr>
          <a:xfrm>
            <a:off x="2209800" y="1143000"/>
            <a:ext cx="8229600" cy="1447800"/>
          </a:xfrm>
        </p:spPr>
        <p:txBody>
          <a:bodyPr>
            <a:normAutofit fontScale="92500" lnSpcReduction="20000"/>
          </a:bodyPr>
          <a:lstStyle/>
          <a:p>
            <a:pPr marL="609600" indent="-609600"/>
            <a:r>
              <a:rPr lang="en-US" altLang="en-US" sz="2000">
                <a:latin typeface="Garamond" panose="02020404030301010803" pitchFamily="18" charset="0"/>
                <a:cs typeface="Times New Roman" panose="02020603050405020304" pitchFamily="18" charset="0"/>
              </a:rPr>
              <a:t>This involves rearrangement of characters on the plain text into columns</a:t>
            </a:r>
          </a:p>
          <a:p>
            <a:pPr marL="609600" indent="-609600"/>
            <a:r>
              <a:rPr lang="en-US" altLang="en-US" sz="2000">
                <a:latin typeface="Garamond" panose="02020404030301010803" pitchFamily="18" charset="0"/>
                <a:cs typeface="Times New Roman" panose="02020603050405020304" pitchFamily="18" charset="0"/>
              </a:rPr>
              <a:t>The following example shows how letters are transformed</a:t>
            </a:r>
          </a:p>
          <a:p>
            <a:pPr marL="1100138" lvl="1" indent="-533400"/>
            <a:r>
              <a:rPr lang="en-US" altLang="en-US" sz="1800">
                <a:latin typeface="Garamond" panose="02020404030301010803" pitchFamily="18" charset="0"/>
                <a:cs typeface="Times New Roman" panose="02020603050405020304" pitchFamily="18" charset="0"/>
              </a:rPr>
              <a:t>If the letters are not exact multiples of the transposition size there may be a few short letters in the last column which can be padded with an infrequent letter such as x or z</a:t>
            </a:r>
          </a:p>
        </p:txBody>
      </p:sp>
      <p:sp>
        <p:nvSpPr>
          <p:cNvPr id="454659" name="Rectangle 3">
            <a:extLst>
              <a:ext uri="{FF2B5EF4-FFF2-40B4-BE49-F238E27FC236}">
                <a16:creationId xmlns:a16="http://schemas.microsoft.com/office/drawing/2014/main" id="{EDAF510F-08AF-9C9E-B3EF-11D91277AFEF}"/>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Transposition Cipher</a:t>
            </a:r>
            <a:r>
              <a:rPr lang="en-US" altLang="en-US" sz="3200">
                <a:solidFill>
                  <a:srgbClr val="CC0000"/>
                </a:solidFill>
                <a:latin typeface="Arial-BoldMT"/>
              </a:rPr>
              <a:t> </a:t>
            </a:r>
            <a:br>
              <a:rPr lang="en-US" altLang="en-US" sz="3200">
                <a:solidFill>
                  <a:srgbClr val="CC0000"/>
                </a:solidFill>
                <a:latin typeface="Arial-BoldMT"/>
              </a:rPr>
            </a:br>
            <a:r>
              <a:rPr lang="en-US" altLang="en-US" sz="2400">
                <a:solidFill>
                  <a:srgbClr val="333399"/>
                </a:solidFill>
                <a:latin typeface="Arial" panose="020B0604020202020204" pitchFamily="34" charset="0"/>
              </a:rPr>
              <a:t>Columnar Transposition</a:t>
            </a:r>
            <a:endParaRPr lang="en-US" altLang="en-US" sz="2800">
              <a:solidFill>
                <a:srgbClr val="CC0000"/>
              </a:solidFill>
              <a:latin typeface="Arial-BoldMT"/>
            </a:endParaRPr>
          </a:p>
        </p:txBody>
      </p:sp>
      <p:sp>
        <p:nvSpPr>
          <p:cNvPr id="454667" name="Text Box 11">
            <a:extLst>
              <a:ext uri="{FF2B5EF4-FFF2-40B4-BE49-F238E27FC236}">
                <a16:creationId xmlns:a16="http://schemas.microsoft.com/office/drawing/2014/main" id="{9C8D202B-E5E1-E58E-2931-DC93CB915B5C}"/>
              </a:ext>
            </a:extLst>
          </p:cNvPr>
          <p:cNvSpPr txBox="1">
            <a:spLocks noChangeArrowheads="1"/>
          </p:cNvSpPr>
          <p:nvPr/>
        </p:nvSpPr>
        <p:spPr bwMode="auto">
          <a:xfrm>
            <a:off x="3048001" y="3122613"/>
            <a:ext cx="172354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2000">
                <a:latin typeface="Lucida Console" panose="020B0609040504020204" pitchFamily="49" charset="0"/>
              </a:rPr>
              <a:t>T H I S I </a:t>
            </a:r>
          </a:p>
          <a:p>
            <a:pPr>
              <a:lnSpc>
                <a:spcPct val="90000"/>
              </a:lnSpc>
            </a:pPr>
            <a:r>
              <a:rPr lang="en-US" altLang="en-US" sz="2000">
                <a:latin typeface="Lucida Console" panose="020B0609040504020204" pitchFamily="49" charset="0"/>
              </a:rPr>
              <a:t>S A M E S</a:t>
            </a:r>
          </a:p>
          <a:p>
            <a:pPr>
              <a:lnSpc>
                <a:spcPct val="90000"/>
              </a:lnSpc>
            </a:pPr>
            <a:r>
              <a:rPr lang="en-US" altLang="en-US" sz="2000">
                <a:latin typeface="Lucida Console" panose="020B0609040504020204" pitchFamily="49" charset="0"/>
              </a:rPr>
              <a:t>S A G E T</a:t>
            </a:r>
          </a:p>
          <a:p>
            <a:pPr>
              <a:lnSpc>
                <a:spcPct val="90000"/>
              </a:lnSpc>
            </a:pPr>
            <a:r>
              <a:rPr lang="en-US" altLang="en-US" sz="2000">
                <a:latin typeface="Lucida Console" panose="020B0609040504020204" pitchFamily="49" charset="0"/>
              </a:rPr>
              <a:t>O S H O W </a:t>
            </a:r>
          </a:p>
          <a:p>
            <a:pPr>
              <a:lnSpc>
                <a:spcPct val="90000"/>
              </a:lnSpc>
            </a:pPr>
            <a:r>
              <a:rPr lang="en-US" altLang="en-US" sz="2000">
                <a:latin typeface="Lucida Console" panose="020B0609040504020204" pitchFamily="49" charset="0"/>
              </a:rPr>
              <a:t>H O W A C </a:t>
            </a:r>
          </a:p>
          <a:p>
            <a:pPr>
              <a:lnSpc>
                <a:spcPct val="90000"/>
              </a:lnSpc>
            </a:pPr>
            <a:r>
              <a:rPr lang="en-US" altLang="en-US" sz="2000">
                <a:latin typeface="Lucida Console" panose="020B0609040504020204" pitchFamily="49" charset="0"/>
              </a:rPr>
              <a:t>O L U M N </a:t>
            </a:r>
          </a:p>
          <a:p>
            <a:pPr>
              <a:lnSpc>
                <a:spcPct val="90000"/>
              </a:lnSpc>
            </a:pPr>
            <a:r>
              <a:rPr lang="en-US" altLang="en-US" sz="2000">
                <a:latin typeface="Lucida Console" panose="020B0609040504020204" pitchFamily="49" charset="0"/>
              </a:rPr>
              <a:t>A R T R A </a:t>
            </a:r>
          </a:p>
          <a:p>
            <a:pPr>
              <a:lnSpc>
                <a:spcPct val="90000"/>
              </a:lnSpc>
            </a:pPr>
            <a:r>
              <a:rPr lang="en-US" altLang="en-US" sz="2000">
                <a:latin typeface="Lucida Console" panose="020B0609040504020204" pitchFamily="49" charset="0"/>
              </a:rPr>
              <a:t>N S P O S </a:t>
            </a:r>
          </a:p>
          <a:p>
            <a:pPr>
              <a:lnSpc>
                <a:spcPct val="90000"/>
              </a:lnSpc>
            </a:pPr>
            <a:r>
              <a:rPr lang="en-US" altLang="en-US" sz="2000">
                <a:latin typeface="Lucida Console" panose="020B0609040504020204" pitchFamily="49" charset="0"/>
              </a:rPr>
              <a:t>I T I O N </a:t>
            </a:r>
          </a:p>
          <a:p>
            <a:pPr>
              <a:lnSpc>
                <a:spcPct val="90000"/>
              </a:lnSpc>
            </a:pPr>
            <a:r>
              <a:rPr lang="en-US" altLang="en-US" sz="2000">
                <a:latin typeface="Lucida Console" panose="020B0609040504020204" pitchFamily="49" charset="0"/>
              </a:rPr>
              <a:t>W O R K S</a:t>
            </a:r>
          </a:p>
        </p:txBody>
      </p:sp>
      <p:sp>
        <p:nvSpPr>
          <p:cNvPr id="454671" name="Text Box 15">
            <a:extLst>
              <a:ext uri="{FF2B5EF4-FFF2-40B4-BE49-F238E27FC236}">
                <a16:creationId xmlns:a16="http://schemas.microsoft.com/office/drawing/2014/main" id="{01DE3A26-9FAF-64EC-55AB-8ACB4A8E8F2D}"/>
              </a:ext>
            </a:extLst>
          </p:cNvPr>
          <p:cNvSpPr txBox="1">
            <a:spLocks noChangeArrowheads="1"/>
          </p:cNvSpPr>
          <p:nvPr/>
        </p:nvSpPr>
        <p:spPr bwMode="auto">
          <a:xfrm>
            <a:off x="6064251" y="3095625"/>
            <a:ext cx="172354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2000">
                <a:latin typeface="Lucida Console" panose="020B0609040504020204" pitchFamily="49" charset="0"/>
              </a:rPr>
              <a:t>T S S O H</a:t>
            </a:r>
          </a:p>
          <a:p>
            <a:pPr>
              <a:lnSpc>
                <a:spcPct val="90000"/>
              </a:lnSpc>
            </a:pPr>
            <a:r>
              <a:rPr lang="en-US" altLang="en-US" sz="2000">
                <a:latin typeface="Lucida Console" panose="020B0609040504020204" pitchFamily="49" charset="0"/>
              </a:rPr>
              <a:t>O A N I W</a:t>
            </a:r>
          </a:p>
          <a:p>
            <a:pPr>
              <a:lnSpc>
                <a:spcPct val="90000"/>
              </a:lnSpc>
            </a:pPr>
            <a:r>
              <a:rPr lang="en-US" altLang="en-US" sz="2000">
                <a:latin typeface="Lucida Console" panose="020B0609040504020204" pitchFamily="49" charset="0"/>
              </a:rPr>
              <a:t>H A A S O</a:t>
            </a:r>
          </a:p>
          <a:p>
            <a:pPr>
              <a:lnSpc>
                <a:spcPct val="90000"/>
              </a:lnSpc>
            </a:pPr>
            <a:r>
              <a:rPr lang="en-US" altLang="en-US" sz="2000">
                <a:latin typeface="Lucida Console" panose="020B0609040504020204" pitchFamily="49" charset="0"/>
              </a:rPr>
              <a:t>L R S T O</a:t>
            </a:r>
          </a:p>
          <a:p>
            <a:pPr>
              <a:lnSpc>
                <a:spcPct val="90000"/>
              </a:lnSpc>
            </a:pPr>
            <a:r>
              <a:rPr lang="en-US" altLang="en-US" sz="2000">
                <a:latin typeface="Lucida Console" panose="020B0609040504020204" pitchFamily="49" charset="0"/>
              </a:rPr>
              <a:t>I M G H W</a:t>
            </a:r>
          </a:p>
          <a:p>
            <a:pPr>
              <a:lnSpc>
                <a:spcPct val="90000"/>
              </a:lnSpc>
            </a:pPr>
            <a:r>
              <a:rPr lang="en-US" altLang="en-US" sz="2000">
                <a:latin typeface="Lucida Console" panose="020B0609040504020204" pitchFamily="49" charset="0"/>
              </a:rPr>
              <a:t>U T P I R </a:t>
            </a:r>
          </a:p>
          <a:p>
            <a:pPr>
              <a:lnSpc>
                <a:spcPct val="90000"/>
              </a:lnSpc>
            </a:pPr>
            <a:r>
              <a:rPr lang="en-US" altLang="en-US" sz="2000">
                <a:latin typeface="Lucida Console" panose="020B0609040504020204" pitchFamily="49" charset="0"/>
              </a:rPr>
              <a:t>S E E O A </a:t>
            </a:r>
          </a:p>
          <a:p>
            <a:pPr>
              <a:lnSpc>
                <a:spcPct val="90000"/>
              </a:lnSpc>
            </a:pPr>
            <a:r>
              <a:rPr lang="en-US" altLang="en-US" sz="2000">
                <a:latin typeface="Lucida Console" panose="020B0609040504020204" pitchFamily="49" charset="0"/>
              </a:rPr>
              <a:t>M R O O K</a:t>
            </a:r>
          </a:p>
          <a:p>
            <a:pPr>
              <a:lnSpc>
                <a:spcPct val="90000"/>
              </a:lnSpc>
            </a:pPr>
            <a:r>
              <a:rPr lang="en-US" altLang="en-US" sz="2000">
                <a:latin typeface="Lucida Console" panose="020B0609040504020204" pitchFamily="49" charset="0"/>
              </a:rPr>
              <a:t>I S T W C</a:t>
            </a:r>
          </a:p>
          <a:p>
            <a:pPr>
              <a:lnSpc>
                <a:spcPct val="90000"/>
              </a:lnSpc>
            </a:pPr>
            <a:r>
              <a:rPr lang="en-US" altLang="en-US" sz="2000">
                <a:latin typeface="Lucida Console" panose="020B0609040504020204" pitchFamily="49" charset="0"/>
              </a:rPr>
              <a:t>N A S N S</a:t>
            </a:r>
          </a:p>
        </p:txBody>
      </p:sp>
      <p:sp>
        <p:nvSpPr>
          <p:cNvPr id="454672" name="Text Box 16">
            <a:extLst>
              <a:ext uri="{FF2B5EF4-FFF2-40B4-BE49-F238E27FC236}">
                <a16:creationId xmlns:a16="http://schemas.microsoft.com/office/drawing/2014/main" id="{4D6C6D52-F077-AEA9-A237-2EFA589F0FE3}"/>
              </a:ext>
            </a:extLst>
          </p:cNvPr>
          <p:cNvSpPr txBox="1">
            <a:spLocks noChangeArrowheads="1"/>
          </p:cNvSpPr>
          <p:nvPr/>
        </p:nvSpPr>
        <p:spPr bwMode="auto">
          <a:xfrm>
            <a:off x="2955925" y="2590800"/>
            <a:ext cx="11165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Plain Text</a:t>
            </a:r>
          </a:p>
        </p:txBody>
      </p:sp>
      <p:sp>
        <p:nvSpPr>
          <p:cNvPr id="454673" name="Text Box 17">
            <a:extLst>
              <a:ext uri="{FF2B5EF4-FFF2-40B4-BE49-F238E27FC236}">
                <a16:creationId xmlns:a16="http://schemas.microsoft.com/office/drawing/2014/main" id="{12754839-C371-7462-1593-09C8145F46BD}"/>
              </a:ext>
            </a:extLst>
          </p:cNvPr>
          <p:cNvSpPr txBox="1">
            <a:spLocks noChangeArrowheads="1"/>
          </p:cNvSpPr>
          <p:nvPr/>
        </p:nvSpPr>
        <p:spPr bwMode="auto">
          <a:xfrm>
            <a:off x="5997575" y="2590800"/>
            <a:ext cx="12896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Cipher Text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E9A6-FE1D-A8FC-865E-BFC9E31B5557}"/>
              </a:ext>
            </a:extLst>
          </p:cNvPr>
          <p:cNvSpPr>
            <a:spLocks noGrp="1"/>
          </p:cNvSpPr>
          <p:nvPr>
            <p:ph type="title"/>
          </p:nvPr>
        </p:nvSpPr>
        <p:spPr>
          <a:xfrm>
            <a:off x="116341" y="183777"/>
            <a:ext cx="5334197" cy="286870"/>
          </a:xfrm>
        </p:spPr>
        <p:txBody>
          <a:bodyPr anchor="ctr">
            <a:normAutofit fontScale="90000"/>
          </a:bodyPr>
          <a:lstStyle/>
          <a:p>
            <a:r>
              <a:rPr lang="en-US" sz="4000" dirty="0"/>
              <a:t>Contents</a:t>
            </a:r>
            <a:endParaRPr lang="en-IN" sz="4000" dirty="0"/>
          </a:p>
        </p:txBody>
      </p:sp>
      <p:sp>
        <p:nvSpPr>
          <p:cNvPr id="3" name="Content Placeholder 2">
            <a:extLst>
              <a:ext uri="{FF2B5EF4-FFF2-40B4-BE49-F238E27FC236}">
                <a16:creationId xmlns:a16="http://schemas.microsoft.com/office/drawing/2014/main" id="{2B226AD5-9F43-B235-9488-D49B0351E972}"/>
              </a:ext>
            </a:extLst>
          </p:cNvPr>
          <p:cNvSpPr>
            <a:spLocks noGrp="1"/>
          </p:cNvSpPr>
          <p:nvPr>
            <p:ph idx="1"/>
          </p:nvPr>
        </p:nvSpPr>
        <p:spPr>
          <a:xfrm>
            <a:off x="250812" y="906393"/>
            <a:ext cx="9000764" cy="5655771"/>
          </a:xfrm>
        </p:spPr>
        <p:txBody>
          <a:bodyPr anchor="ctr">
            <a:normAutofit/>
          </a:bodyPr>
          <a:lstStyle/>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Definitions and terminology,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Need for new methods,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Cryptography,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Data provenance,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Privacy and security laws and regulations,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Classification of data security issues in cloud computing,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Cross-cutting issues,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Nomad framework overview,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Client management service,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Cloud storage service,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Operational overview,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Homomorphic encryption background, BGV scheme, </a:t>
            </a:r>
            <a:r>
              <a:rPr lang="en-US" sz="1100" dirty="0" err="1">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HElib</a:t>
            </a:r>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GPU-based acceleration of BGV FHE,</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Application: </a:t>
            </a:r>
            <a:r>
              <a:rPr lang="en-US" sz="1100" dirty="0" err="1">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CallForFire</a:t>
            </a:r>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CallForFire</a:t>
            </a:r>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 operational workflow,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Data security in cloud computing, </a:t>
            </a:r>
          </a:p>
          <a:p>
            <a:pPr algn="just"/>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Performance of the GPU-based </a:t>
            </a:r>
            <a:r>
              <a:rPr lang="en-US" sz="1100" dirty="0" err="1">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parallelisation</a:t>
            </a:r>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 </a:t>
            </a:r>
            <a:r>
              <a:rPr lang="en-US" sz="1100" dirty="0" err="1">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CallForFire</a:t>
            </a:r>
            <a:r>
              <a:rPr lang="en-US" sz="11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 performance</a:t>
            </a:r>
            <a:endParaRPr lang="en-IN" sz="1100" dirty="0">
              <a:solidFill>
                <a:srgbClr val="000000"/>
              </a:solidFill>
              <a:effectLst/>
              <a:latin typeface="Bookman Old Style" panose="02050604050505020204" pitchFamily="18" charset="0"/>
              <a:ea typeface="Aptos" panose="020B0004020202020204" pitchFamily="34" charset="0"/>
              <a:cs typeface="Bookman Old Style" panose="02050604050505020204" pitchFamily="18" charset="0"/>
            </a:endParaRPr>
          </a:p>
        </p:txBody>
      </p:sp>
      <p:pic>
        <p:nvPicPr>
          <p:cNvPr id="5" name="Picture 4" descr="Transparent padlock">
            <a:extLst>
              <a:ext uri="{FF2B5EF4-FFF2-40B4-BE49-F238E27FC236}">
                <a16:creationId xmlns:a16="http://schemas.microsoft.com/office/drawing/2014/main" id="{40AAE17F-1EC7-6347-D7E9-F262EE1751D8}"/>
              </a:ext>
            </a:extLst>
          </p:cNvPr>
          <p:cNvPicPr>
            <a:picLocks noChangeAspect="1"/>
          </p:cNvPicPr>
          <p:nvPr/>
        </p:nvPicPr>
        <p:blipFill>
          <a:blip r:embed="rId2"/>
          <a:srcRect l="11641" r="3749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4805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66DF453C-C885-932D-27BC-C4DA3E453AC8}"/>
              </a:ext>
            </a:extLst>
          </p:cNvPr>
          <p:cNvSpPr>
            <a:spLocks noGrp="1" noChangeArrowheads="1"/>
          </p:cNvSpPr>
          <p:nvPr>
            <p:ph idx="1"/>
          </p:nvPr>
        </p:nvSpPr>
        <p:spPr>
          <a:xfrm>
            <a:off x="2209800" y="1143000"/>
            <a:ext cx="8077200" cy="5334000"/>
          </a:xfrm>
        </p:spPr>
        <p:txBody>
          <a:bodyPr/>
          <a:lstStyle/>
          <a:p>
            <a:pPr marL="609600" indent="-609600"/>
            <a:r>
              <a:rPr lang="en-US" altLang="en-US">
                <a:latin typeface="Garamond" panose="02020404030301010803" pitchFamily="18" charset="0"/>
                <a:cs typeface="Times New Roman" panose="02020603050405020304" pitchFamily="18" charset="0"/>
              </a:rPr>
              <a:t>The amount of secrecy needed should determine the amount of labor appropriate for the encryption and decryption.</a:t>
            </a:r>
          </a:p>
          <a:p>
            <a:pPr marL="609600" indent="-609600"/>
            <a:r>
              <a:rPr lang="en-US" altLang="en-US">
                <a:latin typeface="Garamond" panose="02020404030301010803" pitchFamily="18" charset="0"/>
                <a:cs typeface="Times New Roman" panose="02020603050405020304" pitchFamily="18" charset="0"/>
              </a:rPr>
              <a:t>The set of keys and the enciphering algorithm should be free from complexity.</a:t>
            </a:r>
          </a:p>
          <a:p>
            <a:pPr marL="609600" indent="-609600"/>
            <a:r>
              <a:rPr lang="en-US" altLang="en-US">
                <a:latin typeface="Garamond" panose="02020404030301010803" pitchFamily="18" charset="0"/>
                <a:cs typeface="Times New Roman" panose="02020603050405020304" pitchFamily="18" charset="0"/>
              </a:rPr>
              <a:t>The implementation of the process should be as simple as possible.</a:t>
            </a:r>
          </a:p>
          <a:p>
            <a:pPr marL="609600" indent="-609600"/>
            <a:r>
              <a:rPr lang="en-US" altLang="en-US">
                <a:latin typeface="Garamond" panose="02020404030301010803" pitchFamily="18" charset="0"/>
                <a:cs typeface="Times New Roman" panose="02020603050405020304" pitchFamily="18" charset="0"/>
              </a:rPr>
              <a:t>Errors in ciphering should not propagate and cause corruption of further information in the message.</a:t>
            </a:r>
          </a:p>
          <a:p>
            <a:pPr marL="609600" indent="-609600"/>
            <a:r>
              <a:rPr lang="en-US" altLang="en-US">
                <a:latin typeface="Garamond" panose="02020404030301010803" pitchFamily="18" charset="0"/>
                <a:cs typeface="Times New Roman" panose="02020603050405020304" pitchFamily="18" charset="0"/>
              </a:rPr>
              <a:t>The size of the enciphered text should be no larger than the text of the original message.</a:t>
            </a:r>
          </a:p>
        </p:txBody>
      </p:sp>
      <p:sp>
        <p:nvSpPr>
          <p:cNvPr id="376835" name="Rectangle 3">
            <a:extLst>
              <a:ext uri="{FF2B5EF4-FFF2-40B4-BE49-F238E27FC236}">
                <a16:creationId xmlns:a16="http://schemas.microsoft.com/office/drawing/2014/main" id="{6C541D41-1693-79ED-E7B8-12939C841E6A}"/>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Ciphers</a:t>
            </a:r>
            <a:br>
              <a:rPr lang="en-US" altLang="en-US" sz="3600">
                <a:solidFill>
                  <a:srgbClr val="CC0000"/>
                </a:solidFill>
              </a:rPr>
            </a:br>
            <a:r>
              <a:rPr lang="en-US" altLang="en-US" sz="2400">
                <a:solidFill>
                  <a:srgbClr val="333399"/>
                </a:solidFill>
                <a:latin typeface="Arial" panose="020B0604020202020204" pitchFamily="34" charset="0"/>
              </a:rPr>
              <a:t>Shannon’s Characteristics of “Good” Ciphers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91836CA6-AD6F-D779-D0F7-76168FF4DD43}"/>
              </a:ext>
            </a:extLst>
          </p:cNvPr>
          <p:cNvSpPr>
            <a:spLocks noGrp="1" noChangeArrowheads="1"/>
          </p:cNvSpPr>
          <p:nvPr>
            <p:ph idx="1"/>
          </p:nvPr>
        </p:nvSpPr>
        <p:spPr>
          <a:xfrm>
            <a:off x="2209800" y="1143000"/>
            <a:ext cx="8077200" cy="5334000"/>
          </a:xfrm>
        </p:spPr>
        <p:txBody>
          <a:bodyPr/>
          <a:lstStyle/>
          <a:p>
            <a:pPr marL="609600" indent="-609600"/>
            <a:r>
              <a:rPr lang="en-US" altLang="en-US">
                <a:latin typeface="Garamond" panose="02020404030301010803" pitchFamily="18" charset="0"/>
                <a:cs typeface="Times New Roman" panose="02020603050405020304" pitchFamily="18" charset="0"/>
              </a:rPr>
              <a:t>It is based on sound mathematics.  </a:t>
            </a:r>
          </a:p>
          <a:p>
            <a:pPr marL="1100138" lvl="1" indent="-533400"/>
            <a:r>
              <a:rPr lang="en-US" altLang="en-US">
                <a:latin typeface="Garamond" panose="02020404030301010803" pitchFamily="18" charset="0"/>
                <a:cs typeface="Times New Roman" panose="02020603050405020304" pitchFamily="18" charset="0"/>
              </a:rPr>
              <a:t>Good cryptographic algorithms are are derived from solid principles.</a:t>
            </a:r>
          </a:p>
          <a:p>
            <a:pPr marL="609600" indent="-609600"/>
            <a:r>
              <a:rPr lang="en-US" altLang="en-US">
                <a:latin typeface="Garamond" panose="02020404030301010803" pitchFamily="18" charset="0"/>
                <a:cs typeface="Times New Roman" panose="02020603050405020304" pitchFamily="18" charset="0"/>
              </a:rPr>
              <a:t>It has been analyzed by competent experts and found to be sound.  </a:t>
            </a:r>
          </a:p>
          <a:p>
            <a:pPr marL="1100138" lvl="1" indent="-533400"/>
            <a:r>
              <a:rPr lang="en-US" altLang="en-US">
                <a:latin typeface="Garamond" panose="02020404030301010803" pitchFamily="18" charset="0"/>
                <a:cs typeface="Times New Roman" panose="02020603050405020304" pitchFamily="18" charset="0"/>
              </a:rPr>
              <a:t>Since it is hard for the writer to envisage all possible attacks on the algorithm</a:t>
            </a:r>
          </a:p>
          <a:p>
            <a:pPr marL="609600" indent="-609600"/>
            <a:r>
              <a:rPr lang="en-US" altLang="en-US">
                <a:latin typeface="Garamond" panose="02020404030301010803" pitchFamily="18" charset="0"/>
                <a:cs typeface="Times New Roman" panose="02020603050405020304" pitchFamily="18" charset="0"/>
              </a:rPr>
              <a:t>It has stood the “test of time.”  </a:t>
            </a:r>
          </a:p>
          <a:p>
            <a:pPr marL="1100138" lvl="1" indent="-533400"/>
            <a:r>
              <a:rPr lang="en-US" altLang="en-US">
                <a:latin typeface="Garamond" panose="02020404030301010803" pitchFamily="18" charset="0"/>
                <a:cs typeface="Times New Roman" panose="02020603050405020304" pitchFamily="18" charset="0"/>
              </a:rPr>
              <a:t>Over time people continue to review both mathematical foundations of an algorithm and the way it builds upon those foundations. </a:t>
            </a:r>
          </a:p>
          <a:p>
            <a:pPr marL="1100138" lvl="1" indent="-533400"/>
            <a:r>
              <a:rPr lang="en-US" altLang="en-US">
                <a:latin typeface="Garamond" panose="02020404030301010803" pitchFamily="18" charset="0"/>
                <a:cs typeface="Times New Roman" panose="02020603050405020304" pitchFamily="18" charset="0"/>
              </a:rPr>
              <a:t>The flaws in most algorithms are discovered soon after their release. </a:t>
            </a:r>
          </a:p>
        </p:txBody>
      </p:sp>
      <p:sp>
        <p:nvSpPr>
          <p:cNvPr id="448515" name="Rectangle 3">
            <a:extLst>
              <a:ext uri="{FF2B5EF4-FFF2-40B4-BE49-F238E27FC236}">
                <a16:creationId xmlns:a16="http://schemas.microsoft.com/office/drawing/2014/main" id="{50365AED-2F84-7A61-2BB2-282A4E53C6CE}"/>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Encryption Systems</a:t>
            </a:r>
            <a:br>
              <a:rPr lang="en-US" altLang="en-US" sz="3600">
                <a:solidFill>
                  <a:srgbClr val="CC0000"/>
                </a:solidFill>
              </a:rPr>
            </a:br>
            <a:r>
              <a:rPr lang="en-US" altLang="en-US" sz="2400">
                <a:solidFill>
                  <a:srgbClr val="333399"/>
                </a:solidFill>
                <a:latin typeface="Arial" panose="020B0604020202020204" pitchFamily="34" charset="0"/>
              </a:rPr>
              <a:t>Properties of Trustworthy Systems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a:extLst>
              <a:ext uri="{FF2B5EF4-FFF2-40B4-BE49-F238E27FC236}">
                <a16:creationId xmlns:a16="http://schemas.microsoft.com/office/drawing/2014/main" id="{758C4127-7DBE-B0D6-93E4-BE876D9A0561}"/>
              </a:ext>
            </a:extLst>
          </p:cNvPr>
          <p:cNvSpPr>
            <a:spLocks noGrp="1" noChangeArrowheads="1"/>
          </p:cNvSpPr>
          <p:nvPr>
            <p:ph idx="1"/>
          </p:nvPr>
        </p:nvSpPr>
        <p:spPr>
          <a:xfrm>
            <a:off x="2209800" y="1143000"/>
            <a:ext cx="8077200" cy="5334000"/>
          </a:xfrm>
        </p:spPr>
        <p:txBody>
          <a:bodyPr>
            <a:normAutofit fontScale="92500" lnSpcReduction="10000"/>
          </a:bodyPr>
          <a:lstStyle/>
          <a:p>
            <a:pPr marL="609600" indent="-609600"/>
            <a:r>
              <a:rPr lang="en-US" altLang="en-US" sz="2400">
                <a:latin typeface="Garamond" panose="02020404030301010803" pitchFamily="18" charset="0"/>
                <a:cs typeface="Times New Roman" panose="02020603050405020304" pitchFamily="18" charset="0"/>
              </a:rPr>
              <a:t>Cryptanalysis is the process of breaking an encryption code</a:t>
            </a:r>
          </a:p>
          <a:p>
            <a:pPr marL="1100138" lvl="1" indent="-533400"/>
            <a:r>
              <a:rPr lang="en-US" altLang="en-US" sz="2000">
                <a:latin typeface="Garamond" panose="02020404030301010803" pitchFamily="18" charset="0"/>
                <a:cs typeface="Times New Roman" panose="02020603050405020304" pitchFamily="18" charset="0"/>
              </a:rPr>
              <a:t>Tedious and difficult process</a:t>
            </a:r>
          </a:p>
          <a:p>
            <a:pPr marL="609600" indent="-609600"/>
            <a:r>
              <a:rPr lang="en-US" altLang="en-US" sz="2400">
                <a:latin typeface="Garamond" panose="02020404030301010803" pitchFamily="18" charset="0"/>
                <a:cs typeface="Times New Roman" panose="02020603050405020304" pitchFamily="18" charset="0"/>
              </a:rPr>
              <a:t>Several techniques can be used to deduce the algorithm</a:t>
            </a:r>
          </a:p>
          <a:p>
            <a:pPr marL="1100138" lvl="1" indent="-533400"/>
            <a:r>
              <a:rPr lang="en-US" altLang="en-US" sz="2000">
                <a:latin typeface="Garamond" panose="02020404030301010803" pitchFamily="18" charset="0"/>
                <a:cs typeface="Times New Roman" panose="02020603050405020304" pitchFamily="18" charset="0"/>
              </a:rPr>
              <a:t>Attempt to recognize patterns in encrypted messages, to be able to break subsequent ones by applying a straightforward decryption algorithm</a:t>
            </a:r>
          </a:p>
          <a:p>
            <a:pPr marL="1100138" lvl="1" indent="-533400"/>
            <a:r>
              <a:rPr lang="en-US" altLang="en-US" sz="2000">
                <a:latin typeface="Garamond" panose="02020404030301010803" pitchFamily="18" charset="0"/>
                <a:cs typeface="Times New Roman" panose="02020603050405020304" pitchFamily="18" charset="0"/>
              </a:rPr>
              <a:t>Attempt to infer some meaning without even breaking the encryption, such as noticing an unusual frequency of communication or determining something by whether the communication was short or long</a:t>
            </a:r>
          </a:p>
          <a:p>
            <a:pPr marL="1100138" lvl="1" indent="-533400"/>
            <a:r>
              <a:rPr lang="en-US" altLang="en-US" sz="2000">
                <a:latin typeface="Garamond" panose="02020404030301010803" pitchFamily="18" charset="0"/>
                <a:cs typeface="Times New Roman" panose="02020603050405020304" pitchFamily="18" charset="0"/>
              </a:rPr>
              <a:t>Attempt to deduce the key, in order to break subsequent messages easily</a:t>
            </a:r>
          </a:p>
          <a:p>
            <a:pPr marL="1100138" lvl="1" indent="-533400"/>
            <a:r>
              <a:rPr lang="en-US" altLang="en-US" sz="2000">
                <a:latin typeface="Garamond" panose="02020404030301010803" pitchFamily="18" charset="0"/>
                <a:cs typeface="Times New Roman" panose="02020603050405020304" pitchFamily="18" charset="0"/>
              </a:rPr>
              <a:t>Attempt to find weaknesses in the implementation or environment of use of encryption</a:t>
            </a:r>
          </a:p>
          <a:p>
            <a:pPr marL="1100138" lvl="1" indent="-533400"/>
            <a:r>
              <a:rPr lang="en-US" altLang="en-US" sz="2000">
                <a:latin typeface="Garamond" panose="02020404030301010803" pitchFamily="18" charset="0"/>
                <a:cs typeface="Times New Roman" panose="02020603050405020304" pitchFamily="18" charset="0"/>
              </a:rPr>
              <a:t>Attempt to find general weaknesses in an encryption algorithm, without necessarily having intercepted any messages </a:t>
            </a:r>
          </a:p>
        </p:txBody>
      </p:sp>
      <p:sp>
        <p:nvSpPr>
          <p:cNvPr id="452611" name="Rectangle 3">
            <a:extLst>
              <a:ext uri="{FF2B5EF4-FFF2-40B4-BE49-F238E27FC236}">
                <a16:creationId xmlns:a16="http://schemas.microsoft.com/office/drawing/2014/main" id="{3B308713-AFFC-61C0-9108-F972C8305DD9}"/>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Cryptanalysis</a:t>
            </a:r>
            <a:br>
              <a:rPr lang="en-US" altLang="en-US" sz="3600">
                <a:solidFill>
                  <a:srgbClr val="CC0000"/>
                </a:solidFill>
              </a:rPr>
            </a:br>
            <a:r>
              <a:rPr lang="en-US" altLang="en-US" sz="2400">
                <a:solidFill>
                  <a:srgbClr val="333399"/>
                </a:solidFill>
                <a:latin typeface="Arial" panose="020B0604020202020204" pitchFamily="34" charset="0"/>
              </a:rPr>
              <a:t>Techniques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a:extLst>
              <a:ext uri="{FF2B5EF4-FFF2-40B4-BE49-F238E27FC236}">
                <a16:creationId xmlns:a16="http://schemas.microsoft.com/office/drawing/2014/main" id="{27E69051-54FB-80DB-4E0F-1536BEC68A02}"/>
              </a:ext>
            </a:extLst>
          </p:cNvPr>
          <p:cNvSpPr>
            <a:spLocks noGrp="1" noChangeArrowheads="1"/>
          </p:cNvSpPr>
          <p:nvPr>
            <p:ph idx="1"/>
          </p:nvPr>
        </p:nvSpPr>
        <p:spPr>
          <a:xfrm>
            <a:off x="2209800" y="1143000"/>
            <a:ext cx="8077200" cy="5334000"/>
          </a:xfrm>
        </p:spPr>
        <p:txBody>
          <a:bodyPr/>
          <a:lstStyle/>
          <a:p>
            <a:pPr marL="609600" indent="-609600"/>
            <a:r>
              <a:rPr lang="en-US" altLang="en-US">
                <a:latin typeface="Garamond" panose="02020404030301010803" pitchFamily="18" charset="0"/>
                <a:cs typeface="Times New Roman" panose="02020603050405020304" pitchFamily="18" charset="0"/>
              </a:rPr>
              <a:t>Goal of DES is to completely scramble the data and key so that every bit of cipher text depends on every bit of data and ever bit of key</a:t>
            </a:r>
          </a:p>
          <a:p>
            <a:pPr marL="609600" indent="-609600"/>
            <a:r>
              <a:rPr lang="en-US" altLang="en-US">
                <a:latin typeface="Garamond" panose="02020404030301010803" pitchFamily="18" charset="0"/>
                <a:cs typeface="Times New Roman" panose="02020603050405020304" pitchFamily="18" charset="0"/>
              </a:rPr>
              <a:t>DES is a block Cipher Algorithm</a:t>
            </a:r>
          </a:p>
          <a:p>
            <a:pPr marL="1100138" lvl="1" indent="-533400"/>
            <a:r>
              <a:rPr lang="en-US" altLang="en-US">
                <a:latin typeface="Garamond" panose="02020404030301010803" pitchFamily="18" charset="0"/>
                <a:cs typeface="Times New Roman" panose="02020603050405020304" pitchFamily="18" charset="0"/>
              </a:rPr>
              <a:t>Encodes plaintext in 64 bit chunks</a:t>
            </a:r>
          </a:p>
          <a:p>
            <a:pPr marL="1100138" lvl="1" indent="-533400"/>
            <a:r>
              <a:rPr lang="en-US" altLang="en-US">
                <a:latin typeface="Garamond" panose="02020404030301010803" pitchFamily="18" charset="0"/>
                <a:cs typeface="Times New Roman" panose="02020603050405020304" pitchFamily="18" charset="0"/>
              </a:rPr>
              <a:t>One parity bit for each of the 8 bytes thus it reduces to 56 bits</a:t>
            </a:r>
          </a:p>
          <a:p>
            <a:pPr marL="609600" indent="-609600"/>
            <a:r>
              <a:rPr lang="en-US" altLang="en-US">
                <a:latin typeface="Garamond" panose="02020404030301010803" pitchFamily="18" charset="0"/>
                <a:cs typeface="Times New Roman" panose="02020603050405020304" pitchFamily="18" charset="0"/>
              </a:rPr>
              <a:t>It is the most used algorithm</a:t>
            </a:r>
          </a:p>
          <a:p>
            <a:pPr marL="1100138" lvl="1" indent="-533400"/>
            <a:r>
              <a:rPr lang="en-US" altLang="en-US">
                <a:latin typeface="Garamond" panose="02020404030301010803" pitchFamily="18" charset="0"/>
                <a:cs typeface="Times New Roman" panose="02020603050405020304" pitchFamily="18" charset="0"/>
              </a:rPr>
              <a:t>Standard approved by US National Bureau of Standards for Commercial and nonclassified US government use in 1993</a:t>
            </a:r>
          </a:p>
          <a:p>
            <a:pPr marL="609600" indent="-609600"/>
            <a:endParaRPr lang="en-US" altLang="en-US">
              <a:latin typeface="Garamond" panose="02020404030301010803" pitchFamily="18" charset="0"/>
              <a:cs typeface="Times New Roman" panose="02020603050405020304" pitchFamily="18" charset="0"/>
            </a:endParaRPr>
          </a:p>
          <a:p>
            <a:pPr marL="1100138" lvl="1" indent="-533400">
              <a:buNone/>
            </a:pPr>
            <a:endParaRPr lang="en-US" altLang="en-US">
              <a:latin typeface="Garamond" panose="02020404030301010803" pitchFamily="18" charset="0"/>
              <a:cs typeface="Times New Roman" panose="02020603050405020304" pitchFamily="18" charset="0"/>
            </a:endParaRPr>
          </a:p>
        </p:txBody>
      </p:sp>
      <p:sp>
        <p:nvSpPr>
          <p:cNvPr id="446467" name="Rectangle 3">
            <a:extLst>
              <a:ext uri="{FF2B5EF4-FFF2-40B4-BE49-F238E27FC236}">
                <a16:creationId xmlns:a16="http://schemas.microsoft.com/office/drawing/2014/main" id="{19882F4F-5B7E-1DB1-08DE-C04AF61A289A}"/>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Data Encryption Standard (DES) </a:t>
            </a:r>
            <a:r>
              <a:rPr lang="en-US" altLang="en-US" sz="2400">
                <a:solidFill>
                  <a:srgbClr val="333399"/>
                </a:solidFill>
                <a:latin typeface="Arial" panose="020B0604020202020204" pitchFamily="34" charset="0"/>
              </a:rPr>
              <a:t>Basics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D071D6A-092F-6741-5B94-36A49695DBA2}"/>
              </a:ext>
            </a:extLst>
          </p:cNvPr>
          <p:cNvSpPr>
            <a:spLocks noGrp="1" noChangeArrowheads="1"/>
          </p:cNvSpPr>
          <p:nvPr>
            <p:ph idx="1"/>
          </p:nvPr>
        </p:nvSpPr>
        <p:spPr>
          <a:xfrm>
            <a:off x="6553200" y="1905000"/>
            <a:ext cx="3886200" cy="3200400"/>
          </a:xfrm>
        </p:spPr>
        <p:txBody>
          <a:bodyPr>
            <a:normAutofit fontScale="92500" lnSpcReduction="20000"/>
          </a:bodyPr>
          <a:lstStyle/>
          <a:p>
            <a:pPr marL="609600" indent="-609600"/>
            <a:r>
              <a:rPr lang="en-US" altLang="en-US" sz="2400">
                <a:latin typeface="Garamond" panose="02020404030301010803" pitchFamily="18" charset="0"/>
                <a:cs typeface="Times New Roman" panose="02020603050405020304" pitchFamily="18" charset="0"/>
              </a:rPr>
              <a:t>DES run in reverse to decrypt</a:t>
            </a:r>
          </a:p>
          <a:p>
            <a:pPr marL="609600" indent="-609600"/>
            <a:r>
              <a:rPr lang="en-US" altLang="en-US" sz="2400">
                <a:latin typeface="Garamond" panose="02020404030301010803" pitchFamily="18" charset="0"/>
                <a:cs typeface="Times New Roman" panose="02020603050405020304" pitchFamily="18" charset="0"/>
              </a:rPr>
              <a:t>Cracking DES</a:t>
            </a:r>
          </a:p>
          <a:p>
            <a:pPr marL="1100138" lvl="1" indent="-533400"/>
            <a:r>
              <a:rPr lang="en-US" altLang="en-US" sz="2000">
                <a:latin typeface="Garamond" panose="02020404030301010803" pitchFamily="18" charset="0"/>
                <a:cs typeface="Times New Roman" panose="02020603050405020304" pitchFamily="18" charset="0"/>
              </a:rPr>
              <a:t>1997: 140 days </a:t>
            </a:r>
          </a:p>
          <a:p>
            <a:pPr marL="1100138" lvl="1" indent="-533400"/>
            <a:r>
              <a:rPr lang="en-US" altLang="en-US" sz="2000">
                <a:latin typeface="Garamond" panose="02020404030301010803" pitchFamily="18" charset="0"/>
                <a:cs typeface="Times New Roman" panose="02020603050405020304" pitchFamily="18" charset="0"/>
              </a:rPr>
              <a:t>1999: 14 hours</a:t>
            </a:r>
          </a:p>
          <a:p>
            <a:pPr marL="609600" indent="-609600"/>
            <a:r>
              <a:rPr lang="en-US" altLang="en-US" sz="2400">
                <a:latin typeface="Garamond" panose="02020404030301010803" pitchFamily="18" charset="0"/>
                <a:cs typeface="Times New Roman" panose="02020603050405020304" pitchFamily="18" charset="0"/>
              </a:rPr>
              <a:t>TripleDES uses DES 3 times in tandem</a:t>
            </a:r>
          </a:p>
          <a:p>
            <a:pPr marL="1100138" lvl="1" indent="-533400"/>
            <a:r>
              <a:rPr lang="en-US" altLang="en-US" sz="2000">
                <a:latin typeface="Garamond" panose="02020404030301010803" pitchFamily="18" charset="0"/>
                <a:cs typeface="Times New Roman" panose="02020603050405020304" pitchFamily="18" charset="0"/>
              </a:rPr>
              <a:t>Output from 1 DES is input to next DES</a:t>
            </a:r>
          </a:p>
        </p:txBody>
      </p:sp>
      <p:sp>
        <p:nvSpPr>
          <p:cNvPr id="427011" name="Rectangle 3">
            <a:extLst>
              <a:ext uri="{FF2B5EF4-FFF2-40B4-BE49-F238E27FC236}">
                <a16:creationId xmlns:a16="http://schemas.microsoft.com/office/drawing/2014/main" id="{A64D7CD8-EECD-2F82-8F31-5DC0C64717B2}"/>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Data Encryption Standard (DES) </a:t>
            </a:r>
            <a:r>
              <a:rPr lang="en-US" altLang="en-US" sz="2400">
                <a:solidFill>
                  <a:srgbClr val="333399"/>
                </a:solidFill>
                <a:latin typeface="Arial" panose="020B0604020202020204" pitchFamily="34" charset="0"/>
              </a:rPr>
              <a:t>Basics</a:t>
            </a:r>
          </a:p>
        </p:txBody>
      </p:sp>
      <p:sp>
        <p:nvSpPr>
          <p:cNvPr id="427012" name="Rectangle 4">
            <a:extLst>
              <a:ext uri="{FF2B5EF4-FFF2-40B4-BE49-F238E27FC236}">
                <a16:creationId xmlns:a16="http://schemas.microsoft.com/office/drawing/2014/main" id="{EC2F579B-C7D8-41B1-182E-ECD49C62369A}"/>
              </a:ext>
            </a:extLst>
          </p:cNvPr>
          <p:cNvSpPr>
            <a:spLocks noChangeArrowheads="1"/>
          </p:cNvSpPr>
          <p:nvPr/>
        </p:nvSpPr>
        <p:spPr bwMode="auto">
          <a:xfrm>
            <a:off x="2971800" y="1219200"/>
            <a:ext cx="1524000" cy="3048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64-bit input</a:t>
            </a:r>
          </a:p>
        </p:txBody>
      </p:sp>
      <p:grpSp>
        <p:nvGrpSpPr>
          <p:cNvPr id="427038" name="Group 30">
            <a:extLst>
              <a:ext uri="{FF2B5EF4-FFF2-40B4-BE49-F238E27FC236}">
                <a16:creationId xmlns:a16="http://schemas.microsoft.com/office/drawing/2014/main" id="{A0158B32-AC97-DF1A-37CD-BE36CC56568B}"/>
              </a:ext>
            </a:extLst>
          </p:cNvPr>
          <p:cNvGrpSpPr>
            <a:grpSpLocks/>
          </p:cNvGrpSpPr>
          <p:nvPr/>
        </p:nvGrpSpPr>
        <p:grpSpPr bwMode="auto">
          <a:xfrm>
            <a:off x="2971800" y="1905000"/>
            <a:ext cx="1524000" cy="304800"/>
            <a:chOff x="912" y="1056"/>
            <a:chExt cx="960" cy="192"/>
          </a:xfrm>
        </p:grpSpPr>
        <p:sp>
          <p:nvSpPr>
            <p:cNvPr id="427013" name="Rectangle 5">
              <a:extLst>
                <a:ext uri="{FF2B5EF4-FFF2-40B4-BE49-F238E27FC236}">
                  <a16:creationId xmlns:a16="http://schemas.microsoft.com/office/drawing/2014/main" id="{B4B09A45-2962-07AB-A099-CCF7B2633708}"/>
                </a:ext>
              </a:extLst>
            </p:cNvPr>
            <p:cNvSpPr>
              <a:spLocks noChangeArrowheads="1"/>
            </p:cNvSpPr>
            <p:nvPr/>
          </p:nvSpPr>
          <p:spPr bwMode="auto">
            <a:xfrm>
              <a:off x="912" y="1056"/>
              <a:ext cx="480" cy="19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L1</a:t>
              </a:r>
            </a:p>
          </p:txBody>
        </p:sp>
        <p:sp>
          <p:nvSpPr>
            <p:cNvPr id="427014" name="Rectangle 6">
              <a:extLst>
                <a:ext uri="{FF2B5EF4-FFF2-40B4-BE49-F238E27FC236}">
                  <a16:creationId xmlns:a16="http://schemas.microsoft.com/office/drawing/2014/main" id="{14721B0D-A119-894D-B9BB-8CA0E07B992F}"/>
                </a:ext>
              </a:extLst>
            </p:cNvPr>
            <p:cNvSpPr>
              <a:spLocks noChangeArrowheads="1"/>
            </p:cNvSpPr>
            <p:nvPr/>
          </p:nvSpPr>
          <p:spPr bwMode="auto">
            <a:xfrm>
              <a:off x="1392" y="1056"/>
              <a:ext cx="480" cy="19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R1</a:t>
              </a:r>
            </a:p>
          </p:txBody>
        </p:sp>
      </p:grpSp>
      <p:sp>
        <p:nvSpPr>
          <p:cNvPr id="427026" name="Rectangle 18">
            <a:extLst>
              <a:ext uri="{FF2B5EF4-FFF2-40B4-BE49-F238E27FC236}">
                <a16:creationId xmlns:a16="http://schemas.microsoft.com/office/drawing/2014/main" id="{2ECA0826-76F9-AA7D-C64B-8FFA1518820D}"/>
              </a:ext>
            </a:extLst>
          </p:cNvPr>
          <p:cNvSpPr>
            <a:spLocks noChangeArrowheads="1"/>
          </p:cNvSpPr>
          <p:nvPr/>
        </p:nvSpPr>
        <p:spPr bwMode="auto">
          <a:xfrm>
            <a:off x="2971800" y="6324600"/>
            <a:ext cx="1524000" cy="3048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7027" name="Line 19">
            <a:extLst>
              <a:ext uri="{FF2B5EF4-FFF2-40B4-BE49-F238E27FC236}">
                <a16:creationId xmlns:a16="http://schemas.microsoft.com/office/drawing/2014/main" id="{F947BF8D-EE93-27E2-5BD7-AC3EA0C888AD}"/>
              </a:ext>
            </a:extLst>
          </p:cNvPr>
          <p:cNvSpPr>
            <a:spLocks noChangeShapeType="1"/>
          </p:cNvSpPr>
          <p:nvPr/>
        </p:nvSpPr>
        <p:spPr bwMode="auto">
          <a:xfrm>
            <a:off x="3352800" y="1524000"/>
            <a:ext cx="0" cy="3810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28" name="Line 20">
            <a:extLst>
              <a:ext uri="{FF2B5EF4-FFF2-40B4-BE49-F238E27FC236}">
                <a16:creationId xmlns:a16="http://schemas.microsoft.com/office/drawing/2014/main" id="{B27A123A-8FE1-4141-6118-6B6BD1DF9212}"/>
              </a:ext>
            </a:extLst>
          </p:cNvPr>
          <p:cNvSpPr>
            <a:spLocks noChangeShapeType="1"/>
          </p:cNvSpPr>
          <p:nvPr/>
        </p:nvSpPr>
        <p:spPr bwMode="auto">
          <a:xfrm>
            <a:off x="4114800" y="1524000"/>
            <a:ext cx="0" cy="3810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29" name="Line 21">
            <a:extLst>
              <a:ext uri="{FF2B5EF4-FFF2-40B4-BE49-F238E27FC236}">
                <a16:creationId xmlns:a16="http://schemas.microsoft.com/office/drawing/2014/main" id="{83E078D3-9E0A-6BEF-A38C-6491C2B0886A}"/>
              </a:ext>
            </a:extLst>
          </p:cNvPr>
          <p:cNvSpPr>
            <a:spLocks noChangeShapeType="1"/>
          </p:cNvSpPr>
          <p:nvPr/>
        </p:nvSpPr>
        <p:spPr bwMode="auto">
          <a:xfrm>
            <a:off x="3048000" y="1524000"/>
            <a:ext cx="838200" cy="3810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30" name="Line 22">
            <a:extLst>
              <a:ext uri="{FF2B5EF4-FFF2-40B4-BE49-F238E27FC236}">
                <a16:creationId xmlns:a16="http://schemas.microsoft.com/office/drawing/2014/main" id="{E2AF4397-E5F9-9F48-5F22-1EBCAA007B36}"/>
              </a:ext>
            </a:extLst>
          </p:cNvPr>
          <p:cNvSpPr>
            <a:spLocks noChangeShapeType="1"/>
          </p:cNvSpPr>
          <p:nvPr/>
        </p:nvSpPr>
        <p:spPr bwMode="auto">
          <a:xfrm flipH="1">
            <a:off x="3581400" y="1524000"/>
            <a:ext cx="762000" cy="3810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31" name="Oval 23">
            <a:extLst>
              <a:ext uri="{FF2B5EF4-FFF2-40B4-BE49-F238E27FC236}">
                <a16:creationId xmlns:a16="http://schemas.microsoft.com/office/drawing/2014/main" id="{9407666D-9ABF-3AFF-121F-3C8F19E04E5F}"/>
              </a:ext>
            </a:extLst>
          </p:cNvPr>
          <p:cNvSpPr>
            <a:spLocks noChangeArrowheads="1"/>
          </p:cNvSpPr>
          <p:nvPr/>
        </p:nvSpPr>
        <p:spPr bwMode="auto">
          <a:xfrm>
            <a:off x="3800475" y="2428875"/>
            <a:ext cx="1447800" cy="304800"/>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F(L1, R1, K1)</a:t>
            </a:r>
          </a:p>
        </p:txBody>
      </p:sp>
      <p:sp>
        <p:nvSpPr>
          <p:cNvPr id="427033" name="Line 25">
            <a:extLst>
              <a:ext uri="{FF2B5EF4-FFF2-40B4-BE49-F238E27FC236}">
                <a16:creationId xmlns:a16="http://schemas.microsoft.com/office/drawing/2014/main" id="{2F72D4FF-81F5-BF7F-4CBF-0EEA4E33E72F}"/>
              </a:ext>
            </a:extLst>
          </p:cNvPr>
          <p:cNvSpPr>
            <a:spLocks noChangeShapeType="1"/>
          </p:cNvSpPr>
          <p:nvPr/>
        </p:nvSpPr>
        <p:spPr bwMode="auto">
          <a:xfrm>
            <a:off x="3352800" y="5943600"/>
            <a:ext cx="0" cy="3810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34" name="Line 26">
            <a:extLst>
              <a:ext uri="{FF2B5EF4-FFF2-40B4-BE49-F238E27FC236}">
                <a16:creationId xmlns:a16="http://schemas.microsoft.com/office/drawing/2014/main" id="{86AD5DD4-EFE4-E575-5EF6-638E3BE052F5}"/>
              </a:ext>
            </a:extLst>
          </p:cNvPr>
          <p:cNvSpPr>
            <a:spLocks noChangeShapeType="1"/>
          </p:cNvSpPr>
          <p:nvPr/>
        </p:nvSpPr>
        <p:spPr bwMode="auto">
          <a:xfrm>
            <a:off x="4114800" y="5943600"/>
            <a:ext cx="0" cy="3810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35" name="Line 27">
            <a:extLst>
              <a:ext uri="{FF2B5EF4-FFF2-40B4-BE49-F238E27FC236}">
                <a16:creationId xmlns:a16="http://schemas.microsoft.com/office/drawing/2014/main" id="{4D1B5CF8-0D46-B28E-60D3-CA34FE02DAB1}"/>
              </a:ext>
            </a:extLst>
          </p:cNvPr>
          <p:cNvSpPr>
            <a:spLocks noChangeShapeType="1"/>
          </p:cNvSpPr>
          <p:nvPr/>
        </p:nvSpPr>
        <p:spPr bwMode="auto">
          <a:xfrm>
            <a:off x="3048000" y="5943600"/>
            <a:ext cx="838200" cy="3810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36" name="Line 28">
            <a:extLst>
              <a:ext uri="{FF2B5EF4-FFF2-40B4-BE49-F238E27FC236}">
                <a16:creationId xmlns:a16="http://schemas.microsoft.com/office/drawing/2014/main" id="{CD307D5B-FF72-9941-069E-D4D36E27C589}"/>
              </a:ext>
            </a:extLst>
          </p:cNvPr>
          <p:cNvSpPr>
            <a:spLocks noChangeShapeType="1"/>
          </p:cNvSpPr>
          <p:nvPr/>
        </p:nvSpPr>
        <p:spPr bwMode="auto">
          <a:xfrm flipH="1">
            <a:off x="3581400" y="5943600"/>
            <a:ext cx="762000" cy="3810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39" name="Group 31">
            <a:extLst>
              <a:ext uri="{FF2B5EF4-FFF2-40B4-BE49-F238E27FC236}">
                <a16:creationId xmlns:a16="http://schemas.microsoft.com/office/drawing/2014/main" id="{3F27FF2E-17A3-4112-15A1-7E68A86BC689}"/>
              </a:ext>
            </a:extLst>
          </p:cNvPr>
          <p:cNvGrpSpPr>
            <a:grpSpLocks/>
          </p:cNvGrpSpPr>
          <p:nvPr/>
        </p:nvGrpSpPr>
        <p:grpSpPr bwMode="auto">
          <a:xfrm>
            <a:off x="2971800" y="2971800"/>
            <a:ext cx="1524000" cy="304800"/>
            <a:chOff x="912" y="1056"/>
            <a:chExt cx="960" cy="192"/>
          </a:xfrm>
        </p:grpSpPr>
        <p:sp>
          <p:nvSpPr>
            <p:cNvPr id="427040" name="Rectangle 32">
              <a:extLst>
                <a:ext uri="{FF2B5EF4-FFF2-40B4-BE49-F238E27FC236}">
                  <a16:creationId xmlns:a16="http://schemas.microsoft.com/office/drawing/2014/main" id="{0B3C6662-AD96-2635-71A2-CD63E602DBB0}"/>
                </a:ext>
              </a:extLst>
            </p:cNvPr>
            <p:cNvSpPr>
              <a:spLocks noChangeArrowheads="1"/>
            </p:cNvSpPr>
            <p:nvPr/>
          </p:nvSpPr>
          <p:spPr bwMode="auto">
            <a:xfrm>
              <a:off x="912" y="1056"/>
              <a:ext cx="480" cy="19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L2</a:t>
              </a:r>
            </a:p>
          </p:txBody>
        </p:sp>
        <p:sp>
          <p:nvSpPr>
            <p:cNvPr id="427041" name="Rectangle 33">
              <a:extLst>
                <a:ext uri="{FF2B5EF4-FFF2-40B4-BE49-F238E27FC236}">
                  <a16:creationId xmlns:a16="http://schemas.microsoft.com/office/drawing/2014/main" id="{B6B660D4-CC3F-4754-2020-1A8D2A92C836}"/>
                </a:ext>
              </a:extLst>
            </p:cNvPr>
            <p:cNvSpPr>
              <a:spLocks noChangeArrowheads="1"/>
            </p:cNvSpPr>
            <p:nvPr/>
          </p:nvSpPr>
          <p:spPr bwMode="auto">
            <a:xfrm>
              <a:off x="1392" y="1056"/>
              <a:ext cx="480" cy="19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R2</a:t>
              </a:r>
            </a:p>
          </p:txBody>
        </p:sp>
      </p:grpSp>
      <p:grpSp>
        <p:nvGrpSpPr>
          <p:cNvPr id="427042" name="Group 34">
            <a:extLst>
              <a:ext uri="{FF2B5EF4-FFF2-40B4-BE49-F238E27FC236}">
                <a16:creationId xmlns:a16="http://schemas.microsoft.com/office/drawing/2014/main" id="{921DB0B8-A1DC-FF2D-227E-105AE4820F38}"/>
              </a:ext>
            </a:extLst>
          </p:cNvPr>
          <p:cNvGrpSpPr>
            <a:grpSpLocks/>
          </p:cNvGrpSpPr>
          <p:nvPr/>
        </p:nvGrpSpPr>
        <p:grpSpPr bwMode="auto">
          <a:xfrm>
            <a:off x="2971800" y="4038600"/>
            <a:ext cx="1524000" cy="304800"/>
            <a:chOff x="912" y="1056"/>
            <a:chExt cx="960" cy="192"/>
          </a:xfrm>
        </p:grpSpPr>
        <p:sp>
          <p:nvSpPr>
            <p:cNvPr id="427043" name="Rectangle 35">
              <a:extLst>
                <a:ext uri="{FF2B5EF4-FFF2-40B4-BE49-F238E27FC236}">
                  <a16:creationId xmlns:a16="http://schemas.microsoft.com/office/drawing/2014/main" id="{D7696857-9BF0-2A71-D643-295E9BA75109}"/>
                </a:ext>
              </a:extLst>
            </p:cNvPr>
            <p:cNvSpPr>
              <a:spLocks noChangeArrowheads="1"/>
            </p:cNvSpPr>
            <p:nvPr/>
          </p:nvSpPr>
          <p:spPr bwMode="auto">
            <a:xfrm>
              <a:off x="912" y="1056"/>
              <a:ext cx="480" cy="19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L3</a:t>
              </a:r>
            </a:p>
          </p:txBody>
        </p:sp>
        <p:sp>
          <p:nvSpPr>
            <p:cNvPr id="427044" name="Rectangle 36">
              <a:extLst>
                <a:ext uri="{FF2B5EF4-FFF2-40B4-BE49-F238E27FC236}">
                  <a16:creationId xmlns:a16="http://schemas.microsoft.com/office/drawing/2014/main" id="{801FE340-6ACE-4D05-E7C1-79F2F404E024}"/>
                </a:ext>
              </a:extLst>
            </p:cNvPr>
            <p:cNvSpPr>
              <a:spLocks noChangeArrowheads="1"/>
            </p:cNvSpPr>
            <p:nvPr/>
          </p:nvSpPr>
          <p:spPr bwMode="auto">
            <a:xfrm>
              <a:off x="1392" y="1056"/>
              <a:ext cx="480" cy="19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R3</a:t>
              </a:r>
            </a:p>
          </p:txBody>
        </p:sp>
      </p:grpSp>
      <p:grpSp>
        <p:nvGrpSpPr>
          <p:cNvPr id="427045" name="Group 37">
            <a:extLst>
              <a:ext uri="{FF2B5EF4-FFF2-40B4-BE49-F238E27FC236}">
                <a16:creationId xmlns:a16="http://schemas.microsoft.com/office/drawing/2014/main" id="{5B5D570E-BE8F-553E-06D3-8A728FC8AB76}"/>
              </a:ext>
            </a:extLst>
          </p:cNvPr>
          <p:cNvGrpSpPr>
            <a:grpSpLocks/>
          </p:cNvGrpSpPr>
          <p:nvPr/>
        </p:nvGrpSpPr>
        <p:grpSpPr bwMode="auto">
          <a:xfrm>
            <a:off x="2971800" y="5638800"/>
            <a:ext cx="1524000" cy="304800"/>
            <a:chOff x="912" y="1056"/>
            <a:chExt cx="960" cy="192"/>
          </a:xfrm>
        </p:grpSpPr>
        <p:sp>
          <p:nvSpPr>
            <p:cNvPr id="427046" name="Rectangle 38">
              <a:extLst>
                <a:ext uri="{FF2B5EF4-FFF2-40B4-BE49-F238E27FC236}">
                  <a16:creationId xmlns:a16="http://schemas.microsoft.com/office/drawing/2014/main" id="{B1D09B5D-2607-78A6-24D1-77FD0ACF18D4}"/>
                </a:ext>
              </a:extLst>
            </p:cNvPr>
            <p:cNvSpPr>
              <a:spLocks noChangeArrowheads="1"/>
            </p:cNvSpPr>
            <p:nvPr/>
          </p:nvSpPr>
          <p:spPr bwMode="auto">
            <a:xfrm>
              <a:off x="912" y="1056"/>
              <a:ext cx="480" cy="19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L17</a:t>
              </a:r>
            </a:p>
          </p:txBody>
        </p:sp>
        <p:sp>
          <p:nvSpPr>
            <p:cNvPr id="427047" name="Rectangle 39">
              <a:extLst>
                <a:ext uri="{FF2B5EF4-FFF2-40B4-BE49-F238E27FC236}">
                  <a16:creationId xmlns:a16="http://schemas.microsoft.com/office/drawing/2014/main" id="{405A800C-9202-8AE9-07A3-2D8C4C3D69D6}"/>
                </a:ext>
              </a:extLst>
            </p:cNvPr>
            <p:cNvSpPr>
              <a:spLocks noChangeArrowheads="1"/>
            </p:cNvSpPr>
            <p:nvPr/>
          </p:nvSpPr>
          <p:spPr bwMode="auto">
            <a:xfrm>
              <a:off x="1392" y="1056"/>
              <a:ext cx="480" cy="19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R17</a:t>
              </a:r>
            </a:p>
          </p:txBody>
        </p:sp>
      </p:grpSp>
      <p:sp>
        <p:nvSpPr>
          <p:cNvPr id="427048" name="Line 40">
            <a:extLst>
              <a:ext uri="{FF2B5EF4-FFF2-40B4-BE49-F238E27FC236}">
                <a16:creationId xmlns:a16="http://schemas.microsoft.com/office/drawing/2014/main" id="{0F3FD474-50B7-A5CD-AC38-57BE05F164B5}"/>
              </a:ext>
            </a:extLst>
          </p:cNvPr>
          <p:cNvSpPr>
            <a:spLocks noChangeShapeType="1"/>
          </p:cNvSpPr>
          <p:nvPr/>
        </p:nvSpPr>
        <p:spPr bwMode="auto">
          <a:xfrm flipH="1">
            <a:off x="4495800" y="2057400"/>
            <a:ext cx="1600200" cy="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52" name="Line 44">
            <a:extLst>
              <a:ext uri="{FF2B5EF4-FFF2-40B4-BE49-F238E27FC236}">
                <a16:creationId xmlns:a16="http://schemas.microsoft.com/office/drawing/2014/main" id="{8D14337A-BDC7-2199-F138-4F7B06EDA8B8}"/>
              </a:ext>
            </a:extLst>
          </p:cNvPr>
          <p:cNvSpPr>
            <a:spLocks noChangeShapeType="1"/>
          </p:cNvSpPr>
          <p:nvPr/>
        </p:nvSpPr>
        <p:spPr bwMode="auto">
          <a:xfrm flipH="1">
            <a:off x="4495800" y="3124200"/>
            <a:ext cx="1600200" cy="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53" name="Line 45">
            <a:extLst>
              <a:ext uri="{FF2B5EF4-FFF2-40B4-BE49-F238E27FC236}">
                <a16:creationId xmlns:a16="http://schemas.microsoft.com/office/drawing/2014/main" id="{95253B70-2907-B6AC-D29C-148E4A6B00B7}"/>
              </a:ext>
            </a:extLst>
          </p:cNvPr>
          <p:cNvSpPr>
            <a:spLocks noChangeShapeType="1"/>
          </p:cNvSpPr>
          <p:nvPr/>
        </p:nvSpPr>
        <p:spPr bwMode="auto">
          <a:xfrm flipH="1">
            <a:off x="4495800" y="4191000"/>
            <a:ext cx="1600200" cy="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54" name="Line 46">
            <a:extLst>
              <a:ext uri="{FF2B5EF4-FFF2-40B4-BE49-F238E27FC236}">
                <a16:creationId xmlns:a16="http://schemas.microsoft.com/office/drawing/2014/main" id="{EC81FA58-9842-4308-40C1-E459837B2584}"/>
              </a:ext>
            </a:extLst>
          </p:cNvPr>
          <p:cNvSpPr>
            <a:spLocks noChangeShapeType="1"/>
          </p:cNvSpPr>
          <p:nvPr/>
        </p:nvSpPr>
        <p:spPr bwMode="auto">
          <a:xfrm flipH="1">
            <a:off x="4495800" y="5791200"/>
            <a:ext cx="1600200" cy="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55" name="Rectangle 47">
            <a:extLst>
              <a:ext uri="{FF2B5EF4-FFF2-40B4-BE49-F238E27FC236}">
                <a16:creationId xmlns:a16="http://schemas.microsoft.com/office/drawing/2014/main" id="{B45218D7-1118-5DA7-E900-98E1749C5189}"/>
              </a:ext>
            </a:extLst>
          </p:cNvPr>
          <p:cNvSpPr>
            <a:spLocks noChangeArrowheads="1"/>
          </p:cNvSpPr>
          <p:nvPr/>
        </p:nvSpPr>
        <p:spPr bwMode="auto">
          <a:xfrm>
            <a:off x="5334000" y="1219200"/>
            <a:ext cx="1524000" cy="3048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56-bit key</a:t>
            </a:r>
          </a:p>
        </p:txBody>
      </p:sp>
      <p:sp>
        <p:nvSpPr>
          <p:cNvPr id="427056" name="Line 48">
            <a:extLst>
              <a:ext uri="{FF2B5EF4-FFF2-40B4-BE49-F238E27FC236}">
                <a16:creationId xmlns:a16="http://schemas.microsoft.com/office/drawing/2014/main" id="{624B44B6-E97B-A140-7EF6-5ADB0DF24920}"/>
              </a:ext>
            </a:extLst>
          </p:cNvPr>
          <p:cNvSpPr>
            <a:spLocks noChangeShapeType="1"/>
          </p:cNvSpPr>
          <p:nvPr/>
        </p:nvSpPr>
        <p:spPr bwMode="auto">
          <a:xfrm flipV="1">
            <a:off x="6096000" y="1524000"/>
            <a:ext cx="0" cy="426720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27059" name="Group 51">
            <a:extLst>
              <a:ext uri="{FF2B5EF4-FFF2-40B4-BE49-F238E27FC236}">
                <a16:creationId xmlns:a16="http://schemas.microsoft.com/office/drawing/2014/main" id="{90136F9C-F24F-3B92-E6E3-E4B23D196BC7}"/>
              </a:ext>
            </a:extLst>
          </p:cNvPr>
          <p:cNvGrpSpPr>
            <a:grpSpLocks/>
          </p:cNvGrpSpPr>
          <p:nvPr/>
        </p:nvGrpSpPr>
        <p:grpSpPr bwMode="auto">
          <a:xfrm>
            <a:off x="3505200" y="2209800"/>
            <a:ext cx="609600" cy="762000"/>
            <a:chOff x="1248" y="1248"/>
            <a:chExt cx="384" cy="480"/>
          </a:xfrm>
        </p:grpSpPr>
        <p:sp>
          <p:nvSpPr>
            <p:cNvPr id="427057" name="Line 49">
              <a:extLst>
                <a:ext uri="{FF2B5EF4-FFF2-40B4-BE49-F238E27FC236}">
                  <a16:creationId xmlns:a16="http://schemas.microsoft.com/office/drawing/2014/main" id="{77B63140-A603-F5B7-86F4-554CFE056D32}"/>
                </a:ext>
              </a:extLst>
            </p:cNvPr>
            <p:cNvSpPr>
              <a:spLocks noChangeShapeType="1"/>
            </p:cNvSpPr>
            <p:nvPr/>
          </p:nvSpPr>
          <p:spPr bwMode="auto">
            <a:xfrm flipH="1">
              <a:off x="1248" y="1248"/>
              <a:ext cx="384" cy="19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58" name="Line 50">
              <a:extLst>
                <a:ext uri="{FF2B5EF4-FFF2-40B4-BE49-F238E27FC236}">
                  <a16:creationId xmlns:a16="http://schemas.microsoft.com/office/drawing/2014/main" id="{1108FA50-8C59-63A9-2944-022ADBC1E2C5}"/>
                </a:ext>
              </a:extLst>
            </p:cNvPr>
            <p:cNvSpPr>
              <a:spLocks noChangeShapeType="1"/>
            </p:cNvSpPr>
            <p:nvPr/>
          </p:nvSpPr>
          <p:spPr bwMode="auto">
            <a:xfrm>
              <a:off x="1248" y="1440"/>
              <a:ext cx="0" cy="288"/>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27060" name="Group 52">
            <a:extLst>
              <a:ext uri="{FF2B5EF4-FFF2-40B4-BE49-F238E27FC236}">
                <a16:creationId xmlns:a16="http://schemas.microsoft.com/office/drawing/2014/main" id="{2822562B-91DE-5B16-5934-6D720C7C6F74}"/>
              </a:ext>
            </a:extLst>
          </p:cNvPr>
          <p:cNvGrpSpPr>
            <a:grpSpLocks/>
          </p:cNvGrpSpPr>
          <p:nvPr/>
        </p:nvGrpSpPr>
        <p:grpSpPr bwMode="auto">
          <a:xfrm>
            <a:off x="3505200" y="3276600"/>
            <a:ext cx="609600" cy="762000"/>
            <a:chOff x="1248" y="1248"/>
            <a:chExt cx="384" cy="480"/>
          </a:xfrm>
        </p:grpSpPr>
        <p:sp>
          <p:nvSpPr>
            <p:cNvPr id="427061" name="Line 53">
              <a:extLst>
                <a:ext uri="{FF2B5EF4-FFF2-40B4-BE49-F238E27FC236}">
                  <a16:creationId xmlns:a16="http://schemas.microsoft.com/office/drawing/2014/main" id="{5BD14FA1-E230-DC9E-C5DF-20CC1CF6D5D6}"/>
                </a:ext>
              </a:extLst>
            </p:cNvPr>
            <p:cNvSpPr>
              <a:spLocks noChangeShapeType="1"/>
            </p:cNvSpPr>
            <p:nvPr/>
          </p:nvSpPr>
          <p:spPr bwMode="auto">
            <a:xfrm flipH="1">
              <a:off x="1248" y="1248"/>
              <a:ext cx="384" cy="19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62" name="Line 54">
              <a:extLst>
                <a:ext uri="{FF2B5EF4-FFF2-40B4-BE49-F238E27FC236}">
                  <a16:creationId xmlns:a16="http://schemas.microsoft.com/office/drawing/2014/main" id="{C52D9DB2-D0D2-21C7-1915-36B5FB74D404}"/>
                </a:ext>
              </a:extLst>
            </p:cNvPr>
            <p:cNvSpPr>
              <a:spLocks noChangeShapeType="1"/>
            </p:cNvSpPr>
            <p:nvPr/>
          </p:nvSpPr>
          <p:spPr bwMode="auto">
            <a:xfrm>
              <a:off x="1248" y="1440"/>
              <a:ext cx="0" cy="288"/>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27063" name="Line 55">
            <a:extLst>
              <a:ext uri="{FF2B5EF4-FFF2-40B4-BE49-F238E27FC236}">
                <a16:creationId xmlns:a16="http://schemas.microsoft.com/office/drawing/2014/main" id="{EDE933B1-7C7A-E7E2-913D-B60789631387}"/>
              </a:ext>
            </a:extLst>
          </p:cNvPr>
          <p:cNvSpPr>
            <a:spLocks noChangeShapeType="1"/>
          </p:cNvSpPr>
          <p:nvPr/>
        </p:nvSpPr>
        <p:spPr bwMode="auto">
          <a:xfrm>
            <a:off x="4267200" y="2209800"/>
            <a:ext cx="0" cy="2286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64" name="Line 56">
            <a:extLst>
              <a:ext uri="{FF2B5EF4-FFF2-40B4-BE49-F238E27FC236}">
                <a16:creationId xmlns:a16="http://schemas.microsoft.com/office/drawing/2014/main" id="{7B7A448F-D067-D426-A6D0-5D3167D7FA18}"/>
              </a:ext>
            </a:extLst>
          </p:cNvPr>
          <p:cNvSpPr>
            <a:spLocks noChangeShapeType="1"/>
          </p:cNvSpPr>
          <p:nvPr/>
        </p:nvSpPr>
        <p:spPr bwMode="auto">
          <a:xfrm>
            <a:off x="3505200" y="2209800"/>
            <a:ext cx="381000" cy="3048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65" name="Line 57">
            <a:extLst>
              <a:ext uri="{FF2B5EF4-FFF2-40B4-BE49-F238E27FC236}">
                <a16:creationId xmlns:a16="http://schemas.microsoft.com/office/drawing/2014/main" id="{8C8A70F7-FFE6-B708-8F52-7A29A4652448}"/>
              </a:ext>
            </a:extLst>
          </p:cNvPr>
          <p:cNvSpPr>
            <a:spLocks noChangeShapeType="1"/>
          </p:cNvSpPr>
          <p:nvPr/>
        </p:nvSpPr>
        <p:spPr bwMode="auto">
          <a:xfrm>
            <a:off x="3505200" y="3276600"/>
            <a:ext cx="381000" cy="3048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66" name="Line 58">
            <a:extLst>
              <a:ext uri="{FF2B5EF4-FFF2-40B4-BE49-F238E27FC236}">
                <a16:creationId xmlns:a16="http://schemas.microsoft.com/office/drawing/2014/main" id="{5BADBAAC-E9A0-A595-5A95-DBB2812791AB}"/>
              </a:ext>
            </a:extLst>
          </p:cNvPr>
          <p:cNvSpPr>
            <a:spLocks noChangeShapeType="1"/>
          </p:cNvSpPr>
          <p:nvPr/>
        </p:nvSpPr>
        <p:spPr bwMode="auto">
          <a:xfrm>
            <a:off x="4267200" y="3276600"/>
            <a:ext cx="0" cy="2286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67" name="Line 59">
            <a:extLst>
              <a:ext uri="{FF2B5EF4-FFF2-40B4-BE49-F238E27FC236}">
                <a16:creationId xmlns:a16="http://schemas.microsoft.com/office/drawing/2014/main" id="{44034688-1B0E-15DA-39B1-F975398DFC03}"/>
              </a:ext>
            </a:extLst>
          </p:cNvPr>
          <p:cNvSpPr>
            <a:spLocks noChangeShapeType="1"/>
          </p:cNvSpPr>
          <p:nvPr/>
        </p:nvSpPr>
        <p:spPr bwMode="auto">
          <a:xfrm>
            <a:off x="4267200" y="2743200"/>
            <a:ext cx="0" cy="2286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68" name="Line 60">
            <a:extLst>
              <a:ext uri="{FF2B5EF4-FFF2-40B4-BE49-F238E27FC236}">
                <a16:creationId xmlns:a16="http://schemas.microsoft.com/office/drawing/2014/main" id="{2DD64D6A-24F1-6B29-24A7-7FCED70FFB75}"/>
              </a:ext>
            </a:extLst>
          </p:cNvPr>
          <p:cNvSpPr>
            <a:spLocks noChangeShapeType="1"/>
          </p:cNvSpPr>
          <p:nvPr/>
        </p:nvSpPr>
        <p:spPr bwMode="auto">
          <a:xfrm>
            <a:off x="4267200" y="3810000"/>
            <a:ext cx="0" cy="2286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69" name="Line 61">
            <a:extLst>
              <a:ext uri="{FF2B5EF4-FFF2-40B4-BE49-F238E27FC236}">
                <a16:creationId xmlns:a16="http://schemas.microsoft.com/office/drawing/2014/main" id="{06EE87C4-52DD-6F5F-9A39-6BDD2F7A3C7F}"/>
              </a:ext>
            </a:extLst>
          </p:cNvPr>
          <p:cNvSpPr>
            <a:spLocks noChangeShapeType="1"/>
          </p:cNvSpPr>
          <p:nvPr/>
        </p:nvSpPr>
        <p:spPr bwMode="auto">
          <a:xfrm>
            <a:off x="4267200" y="5410200"/>
            <a:ext cx="0" cy="2286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72" name="Line 64">
            <a:extLst>
              <a:ext uri="{FF2B5EF4-FFF2-40B4-BE49-F238E27FC236}">
                <a16:creationId xmlns:a16="http://schemas.microsoft.com/office/drawing/2014/main" id="{5B1DD6A6-BF10-ECF7-9A11-71E8C879BE1E}"/>
              </a:ext>
            </a:extLst>
          </p:cNvPr>
          <p:cNvSpPr>
            <a:spLocks noChangeShapeType="1"/>
          </p:cNvSpPr>
          <p:nvPr/>
        </p:nvSpPr>
        <p:spPr bwMode="auto">
          <a:xfrm>
            <a:off x="3505200" y="5181600"/>
            <a:ext cx="0" cy="4572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73" name="Line 65">
            <a:extLst>
              <a:ext uri="{FF2B5EF4-FFF2-40B4-BE49-F238E27FC236}">
                <a16:creationId xmlns:a16="http://schemas.microsoft.com/office/drawing/2014/main" id="{6184F7D1-3768-EACA-01EA-23BC4CBB0E14}"/>
              </a:ext>
            </a:extLst>
          </p:cNvPr>
          <p:cNvSpPr>
            <a:spLocks noChangeShapeType="1"/>
          </p:cNvSpPr>
          <p:nvPr/>
        </p:nvSpPr>
        <p:spPr bwMode="auto">
          <a:xfrm>
            <a:off x="3657600" y="5029200"/>
            <a:ext cx="228600" cy="1524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74" name="Line 66">
            <a:extLst>
              <a:ext uri="{FF2B5EF4-FFF2-40B4-BE49-F238E27FC236}">
                <a16:creationId xmlns:a16="http://schemas.microsoft.com/office/drawing/2014/main" id="{1420538C-C046-E0E4-8D37-595B125154E6}"/>
              </a:ext>
            </a:extLst>
          </p:cNvPr>
          <p:cNvSpPr>
            <a:spLocks noChangeShapeType="1"/>
          </p:cNvSpPr>
          <p:nvPr/>
        </p:nvSpPr>
        <p:spPr bwMode="auto">
          <a:xfrm>
            <a:off x="4267200" y="4876800"/>
            <a:ext cx="0" cy="2286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7075" name="Text Box 67">
            <a:extLst>
              <a:ext uri="{FF2B5EF4-FFF2-40B4-BE49-F238E27FC236}">
                <a16:creationId xmlns:a16="http://schemas.microsoft.com/office/drawing/2014/main" id="{D6C6CBB5-5690-A1C1-03D8-20FCEBD8EDC9}"/>
              </a:ext>
            </a:extLst>
          </p:cNvPr>
          <p:cNvSpPr txBox="1">
            <a:spLocks noChangeArrowheads="1"/>
          </p:cNvSpPr>
          <p:nvPr/>
        </p:nvSpPr>
        <p:spPr bwMode="auto">
          <a:xfrm>
            <a:off x="5165726" y="1736725"/>
            <a:ext cx="963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48-bit k1</a:t>
            </a:r>
          </a:p>
        </p:txBody>
      </p:sp>
      <p:sp>
        <p:nvSpPr>
          <p:cNvPr id="427076" name="Text Box 68">
            <a:extLst>
              <a:ext uri="{FF2B5EF4-FFF2-40B4-BE49-F238E27FC236}">
                <a16:creationId xmlns:a16="http://schemas.microsoft.com/office/drawing/2014/main" id="{20C17C02-74AF-4855-3169-A8997BB2CB2D}"/>
              </a:ext>
            </a:extLst>
          </p:cNvPr>
          <p:cNvSpPr txBox="1">
            <a:spLocks noChangeArrowheads="1"/>
          </p:cNvSpPr>
          <p:nvPr/>
        </p:nvSpPr>
        <p:spPr bwMode="auto">
          <a:xfrm>
            <a:off x="5181601" y="2819400"/>
            <a:ext cx="963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48-bit k2</a:t>
            </a:r>
          </a:p>
        </p:txBody>
      </p:sp>
      <p:sp>
        <p:nvSpPr>
          <p:cNvPr id="427077" name="Text Box 69">
            <a:extLst>
              <a:ext uri="{FF2B5EF4-FFF2-40B4-BE49-F238E27FC236}">
                <a16:creationId xmlns:a16="http://schemas.microsoft.com/office/drawing/2014/main" id="{0F21CFDC-12C2-C759-68BE-B06CE27E2F2A}"/>
              </a:ext>
            </a:extLst>
          </p:cNvPr>
          <p:cNvSpPr txBox="1">
            <a:spLocks noChangeArrowheads="1"/>
          </p:cNvSpPr>
          <p:nvPr/>
        </p:nvSpPr>
        <p:spPr bwMode="auto">
          <a:xfrm>
            <a:off x="5181601" y="3886200"/>
            <a:ext cx="963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48-bit k3</a:t>
            </a:r>
          </a:p>
        </p:txBody>
      </p:sp>
      <p:sp>
        <p:nvSpPr>
          <p:cNvPr id="427078" name="Text Box 70">
            <a:extLst>
              <a:ext uri="{FF2B5EF4-FFF2-40B4-BE49-F238E27FC236}">
                <a16:creationId xmlns:a16="http://schemas.microsoft.com/office/drawing/2014/main" id="{E813810B-0EA8-70B2-B09C-4FF8185D8462}"/>
              </a:ext>
            </a:extLst>
          </p:cNvPr>
          <p:cNvSpPr txBox="1">
            <a:spLocks noChangeArrowheads="1"/>
          </p:cNvSpPr>
          <p:nvPr/>
        </p:nvSpPr>
        <p:spPr bwMode="auto">
          <a:xfrm>
            <a:off x="5029201" y="5486400"/>
            <a:ext cx="1076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48-bit k16</a:t>
            </a:r>
          </a:p>
        </p:txBody>
      </p:sp>
      <p:sp>
        <p:nvSpPr>
          <p:cNvPr id="427079" name="Oval 71">
            <a:extLst>
              <a:ext uri="{FF2B5EF4-FFF2-40B4-BE49-F238E27FC236}">
                <a16:creationId xmlns:a16="http://schemas.microsoft.com/office/drawing/2014/main" id="{9851C2C9-1018-FCD3-584B-DA4F54765D76}"/>
              </a:ext>
            </a:extLst>
          </p:cNvPr>
          <p:cNvSpPr>
            <a:spLocks noChangeArrowheads="1"/>
          </p:cNvSpPr>
          <p:nvPr/>
        </p:nvSpPr>
        <p:spPr bwMode="auto">
          <a:xfrm>
            <a:off x="3810000" y="3505200"/>
            <a:ext cx="1447800" cy="304800"/>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F(L2, R2, K2)</a:t>
            </a:r>
          </a:p>
        </p:txBody>
      </p:sp>
      <p:sp>
        <p:nvSpPr>
          <p:cNvPr id="427080" name="Oval 72">
            <a:extLst>
              <a:ext uri="{FF2B5EF4-FFF2-40B4-BE49-F238E27FC236}">
                <a16:creationId xmlns:a16="http://schemas.microsoft.com/office/drawing/2014/main" id="{44E13DC5-E703-8568-D0C9-EBA1B025BE33}"/>
              </a:ext>
            </a:extLst>
          </p:cNvPr>
          <p:cNvSpPr>
            <a:spLocks noChangeArrowheads="1"/>
          </p:cNvSpPr>
          <p:nvPr/>
        </p:nvSpPr>
        <p:spPr bwMode="auto">
          <a:xfrm>
            <a:off x="3810000" y="5105400"/>
            <a:ext cx="1447800" cy="304800"/>
          </a:xfrm>
          <a:prstGeom prst="ellipse">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F(L16, R16, K16)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a:extLst>
              <a:ext uri="{FF2B5EF4-FFF2-40B4-BE49-F238E27FC236}">
                <a16:creationId xmlns:a16="http://schemas.microsoft.com/office/drawing/2014/main" id="{389E3845-1A57-6B39-79B0-83C153C423A5}"/>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Encryption Algorithm </a:t>
            </a:r>
            <a:br>
              <a:rPr lang="en-US" altLang="en-US" sz="3600">
                <a:solidFill>
                  <a:srgbClr val="CC0000"/>
                </a:solidFill>
              </a:rPr>
            </a:br>
            <a:r>
              <a:rPr lang="en-US" altLang="en-US" sz="2400">
                <a:solidFill>
                  <a:srgbClr val="333399"/>
                </a:solidFill>
                <a:latin typeface="Arial" panose="020B0604020202020204" pitchFamily="34" charset="0"/>
              </a:rPr>
              <a:t>Summary</a:t>
            </a:r>
          </a:p>
        </p:txBody>
      </p:sp>
      <p:graphicFrame>
        <p:nvGraphicFramePr>
          <p:cNvPr id="429151" name="Group 95">
            <a:extLst>
              <a:ext uri="{FF2B5EF4-FFF2-40B4-BE49-F238E27FC236}">
                <a16:creationId xmlns:a16="http://schemas.microsoft.com/office/drawing/2014/main" id="{AD9ED309-3F25-DC46-D342-7AE1EE5F1526}"/>
              </a:ext>
            </a:extLst>
          </p:cNvPr>
          <p:cNvGraphicFramePr>
            <a:graphicFrameLocks noGrp="1"/>
          </p:cNvGraphicFramePr>
          <p:nvPr/>
        </p:nvGraphicFramePr>
        <p:xfrm>
          <a:off x="2209800" y="1397001"/>
          <a:ext cx="7239000" cy="4719511"/>
        </p:xfrm>
        <a:graphic>
          <a:graphicData uri="http://schemas.openxmlformats.org/drawingml/2006/table">
            <a:tbl>
              <a:tblPr/>
              <a:tblGrid>
                <a:gridCol w="1524000">
                  <a:extLst>
                    <a:ext uri="{9D8B030D-6E8A-4147-A177-3AD203B41FA5}">
                      <a16:colId xmlns:a16="http://schemas.microsoft.com/office/drawing/2014/main" val="3143407449"/>
                    </a:ext>
                  </a:extLst>
                </a:gridCol>
                <a:gridCol w="1524000">
                  <a:extLst>
                    <a:ext uri="{9D8B030D-6E8A-4147-A177-3AD203B41FA5}">
                      <a16:colId xmlns:a16="http://schemas.microsoft.com/office/drawing/2014/main" val="3438189001"/>
                    </a:ext>
                  </a:extLst>
                </a:gridCol>
                <a:gridCol w="1524000">
                  <a:extLst>
                    <a:ext uri="{9D8B030D-6E8A-4147-A177-3AD203B41FA5}">
                      <a16:colId xmlns:a16="http://schemas.microsoft.com/office/drawing/2014/main" val="2874677655"/>
                    </a:ext>
                  </a:extLst>
                </a:gridCol>
                <a:gridCol w="2667000">
                  <a:extLst>
                    <a:ext uri="{9D8B030D-6E8A-4147-A177-3AD203B41FA5}">
                      <a16:colId xmlns:a16="http://schemas.microsoft.com/office/drawing/2014/main" val="2873550766"/>
                    </a:ext>
                  </a:extLst>
                </a:gridCol>
              </a:tblGrid>
              <a:tr h="677863">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Algorithm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Key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Features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7263503"/>
                  </a:ext>
                </a:extLst>
              </a:tr>
              <a:tr h="676275">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Block Cipher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56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Most Common, Not strong enough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6726616"/>
                  </a:ext>
                </a:extLst>
              </a:tr>
              <a:tr h="677863">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TripleDES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Block Cipher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168 bits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(112 effective)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Modification of DES, Adequate Security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6229723"/>
                  </a:ext>
                </a:extLst>
              </a:tr>
              <a:tr h="677863">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Blowfish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Block Cipher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Variable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(Up to 448 bits)</a:t>
                      </a: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Excellent Security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8609353"/>
                  </a:ext>
                </a:extLst>
              </a:tr>
              <a:tr h="676275">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Block Cipher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Variable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(128, 192, or 256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Replacement for DES, Excellent Security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9920876"/>
                  </a:ext>
                </a:extLst>
              </a:tr>
              <a:tr h="677863">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RC4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Stream Cipher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Variable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rPr>
                        <a:t>(40 or 128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Fast Stream Cipher, Used in most SSL implementations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016177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0BDE1C0B-6261-BCD4-EE87-ADFABFEEB72B}"/>
              </a:ext>
            </a:extLst>
          </p:cNvPr>
          <p:cNvSpPr>
            <a:spLocks noGrp="1" noChangeArrowheads="1"/>
          </p:cNvSpPr>
          <p:nvPr>
            <p:ph idx="1"/>
          </p:nvPr>
        </p:nvSpPr>
        <p:spPr>
          <a:xfrm>
            <a:off x="2209800" y="1143000"/>
            <a:ext cx="8229600" cy="5410200"/>
          </a:xfrm>
        </p:spPr>
        <p:txBody>
          <a:bodyPr/>
          <a:lstStyle/>
          <a:p>
            <a:pPr marL="609600" indent="-609600"/>
            <a:r>
              <a:rPr lang="en-US" altLang="en-US">
                <a:latin typeface="Garamond" panose="02020404030301010803" pitchFamily="18" charset="0"/>
                <a:cs typeface="Times New Roman" panose="02020603050405020304" pitchFamily="18" charset="0"/>
              </a:rPr>
              <a:t>Any exposure to the secret key compromises secrecy of ciphertext</a:t>
            </a:r>
          </a:p>
          <a:p>
            <a:pPr marL="609600" indent="-609600"/>
            <a:r>
              <a:rPr lang="en-US" altLang="en-US">
                <a:latin typeface="Garamond" panose="02020404030301010803" pitchFamily="18" charset="0"/>
                <a:cs typeface="Times New Roman" panose="02020603050405020304" pitchFamily="18" charset="0"/>
              </a:rPr>
              <a:t>A key needs to be delivered to the recipient of the coded message for it to be deciphered</a:t>
            </a:r>
          </a:p>
          <a:p>
            <a:pPr marL="1100138" lvl="1" indent="-533400"/>
            <a:r>
              <a:rPr lang="en-US" altLang="en-US">
                <a:latin typeface="Garamond" panose="02020404030301010803" pitchFamily="18" charset="0"/>
                <a:cs typeface="Times New Roman" panose="02020603050405020304" pitchFamily="18" charset="0"/>
              </a:rPr>
              <a:t>Potential for eavesdropping attack during transmission of key</a:t>
            </a:r>
          </a:p>
          <a:p>
            <a:pPr marL="1100138" lvl="1" indent="-533400"/>
            <a:endParaRPr lang="en-US" altLang="en-US">
              <a:latin typeface="Garamond" panose="02020404030301010803" pitchFamily="18" charset="0"/>
              <a:cs typeface="Times New Roman" panose="02020603050405020304" pitchFamily="18" charset="0"/>
            </a:endParaRPr>
          </a:p>
        </p:txBody>
      </p:sp>
      <p:sp>
        <p:nvSpPr>
          <p:cNvPr id="364547" name="Rectangle 3">
            <a:extLst>
              <a:ext uri="{FF2B5EF4-FFF2-40B4-BE49-F238E27FC236}">
                <a16:creationId xmlns:a16="http://schemas.microsoft.com/office/drawing/2014/main" id="{AD4FF596-5C39-5B96-89D0-04B758D35A5F}"/>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364548" name="Rectangle 4">
            <a:extLst>
              <a:ext uri="{FF2B5EF4-FFF2-40B4-BE49-F238E27FC236}">
                <a16:creationId xmlns:a16="http://schemas.microsoft.com/office/drawing/2014/main" id="{5442A8F9-656E-8B95-2980-1EFDE7D5B47D}"/>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Symmetric Encryption</a:t>
            </a:r>
            <a:r>
              <a:rPr lang="en-US" altLang="en-US" sz="3200">
                <a:solidFill>
                  <a:srgbClr val="CC0000"/>
                </a:solidFill>
                <a:latin typeface="Arial-BoldMT"/>
              </a:rPr>
              <a:t> </a:t>
            </a:r>
            <a:br>
              <a:rPr lang="en-US" altLang="en-US" sz="3200">
                <a:solidFill>
                  <a:srgbClr val="CC0000"/>
                </a:solidFill>
                <a:latin typeface="Arial-BoldMT"/>
              </a:rPr>
            </a:br>
            <a:r>
              <a:rPr lang="en-US" altLang="en-US" sz="2400">
                <a:solidFill>
                  <a:srgbClr val="333399"/>
                </a:solidFill>
                <a:latin typeface="Arial" panose="020B0604020202020204" pitchFamily="34" charset="0"/>
              </a:rPr>
              <a:t>Limitations</a:t>
            </a:r>
            <a:endParaRPr lang="en-US" altLang="en-US" sz="3200">
              <a:solidFill>
                <a:srgbClr val="CC0000"/>
              </a:solidFill>
              <a:latin typeface="Arial-Bold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7A174FF3-4A7E-583E-5E63-FCD62DCE07B8}"/>
              </a:ext>
            </a:extLst>
          </p:cNvPr>
          <p:cNvSpPr>
            <a:spLocks noGrp="1" noChangeArrowheads="1"/>
          </p:cNvSpPr>
          <p:nvPr>
            <p:ph idx="1"/>
          </p:nvPr>
        </p:nvSpPr>
        <p:spPr>
          <a:xfrm>
            <a:off x="2209800" y="1143000"/>
            <a:ext cx="8229600" cy="2286000"/>
          </a:xfrm>
        </p:spPr>
        <p:txBody>
          <a:bodyPr>
            <a:normAutofit fontScale="85000" lnSpcReduction="10000"/>
          </a:bodyPr>
          <a:lstStyle/>
          <a:p>
            <a:pPr marL="609600" indent="-609600"/>
            <a:r>
              <a:rPr lang="en-US" altLang="en-US" sz="2400">
                <a:latin typeface="Garamond" panose="02020404030301010803" pitchFamily="18" charset="0"/>
                <a:cs typeface="Times New Roman" panose="02020603050405020304" pitchFamily="18" charset="0"/>
              </a:rPr>
              <a:t>Uses a pair of keys for encryption</a:t>
            </a:r>
          </a:p>
          <a:p>
            <a:pPr marL="1100138" lvl="1" indent="-533400"/>
            <a:r>
              <a:rPr lang="en-US" altLang="en-US" sz="2000">
                <a:latin typeface="Garamond" panose="02020404030301010803" pitchFamily="18" charset="0"/>
                <a:cs typeface="Times New Roman" panose="02020603050405020304" pitchFamily="18" charset="0"/>
              </a:rPr>
              <a:t>Public key for encryption</a:t>
            </a:r>
          </a:p>
          <a:p>
            <a:pPr marL="1100138" lvl="1" indent="-533400"/>
            <a:r>
              <a:rPr lang="en-US" altLang="en-US" sz="2000">
                <a:latin typeface="Garamond" panose="02020404030301010803" pitchFamily="18" charset="0"/>
                <a:cs typeface="Times New Roman" panose="02020603050405020304" pitchFamily="18" charset="0"/>
              </a:rPr>
              <a:t>Private key for decryption</a:t>
            </a:r>
          </a:p>
          <a:p>
            <a:pPr marL="609600" indent="-609600"/>
            <a:r>
              <a:rPr lang="en-US" altLang="en-US" sz="2400">
                <a:latin typeface="Garamond" panose="02020404030301010803" pitchFamily="18" charset="0"/>
                <a:cs typeface="Times New Roman" panose="02020603050405020304" pitchFamily="18" charset="0"/>
              </a:rPr>
              <a:t>Messages encoded using public key can only be decoded by the private key</a:t>
            </a:r>
          </a:p>
          <a:p>
            <a:pPr marL="1100138" lvl="1" indent="-533400"/>
            <a:r>
              <a:rPr lang="en-US" altLang="en-US" sz="2000">
                <a:latin typeface="Garamond" panose="02020404030301010803" pitchFamily="18" charset="0"/>
                <a:cs typeface="Times New Roman" panose="02020603050405020304" pitchFamily="18" charset="0"/>
              </a:rPr>
              <a:t>Secret transmission of key for decryption is not required</a:t>
            </a:r>
          </a:p>
          <a:p>
            <a:pPr marL="1100138" lvl="1" indent="-533400"/>
            <a:r>
              <a:rPr lang="en-US" altLang="en-US" sz="2000">
                <a:latin typeface="Garamond" panose="02020404030301010803" pitchFamily="18" charset="0"/>
                <a:cs typeface="Times New Roman" panose="02020603050405020304" pitchFamily="18" charset="0"/>
              </a:rPr>
              <a:t>Every entity can generate a key pair and release its public key</a:t>
            </a:r>
          </a:p>
        </p:txBody>
      </p:sp>
      <p:sp>
        <p:nvSpPr>
          <p:cNvPr id="366595" name="Rectangle 3">
            <a:extLst>
              <a:ext uri="{FF2B5EF4-FFF2-40B4-BE49-F238E27FC236}">
                <a16:creationId xmlns:a16="http://schemas.microsoft.com/office/drawing/2014/main" id="{B51DF328-7C8B-4445-9041-BF28068E4F52}"/>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366596" name="Rectangle 4">
            <a:extLst>
              <a:ext uri="{FF2B5EF4-FFF2-40B4-BE49-F238E27FC236}">
                <a16:creationId xmlns:a16="http://schemas.microsoft.com/office/drawing/2014/main" id="{C3BAEBC1-C937-CD5A-AB2E-D481B77473ED}"/>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Asymmetric Encryption </a:t>
            </a:r>
            <a:br>
              <a:rPr lang="en-US" altLang="en-US" sz="3600">
                <a:solidFill>
                  <a:srgbClr val="CC0000"/>
                </a:solidFill>
              </a:rPr>
            </a:br>
            <a:r>
              <a:rPr lang="en-US" altLang="en-US" sz="2400">
                <a:solidFill>
                  <a:srgbClr val="333399"/>
                </a:solidFill>
                <a:latin typeface="Arial" panose="020B0604020202020204" pitchFamily="34" charset="0"/>
              </a:rPr>
              <a:t>Basics</a:t>
            </a:r>
          </a:p>
        </p:txBody>
      </p:sp>
      <p:sp>
        <p:nvSpPr>
          <p:cNvPr id="366598" name="AutoShape 6">
            <a:extLst>
              <a:ext uri="{FF2B5EF4-FFF2-40B4-BE49-F238E27FC236}">
                <a16:creationId xmlns:a16="http://schemas.microsoft.com/office/drawing/2014/main" id="{3EEC555A-4C3F-CB3B-75A0-29385733E739}"/>
              </a:ext>
            </a:extLst>
          </p:cNvPr>
          <p:cNvSpPr>
            <a:spLocks noChangeArrowheads="1"/>
          </p:cNvSpPr>
          <p:nvPr/>
        </p:nvSpPr>
        <p:spPr bwMode="auto">
          <a:xfrm>
            <a:off x="2281238" y="3848100"/>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Plain Text</a:t>
            </a:r>
            <a:endParaRPr lang="en-US" altLang="en-US" sz="1200">
              <a:solidFill>
                <a:srgbClr val="CC0000"/>
              </a:solidFill>
            </a:endParaRPr>
          </a:p>
        </p:txBody>
      </p:sp>
      <p:sp>
        <p:nvSpPr>
          <p:cNvPr id="366600" name="AutoShape 8">
            <a:extLst>
              <a:ext uri="{FF2B5EF4-FFF2-40B4-BE49-F238E27FC236}">
                <a16:creationId xmlns:a16="http://schemas.microsoft.com/office/drawing/2014/main" id="{AF8DF788-1078-9D32-DBF8-8BC541F95B67}"/>
              </a:ext>
            </a:extLst>
          </p:cNvPr>
          <p:cNvSpPr>
            <a:spLocks noChangeArrowheads="1"/>
          </p:cNvSpPr>
          <p:nvPr/>
        </p:nvSpPr>
        <p:spPr bwMode="auto">
          <a:xfrm>
            <a:off x="3740150" y="3810000"/>
            <a:ext cx="1143000" cy="1066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Cipher</a:t>
            </a:r>
          </a:p>
          <a:p>
            <a:pPr algn="ctr"/>
            <a:endParaRPr lang="en-US" altLang="en-US" sz="1200">
              <a:solidFill>
                <a:srgbClr val="CC0000"/>
              </a:solidFill>
            </a:endParaRPr>
          </a:p>
        </p:txBody>
      </p:sp>
      <p:sp>
        <p:nvSpPr>
          <p:cNvPr id="366601" name="Line 9">
            <a:extLst>
              <a:ext uri="{FF2B5EF4-FFF2-40B4-BE49-F238E27FC236}">
                <a16:creationId xmlns:a16="http://schemas.microsoft.com/office/drawing/2014/main" id="{1BB292A8-3959-B6BF-E9B7-27DFEA248CDD}"/>
              </a:ext>
            </a:extLst>
          </p:cNvPr>
          <p:cNvSpPr>
            <a:spLocks noChangeShapeType="1"/>
          </p:cNvSpPr>
          <p:nvPr/>
        </p:nvSpPr>
        <p:spPr bwMode="auto">
          <a:xfrm flipV="1">
            <a:off x="4313238" y="48768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6602" name="Line 10">
            <a:extLst>
              <a:ext uri="{FF2B5EF4-FFF2-40B4-BE49-F238E27FC236}">
                <a16:creationId xmlns:a16="http://schemas.microsoft.com/office/drawing/2014/main" id="{AFB806F4-F927-8A20-D8E7-3FCB66120C1E}"/>
              </a:ext>
            </a:extLst>
          </p:cNvPr>
          <p:cNvSpPr>
            <a:spLocks noChangeShapeType="1"/>
          </p:cNvSpPr>
          <p:nvPr/>
        </p:nvSpPr>
        <p:spPr bwMode="auto">
          <a:xfrm rot="16200000">
            <a:off x="3462338" y="40767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6603" name="Line 11">
            <a:extLst>
              <a:ext uri="{FF2B5EF4-FFF2-40B4-BE49-F238E27FC236}">
                <a16:creationId xmlns:a16="http://schemas.microsoft.com/office/drawing/2014/main" id="{4B774093-AC6A-4B9B-6E50-3BBFD89573DB}"/>
              </a:ext>
            </a:extLst>
          </p:cNvPr>
          <p:cNvSpPr>
            <a:spLocks noChangeShapeType="1"/>
          </p:cNvSpPr>
          <p:nvPr/>
        </p:nvSpPr>
        <p:spPr bwMode="auto">
          <a:xfrm rot="16200000">
            <a:off x="5143500" y="40767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6604" name="Text Box 12">
            <a:extLst>
              <a:ext uri="{FF2B5EF4-FFF2-40B4-BE49-F238E27FC236}">
                <a16:creationId xmlns:a16="http://schemas.microsoft.com/office/drawing/2014/main" id="{44170F27-77D4-FAFD-7928-BE169B55DBB4}"/>
              </a:ext>
            </a:extLst>
          </p:cNvPr>
          <p:cNvSpPr txBox="1">
            <a:spLocks noChangeArrowheads="1"/>
          </p:cNvSpPr>
          <p:nvPr/>
        </p:nvSpPr>
        <p:spPr bwMode="auto">
          <a:xfrm>
            <a:off x="3767138" y="6324601"/>
            <a:ext cx="982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Public Key</a:t>
            </a:r>
          </a:p>
        </p:txBody>
      </p:sp>
      <p:graphicFrame>
        <p:nvGraphicFramePr>
          <p:cNvPr id="366605" name="Object 13">
            <a:extLst>
              <a:ext uri="{FF2B5EF4-FFF2-40B4-BE49-F238E27FC236}">
                <a16:creationId xmlns:a16="http://schemas.microsoft.com/office/drawing/2014/main" id="{C78E878C-E015-0435-12C2-06702421DCD7}"/>
              </a:ext>
            </a:extLst>
          </p:cNvPr>
          <p:cNvGraphicFramePr>
            <a:graphicFrameLocks noChangeAspect="1"/>
          </p:cNvGraphicFramePr>
          <p:nvPr/>
        </p:nvGraphicFramePr>
        <p:xfrm>
          <a:off x="4092576" y="5486400"/>
          <a:ext cx="441325" cy="838200"/>
        </p:xfrm>
        <a:graphic>
          <a:graphicData uri="http://schemas.openxmlformats.org/presentationml/2006/ole">
            <mc:AlternateContent xmlns:mc="http://schemas.openxmlformats.org/markup-compatibility/2006">
              <mc:Choice xmlns:v="urn:schemas-microsoft-com:vml" Requires="v">
                <p:oleObj name="Clip" r:id="rId3" imgW="1395360" imgH="2658600" progId="MS_ClipArt_Gallery.2">
                  <p:embed/>
                </p:oleObj>
              </mc:Choice>
              <mc:Fallback>
                <p:oleObj name="Clip" r:id="rId3" imgW="1395360" imgH="2658600" progId="MS_ClipArt_Gallery.2">
                  <p:embed/>
                  <p:pic>
                    <p:nvPicPr>
                      <p:cNvPr id="366605" name="Object 13">
                        <a:extLst>
                          <a:ext uri="{FF2B5EF4-FFF2-40B4-BE49-F238E27FC236}">
                            <a16:creationId xmlns:a16="http://schemas.microsoft.com/office/drawing/2014/main" id="{C78E878C-E015-0435-12C2-06702421DCD7}"/>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092576" y="5486400"/>
                        <a:ext cx="4413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608" name="Line 16">
            <a:extLst>
              <a:ext uri="{FF2B5EF4-FFF2-40B4-BE49-F238E27FC236}">
                <a16:creationId xmlns:a16="http://schemas.microsoft.com/office/drawing/2014/main" id="{92F0D7C9-DDBC-169F-E92B-E25788C987A2}"/>
              </a:ext>
            </a:extLst>
          </p:cNvPr>
          <p:cNvSpPr>
            <a:spLocks noChangeShapeType="1"/>
          </p:cNvSpPr>
          <p:nvPr/>
        </p:nvSpPr>
        <p:spPr bwMode="auto">
          <a:xfrm rot="16200000">
            <a:off x="8267700" y="40767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6609" name="Line 17">
            <a:extLst>
              <a:ext uri="{FF2B5EF4-FFF2-40B4-BE49-F238E27FC236}">
                <a16:creationId xmlns:a16="http://schemas.microsoft.com/office/drawing/2014/main" id="{31686AB1-9DB8-8239-36D5-EBA452D0CC29}"/>
              </a:ext>
            </a:extLst>
          </p:cNvPr>
          <p:cNvSpPr>
            <a:spLocks noChangeShapeType="1"/>
          </p:cNvSpPr>
          <p:nvPr/>
        </p:nvSpPr>
        <p:spPr bwMode="auto">
          <a:xfrm rot="16200000">
            <a:off x="6591300" y="40767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6610" name="Line 18">
            <a:extLst>
              <a:ext uri="{FF2B5EF4-FFF2-40B4-BE49-F238E27FC236}">
                <a16:creationId xmlns:a16="http://schemas.microsoft.com/office/drawing/2014/main" id="{0BD550DB-DE75-4069-EB79-0CADCE3193D3}"/>
              </a:ext>
            </a:extLst>
          </p:cNvPr>
          <p:cNvSpPr>
            <a:spLocks noChangeShapeType="1"/>
          </p:cNvSpPr>
          <p:nvPr/>
        </p:nvSpPr>
        <p:spPr bwMode="auto">
          <a:xfrm flipV="1">
            <a:off x="7434263" y="48768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6611" name="Text Box 19">
            <a:extLst>
              <a:ext uri="{FF2B5EF4-FFF2-40B4-BE49-F238E27FC236}">
                <a16:creationId xmlns:a16="http://schemas.microsoft.com/office/drawing/2014/main" id="{D8C2EC18-BD24-E0B6-E555-343F60488C4C}"/>
              </a:ext>
            </a:extLst>
          </p:cNvPr>
          <p:cNvSpPr txBox="1">
            <a:spLocks noChangeArrowheads="1"/>
          </p:cNvSpPr>
          <p:nvPr/>
        </p:nvSpPr>
        <p:spPr bwMode="auto">
          <a:xfrm>
            <a:off x="6858000" y="6324601"/>
            <a:ext cx="10290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Private Key</a:t>
            </a:r>
          </a:p>
        </p:txBody>
      </p:sp>
      <p:graphicFrame>
        <p:nvGraphicFramePr>
          <p:cNvPr id="366612" name="Object 20">
            <a:extLst>
              <a:ext uri="{FF2B5EF4-FFF2-40B4-BE49-F238E27FC236}">
                <a16:creationId xmlns:a16="http://schemas.microsoft.com/office/drawing/2014/main" id="{59ED1C67-AF04-873F-AC04-2A4F67803692}"/>
              </a:ext>
            </a:extLst>
          </p:cNvPr>
          <p:cNvGraphicFramePr>
            <a:graphicFrameLocks noChangeAspect="1"/>
          </p:cNvGraphicFramePr>
          <p:nvPr/>
        </p:nvGraphicFramePr>
        <p:xfrm>
          <a:off x="7213601" y="5486400"/>
          <a:ext cx="441325" cy="838200"/>
        </p:xfrm>
        <a:graphic>
          <a:graphicData uri="http://schemas.openxmlformats.org/presentationml/2006/ole">
            <mc:AlternateContent xmlns:mc="http://schemas.openxmlformats.org/markup-compatibility/2006">
              <mc:Choice xmlns:v="urn:schemas-microsoft-com:vml" Requires="v">
                <p:oleObj name="Clip" r:id="rId5" imgW="1395360" imgH="2658600" progId="MS_ClipArt_Gallery.2">
                  <p:embed/>
                </p:oleObj>
              </mc:Choice>
              <mc:Fallback>
                <p:oleObj name="Clip" r:id="rId5" imgW="1395360" imgH="2658600" progId="MS_ClipArt_Gallery.2">
                  <p:embed/>
                  <p:pic>
                    <p:nvPicPr>
                      <p:cNvPr id="366612" name="Object 20">
                        <a:extLst>
                          <a:ext uri="{FF2B5EF4-FFF2-40B4-BE49-F238E27FC236}">
                            <a16:creationId xmlns:a16="http://schemas.microsoft.com/office/drawing/2014/main" id="{59ED1C67-AF04-873F-AC04-2A4F67803692}"/>
                          </a:ext>
                        </a:extLst>
                      </p:cNvPr>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7213601" y="5486400"/>
                        <a:ext cx="4413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613" name="AutoShape 21">
            <a:extLst>
              <a:ext uri="{FF2B5EF4-FFF2-40B4-BE49-F238E27FC236}">
                <a16:creationId xmlns:a16="http://schemas.microsoft.com/office/drawing/2014/main" id="{7E586AB3-6FF9-C1D7-6B3F-198797BA5197}"/>
              </a:ext>
            </a:extLst>
          </p:cNvPr>
          <p:cNvSpPr>
            <a:spLocks noChangeArrowheads="1"/>
          </p:cNvSpPr>
          <p:nvPr/>
        </p:nvSpPr>
        <p:spPr bwMode="auto">
          <a:xfrm>
            <a:off x="5410200" y="3848100"/>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Cipher Text</a:t>
            </a:r>
            <a:endParaRPr lang="en-US" altLang="en-US" sz="1200">
              <a:solidFill>
                <a:srgbClr val="CC0000"/>
              </a:solidFill>
            </a:endParaRPr>
          </a:p>
        </p:txBody>
      </p:sp>
      <p:sp>
        <p:nvSpPr>
          <p:cNvPr id="366614" name="AutoShape 22">
            <a:extLst>
              <a:ext uri="{FF2B5EF4-FFF2-40B4-BE49-F238E27FC236}">
                <a16:creationId xmlns:a16="http://schemas.microsoft.com/office/drawing/2014/main" id="{F457238E-6281-87DA-523C-50A163069305}"/>
              </a:ext>
            </a:extLst>
          </p:cNvPr>
          <p:cNvSpPr>
            <a:spLocks noChangeArrowheads="1"/>
          </p:cNvSpPr>
          <p:nvPr/>
        </p:nvSpPr>
        <p:spPr bwMode="auto">
          <a:xfrm>
            <a:off x="8534400" y="3848100"/>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Plain Text</a:t>
            </a:r>
            <a:endParaRPr lang="en-US" altLang="en-US" sz="1200">
              <a:solidFill>
                <a:srgbClr val="CC0000"/>
              </a:solidFill>
            </a:endParaRPr>
          </a:p>
        </p:txBody>
      </p:sp>
      <p:sp>
        <p:nvSpPr>
          <p:cNvPr id="366615" name="AutoShape 23">
            <a:extLst>
              <a:ext uri="{FF2B5EF4-FFF2-40B4-BE49-F238E27FC236}">
                <a16:creationId xmlns:a16="http://schemas.microsoft.com/office/drawing/2014/main" id="{C9C83FC2-166A-E7E8-4CEC-E80F215D00E5}"/>
              </a:ext>
            </a:extLst>
          </p:cNvPr>
          <p:cNvSpPr>
            <a:spLocks noChangeArrowheads="1"/>
          </p:cNvSpPr>
          <p:nvPr/>
        </p:nvSpPr>
        <p:spPr bwMode="auto">
          <a:xfrm>
            <a:off x="6861175" y="3810000"/>
            <a:ext cx="1143000" cy="1066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Cipher</a:t>
            </a:r>
          </a:p>
          <a:p>
            <a:pPr algn="ctr"/>
            <a:endParaRPr lang="en-US" altLang="en-US" sz="1200">
              <a:solidFill>
                <a:srgbClr val="CC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6E62C143-EF47-8166-4BF8-EDAC7C70D9E5}"/>
              </a:ext>
            </a:extLst>
          </p:cNvPr>
          <p:cNvSpPr>
            <a:spLocks noGrp="1" noChangeArrowheads="1"/>
          </p:cNvSpPr>
          <p:nvPr>
            <p:ph idx="1"/>
          </p:nvPr>
        </p:nvSpPr>
        <p:spPr>
          <a:xfrm>
            <a:off x="2286000" y="1143000"/>
            <a:ext cx="8686800" cy="5105400"/>
          </a:xfrm>
        </p:spPr>
        <p:txBody>
          <a:bodyPr/>
          <a:lstStyle/>
          <a:p>
            <a:pPr marL="609600" indent="-609600"/>
            <a:r>
              <a:rPr lang="en-US" altLang="en-US" sz="2600">
                <a:latin typeface="Garamond" panose="02020404030301010803" pitchFamily="18" charset="0"/>
                <a:cs typeface="Times New Roman" panose="02020603050405020304" pitchFamily="18" charset="0"/>
              </a:rPr>
              <a:t>Two most popular algorithms are RSA &amp; El Gamal</a:t>
            </a:r>
          </a:p>
          <a:p>
            <a:pPr marL="1100138" lvl="1" indent="-533400"/>
            <a:r>
              <a:rPr lang="en-US" altLang="en-US">
                <a:latin typeface="Garamond" panose="02020404030301010803" pitchFamily="18" charset="0"/>
                <a:cs typeface="Times New Roman" panose="02020603050405020304" pitchFamily="18" charset="0"/>
              </a:rPr>
              <a:t>RSA</a:t>
            </a:r>
          </a:p>
          <a:p>
            <a:pPr marL="1366838" lvl="2" indent="-457200"/>
            <a:r>
              <a:rPr lang="en-US" altLang="en-US">
                <a:latin typeface="Garamond" panose="02020404030301010803" pitchFamily="18" charset="0"/>
                <a:cs typeface="Times New Roman" panose="02020603050405020304" pitchFamily="18" charset="0"/>
              </a:rPr>
              <a:t>Developed by Ron Rivest, Adi Shamir, Len Adelman</a:t>
            </a:r>
          </a:p>
          <a:p>
            <a:pPr marL="1366838" lvl="2" indent="-457200"/>
            <a:r>
              <a:rPr lang="en-US" altLang="en-US">
                <a:latin typeface="Garamond" panose="02020404030301010803" pitchFamily="18" charset="0"/>
                <a:cs typeface="Times New Roman" panose="02020603050405020304" pitchFamily="18" charset="0"/>
              </a:rPr>
              <a:t>Both public and private key are interchangable</a:t>
            </a:r>
          </a:p>
          <a:p>
            <a:pPr marL="1366838" lvl="2" indent="-457200"/>
            <a:r>
              <a:rPr lang="en-US" altLang="en-US">
                <a:latin typeface="Garamond" panose="02020404030301010803" pitchFamily="18" charset="0"/>
                <a:cs typeface="Times New Roman" panose="02020603050405020304" pitchFamily="18" charset="0"/>
              </a:rPr>
              <a:t>Variable Key Size (512, 1024, or 2048 buts)</a:t>
            </a:r>
          </a:p>
          <a:p>
            <a:pPr marL="1366838" lvl="2" indent="-457200"/>
            <a:r>
              <a:rPr lang="en-US" altLang="en-US">
                <a:latin typeface="Garamond" panose="02020404030301010803" pitchFamily="18" charset="0"/>
                <a:cs typeface="Times New Roman" panose="02020603050405020304" pitchFamily="18" charset="0"/>
              </a:rPr>
              <a:t>Most popular public key algorithm</a:t>
            </a:r>
          </a:p>
          <a:p>
            <a:pPr marL="1100138" lvl="1" indent="-533400"/>
            <a:r>
              <a:rPr lang="en-US" altLang="en-US">
                <a:latin typeface="Garamond" panose="02020404030301010803" pitchFamily="18" charset="0"/>
                <a:cs typeface="Times New Roman" panose="02020603050405020304" pitchFamily="18" charset="0"/>
              </a:rPr>
              <a:t>El Gamal</a:t>
            </a:r>
          </a:p>
          <a:p>
            <a:pPr marL="1366838" lvl="2" indent="-457200"/>
            <a:r>
              <a:rPr lang="en-US" altLang="en-US">
                <a:latin typeface="Garamond" panose="02020404030301010803" pitchFamily="18" charset="0"/>
                <a:cs typeface="Times New Roman" panose="02020603050405020304" pitchFamily="18" charset="0"/>
              </a:rPr>
              <a:t>Developed by Taher ElGamal</a:t>
            </a:r>
          </a:p>
          <a:p>
            <a:pPr marL="1366838" lvl="2" indent="-457200"/>
            <a:r>
              <a:rPr lang="en-US" altLang="en-US">
                <a:latin typeface="Garamond" panose="02020404030301010803" pitchFamily="18" charset="0"/>
                <a:cs typeface="Times New Roman" panose="02020603050405020304" pitchFamily="18" charset="0"/>
              </a:rPr>
              <a:t>Variable key size (512 or 1024 bits)</a:t>
            </a:r>
          </a:p>
          <a:p>
            <a:pPr marL="1366838" lvl="2" indent="-457200"/>
            <a:r>
              <a:rPr lang="en-US" altLang="en-US">
                <a:latin typeface="Garamond" panose="02020404030301010803" pitchFamily="18" charset="0"/>
                <a:cs typeface="Times New Roman" panose="02020603050405020304" pitchFamily="18" charset="0"/>
              </a:rPr>
              <a:t>Less common than RSA, used in protocols like PGP</a:t>
            </a:r>
          </a:p>
        </p:txBody>
      </p:sp>
      <p:sp>
        <p:nvSpPr>
          <p:cNvPr id="378883" name="Rectangle 3">
            <a:extLst>
              <a:ext uri="{FF2B5EF4-FFF2-40B4-BE49-F238E27FC236}">
                <a16:creationId xmlns:a16="http://schemas.microsoft.com/office/drawing/2014/main" id="{0AE5F55A-37C6-5D6F-9115-5B268A34A2C7}"/>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378884" name="Rectangle 4">
            <a:extLst>
              <a:ext uri="{FF2B5EF4-FFF2-40B4-BE49-F238E27FC236}">
                <a16:creationId xmlns:a16="http://schemas.microsoft.com/office/drawing/2014/main" id="{D0FAE0D6-1EE6-5029-3937-9BBBF448DAA7}"/>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Asymmetric Encryption </a:t>
            </a:r>
            <a:br>
              <a:rPr lang="en-US" altLang="en-US" sz="3600">
                <a:solidFill>
                  <a:srgbClr val="CC0000"/>
                </a:solidFill>
              </a:rPr>
            </a:br>
            <a:r>
              <a:rPr lang="en-US" altLang="en-US" sz="2400">
                <a:solidFill>
                  <a:srgbClr val="333399"/>
                </a:solidFill>
                <a:latin typeface="Arial" panose="020B0604020202020204" pitchFamily="34" charset="0"/>
              </a:rPr>
              <a:t>Types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697C284E-CC34-7997-0A1B-1F0B20EEE135}"/>
              </a:ext>
            </a:extLst>
          </p:cNvPr>
          <p:cNvSpPr>
            <a:spLocks noGrp="1" noChangeArrowheads="1"/>
          </p:cNvSpPr>
          <p:nvPr>
            <p:ph idx="1"/>
          </p:nvPr>
        </p:nvSpPr>
        <p:spPr>
          <a:xfrm>
            <a:off x="2209800" y="1143000"/>
            <a:ext cx="8229600" cy="5334000"/>
          </a:xfrm>
        </p:spPr>
        <p:txBody>
          <a:bodyPr>
            <a:normAutofit fontScale="92500" lnSpcReduction="10000"/>
          </a:bodyPr>
          <a:lstStyle/>
          <a:p>
            <a:pPr marL="609600" indent="-609600"/>
            <a:r>
              <a:rPr lang="en-US" altLang="en-US" sz="2200">
                <a:latin typeface="Garamond" panose="02020404030301010803" pitchFamily="18" charset="0"/>
                <a:cs typeface="Times New Roman" panose="02020603050405020304" pitchFamily="18" charset="0"/>
              </a:rPr>
              <a:t>Choose two large prime numbers p &amp; q</a:t>
            </a:r>
          </a:p>
          <a:p>
            <a:pPr marL="609600" indent="-609600"/>
            <a:r>
              <a:rPr lang="en-US" altLang="en-US" sz="2200">
                <a:latin typeface="Garamond" panose="02020404030301010803" pitchFamily="18" charset="0"/>
                <a:cs typeface="Times New Roman" panose="02020603050405020304" pitchFamily="18" charset="0"/>
              </a:rPr>
              <a:t>Compute n=pq and z=(p-1)(q-1)</a:t>
            </a:r>
          </a:p>
          <a:p>
            <a:pPr marL="609600" indent="-609600"/>
            <a:r>
              <a:rPr lang="en-US" altLang="en-US" sz="2200">
                <a:latin typeface="Garamond" panose="02020404030301010803" pitchFamily="18" charset="0"/>
                <a:cs typeface="Times New Roman" panose="02020603050405020304" pitchFamily="18" charset="0"/>
              </a:rPr>
              <a:t>Choose number e, less than n, which has no common factor (other than 1) with z</a:t>
            </a:r>
          </a:p>
          <a:p>
            <a:pPr marL="609600" indent="-609600"/>
            <a:r>
              <a:rPr lang="en-US" altLang="en-US" sz="2200">
                <a:latin typeface="Garamond" panose="02020404030301010803" pitchFamily="18" charset="0"/>
                <a:cs typeface="Times New Roman" panose="02020603050405020304" pitchFamily="18" charset="0"/>
              </a:rPr>
              <a:t>Find number d, such that ed – 1 is exactly divisible by z</a:t>
            </a:r>
          </a:p>
          <a:p>
            <a:pPr marL="609600" indent="-609600"/>
            <a:r>
              <a:rPr lang="en-US" altLang="en-US" sz="2200">
                <a:latin typeface="Garamond" panose="02020404030301010803" pitchFamily="18" charset="0"/>
                <a:cs typeface="Times New Roman" panose="02020603050405020304" pitchFamily="18" charset="0"/>
              </a:rPr>
              <a:t>Keys are generated using n, d, e</a:t>
            </a:r>
          </a:p>
          <a:p>
            <a:pPr marL="1100138" lvl="1" indent="-533400"/>
            <a:r>
              <a:rPr lang="en-US" altLang="en-US" sz="2000">
                <a:latin typeface="Garamond" panose="02020404030301010803" pitchFamily="18" charset="0"/>
                <a:cs typeface="Times New Roman" panose="02020603050405020304" pitchFamily="18" charset="0"/>
              </a:rPr>
              <a:t>Public key is (n,e)</a:t>
            </a:r>
          </a:p>
          <a:p>
            <a:pPr marL="1100138" lvl="1" indent="-533400"/>
            <a:r>
              <a:rPr lang="en-US" altLang="en-US" sz="2000">
                <a:latin typeface="Garamond" panose="02020404030301010803" pitchFamily="18" charset="0"/>
                <a:cs typeface="Times New Roman" panose="02020603050405020304" pitchFamily="18" charset="0"/>
              </a:rPr>
              <a:t>Private key is (n, d)</a:t>
            </a:r>
          </a:p>
          <a:p>
            <a:pPr marL="609600" indent="-609600"/>
            <a:r>
              <a:rPr lang="en-US" altLang="en-US" sz="2200">
                <a:latin typeface="Garamond" panose="02020404030301010803" pitchFamily="18" charset="0"/>
                <a:cs typeface="Times New Roman" panose="02020603050405020304" pitchFamily="18" charset="0"/>
              </a:rPr>
              <a:t>Encryption: c = m</a:t>
            </a:r>
            <a:r>
              <a:rPr lang="en-US" altLang="en-US" sz="2200" baseline="30000">
                <a:latin typeface="Garamond" panose="02020404030301010803" pitchFamily="18" charset="0"/>
                <a:cs typeface="Times New Roman" panose="02020603050405020304" pitchFamily="18" charset="0"/>
              </a:rPr>
              <a:t>e</a:t>
            </a:r>
            <a:r>
              <a:rPr lang="en-US" altLang="en-US" sz="2200">
                <a:latin typeface="Garamond" panose="02020404030301010803" pitchFamily="18" charset="0"/>
                <a:cs typeface="Times New Roman" panose="02020603050405020304" pitchFamily="18" charset="0"/>
              </a:rPr>
              <a:t> mod n </a:t>
            </a:r>
          </a:p>
          <a:p>
            <a:pPr marL="1100138" lvl="1" indent="-533400"/>
            <a:r>
              <a:rPr lang="en-US" altLang="en-US" sz="2000">
                <a:latin typeface="Garamond" panose="02020404030301010803" pitchFamily="18" charset="0"/>
                <a:cs typeface="Times New Roman" panose="02020603050405020304" pitchFamily="18" charset="0"/>
              </a:rPr>
              <a:t>m is plain text</a:t>
            </a:r>
          </a:p>
          <a:p>
            <a:pPr marL="1100138" lvl="1" indent="-533400"/>
            <a:r>
              <a:rPr lang="en-US" altLang="en-US" sz="2000">
                <a:latin typeface="Garamond" panose="02020404030301010803" pitchFamily="18" charset="0"/>
                <a:cs typeface="Times New Roman" panose="02020603050405020304" pitchFamily="18" charset="0"/>
              </a:rPr>
              <a:t>c is cipher text</a:t>
            </a:r>
          </a:p>
          <a:p>
            <a:pPr marL="609600" indent="-609600"/>
            <a:r>
              <a:rPr lang="en-US" altLang="en-US" sz="2200">
                <a:latin typeface="Garamond" panose="02020404030301010803" pitchFamily="18" charset="0"/>
                <a:cs typeface="Times New Roman" panose="02020603050405020304" pitchFamily="18" charset="0"/>
              </a:rPr>
              <a:t>Decryption: m = c</a:t>
            </a:r>
            <a:r>
              <a:rPr lang="en-US" altLang="en-US" sz="2200" baseline="30000">
                <a:latin typeface="Garamond" panose="02020404030301010803" pitchFamily="18" charset="0"/>
                <a:cs typeface="Times New Roman" panose="02020603050405020304" pitchFamily="18" charset="0"/>
              </a:rPr>
              <a:t>d</a:t>
            </a:r>
            <a:r>
              <a:rPr lang="en-US" altLang="en-US" sz="2200">
                <a:latin typeface="Garamond" panose="02020404030301010803" pitchFamily="18" charset="0"/>
                <a:cs typeface="Times New Roman" panose="02020603050405020304" pitchFamily="18" charset="0"/>
              </a:rPr>
              <a:t> mod n</a:t>
            </a:r>
          </a:p>
          <a:p>
            <a:pPr marL="609600" indent="-609600"/>
            <a:r>
              <a:rPr lang="en-US" altLang="en-US" sz="2200">
                <a:latin typeface="Garamond" panose="02020404030301010803" pitchFamily="18" charset="0"/>
                <a:cs typeface="Times New Roman" panose="02020603050405020304" pitchFamily="18" charset="0"/>
              </a:rPr>
              <a:t>Public key is shared and the private key is hidden</a:t>
            </a:r>
          </a:p>
          <a:p>
            <a:pPr marL="609600" indent="-609600">
              <a:buNone/>
            </a:pPr>
            <a:endParaRPr lang="en-US" altLang="en-US" sz="2200">
              <a:latin typeface="Garamond" panose="02020404030301010803" pitchFamily="18" charset="0"/>
              <a:cs typeface="Times New Roman" panose="02020603050405020304" pitchFamily="18" charset="0"/>
            </a:endParaRPr>
          </a:p>
          <a:p>
            <a:pPr marL="609600" indent="-609600"/>
            <a:endParaRPr lang="en-US" altLang="en-US" sz="2400">
              <a:latin typeface="Garamond" panose="02020404030301010803" pitchFamily="18" charset="0"/>
              <a:cs typeface="Times New Roman" panose="02020603050405020304" pitchFamily="18" charset="0"/>
            </a:endParaRPr>
          </a:p>
        </p:txBody>
      </p:sp>
      <p:sp>
        <p:nvSpPr>
          <p:cNvPr id="433155" name="Rectangle 3">
            <a:extLst>
              <a:ext uri="{FF2B5EF4-FFF2-40B4-BE49-F238E27FC236}">
                <a16:creationId xmlns:a16="http://schemas.microsoft.com/office/drawing/2014/main" id="{B64D9FC3-4356-A26F-8EF6-884899A5E1B8}"/>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33156" name="Rectangle 4">
            <a:extLst>
              <a:ext uri="{FF2B5EF4-FFF2-40B4-BE49-F238E27FC236}">
                <a16:creationId xmlns:a16="http://schemas.microsoft.com/office/drawing/2014/main" id="{AE652066-52D7-F77B-EDC5-79C2A87C7096}"/>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Asymmetric Encryption </a:t>
            </a:r>
            <a:br>
              <a:rPr lang="en-US" altLang="en-US" sz="3600">
                <a:solidFill>
                  <a:srgbClr val="CC0000"/>
                </a:solidFill>
              </a:rPr>
            </a:br>
            <a:r>
              <a:rPr lang="en-US" altLang="en-US" sz="2400">
                <a:solidFill>
                  <a:srgbClr val="333399"/>
                </a:solidFill>
                <a:latin typeface="Arial" panose="020B0604020202020204" pitchFamily="34" charset="0"/>
              </a:rPr>
              <a:t>RSA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6019-AF6F-5324-BB8F-EE9B11318147}"/>
              </a:ext>
            </a:extLst>
          </p:cNvPr>
          <p:cNvSpPr>
            <a:spLocks noGrp="1"/>
          </p:cNvSpPr>
          <p:nvPr>
            <p:ph type="title"/>
          </p:nvPr>
        </p:nvSpPr>
        <p:spPr/>
        <p:txBody>
          <a:bodyPr/>
          <a:lstStyle/>
          <a:p>
            <a:r>
              <a:rPr lang="en-US" sz="44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Definitions and terminology</a:t>
            </a:r>
            <a:endParaRPr lang="en-IN" dirty="0"/>
          </a:p>
        </p:txBody>
      </p:sp>
      <p:sp>
        <p:nvSpPr>
          <p:cNvPr id="3" name="Content Placeholder 2">
            <a:extLst>
              <a:ext uri="{FF2B5EF4-FFF2-40B4-BE49-F238E27FC236}">
                <a16:creationId xmlns:a16="http://schemas.microsoft.com/office/drawing/2014/main" id="{4BDD02A8-D2F0-0B5B-03B8-119E23EF978C}"/>
              </a:ext>
            </a:extLst>
          </p:cNvPr>
          <p:cNvSpPr>
            <a:spLocks noGrp="1"/>
          </p:cNvSpPr>
          <p:nvPr>
            <p:ph idx="1"/>
          </p:nvPr>
        </p:nvSpPr>
        <p:spPr/>
        <p:txBody>
          <a:bodyPr>
            <a:normAutofit fontScale="92500" lnSpcReduction="20000"/>
          </a:bodyPr>
          <a:lstStyle/>
          <a:p>
            <a:pPr lvl="1"/>
            <a:r>
              <a:rPr lang="en-US" b="1" i="0" dirty="0">
                <a:solidFill>
                  <a:srgbClr val="242B2E"/>
                </a:solidFill>
                <a:effectLst/>
                <a:latin typeface="Roboto" panose="02000000000000000000" pitchFamily="2" charset="0"/>
              </a:rPr>
              <a:t>Application Program Interface (API): </a:t>
            </a:r>
            <a:r>
              <a:rPr lang="en-US" b="0" i="0" dirty="0">
                <a:solidFill>
                  <a:srgbClr val="242B2E"/>
                </a:solidFill>
                <a:effectLst/>
                <a:latin typeface="Roboto" panose="02000000000000000000" pitchFamily="2" charset="0"/>
              </a:rPr>
              <a:t>A set of functions and procedures allowing for the creation of applications that can access the features or data of an operating system, application, or other service.</a:t>
            </a:r>
          </a:p>
          <a:p>
            <a:pPr lvl="1"/>
            <a:r>
              <a:rPr lang="en-US" b="1" i="0" dirty="0">
                <a:solidFill>
                  <a:srgbClr val="242B2E"/>
                </a:solidFill>
                <a:effectLst/>
                <a:latin typeface="Roboto" panose="02000000000000000000" pitchFamily="2" charset="0"/>
              </a:rPr>
              <a:t>Cloud Security Posture Management (CSPM): </a:t>
            </a:r>
            <a:r>
              <a:rPr lang="en-US" b="0" i="0" dirty="0">
                <a:solidFill>
                  <a:srgbClr val="242B2E"/>
                </a:solidFill>
                <a:effectLst/>
                <a:latin typeface="Roboto" panose="02000000000000000000" pitchFamily="2" charset="0"/>
              </a:rPr>
              <a:t>CSPM solutions continuously manage cloud security risk. They detect, log, report, and provide automation to address common issues. These can range from cloud service configurations to security settings and are typically related to governance, compliance, and security for cloud resources.</a:t>
            </a:r>
            <a:endParaRPr lang="en-US" dirty="0">
              <a:solidFill>
                <a:srgbClr val="242B2E"/>
              </a:solidFill>
              <a:latin typeface="Roboto" panose="02000000000000000000" pitchFamily="2" charset="0"/>
            </a:endParaRPr>
          </a:p>
          <a:p>
            <a:pPr lvl="1"/>
            <a:r>
              <a:rPr lang="en-US" b="1" i="0" dirty="0">
                <a:solidFill>
                  <a:srgbClr val="242B2E"/>
                </a:solidFill>
                <a:effectLst/>
                <a:latin typeface="Roboto" panose="02000000000000000000" pitchFamily="2" charset="0"/>
              </a:rPr>
              <a:t>Cloud Service Provider (CSP): </a:t>
            </a:r>
            <a:r>
              <a:rPr lang="en-US" b="0" i="0" dirty="0">
                <a:solidFill>
                  <a:srgbClr val="242B2E"/>
                </a:solidFill>
                <a:effectLst/>
                <a:latin typeface="Roboto" panose="02000000000000000000" pitchFamily="2" charset="0"/>
              </a:rPr>
              <a:t>A third-party company that offers a cloud-based platform, infrastructure, application, or storage services. The most popular CSPs are AWS, Azure, Alibaba, and </a:t>
            </a:r>
            <a:r>
              <a:rPr lang="en-US" b="0" i="0" u="none" strike="noStrike" dirty="0">
                <a:solidFill>
                  <a:srgbClr val="006EC5"/>
                </a:solidFill>
                <a:effectLst/>
                <a:latin typeface="Roboto" panose="02000000000000000000" pitchFamily="2" charset="0"/>
                <a:hlinkClick r:id="rId2"/>
              </a:rPr>
              <a:t>GCP</a:t>
            </a:r>
            <a:r>
              <a:rPr lang="en-US" b="0" i="0" dirty="0">
                <a:solidFill>
                  <a:srgbClr val="242B2E"/>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3806148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3074">
            <a:extLst>
              <a:ext uri="{FF2B5EF4-FFF2-40B4-BE49-F238E27FC236}">
                <a16:creationId xmlns:a16="http://schemas.microsoft.com/office/drawing/2014/main" id="{05C57B43-8D8B-2F7F-E396-79FB1AE2FA45}"/>
              </a:ext>
            </a:extLst>
          </p:cNvPr>
          <p:cNvSpPr>
            <a:spLocks noGrp="1" noChangeArrowheads="1"/>
          </p:cNvSpPr>
          <p:nvPr>
            <p:ph idx="1"/>
          </p:nvPr>
        </p:nvSpPr>
        <p:spPr>
          <a:xfrm>
            <a:off x="2209800" y="1143000"/>
            <a:ext cx="8686800" cy="3124200"/>
          </a:xfrm>
        </p:spPr>
        <p:txBody>
          <a:bodyPr>
            <a:normAutofit fontScale="77500" lnSpcReduction="20000"/>
          </a:bodyPr>
          <a:lstStyle/>
          <a:p>
            <a:pPr marL="609600" indent="-609600"/>
            <a:r>
              <a:rPr lang="en-US" altLang="en-US" sz="2200">
                <a:latin typeface="Garamond" panose="02020404030301010803" pitchFamily="18" charset="0"/>
                <a:cs typeface="Times New Roman" panose="02020603050405020304" pitchFamily="18" charset="0"/>
              </a:rPr>
              <a:t>P=5 &amp; q=7</a:t>
            </a:r>
          </a:p>
          <a:p>
            <a:pPr marL="609600" indent="-609600"/>
            <a:r>
              <a:rPr lang="en-US" altLang="en-US" sz="2200">
                <a:latin typeface="Garamond" panose="02020404030301010803" pitchFamily="18" charset="0"/>
                <a:cs typeface="Times New Roman" panose="02020603050405020304" pitchFamily="18" charset="0"/>
              </a:rPr>
              <a:t>n=5*7=35 and z=(4)*(6) = 24</a:t>
            </a:r>
          </a:p>
          <a:p>
            <a:pPr marL="609600" indent="-609600"/>
            <a:r>
              <a:rPr lang="en-US" altLang="en-US" sz="2200">
                <a:latin typeface="Garamond" panose="02020404030301010803" pitchFamily="18" charset="0"/>
                <a:cs typeface="Times New Roman" panose="02020603050405020304" pitchFamily="18" charset="0"/>
              </a:rPr>
              <a:t>e = 5 </a:t>
            </a:r>
          </a:p>
          <a:p>
            <a:pPr marL="609600" indent="-609600"/>
            <a:r>
              <a:rPr lang="en-US" altLang="en-US" sz="2200">
                <a:latin typeface="Garamond" panose="02020404030301010803" pitchFamily="18" charset="0"/>
                <a:cs typeface="Times New Roman" panose="02020603050405020304" pitchFamily="18" charset="0"/>
              </a:rPr>
              <a:t>d = 29 , (29x5 –1) is exactly divisible by 24 </a:t>
            </a:r>
          </a:p>
          <a:p>
            <a:pPr marL="609600" indent="-609600"/>
            <a:r>
              <a:rPr lang="en-US" altLang="en-US" sz="2200">
                <a:latin typeface="Garamond" panose="02020404030301010803" pitchFamily="18" charset="0"/>
                <a:cs typeface="Times New Roman" panose="02020603050405020304" pitchFamily="18" charset="0"/>
              </a:rPr>
              <a:t>Keys generated are</a:t>
            </a:r>
          </a:p>
          <a:p>
            <a:pPr marL="1100138" lvl="1" indent="-533400"/>
            <a:r>
              <a:rPr lang="en-US" altLang="en-US" sz="2000">
                <a:latin typeface="Garamond" panose="02020404030301010803" pitchFamily="18" charset="0"/>
                <a:cs typeface="Times New Roman" panose="02020603050405020304" pitchFamily="18" charset="0"/>
              </a:rPr>
              <a:t>Public key: (35,5)</a:t>
            </a:r>
          </a:p>
          <a:p>
            <a:pPr marL="1100138" lvl="1" indent="-533400"/>
            <a:r>
              <a:rPr lang="en-US" altLang="en-US" sz="2000">
                <a:latin typeface="Garamond" panose="02020404030301010803" pitchFamily="18" charset="0"/>
                <a:cs typeface="Times New Roman" panose="02020603050405020304" pitchFamily="18" charset="0"/>
              </a:rPr>
              <a:t>Private key is (35, 29)</a:t>
            </a:r>
          </a:p>
          <a:p>
            <a:pPr marL="609600" indent="-609600"/>
            <a:r>
              <a:rPr lang="en-US" altLang="en-US" sz="2200">
                <a:latin typeface="Garamond" panose="02020404030301010803" pitchFamily="18" charset="0"/>
                <a:cs typeface="Times New Roman" panose="02020603050405020304" pitchFamily="18" charset="0"/>
              </a:rPr>
              <a:t>Encrypt the word love using (c = </a:t>
            </a:r>
            <a:r>
              <a:rPr lang="en-US" altLang="en-US" sz="2400">
                <a:latin typeface="Garamond" panose="02020404030301010803" pitchFamily="18" charset="0"/>
                <a:cs typeface="Times New Roman" panose="02020603050405020304" pitchFamily="18" charset="0"/>
              </a:rPr>
              <a:t>m</a:t>
            </a:r>
            <a:r>
              <a:rPr lang="en-US" altLang="en-US" sz="2200" baseline="30000">
                <a:latin typeface="Garamond" panose="02020404030301010803" pitchFamily="18" charset="0"/>
                <a:cs typeface="Times New Roman" panose="02020603050405020304" pitchFamily="18" charset="0"/>
              </a:rPr>
              <a:t>e</a:t>
            </a:r>
            <a:r>
              <a:rPr lang="en-US" altLang="en-US" sz="2200">
                <a:latin typeface="Garamond" panose="02020404030301010803" pitchFamily="18" charset="0"/>
                <a:cs typeface="Times New Roman" panose="02020603050405020304" pitchFamily="18" charset="0"/>
              </a:rPr>
              <a:t> mod n)</a:t>
            </a:r>
          </a:p>
          <a:p>
            <a:pPr marL="1100138" lvl="1" indent="-533400"/>
            <a:r>
              <a:rPr lang="en-US" altLang="en-US" sz="2000">
                <a:latin typeface="Garamond" panose="02020404030301010803" pitchFamily="18" charset="0"/>
                <a:cs typeface="Times New Roman" panose="02020603050405020304" pitchFamily="18" charset="0"/>
              </a:rPr>
              <a:t>Assume that the alphabets are between 1 &amp; 26</a:t>
            </a:r>
          </a:p>
          <a:p>
            <a:pPr marL="1100138" lvl="1" indent="-533400">
              <a:buNone/>
            </a:pPr>
            <a:endParaRPr lang="en-US" altLang="en-US" sz="2000">
              <a:latin typeface="Garamond" panose="02020404030301010803" pitchFamily="18" charset="0"/>
              <a:cs typeface="Times New Roman" panose="02020603050405020304" pitchFamily="18" charset="0"/>
            </a:endParaRPr>
          </a:p>
          <a:p>
            <a:pPr marL="609600" indent="-609600"/>
            <a:endParaRPr lang="en-US" altLang="en-US" sz="2400">
              <a:latin typeface="Garamond" panose="02020404030301010803" pitchFamily="18" charset="0"/>
              <a:cs typeface="Times New Roman" panose="02020603050405020304" pitchFamily="18" charset="0"/>
            </a:endParaRPr>
          </a:p>
        </p:txBody>
      </p:sp>
      <p:sp>
        <p:nvSpPr>
          <p:cNvPr id="435203" name="Rectangle 3075">
            <a:extLst>
              <a:ext uri="{FF2B5EF4-FFF2-40B4-BE49-F238E27FC236}">
                <a16:creationId xmlns:a16="http://schemas.microsoft.com/office/drawing/2014/main" id="{84815366-D051-EDEA-D712-A19905E4A3BE}"/>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35204" name="Rectangle 3076">
            <a:extLst>
              <a:ext uri="{FF2B5EF4-FFF2-40B4-BE49-F238E27FC236}">
                <a16:creationId xmlns:a16="http://schemas.microsoft.com/office/drawing/2014/main" id="{EB4460F8-816E-4DE2-B9D2-0E0FC438B293}"/>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Asymmetric Encryption </a:t>
            </a:r>
            <a:br>
              <a:rPr lang="en-US" altLang="en-US" sz="3600">
                <a:solidFill>
                  <a:srgbClr val="CC0000"/>
                </a:solidFill>
              </a:rPr>
            </a:br>
            <a:r>
              <a:rPr lang="en-US" altLang="en-US" sz="2400">
                <a:solidFill>
                  <a:srgbClr val="333399"/>
                </a:solidFill>
                <a:latin typeface="Arial" panose="020B0604020202020204" pitchFamily="34" charset="0"/>
              </a:rPr>
              <a:t>RSA</a:t>
            </a:r>
          </a:p>
        </p:txBody>
      </p:sp>
      <p:graphicFrame>
        <p:nvGraphicFramePr>
          <p:cNvPr id="435262" name="Group 3134">
            <a:extLst>
              <a:ext uri="{FF2B5EF4-FFF2-40B4-BE49-F238E27FC236}">
                <a16:creationId xmlns:a16="http://schemas.microsoft.com/office/drawing/2014/main" id="{76FFE862-266F-07F0-430A-A60D45A19EBC}"/>
              </a:ext>
            </a:extLst>
          </p:cNvPr>
          <p:cNvGraphicFramePr>
            <a:graphicFrameLocks noGrp="1"/>
          </p:cNvGraphicFramePr>
          <p:nvPr/>
        </p:nvGraphicFramePr>
        <p:xfrm>
          <a:off x="2286000" y="4740275"/>
          <a:ext cx="7239000" cy="1568450"/>
        </p:xfrm>
        <a:graphic>
          <a:graphicData uri="http://schemas.openxmlformats.org/drawingml/2006/table">
            <a:tbl>
              <a:tblPr/>
              <a:tblGrid>
                <a:gridCol w="1524000">
                  <a:extLst>
                    <a:ext uri="{9D8B030D-6E8A-4147-A177-3AD203B41FA5}">
                      <a16:colId xmlns:a16="http://schemas.microsoft.com/office/drawing/2014/main" val="4007509739"/>
                    </a:ext>
                  </a:extLst>
                </a:gridCol>
                <a:gridCol w="2057400">
                  <a:extLst>
                    <a:ext uri="{9D8B030D-6E8A-4147-A177-3AD203B41FA5}">
                      <a16:colId xmlns:a16="http://schemas.microsoft.com/office/drawing/2014/main" val="3778029683"/>
                    </a:ext>
                  </a:extLst>
                </a:gridCol>
                <a:gridCol w="1295400">
                  <a:extLst>
                    <a:ext uri="{9D8B030D-6E8A-4147-A177-3AD203B41FA5}">
                      <a16:colId xmlns:a16="http://schemas.microsoft.com/office/drawing/2014/main" val="2794300126"/>
                    </a:ext>
                  </a:extLst>
                </a:gridCol>
                <a:gridCol w="2362200">
                  <a:extLst>
                    <a:ext uri="{9D8B030D-6E8A-4147-A177-3AD203B41FA5}">
                      <a16:colId xmlns:a16="http://schemas.microsoft.com/office/drawing/2014/main" val="1635380498"/>
                    </a:ext>
                  </a:extLst>
                </a:gridCol>
              </a:tblGrid>
              <a:tr h="254000">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Plain 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Numeric Representation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m</a:t>
                      </a:r>
                      <a:r>
                        <a:rPr kumimoji="0" lang="en-US" altLang="en-US" sz="1400" b="1" i="0" u="none" strike="noStrike" cap="none" normalizeH="0" baseline="30000">
                          <a:ln>
                            <a:noFill/>
                          </a:ln>
                          <a:solidFill>
                            <a:schemeClr val="tx1"/>
                          </a:solidFill>
                          <a:effectLst/>
                          <a:latin typeface="Times New Roman" panose="02020603050405020304" pitchFamily="18"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Cipher Text (c = </a:t>
                      </a:r>
                      <a:r>
                        <a:rPr kumimoji="0" lang="en-US" altLang="en-US" sz="1400" b="1" i="0" u="none" strike="noStrike" cap="none" normalizeH="0" baseline="0">
                          <a:ln>
                            <a:noFill/>
                          </a:ln>
                          <a:solidFill>
                            <a:schemeClr val="tx1"/>
                          </a:solidFill>
                          <a:effectLst/>
                          <a:latin typeface="Trebuchet MS" panose="020B0603020202020204" pitchFamily="34" charset="0"/>
                          <a:cs typeface="Times New Roman" panose="02020603050405020304" pitchFamily="18" charset="0"/>
                        </a:rPr>
                        <a:t>m</a:t>
                      </a:r>
                      <a:r>
                        <a:rPr kumimoji="0" lang="en-US" altLang="en-US" sz="1400" b="1" i="0" u="none" strike="noStrike" cap="none" normalizeH="0" baseline="30000">
                          <a:ln>
                            <a:noFill/>
                          </a:ln>
                          <a:solidFill>
                            <a:schemeClr val="tx1"/>
                          </a:solidFill>
                          <a:effectLst/>
                          <a:latin typeface="Trebuchet MS" panose="020B0603020202020204" pitchFamily="34" charset="0"/>
                          <a:cs typeface="Times New Roman" panose="02020603050405020304" pitchFamily="18" charset="0"/>
                        </a:rPr>
                        <a:t>e</a:t>
                      </a:r>
                      <a:r>
                        <a:rPr kumimoji="0" lang="en-US" altLang="en-US" sz="1400" b="1" i="0" u="none" strike="noStrike" cap="none" normalizeH="0" baseline="0">
                          <a:ln>
                            <a:noFill/>
                          </a:ln>
                          <a:solidFill>
                            <a:schemeClr val="tx1"/>
                          </a:solidFill>
                          <a:effectLst/>
                          <a:latin typeface="Trebuchet MS" panose="020B0603020202020204" pitchFamily="34" charset="0"/>
                          <a:cs typeface="Times New Roman" panose="02020603050405020304" pitchFamily="18" charset="0"/>
                        </a:rPr>
                        <a:t> mod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1412449"/>
                  </a:ext>
                </a:extLst>
              </a:tr>
              <a:tr h="263525">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248832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6395661"/>
                  </a:ext>
                </a:extLst>
              </a:tr>
              <a:tr h="261938">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759375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6821221"/>
                  </a:ext>
                </a:extLst>
              </a:tr>
              <a:tr h="263525">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5153632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7771251"/>
                  </a:ext>
                </a:extLst>
              </a:tr>
              <a:tr h="349250">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3125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45646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FC4A4526-F28A-9B9A-9EAE-487B5603821F}"/>
              </a:ext>
            </a:extLst>
          </p:cNvPr>
          <p:cNvSpPr>
            <a:spLocks noGrp="1" noChangeArrowheads="1"/>
          </p:cNvSpPr>
          <p:nvPr>
            <p:ph idx="1"/>
          </p:nvPr>
        </p:nvSpPr>
        <p:spPr>
          <a:xfrm>
            <a:off x="2209800" y="1143000"/>
            <a:ext cx="8686800" cy="3124200"/>
          </a:xfrm>
        </p:spPr>
        <p:txBody>
          <a:bodyPr/>
          <a:lstStyle/>
          <a:p>
            <a:pPr marL="609600" indent="-609600"/>
            <a:r>
              <a:rPr lang="en-US" altLang="en-US" sz="2600">
                <a:latin typeface="Garamond" panose="02020404030301010803" pitchFamily="18" charset="0"/>
                <a:cs typeface="Times New Roman" panose="02020603050405020304" pitchFamily="18" charset="0"/>
              </a:rPr>
              <a:t>Decrypt the word love using (m = </a:t>
            </a:r>
            <a:r>
              <a:rPr lang="en-US" altLang="en-US">
                <a:latin typeface="Garamond" panose="02020404030301010803" pitchFamily="18" charset="0"/>
                <a:cs typeface="Times New Roman" panose="02020603050405020304" pitchFamily="18" charset="0"/>
              </a:rPr>
              <a:t>c</a:t>
            </a:r>
            <a:r>
              <a:rPr lang="en-US" altLang="en-US" sz="2600" baseline="30000">
                <a:latin typeface="Garamond" panose="02020404030301010803" pitchFamily="18" charset="0"/>
                <a:cs typeface="Times New Roman" panose="02020603050405020304" pitchFamily="18" charset="0"/>
              </a:rPr>
              <a:t>d</a:t>
            </a:r>
            <a:r>
              <a:rPr lang="en-US" altLang="en-US" sz="2600">
                <a:latin typeface="Garamond" panose="02020404030301010803" pitchFamily="18" charset="0"/>
                <a:cs typeface="Times New Roman" panose="02020603050405020304" pitchFamily="18" charset="0"/>
              </a:rPr>
              <a:t> mod n)</a:t>
            </a:r>
          </a:p>
          <a:p>
            <a:pPr marL="1100138" lvl="1" indent="-533400"/>
            <a:r>
              <a:rPr lang="en-US" altLang="en-US">
                <a:latin typeface="Garamond" panose="02020404030301010803" pitchFamily="18" charset="0"/>
                <a:cs typeface="Times New Roman" panose="02020603050405020304" pitchFamily="18" charset="0"/>
              </a:rPr>
              <a:t>n = 35, c=29</a:t>
            </a:r>
          </a:p>
          <a:p>
            <a:pPr marL="609600" indent="-609600"/>
            <a:endParaRPr lang="en-US" altLang="en-US">
              <a:latin typeface="Garamond" panose="02020404030301010803" pitchFamily="18" charset="0"/>
              <a:cs typeface="Times New Roman" panose="02020603050405020304" pitchFamily="18" charset="0"/>
            </a:endParaRPr>
          </a:p>
        </p:txBody>
      </p:sp>
      <p:sp>
        <p:nvSpPr>
          <p:cNvPr id="437251" name="Rectangle 3">
            <a:extLst>
              <a:ext uri="{FF2B5EF4-FFF2-40B4-BE49-F238E27FC236}">
                <a16:creationId xmlns:a16="http://schemas.microsoft.com/office/drawing/2014/main" id="{043E6066-2BE3-B42E-7016-477020FA8E75}"/>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37252" name="Rectangle 4">
            <a:extLst>
              <a:ext uri="{FF2B5EF4-FFF2-40B4-BE49-F238E27FC236}">
                <a16:creationId xmlns:a16="http://schemas.microsoft.com/office/drawing/2014/main" id="{55D175AF-AC57-CF22-F257-5D2892DF31B9}"/>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Asymmetric Encryption </a:t>
            </a:r>
            <a:br>
              <a:rPr lang="en-US" altLang="en-US" sz="3600">
                <a:solidFill>
                  <a:srgbClr val="CC0000"/>
                </a:solidFill>
              </a:rPr>
            </a:br>
            <a:r>
              <a:rPr lang="en-US" altLang="en-US" sz="2400">
                <a:solidFill>
                  <a:srgbClr val="333399"/>
                </a:solidFill>
                <a:latin typeface="Arial" panose="020B0604020202020204" pitchFamily="34" charset="0"/>
              </a:rPr>
              <a:t>RSA</a:t>
            </a:r>
          </a:p>
        </p:txBody>
      </p:sp>
      <p:graphicFrame>
        <p:nvGraphicFramePr>
          <p:cNvPr id="437385" name="Group 137">
            <a:extLst>
              <a:ext uri="{FF2B5EF4-FFF2-40B4-BE49-F238E27FC236}">
                <a16:creationId xmlns:a16="http://schemas.microsoft.com/office/drawing/2014/main" id="{BA21DC14-8851-37B5-F380-B9BFF5680E42}"/>
              </a:ext>
            </a:extLst>
          </p:cNvPr>
          <p:cNvGraphicFramePr>
            <a:graphicFrameLocks noGrp="1"/>
          </p:cNvGraphicFramePr>
          <p:nvPr/>
        </p:nvGraphicFramePr>
        <p:xfrm>
          <a:off x="2286000" y="2514601"/>
          <a:ext cx="7391400" cy="1842770"/>
        </p:xfrm>
        <a:graphic>
          <a:graphicData uri="http://schemas.openxmlformats.org/drawingml/2006/table">
            <a:tbl>
              <a:tblPr/>
              <a:tblGrid>
                <a:gridCol w="914400">
                  <a:extLst>
                    <a:ext uri="{9D8B030D-6E8A-4147-A177-3AD203B41FA5}">
                      <a16:colId xmlns:a16="http://schemas.microsoft.com/office/drawing/2014/main" val="230524002"/>
                    </a:ext>
                  </a:extLst>
                </a:gridCol>
                <a:gridCol w="3657600">
                  <a:extLst>
                    <a:ext uri="{9D8B030D-6E8A-4147-A177-3AD203B41FA5}">
                      <a16:colId xmlns:a16="http://schemas.microsoft.com/office/drawing/2014/main" val="4250452021"/>
                    </a:ext>
                  </a:extLst>
                </a:gridCol>
                <a:gridCol w="1782763">
                  <a:extLst>
                    <a:ext uri="{9D8B030D-6E8A-4147-A177-3AD203B41FA5}">
                      <a16:colId xmlns:a16="http://schemas.microsoft.com/office/drawing/2014/main" val="1505806000"/>
                    </a:ext>
                  </a:extLst>
                </a:gridCol>
                <a:gridCol w="1036637">
                  <a:extLst>
                    <a:ext uri="{9D8B030D-6E8A-4147-A177-3AD203B41FA5}">
                      <a16:colId xmlns:a16="http://schemas.microsoft.com/office/drawing/2014/main" val="2323821654"/>
                    </a:ext>
                  </a:extLst>
                </a:gridCol>
              </a:tblGrid>
              <a:tr h="254000">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rPr>
                        <a:t>Cipher Text</a:t>
                      </a:r>
                      <a:endParaRPr kumimoji="0" lang="en-US" altLang="en-US" sz="1600" b="1" i="0" u="none" strike="noStrike" cap="none" normalizeH="0" baseline="0">
                        <a:ln>
                          <a:noFill/>
                        </a:ln>
                        <a:solidFill>
                          <a:schemeClr val="tx1"/>
                        </a:solidFill>
                        <a:effectLst/>
                        <a:latin typeface="Trebuchet MS" panose="020B060302020202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rPr>
                        <a:t>c</a:t>
                      </a:r>
                      <a:r>
                        <a:rPr kumimoji="0" lang="en-US" altLang="en-US" sz="1600" b="1" i="0" u="none" strike="noStrike" cap="none" normalizeH="0" baseline="30000">
                          <a:ln>
                            <a:noFill/>
                          </a:ln>
                          <a:solidFill>
                            <a:schemeClr val="tx1"/>
                          </a:solidFill>
                          <a:effectLst/>
                          <a:latin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rPr>
                        <a:t> (m = </a:t>
                      </a:r>
                      <a:r>
                        <a:rPr kumimoji="0" lang="en-US" altLang="en-US" sz="1600" b="1" i="0" u="none" strike="noStrike" cap="none" normalizeH="0" baseline="0">
                          <a:ln>
                            <a:noFill/>
                          </a:ln>
                          <a:solidFill>
                            <a:schemeClr val="tx1"/>
                          </a:solidFill>
                          <a:effectLst/>
                          <a:latin typeface="Trebuchet MS" panose="020B0603020202020204" pitchFamily="34" charset="0"/>
                          <a:cs typeface="Times New Roman" panose="02020603050405020304" pitchFamily="18" charset="0"/>
                        </a:rPr>
                        <a:t>m</a:t>
                      </a:r>
                      <a:r>
                        <a:rPr kumimoji="0" lang="en-US" altLang="en-US" sz="1600" b="1" i="0" u="none" strike="noStrike" cap="none" normalizeH="0" baseline="30000">
                          <a:ln>
                            <a:noFill/>
                          </a:ln>
                          <a:solidFill>
                            <a:schemeClr val="tx1"/>
                          </a:solidFill>
                          <a:effectLst/>
                          <a:latin typeface="Trebuchet MS" panose="020B0603020202020204" pitchFamily="34" charset="0"/>
                          <a:cs typeface="Times New Roman" panose="02020603050405020304" pitchFamily="18" charset="0"/>
                        </a:rPr>
                        <a:t>e</a:t>
                      </a:r>
                      <a:r>
                        <a:rPr kumimoji="0" lang="en-US" altLang="en-US" sz="1600" b="1" i="0" u="none" strike="noStrike" cap="none" normalizeH="0" baseline="0">
                          <a:ln>
                            <a:noFill/>
                          </a:ln>
                          <a:solidFill>
                            <a:schemeClr val="tx1"/>
                          </a:solidFill>
                          <a:effectLst/>
                          <a:latin typeface="Trebuchet MS" panose="020B0603020202020204" pitchFamily="34" charset="0"/>
                          <a:cs typeface="Times New Roman" panose="02020603050405020304" pitchFamily="18" charset="0"/>
                        </a:rPr>
                        <a:t> mod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anose="02020603050405020304" pitchFamily="18" charset="0"/>
                        </a:rPr>
                        <a:t>Plain Text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6477637"/>
                  </a:ext>
                </a:extLst>
              </a:tr>
              <a:tr h="263525">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481968572106750915091411825223072000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9497587"/>
                  </a:ext>
                </a:extLst>
              </a:tr>
              <a:tr h="261938">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12783403948858939111232757568359400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6333258"/>
                  </a:ext>
                </a:extLst>
              </a:tr>
              <a:tr h="263525">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852643319086537701956194499721110000000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1934525"/>
                  </a:ext>
                </a:extLst>
              </a:tr>
              <a:tr h="349250">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100000000000000000000000000000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000">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627363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B54D6F9C-D6C7-5214-4A04-F2D9C6F4B4CD}"/>
              </a:ext>
            </a:extLst>
          </p:cNvPr>
          <p:cNvSpPr>
            <a:spLocks noGrp="1" noChangeArrowheads="1"/>
          </p:cNvSpPr>
          <p:nvPr>
            <p:ph idx="1"/>
          </p:nvPr>
        </p:nvSpPr>
        <p:spPr>
          <a:xfrm>
            <a:off x="2209800" y="1143000"/>
            <a:ext cx="8229600" cy="5410200"/>
          </a:xfrm>
        </p:spPr>
        <p:txBody>
          <a:bodyPr/>
          <a:lstStyle/>
          <a:p>
            <a:pPr marL="609600" indent="-609600"/>
            <a:r>
              <a:rPr lang="en-US" altLang="en-US" sz="2600">
                <a:latin typeface="Garamond" panose="02020404030301010803" pitchFamily="18" charset="0"/>
                <a:cs typeface="Times New Roman" panose="02020603050405020304" pitchFamily="18" charset="0"/>
              </a:rPr>
              <a:t>Efficiency is lower than Symmetric Algorithms</a:t>
            </a:r>
          </a:p>
          <a:p>
            <a:pPr marL="1100138" lvl="1" indent="-533400"/>
            <a:r>
              <a:rPr lang="en-US" altLang="en-US">
                <a:latin typeface="Garamond" panose="02020404030301010803" pitchFamily="18" charset="0"/>
                <a:cs typeface="Times New Roman" panose="02020603050405020304" pitchFamily="18" charset="0"/>
              </a:rPr>
              <a:t>A 1024-bit asymmetric key is equivalent to 128-bit symmetric key</a:t>
            </a:r>
          </a:p>
          <a:p>
            <a:pPr marL="609600" indent="-609600"/>
            <a:r>
              <a:rPr lang="en-US" altLang="en-US" sz="2600">
                <a:latin typeface="Garamond" panose="02020404030301010803" pitchFamily="18" charset="0"/>
                <a:cs typeface="Times New Roman" panose="02020603050405020304" pitchFamily="18" charset="0"/>
              </a:rPr>
              <a:t>Potential for man-in-the middle attack</a:t>
            </a:r>
          </a:p>
          <a:p>
            <a:pPr marL="609600" indent="-609600"/>
            <a:r>
              <a:rPr lang="en-US" altLang="en-US" sz="2600">
                <a:latin typeface="Garamond" panose="02020404030301010803" pitchFamily="18" charset="0"/>
                <a:cs typeface="Times New Roman" panose="02020603050405020304" pitchFamily="18" charset="0"/>
              </a:rPr>
              <a:t>It is problematic to get the key pair generated for the encryption</a:t>
            </a:r>
            <a:endParaRPr lang="en-US" altLang="en-US" sz="2000">
              <a:latin typeface="Garamond" panose="02020404030301010803" pitchFamily="18" charset="0"/>
              <a:cs typeface="Times New Roman" panose="02020603050405020304" pitchFamily="18" charset="0"/>
            </a:endParaRPr>
          </a:p>
        </p:txBody>
      </p:sp>
      <p:sp>
        <p:nvSpPr>
          <p:cNvPr id="380931" name="Rectangle 3">
            <a:extLst>
              <a:ext uri="{FF2B5EF4-FFF2-40B4-BE49-F238E27FC236}">
                <a16:creationId xmlns:a16="http://schemas.microsoft.com/office/drawing/2014/main" id="{2A32DDCD-9609-9FA0-C1CC-84A2BBACAE41}"/>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380932" name="Rectangle 4">
            <a:extLst>
              <a:ext uri="{FF2B5EF4-FFF2-40B4-BE49-F238E27FC236}">
                <a16:creationId xmlns:a16="http://schemas.microsoft.com/office/drawing/2014/main" id="{11119954-F213-AC3C-565A-D84A82AE271E}"/>
              </a:ext>
            </a:extLst>
          </p:cNvPr>
          <p:cNvSpPr>
            <a:spLocks noChangeArrowheads="1"/>
          </p:cNvSpPr>
          <p:nvPr/>
        </p:nvSpPr>
        <p:spPr bwMode="auto">
          <a:xfrm>
            <a:off x="23622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Asymmetric Encryption </a:t>
            </a:r>
            <a:br>
              <a:rPr lang="en-US" altLang="en-US" sz="3600">
                <a:solidFill>
                  <a:srgbClr val="CC0000"/>
                </a:solidFill>
              </a:rPr>
            </a:br>
            <a:r>
              <a:rPr lang="en-US" altLang="en-US" sz="2400">
                <a:solidFill>
                  <a:srgbClr val="333399"/>
                </a:solidFill>
                <a:latin typeface="Arial" panose="020B0604020202020204" pitchFamily="34" charset="0"/>
              </a:rPr>
              <a:t>Weaknesses </a:t>
            </a:r>
            <a:endParaRPr lang="en-US" altLang="en-US" sz="3600">
              <a:solidFill>
                <a:srgbClr val="CC0000"/>
              </a:solidFill>
              <a:latin typeface="Arial-Bold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a:extLst>
              <a:ext uri="{FF2B5EF4-FFF2-40B4-BE49-F238E27FC236}">
                <a16:creationId xmlns:a16="http://schemas.microsoft.com/office/drawing/2014/main" id="{084FC4BB-F1A7-9CD3-FFB3-44543728F558}"/>
              </a:ext>
            </a:extLst>
          </p:cNvPr>
          <p:cNvSpPr>
            <a:spLocks noGrp="1" noChangeArrowheads="1"/>
          </p:cNvSpPr>
          <p:nvPr>
            <p:ph idx="1"/>
          </p:nvPr>
        </p:nvSpPr>
        <p:spPr>
          <a:xfrm>
            <a:off x="2209800" y="1143000"/>
            <a:ext cx="8229600" cy="2133600"/>
          </a:xfrm>
        </p:spPr>
        <p:txBody>
          <a:bodyPr>
            <a:normAutofit lnSpcReduction="10000"/>
          </a:bodyPr>
          <a:lstStyle/>
          <a:p>
            <a:pPr marL="609600" indent="-609600"/>
            <a:r>
              <a:rPr lang="en-US" altLang="en-US" sz="2400">
                <a:latin typeface="Garamond" panose="02020404030301010803" pitchFamily="18" charset="0"/>
                <a:cs typeface="Times New Roman" panose="02020603050405020304" pitchFamily="18" charset="0"/>
              </a:rPr>
              <a:t>Hacker could generate a key pair, give the public key away and tell everybody, that it belongs to somebody else. Now, everyone believing it will use this key for encryption, resulting in the hacker being able to read the messages. If he encrypts the messages again with the public key of the real recipient, he will not be recognized easily. </a:t>
            </a:r>
          </a:p>
        </p:txBody>
      </p:sp>
      <p:sp>
        <p:nvSpPr>
          <p:cNvPr id="431107" name="Rectangle 3">
            <a:extLst>
              <a:ext uri="{FF2B5EF4-FFF2-40B4-BE49-F238E27FC236}">
                <a16:creationId xmlns:a16="http://schemas.microsoft.com/office/drawing/2014/main" id="{1048E49F-4411-0DF1-E2C0-34999387FEE1}"/>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31108" name="Rectangle 4">
            <a:extLst>
              <a:ext uri="{FF2B5EF4-FFF2-40B4-BE49-F238E27FC236}">
                <a16:creationId xmlns:a16="http://schemas.microsoft.com/office/drawing/2014/main" id="{550A9FF9-81FB-15D4-33E9-69918BC2B69F}"/>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Asymmetric Encryption </a:t>
            </a:r>
            <a:br>
              <a:rPr lang="en-US" altLang="en-US" sz="3600">
                <a:solidFill>
                  <a:srgbClr val="CC0000"/>
                </a:solidFill>
              </a:rPr>
            </a:br>
            <a:r>
              <a:rPr lang="en-US" altLang="en-US" sz="2400">
                <a:solidFill>
                  <a:srgbClr val="333399"/>
                </a:solidFill>
                <a:latin typeface="Arial" panose="020B0604020202020204" pitchFamily="34" charset="0"/>
              </a:rPr>
              <a:t>Man-in-the-middle Attack</a:t>
            </a:r>
            <a:endParaRPr lang="en-US" altLang="en-US" sz="2400">
              <a:solidFill>
                <a:srgbClr val="CC0000"/>
              </a:solidFill>
              <a:latin typeface="Arial-BoldMT"/>
            </a:endParaRPr>
          </a:p>
        </p:txBody>
      </p:sp>
      <p:pic>
        <p:nvPicPr>
          <p:cNvPr id="431109" name="Picture 5">
            <a:extLst>
              <a:ext uri="{FF2B5EF4-FFF2-40B4-BE49-F238E27FC236}">
                <a16:creationId xmlns:a16="http://schemas.microsoft.com/office/drawing/2014/main" id="{64A2B7EE-8401-83EB-3E34-7E6755CD6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4" y="2971800"/>
            <a:ext cx="8207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1110" name="Text Box 6">
            <a:extLst>
              <a:ext uri="{FF2B5EF4-FFF2-40B4-BE49-F238E27FC236}">
                <a16:creationId xmlns:a16="http://schemas.microsoft.com/office/drawing/2014/main" id="{4ADFE853-08BB-8C5D-619B-266D0224D8AC}"/>
              </a:ext>
            </a:extLst>
          </p:cNvPr>
          <p:cNvSpPr txBox="1">
            <a:spLocks noChangeArrowheads="1"/>
          </p:cNvSpPr>
          <p:nvPr/>
        </p:nvSpPr>
        <p:spPr bwMode="auto">
          <a:xfrm>
            <a:off x="2582863" y="3260726"/>
            <a:ext cx="40427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Bob</a:t>
            </a:r>
          </a:p>
        </p:txBody>
      </p:sp>
      <p:sp>
        <p:nvSpPr>
          <p:cNvPr id="431111" name="Text Box 7">
            <a:extLst>
              <a:ext uri="{FF2B5EF4-FFF2-40B4-BE49-F238E27FC236}">
                <a16:creationId xmlns:a16="http://schemas.microsoft.com/office/drawing/2014/main" id="{098195F0-CFE4-9ADB-596E-DB550C0122F6}"/>
              </a:ext>
            </a:extLst>
          </p:cNvPr>
          <p:cNvSpPr txBox="1">
            <a:spLocks noChangeArrowheads="1"/>
          </p:cNvSpPr>
          <p:nvPr/>
        </p:nvSpPr>
        <p:spPr bwMode="auto">
          <a:xfrm>
            <a:off x="6248400" y="5105401"/>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Attacker</a:t>
            </a:r>
          </a:p>
        </p:txBody>
      </p:sp>
      <p:sp>
        <p:nvSpPr>
          <p:cNvPr id="431112" name="Text Box 8">
            <a:extLst>
              <a:ext uri="{FF2B5EF4-FFF2-40B4-BE49-F238E27FC236}">
                <a16:creationId xmlns:a16="http://schemas.microsoft.com/office/drawing/2014/main" id="{C6ED3F01-8F4F-BA83-1D68-01DAB9CAE49A}"/>
              </a:ext>
            </a:extLst>
          </p:cNvPr>
          <p:cNvSpPr txBox="1">
            <a:spLocks noChangeArrowheads="1"/>
          </p:cNvSpPr>
          <p:nvPr/>
        </p:nvSpPr>
        <p:spPr bwMode="auto">
          <a:xfrm>
            <a:off x="9758364" y="4610101"/>
            <a:ext cx="5020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David</a:t>
            </a:r>
          </a:p>
        </p:txBody>
      </p:sp>
      <p:pic>
        <p:nvPicPr>
          <p:cNvPr id="431113" name="Picture 9">
            <a:extLst>
              <a:ext uri="{FF2B5EF4-FFF2-40B4-BE49-F238E27FC236}">
                <a16:creationId xmlns:a16="http://schemas.microsoft.com/office/drawing/2014/main" id="{EEAC3505-30F3-0E88-43E0-EE4460185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825" y="4267200"/>
            <a:ext cx="8207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1114" name="AutoShape 10">
            <a:extLst>
              <a:ext uri="{FF2B5EF4-FFF2-40B4-BE49-F238E27FC236}">
                <a16:creationId xmlns:a16="http://schemas.microsoft.com/office/drawing/2014/main" id="{341A57E7-2A9A-6F7D-4285-8711A12167F1}"/>
              </a:ext>
            </a:extLst>
          </p:cNvPr>
          <p:cNvSpPr>
            <a:spLocks noChangeArrowheads="1"/>
          </p:cNvSpPr>
          <p:nvPr/>
        </p:nvSpPr>
        <p:spPr bwMode="auto">
          <a:xfrm>
            <a:off x="2366964" y="4381500"/>
            <a:ext cx="757237" cy="609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t>Bob’s</a:t>
            </a:r>
          </a:p>
          <a:p>
            <a:pPr algn="ctr"/>
            <a:r>
              <a:rPr lang="en-US" altLang="en-US" sz="1000"/>
              <a:t>Message</a:t>
            </a:r>
          </a:p>
          <a:p>
            <a:pPr algn="ctr"/>
            <a:r>
              <a:rPr lang="en-US" altLang="en-US" sz="1000"/>
              <a:t>+ Public key</a:t>
            </a:r>
            <a:endParaRPr lang="en-US" altLang="en-US" sz="1000">
              <a:solidFill>
                <a:srgbClr val="CC0000"/>
              </a:solidFill>
            </a:endParaRPr>
          </a:p>
        </p:txBody>
      </p:sp>
      <p:sp>
        <p:nvSpPr>
          <p:cNvPr id="431115" name="AutoShape 11">
            <a:extLst>
              <a:ext uri="{FF2B5EF4-FFF2-40B4-BE49-F238E27FC236}">
                <a16:creationId xmlns:a16="http://schemas.microsoft.com/office/drawing/2014/main" id="{937E2548-10BC-8C0B-14BC-E43154EDD059}"/>
              </a:ext>
            </a:extLst>
          </p:cNvPr>
          <p:cNvSpPr>
            <a:spLocks noChangeArrowheads="1"/>
          </p:cNvSpPr>
          <p:nvPr/>
        </p:nvSpPr>
        <p:spPr bwMode="auto">
          <a:xfrm>
            <a:off x="3667125" y="4343400"/>
            <a:ext cx="838200" cy="685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a:p>
          <a:p>
            <a:pPr algn="ctr"/>
            <a:r>
              <a:rPr lang="en-US" altLang="en-US" sz="1000"/>
              <a:t>Cipher</a:t>
            </a:r>
          </a:p>
          <a:p>
            <a:pPr algn="ctr"/>
            <a:endParaRPr lang="en-US" altLang="en-US" sz="1000">
              <a:solidFill>
                <a:srgbClr val="CC0000"/>
              </a:solidFill>
            </a:endParaRPr>
          </a:p>
        </p:txBody>
      </p:sp>
      <p:sp>
        <p:nvSpPr>
          <p:cNvPr id="431116" name="Line 12">
            <a:extLst>
              <a:ext uri="{FF2B5EF4-FFF2-40B4-BE49-F238E27FC236}">
                <a16:creationId xmlns:a16="http://schemas.microsoft.com/office/drawing/2014/main" id="{17E14265-934C-BFE3-D0D8-6A67E03FF734}"/>
              </a:ext>
            </a:extLst>
          </p:cNvPr>
          <p:cNvSpPr>
            <a:spLocks noChangeShapeType="1"/>
          </p:cNvSpPr>
          <p:nvPr/>
        </p:nvSpPr>
        <p:spPr bwMode="auto">
          <a:xfrm rot="16200000">
            <a:off x="3395663" y="44196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17" name="Text Box 13">
            <a:extLst>
              <a:ext uri="{FF2B5EF4-FFF2-40B4-BE49-F238E27FC236}">
                <a16:creationId xmlns:a16="http://schemas.microsoft.com/office/drawing/2014/main" id="{72FE4048-26DA-7F29-7BBD-8563826001B7}"/>
              </a:ext>
            </a:extLst>
          </p:cNvPr>
          <p:cNvSpPr txBox="1">
            <a:spLocks noChangeArrowheads="1"/>
          </p:cNvSpPr>
          <p:nvPr/>
        </p:nvSpPr>
        <p:spPr bwMode="auto">
          <a:xfrm>
            <a:off x="4080026" y="3581400"/>
            <a:ext cx="756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000"/>
              <a:t>David’s </a:t>
            </a:r>
          </a:p>
          <a:p>
            <a:pPr algn="ctr"/>
            <a:r>
              <a:rPr lang="en-US" altLang="en-US" sz="1000"/>
              <a:t>Public Key</a:t>
            </a:r>
          </a:p>
        </p:txBody>
      </p:sp>
      <p:graphicFrame>
        <p:nvGraphicFramePr>
          <p:cNvPr id="431118" name="Object 14">
            <a:extLst>
              <a:ext uri="{FF2B5EF4-FFF2-40B4-BE49-F238E27FC236}">
                <a16:creationId xmlns:a16="http://schemas.microsoft.com/office/drawing/2014/main" id="{964E3017-A586-B492-F5B9-D705FCB86E0C}"/>
              </a:ext>
            </a:extLst>
          </p:cNvPr>
          <p:cNvGraphicFramePr>
            <a:graphicFrameLocks noChangeAspect="1"/>
          </p:cNvGraphicFramePr>
          <p:nvPr/>
        </p:nvGraphicFramePr>
        <p:xfrm>
          <a:off x="3890964" y="3429000"/>
          <a:ext cx="320675" cy="609600"/>
        </p:xfrm>
        <a:graphic>
          <a:graphicData uri="http://schemas.openxmlformats.org/presentationml/2006/ole">
            <mc:AlternateContent xmlns:mc="http://schemas.openxmlformats.org/markup-compatibility/2006">
              <mc:Choice xmlns:v="urn:schemas-microsoft-com:vml" Requires="v">
                <p:oleObj name="Clip" r:id="rId4" imgW="1395360" imgH="2658600" progId="MS_ClipArt_Gallery.2">
                  <p:embed/>
                </p:oleObj>
              </mc:Choice>
              <mc:Fallback>
                <p:oleObj name="Clip" r:id="rId4" imgW="1395360" imgH="2658600" progId="MS_ClipArt_Gallery.2">
                  <p:embed/>
                  <p:pic>
                    <p:nvPicPr>
                      <p:cNvPr id="431118" name="Object 14">
                        <a:extLst>
                          <a:ext uri="{FF2B5EF4-FFF2-40B4-BE49-F238E27FC236}">
                            <a16:creationId xmlns:a16="http://schemas.microsoft.com/office/drawing/2014/main" id="{964E3017-A586-B492-F5B9-D705FCB86E0C}"/>
                          </a:ext>
                        </a:extLst>
                      </p:cNvPr>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3890964" y="3429000"/>
                        <a:ext cx="3206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19" name="Line 15">
            <a:extLst>
              <a:ext uri="{FF2B5EF4-FFF2-40B4-BE49-F238E27FC236}">
                <a16:creationId xmlns:a16="http://schemas.microsoft.com/office/drawing/2014/main" id="{63491E0B-D4EE-200E-94FD-3235DA5BBDD3}"/>
              </a:ext>
            </a:extLst>
          </p:cNvPr>
          <p:cNvSpPr>
            <a:spLocks noChangeShapeType="1"/>
          </p:cNvSpPr>
          <p:nvPr/>
        </p:nvSpPr>
        <p:spPr bwMode="auto">
          <a:xfrm>
            <a:off x="4062413" y="4038600"/>
            <a:ext cx="0" cy="304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20" name="Line 16">
            <a:extLst>
              <a:ext uri="{FF2B5EF4-FFF2-40B4-BE49-F238E27FC236}">
                <a16:creationId xmlns:a16="http://schemas.microsoft.com/office/drawing/2014/main" id="{1D934DF6-0C67-7160-8A5F-3E1DDAC4CDF4}"/>
              </a:ext>
            </a:extLst>
          </p:cNvPr>
          <p:cNvSpPr>
            <a:spLocks noChangeShapeType="1"/>
          </p:cNvSpPr>
          <p:nvPr/>
        </p:nvSpPr>
        <p:spPr bwMode="auto">
          <a:xfrm rot="10800000" flipV="1">
            <a:off x="2479675" y="3857625"/>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431121" name="Picture 17">
            <a:extLst>
              <a:ext uri="{FF2B5EF4-FFF2-40B4-BE49-F238E27FC236}">
                <a16:creationId xmlns:a16="http://schemas.microsoft.com/office/drawing/2014/main" id="{2D518ECD-DFA3-DC38-D078-C2A85566C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664" y="4267200"/>
            <a:ext cx="8207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1122" name="Text Box 18">
            <a:extLst>
              <a:ext uri="{FF2B5EF4-FFF2-40B4-BE49-F238E27FC236}">
                <a16:creationId xmlns:a16="http://schemas.microsoft.com/office/drawing/2014/main" id="{EC22E445-0586-9239-6274-32F05A2E8069}"/>
              </a:ext>
            </a:extLst>
          </p:cNvPr>
          <p:cNvSpPr txBox="1">
            <a:spLocks noChangeArrowheads="1"/>
          </p:cNvSpPr>
          <p:nvPr/>
        </p:nvSpPr>
        <p:spPr bwMode="auto">
          <a:xfrm>
            <a:off x="6870822" y="4495800"/>
            <a:ext cx="9268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000"/>
              <a:t>Trudeau</a:t>
            </a:r>
          </a:p>
          <a:p>
            <a:pPr algn="ctr"/>
            <a:r>
              <a:rPr lang="en-US" altLang="en-US" sz="1000"/>
              <a:t>(Middle-man)</a:t>
            </a:r>
          </a:p>
        </p:txBody>
      </p:sp>
      <p:sp>
        <p:nvSpPr>
          <p:cNvPr id="431123" name="AutoShape 19">
            <a:extLst>
              <a:ext uri="{FF2B5EF4-FFF2-40B4-BE49-F238E27FC236}">
                <a16:creationId xmlns:a16="http://schemas.microsoft.com/office/drawing/2014/main" id="{704CF088-0AC6-2776-098C-61A71636E24E}"/>
              </a:ext>
            </a:extLst>
          </p:cNvPr>
          <p:cNvSpPr>
            <a:spLocks noChangeArrowheads="1"/>
          </p:cNvSpPr>
          <p:nvPr/>
        </p:nvSpPr>
        <p:spPr bwMode="auto">
          <a:xfrm>
            <a:off x="6253164" y="3238500"/>
            <a:ext cx="757237" cy="609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t>Trudeau’s</a:t>
            </a:r>
          </a:p>
          <a:p>
            <a:pPr algn="ctr"/>
            <a:r>
              <a:rPr lang="en-US" altLang="en-US" sz="1000"/>
              <a:t>Message</a:t>
            </a:r>
          </a:p>
          <a:p>
            <a:pPr algn="ctr"/>
            <a:r>
              <a:rPr lang="en-US" altLang="en-US" sz="1000"/>
              <a:t>+ public key</a:t>
            </a:r>
            <a:endParaRPr lang="en-US" altLang="en-US" sz="1000">
              <a:solidFill>
                <a:srgbClr val="CC0000"/>
              </a:solidFill>
            </a:endParaRPr>
          </a:p>
        </p:txBody>
      </p:sp>
      <p:sp>
        <p:nvSpPr>
          <p:cNvPr id="431124" name="AutoShape 20">
            <a:extLst>
              <a:ext uri="{FF2B5EF4-FFF2-40B4-BE49-F238E27FC236}">
                <a16:creationId xmlns:a16="http://schemas.microsoft.com/office/drawing/2014/main" id="{95C19B4D-FA16-D511-96AE-54BA97CE3B2B}"/>
              </a:ext>
            </a:extLst>
          </p:cNvPr>
          <p:cNvSpPr>
            <a:spLocks noChangeArrowheads="1"/>
          </p:cNvSpPr>
          <p:nvPr/>
        </p:nvSpPr>
        <p:spPr bwMode="auto">
          <a:xfrm>
            <a:off x="7553325" y="3200400"/>
            <a:ext cx="838200" cy="685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a:p>
          <a:p>
            <a:pPr algn="ctr"/>
            <a:r>
              <a:rPr lang="en-US" altLang="en-US" sz="1000"/>
              <a:t>Cipher</a:t>
            </a:r>
          </a:p>
          <a:p>
            <a:pPr algn="ctr"/>
            <a:endParaRPr lang="en-US" altLang="en-US" sz="1000">
              <a:solidFill>
                <a:srgbClr val="CC0000"/>
              </a:solidFill>
            </a:endParaRPr>
          </a:p>
        </p:txBody>
      </p:sp>
      <p:sp>
        <p:nvSpPr>
          <p:cNvPr id="431125" name="Line 21">
            <a:extLst>
              <a:ext uri="{FF2B5EF4-FFF2-40B4-BE49-F238E27FC236}">
                <a16:creationId xmlns:a16="http://schemas.microsoft.com/office/drawing/2014/main" id="{C726BC64-F933-5298-8645-1B718C283073}"/>
              </a:ext>
            </a:extLst>
          </p:cNvPr>
          <p:cNvSpPr>
            <a:spLocks noChangeShapeType="1"/>
          </p:cNvSpPr>
          <p:nvPr/>
        </p:nvSpPr>
        <p:spPr bwMode="auto">
          <a:xfrm rot="16200000">
            <a:off x="7281863" y="32766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26" name="Text Box 22">
            <a:extLst>
              <a:ext uri="{FF2B5EF4-FFF2-40B4-BE49-F238E27FC236}">
                <a16:creationId xmlns:a16="http://schemas.microsoft.com/office/drawing/2014/main" id="{9DB2FA8A-952F-A064-D4F9-0B4733E5E6AF}"/>
              </a:ext>
            </a:extLst>
          </p:cNvPr>
          <p:cNvSpPr txBox="1">
            <a:spLocks noChangeArrowheads="1"/>
          </p:cNvSpPr>
          <p:nvPr/>
        </p:nvSpPr>
        <p:spPr bwMode="auto">
          <a:xfrm>
            <a:off x="8198756" y="5211763"/>
            <a:ext cx="7649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000"/>
              <a:t>Trudeau’s </a:t>
            </a:r>
          </a:p>
          <a:p>
            <a:pPr algn="ctr"/>
            <a:r>
              <a:rPr lang="en-US" altLang="en-US" sz="1000"/>
              <a:t>Public Key</a:t>
            </a:r>
          </a:p>
        </p:txBody>
      </p:sp>
      <p:graphicFrame>
        <p:nvGraphicFramePr>
          <p:cNvPr id="431127" name="Object 23">
            <a:extLst>
              <a:ext uri="{FF2B5EF4-FFF2-40B4-BE49-F238E27FC236}">
                <a16:creationId xmlns:a16="http://schemas.microsoft.com/office/drawing/2014/main" id="{699EAA90-D675-3BCF-A883-9FBC38367BDC}"/>
              </a:ext>
            </a:extLst>
          </p:cNvPr>
          <p:cNvGraphicFramePr>
            <a:graphicFrameLocks noChangeAspect="1"/>
          </p:cNvGraphicFramePr>
          <p:nvPr/>
        </p:nvGraphicFramePr>
        <p:xfrm>
          <a:off x="7753351" y="4191000"/>
          <a:ext cx="320675" cy="609600"/>
        </p:xfrm>
        <a:graphic>
          <a:graphicData uri="http://schemas.openxmlformats.org/presentationml/2006/ole">
            <mc:AlternateContent xmlns:mc="http://schemas.openxmlformats.org/markup-compatibility/2006">
              <mc:Choice xmlns:v="urn:schemas-microsoft-com:vml" Requires="v">
                <p:oleObj name="Clip" r:id="rId6" imgW="1395360" imgH="2658600" progId="MS_ClipArt_Gallery.2">
                  <p:embed/>
                </p:oleObj>
              </mc:Choice>
              <mc:Fallback>
                <p:oleObj name="Clip" r:id="rId6" imgW="1395360" imgH="2658600" progId="MS_ClipArt_Gallery.2">
                  <p:embed/>
                  <p:pic>
                    <p:nvPicPr>
                      <p:cNvPr id="431127" name="Object 23">
                        <a:extLst>
                          <a:ext uri="{FF2B5EF4-FFF2-40B4-BE49-F238E27FC236}">
                            <a16:creationId xmlns:a16="http://schemas.microsoft.com/office/drawing/2014/main" id="{699EAA90-D675-3BCF-A883-9FBC38367BDC}"/>
                          </a:ext>
                        </a:extLst>
                      </p:cNvPr>
                      <p:cNvPicPr>
                        <a:picLocks noChangeAspect="1" noChangeArrowheads="1"/>
                      </p:cNvPicPr>
                      <p:nvPr/>
                    </p:nvPicPr>
                    <p:blipFill>
                      <a:blip r:embed="rId7">
                        <a:grayscl/>
                        <a:biLevel thresh="50000"/>
                        <a:extLst>
                          <a:ext uri="{28A0092B-C50C-407E-A947-70E740481C1C}">
                            <a14:useLocalDpi xmlns:a14="http://schemas.microsoft.com/office/drawing/2010/main" val="0"/>
                          </a:ext>
                        </a:extLst>
                      </a:blip>
                      <a:srcRect/>
                      <a:stretch>
                        <a:fillRect/>
                      </a:stretch>
                    </p:blipFill>
                    <p:spPr bwMode="auto">
                      <a:xfrm>
                        <a:off x="7753351" y="4191000"/>
                        <a:ext cx="3206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28" name="Line 24">
            <a:extLst>
              <a:ext uri="{FF2B5EF4-FFF2-40B4-BE49-F238E27FC236}">
                <a16:creationId xmlns:a16="http://schemas.microsoft.com/office/drawing/2014/main" id="{EF8F80B4-D978-84AF-502F-5C31E489A2FB}"/>
              </a:ext>
            </a:extLst>
          </p:cNvPr>
          <p:cNvSpPr>
            <a:spLocks noChangeShapeType="1"/>
          </p:cNvSpPr>
          <p:nvPr/>
        </p:nvSpPr>
        <p:spPr bwMode="auto">
          <a:xfrm flipV="1">
            <a:off x="7918450" y="3886200"/>
            <a:ext cx="0" cy="304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29" name="Line 25">
            <a:extLst>
              <a:ext uri="{FF2B5EF4-FFF2-40B4-BE49-F238E27FC236}">
                <a16:creationId xmlns:a16="http://schemas.microsoft.com/office/drawing/2014/main" id="{DEAB396E-97C7-0AA3-E721-794D3B31ACA8}"/>
              </a:ext>
            </a:extLst>
          </p:cNvPr>
          <p:cNvSpPr>
            <a:spLocks noChangeShapeType="1"/>
          </p:cNvSpPr>
          <p:nvPr/>
        </p:nvSpPr>
        <p:spPr bwMode="auto">
          <a:xfrm rot="10800000">
            <a:off x="6632575" y="3838575"/>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30" name="AutoShape 26">
            <a:extLst>
              <a:ext uri="{FF2B5EF4-FFF2-40B4-BE49-F238E27FC236}">
                <a16:creationId xmlns:a16="http://schemas.microsoft.com/office/drawing/2014/main" id="{CF72F8A6-973D-1FA4-393D-7F37FE33C60E}"/>
              </a:ext>
            </a:extLst>
          </p:cNvPr>
          <p:cNvSpPr>
            <a:spLocks noChangeArrowheads="1"/>
          </p:cNvSpPr>
          <p:nvPr/>
        </p:nvSpPr>
        <p:spPr bwMode="auto">
          <a:xfrm>
            <a:off x="5038725" y="4419600"/>
            <a:ext cx="757238" cy="609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t>Bob’s</a:t>
            </a:r>
          </a:p>
          <a:p>
            <a:pPr algn="ctr"/>
            <a:r>
              <a:rPr lang="en-US" altLang="en-US" sz="1000"/>
              <a:t>Encrypted</a:t>
            </a:r>
          </a:p>
          <a:p>
            <a:pPr algn="ctr"/>
            <a:r>
              <a:rPr lang="en-US" altLang="en-US" sz="1000"/>
              <a:t>Message</a:t>
            </a:r>
            <a:endParaRPr lang="en-US" altLang="en-US" sz="1000">
              <a:solidFill>
                <a:srgbClr val="CC0000"/>
              </a:solidFill>
            </a:endParaRPr>
          </a:p>
        </p:txBody>
      </p:sp>
      <p:sp>
        <p:nvSpPr>
          <p:cNvPr id="431131" name="Line 27">
            <a:extLst>
              <a:ext uri="{FF2B5EF4-FFF2-40B4-BE49-F238E27FC236}">
                <a16:creationId xmlns:a16="http://schemas.microsoft.com/office/drawing/2014/main" id="{1745A85A-E114-F412-BBC1-D1E52B63D298}"/>
              </a:ext>
            </a:extLst>
          </p:cNvPr>
          <p:cNvSpPr>
            <a:spLocks noChangeShapeType="1"/>
          </p:cNvSpPr>
          <p:nvPr/>
        </p:nvSpPr>
        <p:spPr bwMode="auto">
          <a:xfrm rot="16200000">
            <a:off x="4767263" y="44577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32" name="Line 28">
            <a:extLst>
              <a:ext uri="{FF2B5EF4-FFF2-40B4-BE49-F238E27FC236}">
                <a16:creationId xmlns:a16="http://schemas.microsoft.com/office/drawing/2014/main" id="{3B5E8533-DAF4-274D-3BC0-75326B54C0F7}"/>
              </a:ext>
            </a:extLst>
          </p:cNvPr>
          <p:cNvSpPr>
            <a:spLocks noChangeShapeType="1"/>
          </p:cNvSpPr>
          <p:nvPr/>
        </p:nvSpPr>
        <p:spPr bwMode="auto">
          <a:xfrm rot="16200000">
            <a:off x="6062663" y="44577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33" name="AutoShape 29">
            <a:extLst>
              <a:ext uri="{FF2B5EF4-FFF2-40B4-BE49-F238E27FC236}">
                <a16:creationId xmlns:a16="http://schemas.microsoft.com/office/drawing/2014/main" id="{D04938D8-CCEE-A997-3D73-76AEABA57E45}"/>
              </a:ext>
            </a:extLst>
          </p:cNvPr>
          <p:cNvSpPr>
            <a:spLocks noChangeArrowheads="1"/>
          </p:cNvSpPr>
          <p:nvPr/>
        </p:nvSpPr>
        <p:spPr bwMode="auto">
          <a:xfrm>
            <a:off x="8924925" y="3200400"/>
            <a:ext cx="757238" cy="609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t>Trudeau’s</a:t>
            </a:r>
          </a:p>
          <a:p>
            <a:pPr algn="ctr"/>
            <a:r>
              <a:rPr lang="en-US" altLang="en-US" sz="1000"/>
              <a:t>Encrypted</a:t>
            </a:r>
          </a:p>
          <a:p>
            <a:pPr algn="ctr"/>
            <a:r>
              <a:rPr lang="en-US" altLang="en-US" sz="1000"/>
              <a:t>Message</a:t>
            </a:r>
            <a:endParaRPr lang="en-US" altLang="en-US" sz="1000">
              <a:solidFill>
                <a:srgbClr val="CC0000"/>
              </a:solidFill>
            </a:endParaRPr>
          </a:p>
        </p:txBody>
      </p:sp>
      <p:sp>
        <p:nvSpPr>
          <p:cNvPr id="431134" name="Line 30">
            <a:extLst>
              <a:ext uri="{FF2B5EF4-FFF2-40B4-BE49-F238E27FC236}">
                <a16:creationId xmlns:a16="http://schemas.microsoft.com/office/drawing/2014/main" id="{A8355ADE-9777-6B5B-7F12-1FF9FAFB117F}"/>
              </a:ext>
            </a:extLst>
          </p:cNvPr>
          <p:cNvSpPr>
            <a:spLocks noChangeShapeType="1"/>
          </p:cNvSpPr>
          <p:nvPr/>
        </p:nvSpPr>
        <p:spPr bwMode="auto">
          <a:xfrm rot="16200000">
            <a:off x="8653463" y="32766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35" name="Line 31">
            <a:extLst>
              <a:ext uri="{FF2B5EF4-FFF2-40B4-BE49-F238E27FC236}">
                <a16:creationId xmlns:a16="http://schemas.microsoft.com/office/drawing/2014/main" id="{17F7F0B7-39E0-C17F-82D7-FACADF88329D}"/>
              </a:ext>
            </a:extLst>
          </p:cNvPr>
          <p:cNvSpPr>
            <a:spLocks noChangeShapeType="1"/>
          </p:cNvSpPr>
          <p:nvPr/>
        </p:nvSpPr>
        <p:spPr bwMode="auto">
          <a:xfrm rot="10800000" flipV="1">
            <a:off x="9301163" y="38100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36" name="AutoShape 32">
            <a:extLst>
              <a:ext uri="{FF2B5EF4-FFF2-40B4-BE49-F238E27FC236}">
                <a16:creationId xmlns:a16="http://schemas.microsoft.com/office/drawing/2014/main" id="{F81F6344-721E-F631-AA4F-76ACFD65850A}"/>
              </a:ext>
            </a:extLst>
          </p:cNvPr>
          <p:cNvSpPr>
            <a:spLocks noChangeArrowheads="1"/>
          </p:cNvSpPr>
          <p:nvPr/>
        </p:nvSpPr>
        <p:spPr bwMode="auto">
          <a:xfrm>
            <a:off x="8996364" y="5791200"/>
            <a:ext cx="757237" cy="609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t>David’s</a:t>
            </a:r>
          </a:p>
          <a:p>
            <a:pPr algn="ctr"/>
            <a:r>
              <a:rPr lang="en-US" altLang="en-US" sz="1000"/>
              <a:t>Message</a:t>
            </a:r>
          </a:p>
          <a:p>
            <a:pPr algn="ctr"/>
            <a:r>
              <a:rPr lang="en-US" altLang="en-US" sz="1000"/>
              <a:t>+ public key</a:t>
            </a:r>
            <a:endParaRPr lang="en-US" altLang="en-US" sz="1000">
              <a:solidFill>
                <a:srgbClr val="CC0000"/>
              </a:solidFill>
            </a:endParaRPr>
          </a:p>
        </p:txBody>
      </p:sp>
      <p:sp>
        <p:nvSpPr>
          <p:cNvPr id="431137" name="Line 33">
            <a:extLst>
              <a:ext uri="{FF2B5EF4-FFF2-40B4-BE49-F238E27FC236}">
                <a16:creationId xmlns:a16="http://schemas.microsoft.com/office/drawing/2014/main" id="{B3414DC7-7C69-B858-3917-FE27C4403FD9}"/>
              </a:ext>
            </a:extLst>
          </p:cNvPr>
          <p:cNvSpPr>
            <a:spLocks noChangeShapeType="1"/>
          </p:cNvSpPr>
          <p:nvPr/>
        </p:nvSpPr>
        <p:spPr bwMode="auto">
          <a:xfrm rot="10800000" flipV="1">
            <a:off x="9377363" y="5153025"/>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38" name="AutoShape 34">
            <a:extLst>
              <a:ext uri="{FF2B5EF4-FFF2-40B4-BE49-F238E27FC236}">
                <a16:creationId xmlns:a16="http://schemas.microsoft.com/office/drawing/2014/main" id="{70457395-6A71-C731-3B22-072AF32CF963}"/>
              </a:ext>
            </a:extLst>
          </p:cNvPr>
          <p:cNvSpPr>
            <a:spLocks noChangeArrowheads="1"/>
          </p:cNvSpPr>
          <p:nvPr/>
        </p:nvSpPr>
        <p:spPr bwMode="auto">
          <a:xfrm>
            <a:off x="7624763" y="5791200"/>
            <a:ext cx="838200" cy="685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a:p>
          <a:p>
            <a:pPr algn="ctr"/>
            <a:r>
              <a:rPr lang="en-US" altLang="en-US" sz="1000"/>
              <a:t>Cipher</a:t>
            </a:r>
          </a:p>
          <a:p>
            <a:pPr algn="ctr"/>
            <a:endParaRPr lang="en-US" altLang="en-US" sz="1000">
              <a:solidFill>
                <a:srgbClr val="CC0000"/>
              </a:solidFill>
            </a:endParaRPr>
          </a:p>
        </p:txBody>
      </p:sp>
      <p:sp>
        <p:nvSpPr>
          <p:cNvPr id="431139" name="Line 35">
            <a:extLst>
              <a:ext uri="{FF2B5EF4-FFF2-40B4-BE49-F238E27FC236}">
                <a16:creationId xmlns:a16="http://schemas.microsoft.com/office/drawing/2014/main" id="{ACDE6DC0-1D0B-8FB2-D366-9BD09A50F119}"/>
              </a:ext>
            </a:extLst>
          </p:cNvPr>
          <p:cNvSpPr>
            <a:spLocks noChangeShapeType="1"/>
          </p:cNvSpPr>
          <p:nvPr/>
        </p:nvSpPr>
        <p:spPr bwMode="auto">
          <a:xfrm rot="5400000" flipH="1">
            <a:off x="8729663" y="58293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431140" name="Object 36">
            <a:extLst>
              <a:ext uri="{FF2B5EF4-FFF2-40B4-BE49-F238E27FC236}">
                <a16:creationId xmlns:a16="http://schemas.microsoft.com/office/drawing/2014/main" id="{BA572A75-9F9B-A34F-7D66-33B0BE0CEDAC}"/>
              </a:ext>
            </a:extLst>
          </p:cNvPr>
          <p:cNvGraphicFramePr>
            <a:graphicFrameLocks noChangeAspect="1"/>
          </p:cNvGraphicFramePr>
          <p:nvPr/>
        </p:nvGraphicFramePr>
        <p:xfrm>
          <a:off x="8066089" y="4876800"/>
          <a:ext cx="320675" cy="609600"/>
        </p:xfrm>
        <a:graphic>
          <a:graphicData uri="http://schemas.openxmlformats.org/presentationml/2006/ole">
            <mc:AlternateContent xmlns:mc="http://schemas.openxmlformats.org/markup-compatibility/2006">
              <mc:Choice xmlns:v="urn:schemas-microsoft-com:vml" Requires="v">
                <p:oleObj name="Clip" r:id="rId8" imgW="1395360" imgH="2658600" progId="MS_ClipArt_Gallery.2">
                  <p:embed/>
                </p:oleObj>
              </mc:Choice>
              <mc:Fallback>
                <p:oleObj name="Clip" r:id="rId8" imgW="1395360" imgH="2658600" progId="MS_ClipArt_Gallery.2">
                  <p:embed/>
                  <p:pic>
                    <p:nvPicPr>
                      <p:cNvPr id="431140" name="Object 36">
                        <a:extLst>
                          <a:ext uri="{FF2B5EF4-FFF2-40B4-BE49-F238E27FC236}">
                            <a16:creationId xmlns:a16="http://schemas.microsoft.com/office/drawing/2014/main" id="{BA572A75-9F9B-A34F-7D66-33B0BE0CEDAC}"/>
                          </a:ext>
                        </a:extLst>
                      </p:cNvPr>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8066089" y="4876800"/>
                        <a:ext cx="3206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41" name="Line 37">
            <a:extLst>
              <a:ext uri="{FF2B5EF4-FFF2-40B4-BE49-F238E27FC236}">
                <a16:creationId xmlns:a16="http://schemas.microsoft.com/office/drawing/2014/main" id="{5CF93BFD-CFC1-0140-D830-A5E1CD392EF8}"/>
              </a:ext>
            </a:extLst>
          </p:cNvPr>
          <p:cNvSpPr>
            <a:spLocks noChangeShapeType="1"/>
          </p:cNvSpPr>
          <p:nvPr/>
        </p:nvSpPr>
        <p:spPr bwMode="auto">
          <a:xfrm>
            <a:off x="8234363" y="5486400"/>
            <a:ext cx="0" cy="304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42" name="AutoShape 38">
            <a:extLst>
              <a:ext uri="{FF2B5EF4-FFF2-40B4-BE49-F238E27FC236}">
                <a16:creationId xmlns:a16="http://schemas.microsoft.com/office/drawing/2014/main" id="{0AF80B0E-3DB4-D6B1-A0C2-DA3228454C96}"/>
              </a:ext>
            </a:extLst>
          </p:cNvPr>
          <p:cNvSpPr>
            <a:spLocks noChangeArrowheads="1"/>
          </p:cNvSpPr>
          <p:nvPr/>
        </p:nvSpPr>
        <p:spPr bwMode="auto">
          <a:xfrm>
            <a:off x="6329364" y="5857875"/>
            <a:ext cx="757237" cy="609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t>Trudeau’s</a:t>
            </a:r>
          </a:p>
          <a:p>
            <a:pPr algn="ctr"/>
            <a:r>
              <a:rPr lang="en-US" altLang="en-US" sz="1000"/>
              <a:t>Encrypted</a:t>
            </a:r>
          </a:p>
          <a:p>
            <a:pPr algn="ctr"/>
            <a:r>
              <a:rPr lang="en-US" altLang="en-US" sz="1000"/>
              <a:t>Message</a:t>
            </a:r>
            <a:endParaRPr lang="en-US" altLang="en-US" sz="1000">
              <a:solidFill>
                <a:srgbClr val="CC0000"/>
              </a:solidFill>
            </a:endParaRPr>
          </a:p>
        </p:txBody>
      </p:sp>
      <p:sp>
        <p:nvSpPr>
          <p:cNvPr id="431143" name="Line 39">
            <a:extLst>
              <a:ext uri="{FF2B5EF4-FFF2-40B4-BE49-F238E27FC236}">
                <a16:creationId xmlns:a16="http://schemas.microsoft.com/office/drawing/2014/main" id="{DAB35C4D-B4BD-BA37-E335-2DF3CEFE2139}"/>
              </a:ext>
            </a:extLst>
          </p:cNvPr>
          <p:cNvSpPr>
            <a:spLocks noChangeShapeType="1"/>
          </p:cNvSpPr>
          <p:nvPr/>
        </p:nvSpPr>
        <p:spPr bwMode="auto">
          <a:xfrm rot="5400000" flipH="1">
            <a:off x="7358063" y="59055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44" name="Line 40">
            <a:extLst>
              <a:ext uri="{FF2B5EF4-FFF2-40B4-BE49-F238E27FC236}">
                <a16:creationId xmlns:a16="http://schemas.microsoft.com/office/drawing/2014/main" id="{E58B2FF6-11FB-8E22-9ED7-1FA350E5DDE3}"/>
              </a:ext>
            </a:extLst>
          </p:cNvPr>
          <p:cNvSpPr>
            <a:spLocks noChangeShapeType="1"/>
          </p:cNvSpPr>
          <p:nvPr/>
        </p:nvSpPr>
        <p:spPr bwMode="auto">
          <a:xfrm rot="10800000">
            <a:off x="6710363" y="5143501"/>
            <a:ext cx="0" cy="7143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45" name="Text Box 41">
            <a:extLst>
              <a:ext uri="{FF2B5EF4-FFF2-40B4-BE49-F238E27FC236}">
                <a16:creationId xmlns:a16="http://schemas.microsoft.com/office/drawing/2014/main" id="{64930479-456D-9D63-6639-56CFB234FFF7}"/>
              </a:ext>
            </a:extLst>
          </p:cNvPr>
          <p:cNvSpPr txBox="1">
            <a:spLocks noChangeArrowheads="1"/>
          </p:cNvSpPr>
          <p:nvPr/>
        </p:nvSpPr>
        <p:spPr bwMode="auto">
          <a:xfrm>
            <a:off x="4626126" y="5211763"/>
            <a:ext cx="756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000"/>
              <a:t>Bob’s </a:t>
            </a:r>
          </a:p>
          <a:p>
            <a:pPr algn="ctr"/>
            <a:r>
              <a:rPr lang="en-US" altLang="en-US" sz="1000"/>
              <a:t>Public Key</a:t>
            </a:r>
          </a:p>
        </p:txBody>
      </p:sp>
      <p:sp>
        <p:nvSpPr>
          <p:cNvPr id="431146" name="AutoShape 42">
            <a:extLst>
              <a:ext uri="{FF2B5EF4-FFF2-40B4-BE49-F238E27FC236}">
                <a16:creationId xmlns:a16="http://schemas.microsoft.com/office/drawing/2014/main" id="{0701433D-3C2A-7659-A245-28EFCDA4D96F}"/>
              </a:ext>
            </a:extLst>
          </p:cNvPr>
          <p:cNvSpPr>
            <a:spLocks noChangeArrowheads="1"/>
          </p:cNvSpPr>
          <p:nvPr/>
        </p:nvSpPr>
        <p:spPr bwMode="auto">
          <a:xfrm>
            <a:off x="5419725" y="5791200"/>
            <a:ext cx="757238" cy="609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t>Trudeau’s</a:t>
            </a:r>
          </a:p>
          <a:p>
            <a:pPr algn="ctr"/>
            <a:r>
              <a:rPr lang="en-US" altLang="en-US" sz="800"/>
              <a:t>New Message</a:t>
            </a:r>
          </a:p>
          <a:p>
            <a:pPr algn="ctr"/>
            <a:r>
              <a:rPr lang="en-US" altLang="en-US" sz="800"/>
              <a:t>+ public key</a:t>
            </a:r>
            <a:endParaRPr lang="en-US" altLang="en-US" sz="800">
              <a:solidFill>
                <a:srgbClr val="CC0000"/>
              </a:solidFill>
            </a:endParaRPr>
          </a:p>
        </p:txBody>
      </p:sp>
      <p:sp>
        <p:nvSpPr>
          <p:cNvPr id="431147" name="Line 43">
            <a:extLst>
              <a:ext uri="{FF2B5EF4-FFF2-40B4-BE49-F238E27FC236}">
                <a16:creationId xmlns:a16="http://schemas.microsoft.com/office/drawing/2014/main" id="{133EDE76-0AB3-8686-63CA-E63998A2D36F}"/>
              </a:ext>
            </a:extLst>
          </p:cNvPr>
          <p:cNvSpPr>
            <a:spLocks noChangeShapeType="1"/>
          </p:cNvSpPr>
          <p:nvPr/>
        </p:nvSpPr>
        <p:spPr bwMode="auto">
          <a:xfrm rot="10800000" flipV="1">
            <a:off x="6024563" y="5029200"/>
            <a:ext cx="0"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48" name="AutoShape 44">
            <a:extLst>
              <a:ext uri="{FF2B5EF4-FFF2-40B4-BE49-F238E27FC236}">
                <a16:creationId xmlns:a16="http://schemas.microsoft.com/office/drawing/2014/main" id="{D3A2F5EE-BE57-48A2-70B6-C16AA014CF8B}"/>
              </a:ext>
            </a:extLst>
          </p:cNvPr>
          <p:cNvSpPr>
            <a:spLocks noChangeArrowheads="1"/>
          </p:cNvSpPr>
          <p:nvPr/>
        </p:nvSpPr>
        <p:spPr bwMode="auto">
          <a:xfrm>
            <a:off x="4048125" y="5791200"/>
            <a:ext cx="838200" cy="685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a:p>
          <a:p>
            <a:pPr algn="ctr"/>
            <a:r>
              <a:rPr lang="en-US" altLang="en-US" sz="1000"/>
              <a:t>Cipher</a:t>
            </a:r>
          </a:p>
          <a:p>
            <a:pPr algn="ctr"/>
            <a:endParaRPr lang="en-US" altLang="en-US" sz="1000">
              <a:solidFill>
                <a:srgbClr val="CC0000"/>
              </a:solidFill>
            </a:endParaRPr>
          </a:p>
        </p:txBody>
      </p:sp>
      <p:sp>
        <p:nvSpPr>
          <p:cNvPr id="431149" name="Line 45">
            <a:extLst>
              <a:ext uri="{FF2B5EF4-FFF2-40B4-BE49-F238E27FC236}">
                <a16:creationId xmlns:a16="http://schemas.microsoft.com/office/drawing/2014/main" id="{5DA79E76-5BEF-85E4-5A32-58995A556938}"/>
              </a:ext>
            </a:extLst>
          </p:cNvPr>
          <p:cNvSpPr>
            <a:spLocks noChangeShapeType="1"/>
          </p:cNvSpPr>
          <p:nvPr/>
        </p:nvSpPr>
        <p:spPr bwMode="auto">
          <a:xfrm rot="5400000" flipH="1">
            <a:off x="5153025" y="58293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431150" name="Object 46">
            <a:extLst>
              <a:ext uri="{FF2B5EF4-FFF2-40B4-BE49-F238E27FC236}">
                <a16:creationId xmlns:a16="http://schemas.microsoft.com/office/drawing/2014/main" id="{55173DFD-81B8-60BE-2298-D059C722B56E}"/>
              </a:ext>
            </a:extLst>
          </p:cNvPr>
          <p:cNvGraphicFramePr>
            <a:graphicFrameLocks noChangeAspect="1"/>
          </p:cNvGraphicFramePr>
          <p:nvPr/>
        </p:nvGraphicFramePr>
        <p:xfrm>
          <a:off x="4484689" y="4876800"/>
          <a:ext cx="320675" cy="609600"/>
        </p:xfrm>
        <a:graphic>
          <a:graphicData uri="http://schemas.openxmlformats.org/presentationml/2006/ole">
            <mc:AlternateContent xmlns:mc="http://schemas.openxmlformats.org/markup-compatibility/2006">
              <mc:Choice xmlns:v="urn:schemas-microsoft-com:vml" Requires="v">
                <p:oleObj name="Clip" r:id="rId10" imgW="1395360" imgH="2658600" progId="MS_ClipArt_Gallery.2">
                  <p:embed/>
                </p:oleObj>
              </mc:Choice>
              <mc:Fallback>
                <p:oleObj name="Clip" r:id="rId10" imgW="1395360" imgH="2658600" progId="MS_ClipArt_Gallery.2">
                  <p:embed/>
                  <p:pic>
                    <p:nvPicPr>
                      <p:cNvPr id="431150" name="Object 46">
                        <a:extLst>
                          <a:ext uri="{FF2B5EF4-FFF2-40B4-BE49-F238E27FC236}">
                            <a16:creationId xmlns:a16="http://schemas.microsoft.com/office/drawing/2014/main" id="{55173DFD-81B8-60BE-2298-D059C722B56E}"/>
                          </a:ext>
                        </a:extLst>
                      </p:cNvPr>
                      <p:cNvPicPr>
                        <a:picLocks noChangeAspect="1" noChangeArrowheads="1"/>
                      </p:cNvPicPr>
                      <p:nvPr/>
                    </p:nvPicPr>
                    <p:blipFill>
                      <a:blip r:embed="rId11">
                        <a:grayscl/>
                        <a:biLevel thresh="50000"/>
                        <a:extLst>
                          <a:ext uri="{28A0092B-C50C-407E-A947-70E740481C1C}">
                            <a14:useLocalDpi xmlns:a14="http://schemas.microsoft.com/office/drawing/2010/main" val="0"/>
                          </a:ext>
                        </a:extLst>
                      </a:blip>
                      <a:srcRect/>
                      <a:stretch>
                        <a:fillRect/>
                      </a:stretch>
                    </p:blipFill>
                    <p:spPr bwMode="auto">
                      <a:xfrm>
                        <a:off x="4484689" y="4876800"/>
                        <a:ext cx="3206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51" name="Line 47">
            <a:extLst>
              <a:ext uri="{FF2B5EF4-FFF2-40B4-BE49-F238E27FC236}">
                <a16:creationId xmlns:a16="http://schemas.microsoft.com/office/drawing/2014/main" id="{BB5C765A-82AD-67FD-BD56-CAB9D688BBC4}"/>
              </a:ext>
            </a:extLst>
          </p:cNvPr>
          <p:cNvSpPr>
            <a:spLocks noChangeShapeType="1"/>
          </p:cNvSpPr>
          <p:nvPr/>
        </p:nvSpPr>
        <p:spPr bwMode="auto">
          <a:xfrm>
            <a:off x="4657725" y="5486400"/>
            <a:ext cx="0" cy="304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52" name="AutoShape 48">
            <a:extLst>
              <a:ext uri="{FF2B5EF4-FFF2-40B4-BE49-F238E27FC236}">
                <a16:creationId xmlns:a16="http://schemas.microsoft.com/office/drawing/2014/main" id="{43556E63-2D4E-D5EE-1F9E-3281B02A4ED6}"/>
              </a:ext>
            </a:extLst>
          </p:cNvPr>
          <p:cNvSpPr>
            <a:spLocks noChangeArrowheads="1"/>
          </p:cNvSpPr>
          <p:nvPr/>
        </p:nvSpPr>
        <p:spPr bwMode="auto">
          <a:xfrm>
            <a:off x="2752725" y="5867400"/>
            <a:ext cx="757238" cy="609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t>Trudeau’s</a:t>
            </a:r>
          </a:p>
          <a:p>
            <a:pPr algn="ctr"/>
            <a:r>
              <a:rPr lang="en-US" altLang="en-US" sz="1000"/>
              <a:t>Encrypted</a:t>
            </a:r>
          </a:p>
          <a:p>
            <a:pPr algn="ctr"/>
            <a:r>
              <a:rPr lang="en-US" altLang="en-US" sz="1000"/>
              <a:t>Message</a:t>
            </a:r>
            <a:endParaRPr lang="en-US" altLang="en-US" sz="1000">
              <a:solidFill>
                <a:srgbClr val="CC0000"/>
              </a:solidFill>
            </a:endParaRPr>
          </a:p>
        </p:txBody>
      </p:sp>
      <p:sp>
        <p:nvSpPr>
          <p:cNvPr id="431153" name="Line 49">
            <a:extLst>
              <a:ext uri="{FF2B5EF4-FFF2-40B4-BE49-F238E27FC236}">
                <a16:creationId xmlns:a16="http://schemas.microsoft.com/office/drawing/2014/main" id="{5EC9272C-D482-AD69-BE33-268FF6CAE165}"/>
              </a:ext>
            </a:extLst>
          </p:cNvPr>
          <p:cNvSpPr>
            <a:spLocks noChangeShapeType="1"/>
          </p:cNvSpPr>
          <p:nvPr/>
        </p:nvSpPr>
        <p:spPr bwMode="auto">
          <a:xfrm rot="5400000" flipH="1">
            <a:off x="3781425" y="590550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54" name="Line 50">
            <a:extLst>
              <a:ext uri="{FF2B5EF4-FFF2-40B4-BE49-F238E27FC236}">
                <a16:creationId xmlns:a16="http://schemas.microsoft.com/office/drawing/2014/main" id="{F29E6EA8-B954-4A54-C8B3-95CC35F4C1A4}"/>
              </a:ext>
            </a:extLst>
          </p:cNvPr>
          <p:cNvSpPr>
            <a:spLocks noChangeShapeType="1"/>
          </p:cNvSpPr>
          <p:nvPr/>
        </p:nvSpPr>
        <p:spPr bwMode="auto">
          <a:xfrm rot="10800000">
            <a:off x="2138363" y="3848100"/>
            <a:ext cx="0" cy="23241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55" name="Line 51">
            <a:extLst>
              <a:ext uri="{FF2B5EF4-FFF2-40B4-BE49-F238E27FC236}">
                <a16:creationId xmlns:a16="http://schemas.microsoft.com/office/drawing/2014/main" id="{0315403A-3E60-2237-65B8-F90137BC2600}"/>
              </a:ext>
            </a:extLst>
          </p:cNvPr>
          <p:cNvSpPr>
            <a:spLocks noChangeShapeType="1"/>
          </p:cNvSpPr>
          <p:nvPr/>
        </p:nvSpPr>
        <p:spPr bwMode="auto">
          <a:xfrm>
            <a:off x="6024563" y="5029200"/>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56" name="Line 52">
            <a:extLst>
              <a:ext uri="{FF2B5EF4-FFF2-40B4-BE49-F238E27FC236}">
                <a16:creationId xmlns:a16="http://schemas.microsoft.com/office/drawing/2014/main" id="{F8DBAA68-CDF3-37DF-8A64-B0524B64AD2C}"/>
              </a:ext>
            </a:extLst>
          </p:cNvPr>
          <p:cNvSpPr>
            <a:spLocks noChangeShapeType="1"/>
          </p:cNvSpPr>
          <p:nvPr/>
        </p:nvSpPr>
        <p:spPr bwMode="auto">
          <a:xfrm>
            <a:off x="2138363" y="6172200"/>
            <a:ext cx="609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1157" name="Text Box 53">
            <a:extLst>
              <a:ext uri="{FF2B5EF4-FFF2-40B4-BE49-F238E27FC236}">
                <a16:creationId xmlns:a16="http://schemas.microsoft.com/office/drawing/2014/main" id="{90CD948B-D851-2DEE-D800-763902F2B3B9}"/>
              </a:ext>
            </a:extLst>
          </p:cNvPr>
          <p:cNvSpPr txBox="1">
            <a:spLocks noChangeArrowheads="1"/>
          </p:cNvSpPr>
          <p:nvPr/>
        </p:nvSpPr>
        <p:spPr bwMode="auto">
          <a:xfrm>
            <a:off x="7974164" y="4267200"/>
            <a:ext cx="756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000"/>
              <a:t>David’s </a:t>
            </a:r>
          </a:p>
          <a:p>
            <a:pPr algn="ctr"/>
            <a:r>
              <a:rPr lang="en-US" altLang="en-US" sz="1000"/>
              <a:t>Public Key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DEDB368F-5D83-3DEA-04FD-142BC11C7114}"/>
              </a:ext>
            </a:extLst>
          </p:cNvPr>
          <p:cNvSpPr>
            <a:spLocks noGrp="1" noChangeArrowheads="1"/>
          </p:cNvSpPr>
          <p:nvPr>
            <p:ph idx="1"/>
          </p:nvPr>
        </p:nvSpPr>
        <p:spPr>
          <a:xfrm>
            <a:off x="2209800" y="1143000"/>
            <a:ext cx="8839200" cy="1524000"/>
          </a:xfrm>
        </p:spPr>
        <p:txBody>
          <a:bodyPr/>
          <a:lstStyle/>
          <a:p>
            <a:pPr marL="609600" indent="-609600"/>
            <a:r>
              <a:rPr lang="en-US" altLang="en-US">
                <a:latin typeface="Garamond" panose="02020404030301010803" pitchFamily="18" charset="0"/>
                <a:cs typeface="Times New Roman" panose="02020603050405020304" pitchFamily="18" charset="0"/>
              </a:rPr>
              <a:t>Used to improve efficiency</a:t>
            </a:r>
          </a:p>
          <a:p>
            <a:pPr marL="1100138" lvl="1" indent="-533400"/>
            <a:r>
              <a:rPr lang="en-US" altLang="en-US">
                <a:latin typeface="Garamond" panose="02020404030301010803" pitchFamily="18" charset="0"/>
                <a:cs typeface="Times New Roman" panose="02020603050405020304" pitchFamily="18" charset="0"/>
              </a:rPr>
              <a:t>Symmetric key is used for encrypting data</a:t>
            </a:r>
          </a:p>
          <a:p>
            <a:pPr marL="1100138" lvl="1" indent="-533400"/>
            <a:r>
              <a:rPr lang="en-US" altLang="en-US">
                <a:latin typeface="Garamond" panose="02020404030301010803" pitchFamily="18" charset="0"/>
                <a:cs typeface="Times New Roman" panose="02020603050405020304" pitchFamily="18" charset="0"/>
              </a:rPr>
              <a:t>Asymmetric key is used for encrypting the symmetric key</a:t>
            </a:r>
          </a:p>
        </p:txBody>
      </p:sp>
      <p:sp>
        <p:nvSpPr>
          <p:cNvPr id="382979" name="Rectangle 3">
            <a:extLst>
              <a:ext uri="{FF2B5EF4-FFF2-40B4-BE49-F238E27FC236}">
                <a16:creationId xmlns:a16="http://schemas.microsoft.com/office/drawing/2014/main" id="{18E13CF4-E2F5-44F4-06B4-0813D12CE7D7}"/>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382980" name="Rectangle 4">
            <a:extLst>
              <a:ext uri="{FF2B5EF4-FFF2-40B4-BE49-F238E27FC236}">
                <a16:creationId xmlns:a16="http://schemas.microsoft.com/office/drawing/2014/main" id="{A8E78C85-A3F3-B935-B89C-23124DE1BABF}"/>
              </a:ext>
            </a:extLst>
          </p:cNvPr>
          <p:cNvSpPr>
            <a:spLocks noChangeArrowheads="1"/>
          </p:cNvSpPr>
          <p:nvPr/>
        </p:nvSpPr>
        <p:spPr bwMode="auto">
          <a:xfrm>
            <a:off x="23622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Asymmetric Encryption </a:t>
            </a:r>
            <a:br>
              <a:rPr lang="en-US" altLang="en-US" sz="3600">
                <a:solidFill>
                  <a:srgbClr val="CC0000"/>
                </a:solidFill>
              </a:rPr>
            </a:br>
            <a:r>
              <a:rPr lang="en-US" altLang="en-US" sz="2400">
                <a:solidFill>
                  <a:srgbClr val="333399"/>
                </a:solidFill>
                <a:latin typeface="Arial" panose="020B0604020202020204" pitchFamily="34" charset="0"/>
              </a:rPr>
              <a:t>Session-Key Encryption</a:t>
            </a:r>
            <a:endParaRPr lang="en-US" altLang="en-US" sz="2600">
              <a:solidFill>
                <a:srgbClr val="CC0000"/>
              </a:solidFill>
              <a:latin typeface="Arial-BoldMT"/>
            </a:endParaRPr>
          </a:p>
        </p:txBody>
      </p:sp>
      <p:sp>
        <p:nvSpPr>
          <p:cNvPr id="382981" name="AutoShape 5">
            <a:extLst>
              <a:ext uri="{FF2B5EF4-FFF2-40B4-BE49-F238E27FC236}">
                <a16:creationId xmlns:a16="http://schemas.microsoft.com/office/drawing/2014/main" id="{FC2D9745-FEE4-2C1F-6DA4-1D65F54D8B00}"/>
              </a:ext>
            </a:extLst>
          </p:cNvPr>
          <p:cNvSpPr>
            <a:spLocks noChangeArrowheads="1"/>
          </p:cNvSpPr>
          <p:nvPr/>
        </p:nvSpPr>
        <p:spPr bwMode="auto">
          <a:xfrm>
            <a:off x="2351088" y="2552700"/>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Plain Text</a:t>
            </a:r>
            <a:endParaRPr lang="en-US" altLang="en-US" sz="1200">
              <a:solidFill>
                <a:srgbClr val="CC0000"/>
              </a:solidFill>
            </a:endParaRPr>
          </a:p>
        </p:txBody>
      </p:sp>
      <p:sp>
        <p:nvSpPr>
          <p:cNvPr id="382982" name="AutoShape 6">
            <a:extLst>
              <a:ext uri="{FF2B5EF4-FFF2-40B4-BE49-F238E27FC236}">
                <a16:creationId xmlns:a16="http://schemas.microsoft.com/office/drawing/2014/main" id="{D5B5CF81-8A5A-7F70-F8AF-D9E81C93818C}"/>
              </a:ext>
            </a:extLst>
          </p:cNvPr>
          <p:cNvSpPr>
            <a:spLocks noChangeArrowheads="1"/>
          </p:cNvSpPr>
          <p:nvPr/>
        </p:nvSpPr>
        <p:spPr bwMode="auto">
          <a:xfrm>
            <a:off x="3810000" y="2514600"/>
            <a:ext cx="1143000" cy="1066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Cipher</a:t>
            </a:r>
          </a:p>
          <a:p>
            <a:pPr algn="ctr"/>
            <a:r>
              <a:rPr lang="en-US" altLang="en-US" sz="1200"/>
              <a:t>(DES)</a:t>
            </a:r>
          </a:p>
          <a:p>
            <a:pPr algn="ctr"/>
            <a:endParaRPr lang="en-US" altLang="en-US" sz="1200">
              <a:solidFill>
                <a:srgbClr val="CC0000"/>
              </a:solidFill>
            </a:endParaRPr>
          </a:p>
        </p:txBody>
      </p:sp>
      <p:sp>
        <p:nvSpPr>
          <p:cNvPr id="382983" name="Line 7">
            <a:extLst>
              <a:ext uri="{FF2B5EF4-FFF2-40B4-BE49-F238E27FC236}">
                <a16:creationId xmlns:a16="http://schemas.microsoft.com/office/drawing/2014/main" id="{71B148CE-001D-0136-9868-928AC4B341BA}"/>
              </a:ext>
            </a:extLst>
          </p:cNvPr>
          <p:cNvSpPr>
            <a:spLocks noChangeShapeType="1"/>
          </p:cNvSpPr>
          <p:nvPr/>
        </p:nvSpPr>
        <p:spPr bwMode="auto">
          <a:xfrm flipV="1">
            <a:off x="4313239" y="3581400"/>
            <a:ext cx="1587"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2984" name="Line 8">
            <a:extLst>
              <a:ext uri="{FF2B5EF4-FFF2-40B4-BE49-F238E27FC236}">
                <a16:creationId xmlns:a16="http://schemas.microsoft.com/office/drawing/2014/main" id="{09225F4B-4458-A500-6B5E-BEF614C7C3C0}"/>
              </a:ext>
            </a:extLst>
          </p:cNvPr>
          <p:cNvSpPr>
            <a:spLocks noChangeShapeType="1"/>
          </p:cNvSpPr>
          <p:nvPr/>
        </p:nvSpPr>
        <p:spPr bwMode="auto">
          <a:xfrm rot="16200000">
            <a:off x="3531394" y="2782094"/>
            <a:ext cx="1588"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2985" name="Line 9">
            <a:extLst>
              <a:ext uri="{FF2B5EF4-FFF2-40B4-BE49-F238E27FC236}">
                <a16:creationId xmlns:a16="http://schemas.microsoft.com/office/drawing/2014/main" id="{D3C528D3-2C22-2F92-8064-DB5A80420385}"/>
              </a:ext>
            </a:extLst>
          </p:cNvPr>
          <p:cNvSpPr>
            <a:spLocks noChangeShapeType="1"/>
          </p:cNvSpPr>
          <p:nvPr/>
        </p:nvSpPr>
        <p:spPr bwMode="auto">
          <a:xfrm rot="16200000">
            <a:off x="5980906" y="2020094"/>
            <a:ext cx="1588" cy="2057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2986" name="Text Box 10">
            <a:extLst>
              <a:ext uri="{FF2B5EF4-FFF2-40B4-BE49-F238E27FC236}">
                <a16:creationId xmlns:a16="http://schemas.microsoft.com/office/drawing/2014/main" id="{88697E39-56DC-D388-6A3B-47B06CAC65D9}"/>
              </a:ext>
            </a:extLst>
          </p:cNvPr>
          <p:cNvSpPr txBox="1">
            <a:spLocks noChangeArrowheads="1"/>
          </p:cNvSpPr>
          <p:nvPr/>
        </p:nvSpPr>
        <p:spPr bwMode="auto">
          <a:xfrm>
            <a:off x="3692525" y="4876801"/>
            <a:ext cx="11076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Session Key</a:t>
            </a:r>
          </a:p>
        </p:txBody>
      </p:sp>
      <p:sp>
        <p:nvSpPr>
          <p:cNvPr id="382988" name="Line 12">
            <a:extLst>
              <a:ext uri="{FF2B5EF4-FFF2-40B4-BE49-F238E27FC236}">
                <a16:creationId xmlns:a16="http://schemas.microsoft.com/office/drawing/2014/main" id="{77012894-3A0A-2812-2916-7A72DC95375A}"/>
              </a:ext>
            </a:extLst>
          </p:cNvPr>
          <p:cNvSpPr>
            <a:spLocks noChangeShapeType="1"/>
          </p:cNvSpPr>
          <p:nvPr/>
        </p:nvSpPr>
        <p:spPr bwMode="auto">
          <a:xfrm rot="16200000">
            <a:off x="6742906" y="4306094"/>
            <a:ext cx="1588"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2989" name="Line 13">
            <a:extLst>
              <a:ext uri="{FF2B5EF4-FFF2-40B4-BE49-F238E27FC236}">
                <a16:creationId xmlns:a16="http://schemas.microsoft.com/office/drawing/2014/main" id="{3973D42F-C52B-91E1-EAB6-6BA031C304AF}"/>
              </a:ext>
            </a:extLst>
          </p:cNvPr>
          <p:cNvSpPr>
            <a:spLocks noChangeShapeType="1"/>
          </p:cNvSpPr>
          <p:nvPr/>
        </p:nvSpPr>
        <p:spPr bwMode="auto">
          <a:xfrm rot="16200000">
            <a:off x="5063331" y="4306094"/>
            <a:ext cx="1588"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2990" name="Line 14">
            <a:extLst>
              <a:ext uri="{FF2B5EF4-FFF2-40B4-BE49-F238E27FC236}">
                <a16:creationId xmlns:a16="http://schemas.microsoft.com/office/drawing/2014/main" id="{1425FDD3-2A26-D422-705F-7C0D28001947}"/>
              </a:ext>
            </a:extLst>
          </p:cNvPr>
          <p:cNvSpPr>
            <a:spLocks noChangeShapeType="1"/>
          </p:cNvSpPr>
          <p:nvPr/>
        </p:nvSpPr>
        <p:spPr bwMode="auto">
          <a:xfrm flipV="1">
            <a:off x="5872164" y="5105400"/>
            <a:ext cx="1587"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2991" name="Text Box 15">
            <a:extLst>
              <a:ext uri="{FF2B5EF4-FFF2-40B4-BE49-F238E27FC236}">
                <a16:creationId xmlns:a16="http://schemas.microsoft.com/office/drawing/2014/main" id="{4E0FCF78-4248-0D7A-DCFC-8F849529436B}"/>
              </a:ext>
            </a:extLst>
          </p:cNvPr>
          <p:cNvSpPr txBox="1">
            <a:spLocks noChangeArrowheads="1"/>
          </p:cNvSpPr>
          <p:nvPr/>
        </p:nvSpPr>
        <p:spPr bwMode="auto">
          <a:xfrm>
            <a:off x="4800601" y="6324601"/>
            <a:ext cx="18787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Recipient’s Public Key</a:t>
            </a:r>
          </a:p>
        </p:txBody>
      </p:sp>
      <p:sp>
        <p:nvSpPr>
          <p:cNvPr id="382993" name="AutoShape 17">
            <a:extLst>
              <a:ext uri="{FF2B5EF4-FFF2-40B4-BE49-F238E27FC236}">
                <a16:creationId xmlns:a16="http://schemas.microsoft.com/office/drawing/2014/main" id="{061DF567-C062-A72B-37B3-6CBFB02324FA}"/>
              </a:ext>
            </a:extLst>
          </p:cNvPr>
          <p:cNvSpPr>
            <a:spLocks noChangeArrowheads="1"/>
          </p:cNvSpPr>
          <p:nvPr/>
        </p:nvSpPr>
        <p:spPr bwMode="auto">
          <a:xfrm>
            <a:off x="7010400" y="2552700"/>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Cipher Text</a:t>
            </a:r>
            <a:endParaRPr lang="en-US" altLang="en-US" sz="1200">
              <a:solidFill>
                <a:srgbClr val="CC0000"/>
              </a:solidFill>
            </a:endParaRPr>
          </a:p>
        </p:txBody>
      </p:sp>
      <p:sp>
        <p:nvSpPr>
          <p:cNvPr id="382994" name="AutoShape 18">
            <a:extLst>
              <a:ext uri="{FF2B5EF4-FFF2-40B4-BE49-F238E27FC236}">
                <a16:creationId xmlns:a16="http://schemas.microsoft.com/office/drawing/2014/main" id="{397C7728-2445-C828-8135-BAF9AD3CEB24}"/>
              </a:ext>
            </a:extLst>
          </p:cNvPr>
          <p:cNvSpPr>
            <a:spLocks noChangeArrowheads="1"/>
          </p:cNvSpPr>
          <p:nvPr/>
        </p:nvSpPr>
        <p:spPr bwMode="auto">
          <a:xfrm>
            <a:off x="7010400" y="4076700"/>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Encrypted</a:t>
            </a:r>
          </a:p>
          <a:p>
            <a:pPr algn="ctr"/>
            <a:r>
              <a:rPr lang="en-US" altLang="en-US" sz="1200"/>
              <a:t>Key</a:t>
            </a:r>
          </a:p>
        </p:txBody>
      </p:sp>
      <p:sp>
        <p:nvSpPr>
          <p:cNvPr id="382995" name="AutoShape 19">
            <a:extLst>
              <a:ext uri="{FF2B5EF4-FFF2-40B4-BE49-F238E27FC236}">
                <a16:creationId xmlns:a16="http://schemas.microsoft.com/office/drawing/2014/main" id="{7120F9C4-722C-A9D6-E316-53F4A099F8B7}"/>
              </a:ext>
            </a:extLst>
          </p:cNvPr>
          <p:cNvSpPr>
            <a:spLocks noChangeArrowheads="1"/>
          </p:cNvSpPr>
          <p:nvPr/>
        </p:nvSpPr>
        <p:spPr bwMode="auto">
          <a:xfrm>
            <a:off x="5334000" y="4038600"/>
            <a:ext cx="1143000" cy="1066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Cipher</a:t>
            </a:r>
          </a:p>
          <a:p>
            <a:pPr algn="ctr"/>
            <a:r>
              <a:rPr lang="en-US" altLang="en-US" sz="1200"/>
              <a:t>(RSA)</a:t>
            </a:r>
          </a:p>
          <a:p>
            <a:pPr algn="ctr"/>
            <a:endParaRPr lang="en-US" altLang="en-US" sz="1200">
              <a:solidFill>
                <a:srgbClr val="CC0000"/>
              </a:solidFill>
            </a:endParaRPr>
          </a:p>
        </p:txBody>
      </p:sp>
      <p:grpSp>
        <p:nvGrpSpPr>
          <p:cNvPr id="382998" name="Group 22">
            <a:extLst>
              <a:ext uri="{FF2B5EF4-FFF2-40B4-BE49-F238E27FC236}">
                <a16:creationId xmlns:a16="http://schemas.microsoft.com/office/drawing/2014/main" id="{D117AE00-B206-25C8-C18B-AAD69E61F0E6}"/>
              </a:ext>
            </a:extLst>
          </p:cNvPr>
          <p:cNvGrpSpPr>
            <a:grpSpLocks/>
          </p:cNvGrpSpPr>
          <p:nvPr/>
        </p:nvGrpSpPr>
        <p:grpSpPr bwMode="auto">
          <a:xfrm>
            <a:off x="3873501" y="4114800"/>
            <a:ext cx="923925" cy="762000"/>
            <a:chOff x="1458" y="2544"/>
            <a:chExt cx="582" cy="648"/>
          </a:xfrm>
        </p:grpSpPr>
        <p:graphicFrame>
          <p:nvGraphicFramePr>
            <p:cNvPr id="382987" name="Object 11">
              <a:extLst>
                <a:ext uri="{FF2B5EF4-FFF2-40B4-BE49-F238E27FC236}">
                  <a16:creationId xmlns:a16="http://schemas.microsoft.com/office/drawing/2014/main" id="{2BBA98E4-0916-C928-C7CA-BB961E981394}"/>
                </a:ext>
              </a:extLst>
            </p:cNvPr>
            <p:cNvGraphicFramePr>
              <a:graphicFrameLocks noChangeAspect="1"/>
            </p:cNvGraphicFramePr>
            <p:nvPr/>
          </p:nvGraphicFramePr>
          <p:xfrm>
            <a:off x="1618" y="2592"/>
            <a:ext cx="278" cy="528"/>
          </p:xfrm>
          <a:graphic>
            <a:graphicData uri="http://schemas.openxmlformats.org/presentationml/2006/ole">
              <mc:AlternateContent xmlns:mc="http://schemas.openxmlformats.org/markup-compatibility/2006">
                <mc:Choice xmlns:v="urn:schemas-microsoft-com:vml" Requires="v">
                  <p:oleObj name="Clip" r:id="rId3" imgW="1395360" imgH="2658600" progId="MS_ClipArt_Gallery.2">
                    <p:embed/>
                  </p:oleObj>
                </mc:Choice>
                <mc:Fallback>
                  <p:oleObj name="Clip" r:id="rId3" imgW="1395360" imgH="2658600" progId="MS_ClipArt_Gallery.2">
                    <p:embed/>
                    <p:pic>
                      <p:nvPicPr>
                        <p:cNvPr id="382987" name="Object 11">
                          <a:extLst>
                            <a:ext uri="{FF2B5EF4-FFF2-40B4-BE49-F238E27FC236}">
                              <a16:creationId xmlns:a16="http://schemas.microsoft.com/office/drawing/2014/main" id="{2BBA98E4-0916-C928-C7CA-BB961E981394}"/>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618" y="2592"/>
                          <a:ext cx="278"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2996" name="Rectangle 20">
              <a:extLst>
                <a:ext uri="{FF2B5EF4-FFF2-40B4-BE49-F238E27FC236}">
                  <a16:creationId xmlns:a16="http://schemas.microsoft.com/office/drawing/2014/main" id="{BD8B21F4-181A-E424-5745-B10E012B293A}"/>
                </a:ext>
              </a:extLst>
            </p:cNvPr>
            <p:cNvSpPr>
              <a:spLocks noChangeArrowheads="1"/>
            </p:cNvSpPr>
            <p:nvPr/>
          </p:nvSpPr>
          <p:spPr bwMode="auto">
            <a:xfrm>
              <a:off x="1458" y="2544"/>
              <a:ext cx="582" cy="64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82999" name="Group 23">
            <a:extLst>
              <a:ext uri="{FF2B5EF4-FFF2-40B4-BE49-F238E27FC236}">
                <a16:creationId xmlns:a16="http://schemas.microsoft.com/office/drawing/2014/main" id="{049189FC-F08C-2D0F-417C-0519B145E5F4}"/>
              </a:ext>
            </a:extLst>
          </p:cNvPr>
          <p:cNvGrpSpPr>
            <a:grpSpLocks/>
          </p:cNvGrpSpPr>
          <p:nvPr/>
        </p:nvGrpSpPr>
        <p:grpSpPr bwMode="auto">
          <a:xfrm>
            <a:off x="5400676" y="5638800"/>
            <a:ext cx="923925" cy="685800"/>
            <a:chOff x="2562" y="3504"/>
            <a:chExt cx="582" cy="648"/>
          </a:xfrm>
        </p:grpSpPr>
        <p:graphicFrame>
          <p:nvGraphicFramePr>
            <p:cNvPr id="382992" name="Object 16">
              <a:extLst>
                <a:ext uri="{FF2B5EF4-FFF2-40B4-BE49-F238E27FC236}">
                  <a16:creationId xmlns:a16="http://schemas.microsoft.com/office/drawing/2014/main" id="{B8B8A5C4-7A4F-082C-8AA7-8E3DDAB6252E}"/>
                </a:ext>
              </a:extLst>
            </p:cNvPr>
            <p:cNvGraphicFramePr>
              <a:graphicFrameLocks noChangeAspect="1"/>
            </p:cNvGraphicFramePr>
            <p:nvPr/>
          </p:nvGraphicFramePr>
          <p:xfrm>
            <a:off x="2720" y="3552"/>
            <a:ext cx="278" cy="528"/>
          </p:xfrm>
          <a:graphic>
            <a:graphicData uri="http://schemas.openxmlformats.org/presentationml/2006/ole">
              <mc:AlternateContent xmlns:mc="http://schemas.openxmlformats.org/markup-compatibility/2006">
                <mc:Choice xmlns:v="urn:schemas-microsoft-com:vml" Requires="v">
                  <p:oleObj name="Clip" r:id="rId5" imgW="1395360" imgH="2658600" progId="MS_ClipArt_Gallery.2">
                    <p:embed/>
                  </p:oleObj>
                </mc:Choice>
                <mc:Fallback>
                  <p:oleObj name="Clip" r:id="rId5" imgW="1395360" imgH="2658600" progId="MS_ClipArt_Gallery.2">
                    <p:embed/>
                    <p:pic>
                      <p:nvPicPr>
                        <p:cNvPr id="382992" name="Object 16">
                          <a:extLst>
                            <a:ext uri="{FF2B5EF4-FFF2-40B4-BE49-F238E27FC236}">
                              <a16:creationId xmlns:a16="http://schemas.microsoft.com/office/drawing/2014/main" id="{B8B8A5C4-7A4F-082C-8AA7-8E3DDAB6252E}"/>
                            </a:ext>
                          </a:extLst>
                        </p:cNvPr>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2720" y="3552"/>
                          <a:ext cx="278"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2997" name="Rectangle 21">
              <a:extLst>
                <a:ext uri="{FF2B5EF4-FFF2-40B4-BE49-F238E27FC236}">
                  <a16:creationId xmlns:a16="http://schemas.microsoft.com/office/drawing/2014/main" id="{15FB5BEF-86E1-286B-3788-1230405E93B2}"/>
                </a:ext>
              </a:extLst>
            </p:cNvPr>
            <p:cNvSpPr>
              <a:spLocks noChangeArrowheads="1"/>
            </p:cNvSpPr>
            <p:nvPr/>
          </p:nvSpPr>
          <p:spPr bwMode="auto">
            <a:xfrm>
              <a:off x="2562" y="3504"/>
              <a:ext cx="582" cy="64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83000" name="Line 24">
            <a:extLst>
              <a:ext uri="{FF2B5EF4-FFF2-40B4-BE49-F238E27FC236}">
                <a16:creationId xmlns:a16="http://schemas.microsoft.com/office/drawing/2014/main" id="{13AB7571-89DC-5927-7E06-00FB87AC3F0E}"/>
              </a:ext>
            </a:extLst>
          </p:cNvPr>
          <p:cNvSpPr>
            <a:spLocks noChangeShapeType="1"/>
          </p:cNvSpPr>
          <p:nvPr/>
        </p:nvSpPr>
        <p:spPr bwMode="auto">
          <a:xfrm>
            <a:off x="7924800" y="4572000"/>
            <a:ext cx="6858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3001" name="Line 25">
            <a:extLst>
              <a:ext uri="{FF2B5EF4-FFF2-40B4-BE49-F238E27FC236}">
                <a16:creationId xmlns:a16="http://schemas.microsoft.com/office/drawing/2014/main" id="{B904D762-7402-9397-ADAB-49183ACC054E}"/>
              </a:ext>
            </a:extLst>
          </p:cNvPr>
          <p:cNvSpPr>
            <a:spLocks noChangeShapeType="1"/>
          </p:cNvSpPr>
          <p:nvPr/>
        </p:nvSpPr>
        <p:spPr bwMode="auto">
          <a:xfrm>
            <a:off x="7924800" y="3048000"/>
            <a:ext cx="685800"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3002" name="Line 26">
            <a:extLst>
              <a:ext uri="{FF2B5EF4-FFF2-40B4-BE49-F238E27FC236}">
                <a16:creationId xmlns:a16="http://schemas.microsoft.com/office/drawing/2014/main" id="{C9CD9F5F-3C7F-4E50-FF62-A247B386455F}"/>
              </a:ext>
            </a:extLst>
          </p:cNvPr>
          <p:cNvSpPr>
            <a:spLocks noChangeShapeType="1"/>
          </p:cNvSpPr>
          <p:nvPr/>
        </p:nvSpPr>
        <p:spPr bwMode="auto">
          <a:xfrm flipV="1">
            <a:off x="8610600" y="4038600"/>
            <a:ext cx="1588"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3003" name="Line 27">
            <a:extLst>
              <a:ext uri="{FF2B5EF4-FFF2-40B4-BE49-F238E27FC236}">
                <a16:creationId xmlns:a16="http://schemas.microsoft.com/office/drawing/2014/main" id="{3850CAD1-CCDC-6900-F71B-6547E74AB526}"/>
              </a:ext>
            </a:extLst>
          </p:cNvPr>
          <p:cNvSpPr>
            <a:spLocks noChangeShapeType="1"/>
          </p:cNvSpPr>
          <p:nvPr/>
        </p:nvSpPr>
        <p:spPr bwMode="auto">
          <a:xfrm>
            <a:off x="8610600" y="3048000"/>
            <a:ext cx="1588"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3004" name="Text Box 28">
            <a:extLst>
              <a:ext uri="{FF2B5EF4-FFF2-40B4-BE49-F238E27FC236}">
                <a16:creationId xmlns:a16="http://schemas.microsoft.com/office/drawing/2014/main" id="{830A0DBB-1B8B-A4FF-6B9C-75E24D6C24BB}"/>
              </a:ext>
            </a:extLst>
          </p:cNvPr>
          <p:cNvSpPr txBox="1">
            <a:spLocks noChangeArrowheads="1"/>
          </p:cNvSpPr>
          <p:nvPr/>
        </p:nvSpPr>
        <p:spPr bwMode="auto">
          <a:xfrm>
            <a:off x="8458200" y="3657601"/>
            <a:ext cx="154792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Send to Recipient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ECC3F8CA-2408-7127-F813-B74E751BD696}"/>
              </a:ext>
            </a:extLst>
          </p:cNvPr>
          <p:cNvSpPr>
            <a:spLocks noGrp="1" noChangeArrowheads="1"/>
          </p:cNvSpPr>
          <p:nvPr>
            <p:ph idx="1"/>
          </p:nvPr>
        </p:nvSpPr>
        <p:spPr>
          <a:xfrm>
            <a:off x="2209800" y="1143000"/>
            <a:ext cx="8229600" cy="2438400"/>
          </a:xfrm>
        </p:spPr>
        <p:txBody>
          <a:bodyPr>
            <a:normAutofit fontScale="47500" lnSpcReduction="20000"/>
          </a:bodyPr>
          <a:lstStyle/>
          <a:p>
            <a:pPr marL="609600" indent="-609600"/>
            <a:r>
              <a:rPr lang="en-US" altLang="en-US" sz="2400">
                <a:latin typeface="Garamond" panose="02020404030301010803" pitchFamily="18" charset="0"/>
                <a:cs typeface="Times New Roman" panose="02020603050405020304" pitchFamily="18" charset="0"/>
              </a:rPr>
              <a:t>Pretty Good Privacy (PGP)</a:t>
            </a:r>
          </a:p>
          <a:p>
            <a:pPr marL="1100138" lvl="1" indent="-533400"/>
            <a:r>
              <a:rPr lang="en-US" altLang="en-US" sz="2000">
                <a:latin typeface="Garamond" panose="02020404030301010803" pitchFamily="18" charset="0"/>
                <a:cs typeface="Times New Roman" panose="02020603050405020304" pitchFamily="18" charset="0"/>
              </a:rPr>
              <a:t>Used to encrypt e-mail using session key encryption</a:t>
            </a:r>
          </a:p>
          <a:p>
            <a:pPr marL="1100138" lvl="1" indent="-533400"/>
            <a:r>
              <a:rPr lang="en-US" altLang="en-US" sz="2000">
                <a:latin typeface="Garamond" panose="02020404030301010803" pitchFamily="18" charset="0"/>
                <a:cs typeface="Times New Roman" panose="02020603050405020304" pitchFamily="18" charset="0"/>
              </a:rPr>
              <a:t>Combines RSA, TripleDES, and other algorithms</a:t>
            </a:r>
          </a:p>
          <a:p>
            <a:pPr marL="609600" indent="-609600"/>
            <a:r>
              <a:rPr lang="en-US" altLang="en-US" sz="2400">
                <a:latin typeface="Garamond" panose="02020404030301010803" pitchFamily="18" charset="0"/>
                <a:cs typeface="Times New Roman" panose="02020603050405020304" pitchFamily="18" charset="0"/>
              </a:rPr>
              <a:t>Secure/Multipurpose Internet Mail Extension (S/MIME)</a:t>
            </a:r>
          </a:p>
          <a:p>
            <a:pPr marL="1100138" lvl="1" indent="-533400"/>
            <a:r>
              <a:rPr lang="en-US" altLang="en-US" sz="2000">
                <a:latin typeface="Garamond" panose="02020404030301010803" pitchFamily="18" charset="0"/>
                <a:cs typeface="Times New Roman" panose="02020603050405020304" pitchFamily="18" charset="0"/>
              </a:rPr>
              <a:t>Newer algorithm for securing e-mail</a:t>
            </a:r>
          </a:p>
          <a:p>
            <a:pPr marL="1100138" lvl="1" indent="-533400"/>
            <a:r>
              <a:rPr lang="en-US" altLang="en-US" sz="2000">
                <a:latin typeface="Garamond" panose="02020404030301010803" pitchFamily="18" charset="0"/>
                <a:cs typeface="Times New Roman" panose="02020603050405020304" pitchFamily="18" charset="0"/>
              </a:rPr>
              <a:t>Backed by Microsoft, RSA, AOL</a:t>
            </a:r>
          </a:p>
          <a:p>
            <a:pPr marL="609600" indent="-609600"/>
            <a:r>
              <a:rPr lang="en-US" altLang="en-US" sz="2400">
                <a:latin typeface="Garamond" panose="02020404030301010803" pitchFamily="18" charset="0"/>
                <a:cs typeface="Times New Roman" panose="02020603050405020304" pitchFamily="18" charset="0"/>
              </a:rPr>
              <a:t>Secure Socket Layer(SSL) and Transport Layer Socket(TLS) </a:t>
            </a:r>
          </a:p>
          <a:p>
            <a:pPr marL="1100138" lvl="1" indent="-533400"/>
            <a:r>
              <a:rPr lang="en-US" altLang="en-US" sz="2000">
                <a:latin typeface="Garamond" panose="02020404030301010803" pitchFamily="18" charset="0"/>
                <a:cs typeface="Times New Roman" panose="02020603050405020304" pitchFamily="18" charset="0"/>
              </a:rPr>
              <a:t>Used for securing TCP/IP Traffic</a:t>
            </a:r>
          </a:p>
          <a:p>
            <a:pPr marL="1100138" lvl="1" indent="-533400"/>
            <a:r>
              <a:rPr lang="en-US" altLang="en-US" sz="2000">
                <a:latin typeface="Garamond" panose="02020404030301010803" pitchFamily="18" charset="0"/>
                <a:cs typeface="Times New Roman" panose="02020603050405020304" pitchFamily="18" charset="0"/>
              </a:rPr>
              <a:t>Mainly designed for web use</a:t>
            </a:r>
          </a:p>
          <a:p>
            <a:pPr marL="1100138" lvl="1" indent="-533400"/>
            <a:r>
              <a:rPr lang="en-US" altLang="en-US" sz="2000">
                <a:latin typeface="Garamond" panose="02020404030301010803" pitchFamily="18" charset="0"/>
                <a:cs typeface="Times New Roman" panose="02020603050405020304" pitchFamily="18" charset="0"/>
              </a:rPr>
              <a:t>Can be used for any kind of internet traffic</a:t>
            </a:r>
          </a:p>
        </p:txBody>
      </p:sp>
      <p:sp>
        <p:nvSpPr>
          <p:cNvPr id="387075" name="Rectangle 3">
            <a:extLst>
              <a:ext uri="{FF2B5EF4-FFF2-40B4-BE49-F238E27FC236}">
                <a16:creationId xmlns:a16="http://schemas.microsoft.com/office/drawing/2014/main" id="{36CA67C0-B08C-1BAF-F4A5-9B5D48D966C7}"/>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387076" name="Rectangle 4">
            <a:extLst>
              <a:ext uri="{FF2B5EF4-FFF2-40B4-BE49-F238E27FC236}">
                <a16:creationId xmlns:a16="http://schemas.microsoft.com/office/drawing/2014/main" id="{44313D24-DA01-5A3C-1655-36BDC4FD2270}"/>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Asymmetric Encryption </a:t>
            </a:r>
            <a:br>
              <a:rPr lang="en-US" altLang="en-US" sz="3600">
                <a:solidFill>
                  <a:srgbClr val="CC0000"/>
                </a:solidFill>
              </a:rPr>
            </a:br>
            <a:r>
              <a:rPr lang="en-US" altLang="en-US" sz="2400">
                <a:solidFill>
                  <a:srgbClr val="333399"/>
                </a:solidFill>
                <a:latin typeface="Arial" panose="020B0604020202020204" pitchFamily="34" charset="0"/>
              </a:rPr>
              <a:t>Encryption Protocols</a:t>
            </a:r>
            <a:endParaRPr lang="en-US" altLang="en-US" sz="2600">
              <a:solidFill>
                <a:srgbClr val="CC0000"/>
              </a:solidFill>
              <a:latin typeface="Arial-Bold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0C4EC88B-362C-1732-C209-C54F86845050}"/>
              </a:ext>
            </a:extLst>
          </p:cNvPr>
          <p:cNvSpPr>
            <a:spLocks noGrp="1" noChangeArrowheads="1"/>
          </p:cNvSpPr>
          <p:nvPr>
            <p:ph idx="1"/>
          </p:nvPr>
        </p:nvSpPr>
        <p:spPr>
          <a:xfrm>
            <a:off x="2209800" y="1143000"/>
            <a:ext cx="8229600" cy="3581400"/>
          </a:xfrm>
        </p:spPr>
        <p:txBody>
          <a:bodyPr/>
          <a:lstStyle/>
          <a:p>
            <a:pPr marL="609600" indent="-609600"/>
            <a:r>
              <a:rPr lang="en-US" altLang="en-US" sz="2000">
                <a:latin typeface="Garamond" panose="02020404030301010803" pitchFamily="18" charset="0"/>
                <a:cs typeface="Times New Roman" panose="02020603050405020304" pitchFamily="18" charset="0"/>
              </a:rPr>
              <a:t>Key agreement is a method to create secret key by exchanging only public keys.</a:t>
            </a:r>
          </a:p>
          <a:p>
            <a:pPr marL="609600" indent="-609600"/>
            <a:r>
              <a:rPr lang="en-US" altLang="en-US" sz="2000">
                <a:latin typeface="Garamond" panose="02020404030301010803" pitchFamily="18" charset="0"/>
                <a:cs typeface="Times New Roman" panose="02020603050405020304" pitchFamily="18" charset="0"/>
              </a:rPr>
              <a:t>Example</a:t>
            </a:r>
          </a:p>
          <a:p>
            <a:pPr marL="1100138" lvl="1" indent="-533400"/>
            <a:r>
              <a:rPr lang="en-US" altLang="en-US" sz="1800">
                <a:latin typeface="Garamond" panose="02020404030301010803" pitchFamily="18" charset="0"/>
                <a:cs typeface="Times New Roman" panose="02020603050405020304" pitchFamily="18" charset="0"/>
              </a:rPr>
              <a:t>Bob sends Alice his public key</a:t>
            </a:r>
          </a:p>
          <a:p>
            <a:pPr marL="1100138" lvl="1" indent="-533400"/>
            <a:r>
              <a:rPr lang="en-US" altLang="en-US" sz="1800">
                <a:latin typeface="Garamond" panose="02020404030301010803" pitchFamily="18" charset="0"/>
                <a:cs typeface="Times New Roman" panose="02020603050405020304" pitchFamily="18" charset="0"/>
              </a:rPr>
              <a:t>Alice sends Bob her public key</a:t>
            </a:r>
          </a:p>
          <a:p>
            <a:pPr marL="1100138" lvl="1" indent="-533400"/>
            <a:r>
              <a:rPr lang="en-US" altLang="en-US" sz="1800">
                <a:latin typeface="Garamond" panose="02020404030301010803" pitchFamily="18" charset="0"/>
                <a:cs typeface="Times New Roman" panose="02020603050405020304" pitchFamily="18" charset="0"/>
              </a:rPr>
              <a:t>Bob uses Alice’s public key and his private key to generate a session key</a:t>
            </a:r>
          </a:p>
          <a:p>
            <a:pPr marL="1100138" lvl="1" indent="-533400"/>
            <a:r>
              <a:rPr lang="en-US" altLang="en-US" sz="1800">
                <a:latin typeface="Garamond" panose="02020404030301010803" pitchFamily="18" charset="0"/>
                <a:cs typeface="Times New Roman" panose="02020603050405020304" pitchFamily="18" charset="0"/>
              </a:rPr>
              <a:t>Alice uses Bob’s public key and her private key to generate a session key</a:t>
            </a:r>
          </a:p>
          <a:p>
            <a:pPr marL="1100138" lvl="1" indent="-533400"/>
            <a:r>
              <a:rPr lang="en-US" altLang="en-US" sz="1800">
                <a:latin typeface="Garamond" panose="02020404030301010803" pitchFamily="18" charset="0"/>
                <a:cs typeface="Times New Roman" panose="02020603050405020304" pitchFamily="18" charset="0"/>
              </a:rPr>
              <a:t>Using a key agreement algorithm both will generate same key</a:t>
            </a:r>
          </a:p>
          <a:p>
            <a:pPr marL="1100138" lvl="1" indent="-533400"/>
            <a:r>
              <a:rPr lang="en-US" altLang="en-US" sz="1800">
                <a:latin typeface="Garamond" panose="02020404030301010803" pitchFamily="18" charset="0"/>
                <a:cs typeface="Times New Roman" panose="02020603050405020304" pitchFamily="18" charset="0"/>
              </a:rPr>
              <a:t>Bob and Alice do not need to transfer any key</a:t>
            </a:r>
            <a:endParaRPr lang="en-US" altLang="en-US">
              <a:latin typeface="Garamond" panose="02020404030301010803" pitchFamily="18" charset="0"/>
              <a:cs typeface="Times New Roman" panose="02020603050405020304" pitchFamily="18" charset="0"/>
            </a:endParaRPr>
          </a:p>
        </p:txBody>
      </p:sp>
      <p:sp>
        <p:nvSpPr>
          <p:cNvPr id="397315" name="Rectangle 3">
            <a:extLst>
              <a:ext uri="{FF2B5EF4-FFF2-40B4-BE49-F238E27FC236}">
                <a16:creationId xmlns:a16="http://schemas.microsoft.com/office/drawing/2014/main" id="{E74F60E4-F427-D2B2-07CE-26F8C6020A76}"/>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397316" name="Rectangle 4">
            <a:extLst>
              <a:ext uri="{FF2B5EF4-FFF2-40B4-BE49-F238E27FC236}">
                <a16:creationId xmlns:a16="http://schemas.microsoft.com/office/drawing/2014/main" id="{E536AA2E-83BC-B282-7E7F-D63B4D94198D}"/>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Asymmetric Encryption </a:t>
            </a:r>
            <a:br>
              <a:rPr lang="en-US" altLang="en-US" sz="3600">
                <a:solidFill>
                  <a:srgbClr val="CC0000"/>
                </a:solidFill>
              </a:rPr>
            </a:br>
            <a:r>
              <a:rPr lang="en-US" altLang="en-US" sz="2400">
                <a:solidFill>
                  <a:srgbClr val="333399"/>
                </a:solidFill>
                <a:latin typeface="Arial" panose="020B0604020202020204" pitchFamily="34" charset="0"/>
              </a:rPr>
              <a:t>Key Agreement</a:t>
            </a:r>
            <a:endParaRPr lang="en-US" altLang="en-US" sz="2600">
              <a:solidFill>
                <a:srgbClr val="CC0000"/>
              </a:solidFill>
              <a:latin typeface="Arial-BoldMT"/>
            </a:endParaRPr>
          </a:p>
        </p:txBody>
      </p:sp>
      <p:sp>
        <p:nvSpPr>
          <p:cNvPr id="397318" name="AutoShape 6">
            <a:extLst>
              <a:ext uri="{FF2B5EF4-FFF2-40B4-BE49-F238E27FC236}">
                <a16:creationId xmlns:a16="http://schemas.microsoft.com/office/drawing/2014/main" id="{662CEE97-9E9A-2332-4661-308AC965DCD7}"/>
              </a:ext>
            </a:extLst>
          </p:cNvPr>
          <p:cNvSpPr>
            <a:spLocks noChangeArrowheads="1"/>
          </p:cNvSpPr>
          <p:nvPr/>
        </p:nvSpPr>
        <p:spPr bwMode="auto">
          <a:xfrm>
            <a:off x="4429125" y="4724400"/>
            <a:ext cx="1143000" cy="685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Cipher</a:t>
            </a:r>
          </a:p>
          <a:p>
            <a:pPr algn="ctr"/>
            <a:r>
              <a:rPr lang="en-US" altLang="en-US" sz="1200"/>
              <a:t>(DES)</a:t>
            </a:r>
          </a:p>
          <a:p>
            <a:pPr algn="ctr"/>
            <a:endParaRPr lang="en-US" altLang="en-US" sz="1200">
              <a:solidFill>
                <a:srgbClr val="CC0000"/>
              </a:solidFill>
            </a:endParaRPr>
          </a:p>
        </p:txBody>
      </p:sp>
      <p:sp>
        <p:nvSpPr>
          <p:cNvPr id="397320" name="Line 8">
            <a:extLst>
              <a:ext uri="{FF2B5EF4-FFF2-40B4-BE49-F238E27FC236}">
                <a16:creationId xmlns:a16="http://schemas.microsoft.com/office/drawing/2014/main" id="{60323B24-E64A-0C31-B00E-691603B4F345}"/>
              </a:ext>
            </a:extLst>
          </p:cNvPr>
          <p:cNvSpPr>
            <a:spLocks noChangeShapeType="1"/>
          </p:cNvSpPr>
          <p:nvPr/>
        </p:nvSpPr>
        <p:spPr bwMode="auto">
          <a:xfrm rot="16200000">
            <a:off x="4150520" y="4799807"/>
            <a:ext cx="1587"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397331" name="Object 19">
            <a:extLst>
              <a:ext uri="{FF2B5EF4-FFF2-40B4-BE49-F238E27FC236}">
                <a16:creationId xmlns:a16="http://schemas.microsoft.com/office/drawing/2014/main" id="{28884EE5-DC72-92EA-6B90-1B7E37A3C79B}"/>
              </a:ext>
            </a:extLst>
          </p:cNvPr>
          <p:cNvGraphicFramePr>
            <a:graphicFrameLocks noChangeAspect="1"/>
          </p:cNvGraphicFramePr>
          <p:nvPr/>
        </p:nvGraphicFramePr>
        <p:xfrm>
          <a:off x="5114926" y="4495801"/>
          <a:ext cx="333375" cy="468313"/>
        </p:xfrm>
        <a:graphic>
          <a:graphicData uri="http://schemas.openxmlformats.org/presentationml/2006/ole">
            <mc:AlternateContent xmlns:mc="http://schemas.openxmlformats.org/markup-compatibility/2006">
              <mc:Choice xmlns:v="urn:schemas-microsoft-com:vml" Requires="v">
                <p:oleObj name="Clip" r:id="rId3" imgW="1395360" imgH="2658600" progId="MS_ClipArt_Gallery.2">
                  <p:embed/>
                </p:oleObj>
              </mc:Choice>
              <mc:Fallback>
                <p:oleObj name="Clip" r:id="rId3" imgW="1395360" imgH="2658600" progId="MS_ClipArt_Gallery.2">
                  <p:embed/>
                  <p:pic>
                    <p:nvPicPr>
                      <p:cNvPr id="397331" name="Object 19">
                        <a:extLst>
                          <a:ext uri="{FF2B5EF4-FFF2-40B4-BE49-F238E27FC236}">
                            <a16:creationId xmlns:a16="http://schemas.microsoft.com/office/drawing/2014/main" id="{28884EE5-DC72-92EA-6B90-1B7E37A3C79B}"/>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5114926" y="4495801"/>
                        <a:ext cx="333375"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7339" name="Line 27">
            <a:extLst>
              <a:ext uri="{FF2B5EF4-FFF2-40B4-BE49-F238E27FC236}">
                <a16:creationId xmlns:a16="http://schemas.microsoft.com/office/drawing/2014/main" id="{6D2B46F0-0760-18DC-C99D-EA6080E0C1C9}"/>
              </a:ext>
            </a:extLst>
          </p:cNvPr>
          <p:cNvSpPr>
            <a:spLocks noChangeShapeType="1"/>
          </p:cNvSpPr>
          <p:nvPr/>
        </p:nvSpPr>
        <p:spPr bwMode="auto">
          <a:xfrm>
            <a:off x="7161214" y="5029200"/>
            <a:ext cx="1587" cy="342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7340" name="Text Box 28">
            <a:extLst>
              <a:ext uri="{FF2B5EF4-FFF2-40B4-BE49-F238E27FC236}">
                <a16:creationId xmlns:a16="http://schemas.microsoft.com/office/drawing/2014/main" id="{AB22BF59-91BE-E12C-1FE3-CF1E28DA3357}"/>
              </a:ext>
            </a:extLst>
          </p:cNvPr>
          <p:cNvSpPr txBox="1">
            <a:spLocks noChangeArrowheads="1"/>
          </p:cNvSpPr>
          <p:nvPr/>
        </p:nvSpPr>
        <p:spPr bwMode="auto">
          <a:xfrm>
            <a:off x="6616701" y="5508626"/>
            <a:ext cx="9783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Session Key</a:t>
            </a:r>
          </a:p>
        </p:txBody>
      </p:sp>
      <p:sp>
        <p:nvSpPr>
          <p:cNvPr id="397346" name="AutoShape 34">
            <a:extLst>
              <a:ext uri="{FF2B5EF4-FFF2-40B4-BE49-F238E27FC236}">
                <a16:creationId xmlns:a16="http://schemas.microsoft.com/office/drawing/2014/main" id="{3E2447AA-689B-D160-9A04-0138DDCAA9EF}"/>
              </a:ext>
            </a:extLst>
          </p:cNvPr>
          <p:cNvSpPr>
            <a:spLocks noChangeArrowheads="1"/>
          </p:cNvSpPr>
          <p:nvPr/>
        </p:nvSpPr>
        <p:spPr bwMode="auto">
          <a:xfrm>
            <a:off x="4430713" y="5943600"/>
            <a:ext cx="1143000" cy="685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Cipher</a:t>
            </a:r>
          </a:p>
          <a:p>
            <a:pPr algn="ctr"/>
            <a:r>
              <a:rPr lang="en-US" altLang="en-US" sz="1200"/>
              <a:t>(DES)</a:t>
            </a:r>
          </a:p>
          <a:p>
            <a:pPr algn="ctr"/>
            <a:endParaRPr lang="en-US" altLang="en-US" sz="1200">
              <a:solidFill>
                <a:srgbClr val="CC0000"/>
              </a:solidFill>
            </a:endParaRPr>
          </a:p>
        </p:txBody>
      </p:sp>
      <p:sp>
        <p:nvSpPr>
          <p:cNvPr id="397347" name="Line 35">
            <a:extLst>
              <a:ext uri="{FF2B5EF4-FFF2-40B4-BE49-F238E27FC236}">
                <a16:creationId xmlns:a16="http://schemas.microsoft.com/office/drawing/2014/main" id="{7982A728-D7E4-8947-1D25-FB59E24EE3FA}"/>
              </a:ext>
            </a:extLst>
          </p:cNvPr>
          <p:cNvSpPr>
            <a:spLocks noChangeShapeType="1"/>
          </p:cNvSpPr>
          <p:nvPr/>
        </p:nvSpPr>
        <p:spPr bwMode="auto">
          <a:xfrm rot="16200000">
            <a:off x="4152107" y="6019007"/>
            <a:ext cx="1587"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397350" name="Object 38">
            <a:extLst>
              <a:ext uri="{FF2B5EF4-FFF2-40B4-BE49-F238E27FC236}">
                <a16:creationId xmlns:a16="http://schemas.microsoft.com/office/drawing/2014/main" id="{3C3A1476-B4F1-5020-EE8F-83D4983C8019}"/>
              </a:ext>
            </a:extLst>
          </p:cNvPr>
          <p:cNvGraphicFramePr>
            <a:graphicFrameLocks noChangeAspect="1"/>
          </p:cNvGraphicFramePr>
          <p:nvPr/>
        </p:nvGraphicFramePr>
        <p:xfrm>
          <a:off x="5116514" y="5715001"/>
          <a:ext cx="333375" cy="468313"/>
        </p:xfrm>
        <a:graphic>
          <a:graphicData uri="http://schemas.openxmlformats.org/presentationml/2006/ole">
            <mc:AlternateContent xmlns:mc="http://schemas.openxmlformats.org/markup-compatibility/2006">
              <mc:Choice xmlns:v="urn:schemas-microsoft-com:vml" Requires="v">
                <p:oleObj name="Clip" r:id="rId5" imgW="1395360" imgH="2658600" progId="MS_ClipArt_Gallery.2">
                  <p:embed/>
                </p:oleObj>
              </mc:Choice>
              <mc:Fallback>
                <p:oleObj name="Clip" r:id="rId5" imgW="1395360" imgH="2658600" progId="MS_ClipArt_Gallery.2">
                  <p:embed/>
                  <p:pic>
                    <p:nvPicPr>
                      <p:cNvPr id="397350" name="Object 38">
                        <a:extLst>
                          <a:ext uri="{FF2B5EF4-FFF2-40B4-BE49-F238E27FC236}">
                            <a16:creationId xmlns:a16="http://schemas.microsoft.com/office/drawing/2014/main" id="{3C3A1476-B4F1-5020-EE8F-83D4983C8019}"/>
                          </a:ext>
                        </a:extLst>
                      </p:cNvPr>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5116514" y="5715001"/>
                        <a:ext cx="333375"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7353" name="Object 41">
            <a:extLst>
              <a:ext uri="{FF2B5EF4-FFF2-40B4-BE49-F238E27FC236}">
                <a16:creationId xmlns:a16="http://schemas.microsoft.com/office/drawing/2014/main" id="{29D39018-51A7-49BF-7A51-83781E5B20CE}"/>
              </a:ext>
            </a:extLst>
          </p:cNvPr>
          <p:cNvGraphicFramePr>
            <a:graphicFrameLocks noChangeAspect="1"/>
          </p:cNvGraphicFramePr>
          <p:nvPr/>
        </p:nvGraphicFramePr>
        <p:xfrm>
          <a:off x="3333751" y="4789488"/>
          <a:ext cx="333375" cy="468312"/>
        </p:xfrm>
        <a:graphic>
          <a:graphicData uri="http://schemas.openxmlformats.org/presentationml/2006/ole">
            <mc:AlternateContent xmlns:mc="http://schemas.openxmlformats.org/markup-compatibility/2006">
              <mc:Choice xmlns:v="urn:schemas-microsoft-com:vml" Requires="v">
                <p:oleObj name="Clip" r:id="rId7" imgW="1395360" imgH="2658600" progId="MS_ClipArt_Gallery.2">
                  <p:embed/>
                </p:oleObj>
              </mc:Choice>
              <mc:Fallback>
                <p:oleObj name="Clip" r:id="rId7" imgW="1395360" imgH="2658600" progId="MS_ClipArt_Gallery.2">
                  <p:embed/>
                  <p:pic>
                    <p:nvPicPr>
                      <p:cNvPr id="397353" name="Object 41">
                        <a:extLst>
                          <a:ext uri="{FF2B5EF4-FFF2-40B4-BE49-F238E27FC236}">
                            <a16:creationId xmlns:a16="http://schemas.microsoft.com/office/drawing/2014/main" id="{29D39018-51A7-49BF-7A51-83781E5B20CE}"/>
                          </a:ext>
                        </a:extLst>
                      </p:cNvPr>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3333751" y="4789488"/>
                        <a:ext cx="333375"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7354" name="Object 42">
            <a:extLst>
              <a:ext uri="{FF2B5EF4-FFF2-40B4-BE49-F238E27FC236}">
                <a16:creationId xmlns:a16="http://schemas.microsoft.com/office/drawing/2014/main" id="{06C669FA-DD7D-B730-9B7D-456F820854D2}"/>
              </a:ext>
            </a:extLst>
          </p:cNvPr>
          <p:cNvGraphicFramePr>
            <a:graphicFrameLocks noChangeAspect="1"/>
          </p:cNvGraphicFramePr>
          <p:nvPr/>
        </p:nvGraphicFramePr>
        <p:xfrm>
          <a:off x="3362326" y="5981701"/>
          <a:ext cx="333375" cy="468313"/>
        </p:xfrm>
        <a:graphic>
          <a:graphicData uri="http://schemas.openxmlformats.org/presentationml/2006/ole">
            <mc:AlternateContent xmlns:mc="http://schemas.openxmlformats.org/markup-compatibility/2006">
              <mc:Choice xmlns:v="urn:schemas-microsoft-com:vml" Requires="v">
                <p:oleObj name="Clip" r:id="rId9" imgW="1395360" imgH="2658600" progId="MS_ClipArt_Gallery.2">
                  <p:embed/>
                </p:oleObj>
              </mc:Choice>
              <mc:Fallback>
                <p:oleObj name="Clip" r:id="rId9" imgW="1395360" imgH="2658600" progId="MS_ClipArt_Gallery.2">
                  <p:embed/>
                  <p:pic>
                    <p:nvPicPr>
                      <p:cNvPr id="397354" name="Object 42">
                        <a:extLst>
                          <a:ext uri="{FF2B5EF4-FFF2-40B4-BE49-F238E27FC236}">
                            <a16:creationId xmlns:a16="http://schemas.microsoft.com/office/drawing/2014/main" id="{06C669FA-DD7D-B730-9B7D-456F820854D2}"/>
                          </a:ext>
                        </a:extLst>
                      </p:cNvPr>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3362326" y="5981701"/>
                        <a:ext cx="333375"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7355" name="Text Box 43">
            <a:extLst>
              <a:ext uri="{FF2B5EF4-FFF2-40B4-BE49-F238E27FC236}">
                <a16:creationId xmlns:a16="http://schemas.microsoft.com/office/drawing/2014/main" id="{64078913-CA77-F8D8-24D3-3A5449692C94}"/>
              </a:ext>
            </a:extLst>
          </p:cNvPr>
          <p:cNvSpPr txBox="1">
            <a:spLocks noChangeArrowheads="1"/>
          </p:cNvSpPr>
          <p:nvPr/>
        </p:nvSpPr>
        <p:spPr bwMode="auto">
          <a:xfrm>
            <a:off x="2600325" y="4876800"/>
            <a:ext cx="756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Bob’s </a:t>
            </a:r>
          </a:p>
          <a:p>
            <a:r>
              <a:rPr lang="en-US" altLang="en-US" sz="1000"/>
              <a:t>Public Key</a:t>
            </a:r>
          </a:p>
        </p:txBody>
      </p:sp>
      <p:sp>
        <p:nvSpPr>
          <p:cNvPr id="397356" name="Text Box 44">
            <a:extLst>
              <a:ext uri="{FF2B5EF4-FFF2-40B4-BE49-F238E27FC236}">
                <a16:creationId xmlns:a16="http://schemas.microsoft.com/office/drawing/2014/main" id="{BD8CE1CA-486D-EFA4-C5C2-9738D3DD6BA5}"/>
              </a:ext>
            </a:extLst>
          </p:cNvPr>
          <p:cNvSpPr txBox="1">
            <a:spLocks noChangeArrowheads="1"/>
          </p:cNvSpPr>
          <p:nvPr/>
        </p:nvSpPr>
        <p:spPr bwMode="auto">
          <a:xfrm>
            <a:off x="2600325" y="6088063"/>
            <a:ext cx="756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Alice’s </a:t>
            </a:r>
          </a:p>
          <a:p>
            <a:r>
              <a:rPr lang="en-US" altLang="en-US" sz="1000"/>
              <a:t>Public Key</a:t>
            </a:r>
          </a:p>
        </p:txBody>
      </p:sp>
      <p:sp>
        <p:nvSpPr>
          <p:cNvPr id="397357" name="Text Box 45">
            <a:extLst>
              <a:ext uri="{FF2B5EF4-FFF2-40B4-BE49-F238E27FC236}">
                <a16:creationId xmlns:a16="http://schemas.microsoft.com/office/drawing/2014/main" id="{11CCA488-D20B-5196-B624-E4C109AA769A}"/>
              </a:ext>
            </a:extLst>
          </p:cNvPr>
          <p:cNvSpPr txBox="1">
            <a:spLocks noChangeArrowheads="1"/>
          </p:cNvSpPr>
          <p:nvPr/>
        </p:nvSpPr>
        <p:spPr bwMode="auto">
          <a:xfrm>
            <a:off x="5427664" y="5524500"/>
            <a:ext cx="7906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Bob’s </a:t>
            </a:r>
          </a:p>
          <a:p>
            <a:r>
              <a:rPr lang="en-US" altLang="en-US" sz="1000"/>
              <a:t>Private Key</a:t>
            </a:r>
          </a:p>
        </p:txBody>
      </p:sp>
      <p:sp>
        <p:nvSpPr>
          <p:cNvPr id="397358" name="Text Box 46">
            <a:extLst>
              <a:ext uri="{FF2B5EF4-FFF2-40B4-BE49-F238E27FC236}">
                <a16:creationId xmlns:a16="http://schemas.microsoft.com/office/drawing/2014/main" id="{5BF03B53-665A-106B-D0D2-126121B4FC13}"/>
              </a:ext>
            </a:extLst>
          </p:cNvPr>
          <p:cNvSpPr txBox="1">
            <a:spLocks noChangeArrowheads="1"/>
          </p:cNvSpPr>
          <p:nvPr/>
        </p:nvSpPr>
        <p:spPr bwMode="auto">
          <a:xfrm>
            <a:off x="5410201" y="4343400"/>
            <a:ext cx="7906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Alice’s </a:t>
            </a:r>
          </a:p>
          <a:p>
            <a:r>
              <a:rPr lang="en-US" altLang="en-US" sz="1000"/>
              <a:t>Private Key</a:t>
            </a:r>
          </a:p>
        </p:txBody>
      </p:sp>
      <p:sp>
        <p:nvSpPr>
          <p:cNvPr id="397359" name="Line 47">
            <a:extLst>
              <a:ext uri="{FF2B5EF4-FFF2-40B4-BE49-F238E27FC236}">
                <a16:creationId xmlns:a16="http://schemas.microsoft.com/office/drawing/2014/main" id="{87DB7458-A695-E9B5-8A91-241C0648D389}"/>
              </a:ext>
            </a:extLst>
          </p:cNvPr>
          <p:cNvSpPr>
            <a:spLocks noChangeShapeType="1"/>
          </p:cNvSpPr>
          <p:nvPr/>
        </p:nvSpPr>
        <p:spPr bwMode="auto">
          <a:xfrm flipH="1">
            <a:off x="5572125" y="5029200"/>
            <a:ext cx="1600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7360" name="Line 48">
            <a:extLst>
              <a:ext uri="{FF2B5EF4-FFF2-40B4-BE49-F238E27FC236}">
                <a16:creationId xmlns:a16="http://schemas.microsoft.com/office/drawing/2014/main" id="{816F0B35-DEE3-4244-E177-E92C6F94DDDD}"/>
              </a:ext>
            </a:extLst>
          </p:cNvPr>
          <p:cNvSpPr>
            <a:spLocks noChangeShapeType="1"/>
          </p:cNvSpPr>
          <p:nvPr/>
        </p:nvSpPr>
        <p:spPr bwMode="auto">
          <a:xfrm flipH="1">
            <a:off x="5572125" y="6286500"/>
            <a:ext cx="1600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7362" name="Line 50">
            <a:extLst>
              <a:ext uri="{FF2B5EF4-FFF2-40B4-BE49-F238E27FC236}">
                <a16:creationId xmlns:a16="http://schemas.microsoft.com/office/drawing/2014/main" id="{C5023A00-7934-798D-7DA6-A25FB5633A12}"/>
              </a:ext>
            </a:extLst>
          </p:cNvPr>
          <p:cNvSpPr>
            <a:spLocks noChangeShapeType="1"/>
          </p:cNvSpPr>
          <p:nvPr/>
        </p:nvSpPr>
        <p:spPr bwMode="auto">
          <a:xfrm flipV="1">
            <a:off x="7162800" y="5943600"/>
            <a:ext cx="1588" cy="342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7364" name="Text Box 52">
            <a:extLst>
              <a:ext uri="{FF2B5EF4-FFF2-40B4-BE49-F238E27FC236}">
                <a16:creationId xmlns:a16="http://schemas.microsoft.com/office/drawing/2014/main" id="{D4ABDDB9-3D29-0BBC-2BBB-98C2E7F55D75}"/>
              </a:ext>
            </a:extLst>
          </p:cNvPr>
          <p:cNvSpPr txBox="1">
            <a:spLocks noChangeArrowheads="1"/>
          </p:cNvSpPr>
          <p:nvPr/>
        </p:nvSpPr>
        <p:spPr bwMode="auto">
          <a:xfrm>
            <a:off x="8064730" y="5065713"/>
            <a:ext cx="177119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solidFill>
                  <a:srgbClr val="CC0000"/>
                </a:solidFill>
              </a:rPr>
              <a:t>Alice and Bob </a:t>
            </a:r>
          </a:p>
          <a:p>
            <a:pPr algn="ctr"/>
            <a:r>
              <a:rPr lang="en-US" altLang="en-US">
                <a:solidFill>
                  <a:srgbClr val="CC0000"/>
                </a:solidFill>
              </a:rPr>
              <a:t>Generate Same </a:t>
            </a:r>
          </a:p>
          <a:p>
            <a:pPr algn="ctr"/>
            <a:r>
              <a:rPr lang="en-US" altLang="en-US">
                <a:solidFill>
                  <a:srgbClr val="CC0000"/>
                </a:solidFill>
              </a:rPr>
              <a:t>Session Key!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3">
            <a:extLst>
              <a:ext uri="{FF2B5EF4-FFF2-40B4-BE49-F238E27FC236}">
                <a16:creationId xmlns:a16="http://schemas.microsoft.com/office/drawing/2014/main" id="{5D24DCDE-6A14-F471-6202-F1952F772D30}"/>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01412" name="Rectangle 4">
            <a:extLst>
              <a:ext uri="{FF2B5EF4-FFF2-40B4-BE49-F238E27FC236}">
                <a16:creationId xmlns:a16="http://schemas.microsoft.com/office/drawing/2014/main" id="{A64C1395-2BF0-2BAE-B924-E65C1A16B754}"/>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Asymmetric Encryption </a:t>
            </a:r>
            <a:br>
              <a:rPr lang="en-US" altLang="en-US" sz="3600">
                <a:solidFill>
                  <a:srgbClr val="CC0000"/>
                </a:solidFill>
              </a:rPr>
            </a:br>
            <a:r>
              <a:rPr lang="en-US" altLang="en-US" sz="2400">
                <a:solidFill>
                  <a:srgbClr val="333399"/>
                </a:solidFill>
                <a:latin typeface="Arial" panose="020B0604020202020204" pitchFamily="34" charset="0"/>
              </a:rPr>
              <a:t>Key Diffie-Hellman Mathematical Analysis</a:t>
            </a:r>
          </a:p>
        </p:txBody>
      </p:sp>
      <p:sp>
        <p:nvSpPr>
          <p:cNvPr id="401433" name="Rectangle 25">
            <a:extLst>
              <a:ext uri="{FF2B5EF4-FFF2-40B4-BE49-F238E27FC236}">
                <a16:creationId xmlns:a16="http://schemas.microsoft.com/office/drawing/2014/main" id="{71DC3663-D719-C947-DBB8-D70E21A4F735}"/>
              </a:ext>
            </a:extLst>
          </p:cNvPr>
          <p:cNvSpPr>
            <a:spLocks noChangeArrowheads="1"/>
          </p:cNvSpPr>
          <p:nvPr/>
        </p:nvSpPr>
        <p:spPr bwMode="auto">
          <a:xfrm>
            <a:off x="5334000" y="1371600"/>
            <a:ext cx="1676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Bob &amp; Alice</a:t>
            </a:r>
          </a:p>
          <a:p>
            <a:pPr algn="ctr"/>
            <a:r>
              <a:rPr lang="en-US" altLang="en-US" sz="1400"/>
              <a:t>agree on non-secret</a:t>
            </a:r>
          </a:p>
          <a:p>
            <a:pPr algn="ctr"/>
            <a:r>
              <a:rPr lang="en-US" altLang="en-US" sz="1400"/>
              <a:t>prime p and value a</a:t>
            </a:r>
          </a:p>
        </p:txBody>
      </p:sp>
      <p:grpSp>
        <p:nvGrpSpPr>
          <p:cNvPr id="401441" name="Group 33">
            <a:extLst>
              <a:ext uri="{FF2B5EF4-FFF2-40B4-BE49-F238E27FC236}">
                <a16:creationId xmlns:a16="http://schemas.microsoft.com/office/drawing/2014/main" id="{BE4014E4-DBA2-191C-24A2-D68F5E79D01E}"/>
              </a:ext>
            </a:extLst>
          </p:cNvPr>
          <p:cNvGrpSpPr>
            <a:grpSpLocks/>
          </p:cNvGrpSpPr>
          <p:nvPr/>
        </p:nvGrpSpPr>
        <p:grpSpPr bwMode="auto">
          <a:xfrm>
            <a:off x="3429000" y="2362200"/>
            <a:ext cx="1981200" cy="3048000"/>
            <a:chOff x="1008" y="2064"/>
            <a:chExt cx="1248" cy="1920"/>
          </a:xfrm>
        </p:grpSpPr>
        <p:sp>
          <p:nvSpPr>
            <p:cNvPr id="401431" name="Rectangle 23">
              <a:extLst>
                <a:ext uri="{FF2B5EF4-FFF2-40B4-BE49-F238E27FC236}">
                  <a16:creationId xmlns:a16="http://schemas.microsoft.com/office/drawing/2014/main" id="{05D71945-950F-6DB1-4A1F-A4C5D3340B7D}"/>
                </a:ext>
              </a:extLst>
            </p:cNvPr>
            <p:cNvSpPr>
              <a:spLocks noChangeArrowheads="1"/>
            </p:cNvSpPr>
            <p:nvPr/>
          </p:nvSpPr>
          <p:spPr bwMode="auto">
            <a:xfrm>
              <a:off x="1104" y="2160"/>
              <a:ext cx="1056"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Generate Secret </a:t>
              </a:r>
            </a:p>
            <a:p>
              <a:pPr algn="ctr"/>
              <a:r>
                <a:rPr lang="en-US" altLang="en-US" sz="1400"/>
                <a:t>Random Number x</a:t>
              </a:r>
            </a:p>
          </p:txBody>
        </p:sp>
        <p:sp>
          <p:nvSpPr>
            <p:cNvPr id="401434" name="Rectangle 26">
              <a:extLst>
                <a:ext uri="{FF2B5EF4-FFF2-40B4-BE49-F238E27FC236}">
                  <a16:creationId xmlns:a16="http://schemas.microsoft.com/office/drawing/2014/main" id="{10F52C63-A0B9-1DDD-797F-52360F613113}"/>
                </a:ext>
              </a:extLst>
            </p:cNvPr>
            <p:cNvSpPr>
              <a:spLocks noChangeArrowheads="1"/>
            </p:cNvSpPr>
            <p:nvPr/>
          </p:nvSpPr>
          <p:spPr bwMode="auto">
            <a:xfrm>
              <a:off x="1104" y="2784"/>
              <a:ext cx="1056"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Compute Public Key</a:t>
              </a:r>
            </a:p>
            <a:p>
              <a:pPr algn="ctr"/>
              <a:r>
                <a:rPr lang="en-US" altLang="en-US" sz="1400"/>
                <a:t>a</a:t>
              </a:r>
              <a:r>
                <a:rPr lang="en-US" altLang="en-US" sz="1400" baseline="30000"/>
                <a:t>x</a:t>
              </a:r>
              <a:r>
                <a:rPr lang="en-US" altLang="en-US" sz="1400"/>
                <a:t> mod p</a:t>
              </a:r>
            </a:p>
          </p:txBody>
        </p:sp>
        <p:sp>
          <p:nvSpPr>
            <p:cNvPr id="401436" name="Rectangle 28">
              <a:extLst>
                <a:ext uri="{FF2B5EF4-FFF2-40B4-BE49-F238E27FC236}">
                  <a16:creationId xmlns:a16="http://schemas.microsoft.com/office/drawing/2014/main" id="{7FB28896-7F37-84C1-70FE-202B59E98065}"/>
                </a:ext>
              </a:extLst>
            </p:cNvPr>
            <p:cNvSpPr>
              <a:spLocks noChangeArrowheads="1"/>
            </p:cNvSpPr>
            <p:nvPr/>
          </p:nvSpPr>
          <p:spPr bwMode="auto">
            <a:xfrm>
              <a:off x="1104" y="3408"/>
              <a:ext cx="1056"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Compute Session Key</a:t>
              </a:r>
            </a:p>
            <a:p>
              <a:pPr algn="ctr"/>
              <a:r>
                <a:rPr lang="en-US" altLang="en-US" sz="1200"/>
                <a:t>(a</a:t>
              </a:r>
              <a:r>
                <a:rPr lang="en-US" altLang="en-US" sz="1200" baseline="30000"/>
                <a:t>y</a:t>
              </a:r>
              <a:r>
                <a:rPr lang="en-US" altLang="en-US" sz="1200"/>
                <a:t>)</a:t>
              </a:r>
              <a:r>
                <a:rPr lang="en-US" altLang="en-US" sz="1200" baseline="30000"/>
                <a:t>x</a:t>
              </a:r>
              <a:r>
                <a:rPr lang="en-US" altLang="en-US" sz="1200"/>
                <a:t> mod p</a:t>
              </a:r>
            </a:p>
          </p:txBody>
        </p:sp>
        <p:sp>
          <p:nvSpPr>
            <p:cNvPr id="401438" name="Rectangle 30">
              <a:extLst>
                <a:ext uri="{FF2B5EF4-FFF2-40B4-BE49-F238E27FC236}">
                  <a16:creationId xmlns:a16="http://schemas.microsoft.com/office/drawing/2014/main" id="{36ED9B04-5965-22BC-8D03-835A73F3212A}"/>
                </a:ext>
              </a:extLst>
            </p:cNvPr>
            <p:cNvSpPr>
              <a:spLocks noChangeArrowheads="1"/>
            </p:cNvSpPr>
            <p:nvPr/>
          </p:nvSpPr>
          <p:spPr bwMode="auto">
            <a:xfrm>
              <a:off x="1008" y="2064"/>
              <a:ext cx="1248" cy="19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01440" name="Group 32">
            <a:extLst>
              <a:ext uri="{FF2B5EF4-FFF2-40B4-BE49-F238E27FC236}">
                <a16:creationId xmlns:a16="http://schemas.microsoft.com/office/drawing/2014/main" id="{91B60534-D633-4C94-864A-86D40C726013}"/>
              </a:ext>
            </a:extLst>
          </p:cNvPr>
          <p:cNvGrpSpPr>
            <a:grpSpLocks/>
          </p:cNvGrpSpPr>
          <p:nvPr/>
        </p:nvGrpSpPr>
        <p:grpSpPr bwMode="auto">
          <a:xfrm>
            <a:off x="6934200" y="2362200"/>
            <a:ext cx="1981200" cy="3048000"/>
            <a:chOff x="3216" y="2064"/>
            <a:chExt cx="1248" cy="1920"/>
          </a:xfrm>
        </p:grpSpPr>
        <p:sp>
          <p:nvSpPr>
            <p:cNvPr id="401432" name="Rectangle 24">
              <a:extLst>
                <a:ext uri="{FF2B5EF4-FFF2-40B4-BE49-F238E27FC236}">
                  <a16:creationId xmlns:a16="http://schemas.microsoft.com/office/drawing/2014/main" id="{79DC0D45-7A45-3F44-1CF3-A9165CBECA23}"/>
                </a:ext>
              </a:extLst>
            </p:cNvPr>
            <p:cNvSpPr>
              <a:spLocks noChangeArrowheads="1"/>
            </p:cNvSpPr>
            <p:nvPr/>
          </p:nvSpPr>
          <p:spPr bwMode="auto">
            <a:xfrm>
              <a:off x="3312" y="2160"/>
              <a:ext cx="1056"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Generate Secret </a:t>
              </a:r>
            </a:p>
            <a:p>
              <a:pPr algn="ctr"/>
              <a:r>
                <a:rPr lang="en-US" altLang="en-US" sz="1400"/>
                <a:t>Random Number y</a:t>
              </a:r>
            </a:p>
          </p:txBody>
        </p:sp>
        <p:sp>
          <p:nvSpPr>
            <p:cNvPr id="401435" name="Rectangle 27">
              <a:extLst>
                <a:ext uri="{FF2B5EF4-FFF2-40B4-BE49-F238E27FC236}">
                  <a16:creationId xmlns:a16="http://schemas.microsoft.com/office/drawing/2014/main" id="{7CE96FA1-09A1-5EF8-6E36-D1F5AC18FFE0}"/>
                </a:ext>
              </a:extLst>
            </p:cNvPr>
            <p:cNvSpPr>
              <a:spLocks noChangeArrowheads="1"/>
            </p:cNvSpPr>
            <p:nvPr/>
          </p:nvSpPr>
          <p:spPr bwMode="auto">
            <a:xfrm>
              <a:off x="3312" y="2784"/>
              <a:ext cx="1056"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Compute Public Key</a:t>
              </a:r>
            </a:p>
            <a:p>
              <a:pPr algn="ctr"/>
              <a:r>
                <a:rPr lang="en-US" altLang="en-US" sz="1400"/>
                <a:t>a</a:t>
              </a:r>
              <a:r>
                <a:rPr lang="en-US" altLang="en-US" sz="1400" baseline="30000"/>
                <a:t>y</a:t>
              </a:r>
              <a:r>
                <a:rPr lang="en-US" altLang="en-US" sz="1400"/>
                <a:t> mod p</a:t>
              </a:r>
            </a:p>
          </p:txBody>
        </p:sp>
        <p:sp>
          <p:nvSpPr>
            <p:cNvPr id="401437" name="Rectangle 29">
              <a:extLst>
                <a:ext uri="{FF2B5EF4-FFF2-40B4-BE49-F238E27FC236}">
                  <a16:creationId xmlns:a16="http://schemas.microsoft.com/office/drawing/2014/main" id="{7A4C7A40-72B6-4276-0313-A4313325F12F}"/>
                </a:ext>
              </a:extLst>
            </p:cNvPr>
            <p:cNvSpPr>
              <a:spLocks noChangeArrowheads="1"/>
            </p:cNvSpPr>
            <p:nvPr/>
          </p:nvSpPr>
          <p:spPr bwMode="auto">
            <a:xfrm>
              <a:off x="3312" y="3408"/>
              <a:ext cx="1056"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Compute Session Key</a:t>
              </a:r>
            </a:p>
            <a:p>
              <a:pPr algn="ctr"/>
              <a:r>
                <a:rPr lang="en-US" altLang="en-US" sz="1200"/>
                <a:t>(a</a:t>
              </a:r>
              <a:r>
                <a:rPr lang="en-US" altLang="en-US" sz="1200" baseline="30000"/>
                <a:t>x</a:t>
              </a:r>
              <a:r>
                <a:rPr lang="en-US" altLang="en-US" sz="1200"/>
                <a:t>)</a:t>
              </a:r>
              <a:r>
                <a:rPr lang="en-US" altLang="en-US" sz="1200" baseline="30000"/>
                <a:t>y</a:t>
              </a:r>
              <a:r>
                <a:rPr lang="en-US" altLang="en-US" sz="1200"/>
                <a:t> mod p</a:t>
              </a:r>
            </a:p>
          </p:txBody>
        </p:sp>
        <p:sp>
          <p:nvSpPr>
            <p:cNvPr id="401439" name="Rectangle 31">
              <a:extLst>
                <a:ext uri="{FF2B5EF4-FFF2-40B4-BE49-F238E27FC236}">
                  <a16:creationId xmlns:a16="http://schemas.microsoft.com/office/drawing/2014/main" id="{522D75DC-5550-49F9-7613-0E0214FB81B2}"/>
                </a:ext>
              </a:extLst>
            </p:cNvPr>
            <p:cNvSpPr>
              <a:spLocks noChangeArrowheads="1"/>
            </p:cNvSpPr>
            <p:nvPr/>
          </p:nvSpPr>
          <p:spPr bwMode="auto">
            <a:xfrm>
              <a:off x="3216" y="2064"/>
              <a:ext cx="1248" cy="19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01442" name="Text Box 34">
            <a:extLst>
              <a:ext uri="{FF2B5EF4-FFF2-40B4-BE49-F238E27FC236}">
                <a16:creationId xmlns:a16="http://schemas.microsoft.com/office/drawing/2014/main" id="{37454FA8-E0B3-7C2B-45A8-48B57FAC9410}"/>
              </a:ext>
            </a:extLst>
          </p:cNvPr>
          <p:cNvSpPr txBox="1">
            <a:spLocks noChangeArrowheads="1"/>
          </p:cNvSpPr>
          <p:nvPr/>
        </p:nvSpPr>
        <p:spPr bwMode="auto">
          <a:xfrm>
            <a:off x="4030663" y="1676400"/>
            <a:ext cx="5806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Bob</a:t>
            </a:r>
          </a:p>
        </p:txBody>
      </p:sp>
      <p:sp>
        <p:nvSpPr>
          <p:cNvPr id="401443" name="Text Box 35">
            <a:extLst>
              <a:ext uri="{FF2B5EF4-FFF2-40B4-BE49-F238E27FC236}">
                <a16:creationId xmlns:a16="http://schemas.microsoft.com/office/drawing/2014/main" id="{A71BF640-E216-F80C-4BC5-EF83DB329C12}"/>
              </a:ext>
            </a:extLst>
          </p:cNvPr>
          <p:cNvSpPr txBox="1">
            <a:spLocks noChangeArrowheads="1"/>
          </p:cNvSpPr>
          <p:nvPr/>
        </p:nvSpPr>
        <p:spPr bwMode="auto">
          <a:xfrm>
            <a:off x="7467601" y="1676400"/>
            <a:ext cx="6783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Alice</a:t>
            </a:r>
          </a:p>
        </p:txBody>
      </p:sp>
      <p:sp>
        <p:nvSpPr>
          <p:cNvPr id="401444" name="Line 36">
            <a:extLst>
              <a:ext uri="{FF2B5EF4-FFF2-40B4-BE49-F238E27FC236}">
                <a16:creationId xmlns:a16="http://schemas.microsoft.com/office/drawing/2014/main" id="{D8A9ED0F-DEB5-DF71-2374-C07EABF69AD5}"/>
              </a:ext>
            </a:extLst>
          </p:cNvPr>
          <p:cNvSpPr>
            <a:spLocks noChangeShapeType="1"/>
          </p:cNvSpPr>
          <p:nvPr/>
        </p:nvSpPr>
        <p:spPr bwMode="auto">
          <a:xfrm>
            <a:off x="5410200" y="3886200"/>
            <a:ext cx="1524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446" name="Line 38">
            <a:extLst>
              <a:ext uri="{FF2B5EF4-FFF2-40B4-BE49-F238E27FC236}">
                <a16:creationId xmlns:a16="http://schemas.microsoft.com/office/drawing/2014/main" id="{EF8E0703-9D79-C822-91A3-CB804B68A12A}"/>
              </a:ext>
            </a:extLst>
          </p:cNvPr>
          <p:cNvSpPr>
            <a:spLocks noChangeShapeType="1"/>
          </p:cNvSpPr>
          <p:nvPr/>
        </p:nvSpPr>
        <p:spPr bwMode="auto">
          <a:xfrm flipH="1">
            <a:off x="5410200" y="3886200"/>
            <a:ext cx="1524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447" name="Rectangle 39">
            <a:extLst>
              <a:ext uri="{FF2B5EF4-FFF2-40B4-BE49-F238E27FC236}">
                <a16:creationId xmlns:a16="http://schemas.microsoft.com/office/drawing/2014/main" id="{A6C52E2B-4F29-E11C-D5D7-6F0061BB5163}"/>
              </a:ext>
            </a:extLst>
          </p:cNvPr>
          <p:cNvSpPr>
            <a:spLocks noChangeArrowheads="1"/>
          </p:cNvSpPr>
          <p:nvPr/>
        </p:nvSpPr>
        <p:spPr bwMode="auto">
          <a:xfrm>
            <a:off x="5334000" y="55626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Identical Secret Key</a:t>
            </a:r>
          </a:p>
        </p:txBody>
      </p:sp>
      <p:sp>
        <p:nvSpPr>
          <p:cNvPr id="401448" name="Rectangle 40">
            <a:extLst>
              <a:ext uri="{FF2B5EF4-FFF2-40B4-BE49-F238E27FC236}">
                <a16:creationId xmlns:a16="http://schemas.microsoft.com/office/drawing/2014/main" id="{7C2B41A7-D557-527C-36CE-5E6CB9F5DDCD}"/>
              </a:ext>
            </a:extLst>
          </p:cNvPr>
          <p:cNvSpPr>
            <a:spLocks noChangeArrowheads="1"/>
          </p:cNvSpPr>
          <p:nvPr/>
        </p:nvSpPr>
        <p:spPr bwMode="auto">
          <a:xfrm>
            <a:off x="5524500" y="3384550"/>
            <a:ext cx="1295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t>Bob &amp; Alice exchange public keys</a:t>
            </a:r>
          </a:p>
        </p:txBody>
      </p:sp>
      <p:sp>
        <p:nvSpPr>
          <p:cNvPr id="401449" name="Line 41">
            <a:extLst>
              <a:ext uri="{FF2B5EF4-FFF2-40B4-BE49-F238E27FC236}">
                <a16:creationId xmlns:a16="http://schemas.microsoft.com/office/drawing/2014/main" id="{5B267DA9-566C-3908-C648-5164715F4B6E}"/>
              </a:ext>
            </a:extLst>
          </p:cNvPr>
          <p:cNvSpPr>
            <a:spLocks noChangeShapeType="1"/>
          </p:cNvSpPr>
          <p:nvPr/>
        </p:nvSpPr>
        <p:spPr bwMode="auto">
          <a:xfrm>
            <a:off x="4343400" y="5410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450" name="Line 42">
            <a:extLst>
              <a:ext uri="{FF2B5EF4-FFF2-40B4-BE49-F238E27FC236}">
                <a16:creationId xmlns:a16="http://schemas.microsoft.com/office/drawing/2014/main" id="{25CD14A4-0B8F-D283-BA87-C3D85E4F7EC1}"/>
              </a:ext>
            </a:extLst>
          </p:cNvPr>
          <p:cNvSpPr>
            <a:spLocks noChangeShapeType="1"/>
          </p:cNvSpPr>
          <p:nvPr/>
        </p:nvSpPr>
        <p:spPr bwMode="auto">
          <a:xfrm>
            <a:off x="4343400" y="57912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451" name="Line 43">
            <a:extLst>
              <a:ext uri="{FF2B5EF4-FFF2-40B4-BE49-F238E27FC236}">
                <a16:creationId xmlns:a16="http://schemas.microsoft.com/office/drawing/2014/main" id="{5AEC3B80-F1CC-E793-4DEF-12BAE7362DE4}"/>
              </a:ext>
            </a:extLst>
          </p:cNvPr>
          <p:cNvSpPr>
            <a:spLocks noChangeShapeType="1"/>
          </p:cNvSpPr>
          <p:nvPr/>
        </p:nvSpPr>
        <p:spPr bwMode="auto">
          <a:xfrm flipH="1">
            <a:off x="8001000" y="5410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1452" name="Line 44">
            <a:extLst>
              <a:ext uri="{FF2B5EF4-FFF2-40B4-BE49-F238E27FC236}">
                <a16:creationId xmlns:a16="http://schemas.microsoft.com/office/drawing/2014/main" id="{7EDB9127-DAC0-1388-5952-D476B58C7F40}"/>
              </a:ext>
            </a:extLst>
          </p:cNvPr>
          <p:cNvSpPr>
            <a:spLocks noChangeShapeType="1"/>
          </p:cNvSpPr>
          <p:nvPr/>
        </p:nvSpPr>
        <p:spPr bwMode="auto">
          <a:xfrm flipH="1">
            <a:off x="7010400" y="57912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FD18B504-8D55-C765-CA43-012B2FE83CE0}"/>
              </a:ext>
            </a:extLst>
          </p:cNvPr>
          <p:cNvSpPr>
            <a:spLocks noGrp="1" noChangeArrowheads="1"/>
          </p:cNvSpPr>
          <p:nvPr>
            <p:ph idx="1"/>
          </p:nvPr>
        </p:nvSpPr>
        <p:spPr>
          <a:xfrm>
            <a:off x="2209800" y="1143000"/>
            <a:ext cx="8229600" cy="4724400"/>
          </a:xfrm>
        </p:spPr>
        <p:txBody>
          <a:bodyPr/>
          <a:lstStyle/>
          <a:p>
            <a:pPr marL="609600" indent="-609600"/>
            <a:r>
              <a:rPr lang="en-US" altLang="en-US">
                <a:latin typeface="Garamond" panose="02020404030301010803" pitchFamily="18" charset="0"/>
                <a:cs typeface="Times New Roman" panose="02020603050405020304" pitchFamily="18" charset="0"/>
              </a:rPr>
              <a:t>Diffie-Hellman is the first key agreement algorithm</a:t>
            </a:r>
          </a:p>
          <a:p>
            <a:pPr marL="1100138" lvl="1" indent="-533400"/>
            <a:r>
              <a:rPr lang="en-US" altLang="en-US">
                <a:latin typeface="Garamond" panose="02020404030301010803" pitchFamily="18" charset="0"/>
                <a:cs typeface="Times New Roman" panose="02020603050405020304" pitchFamily="18" charset="0"/>
              </a:rPr>
              <a:t>Invented by Whitfield Diffie &amp; Martin Hellman</a:t>
            </a:r>
          </a:p>
          <a:p>
            <a:pPr marL="1100138" lvl="1" indent="-533400"/>
            <a:r>
              <a:rPr lang="en-US" altLang="en-US">
                <a:latin typeface="Garamond" panose="02020404030301010803" pitchFamily="18" charset="0"/>
                <a:cs typeface="Times New Roman" panose="02020603050405020304" pitchFamily="18" charset="0"/>
              </a:rPr>
              <a:t>Provided ability for messages to be exchanged securely without having to have shared some secret information previously</a:t>
            </a:r>
          </a:p>
          <a:p>
            <a:pPr marL="1100138" lvl="1" indent="-533400"/>
            <a:r>
              <a:rPr lang="en-US" altLang="en-US">
                <a:latin typeface="Garamond" panose="02020404030301010803" pitchFamily="18" charset="0"/>
                <a:cs typeface="Times New Roman" panose="02020603050405020304" pitchFamily="18" charset="0"/>
              </a:rPr>
              <a:t>Inception of public key cryptography which allowed keys to be exchanged in the open</a:t>
            </a:r>
            <a:r>
              <a:rPr lang="en-US" altLang="en-US" sz="2000">
                <a:latin typeface="Garamond" panose="02020404030301010803" pitchFamily="18" charset="0"/>
                <a:cs typeface="Times New Roman" panose="02020603050405020304" pitchFamily="18" charset="0"/>
              </a:rPr>
              <a:t> </a:t>
            </a:r>
          </a:p>
          <a:p>
            <a:pPr marL="609600" indent="-609600"/>
            <a:r>
              <a:rPr lang="en-US" altLang="en-US">
                <a:latin typeface="Garamond" panose="02020404030301010803" pitchFamily="18" charset="0"/>
                <a:cs typeface="Times New Roman" panose="02020603050405020304" pitchFamily="18" charset="0"/>
              </a:rPr>
              <a:t>No exchange of secret keys</a:t>
            </a:r>
          </a:p>
          <a:p>
            <a:pPr marL="1100138" lvl="1" indent="-533400"/>
            <a:r>
              <a:rPr lang="en-US" altLang="en-US">
                <a:latin typeface="Garamond" panose="02020404030301010803" pitchFamily="18" charset="0"/>
                <a:cs typeface="Times New Roman" panose="02020603050405020304" pitchFamily="18" charset="0"/>
              </a:rPr>
              <a:t>Man-in-the middle attack avoided</a:t>
            </a:r>
          </a:p>
          <a:p>
            <a:pPr marL="1100138" lvl="1" indent="-533400"/>
            <a:endParaRPr lang="en-US" altLang="en-US" sz="2000">
              <a:latin typeface="Garamond" panose="02020404030301010803" pitchFamily="18" charset="0"/>
              <a:cs typeface="Times New Roman" panose="02020603050405020304" pitchFamily="18" charset="0"/>
            </a:endParaRPr>
          </a:p>
        </p:txBody>
      </p:sp>
      <p:sp>
        <p:nvSpPr>
          <p:cNvPr id="399363" name="Rectangle 3">
            <a:extLst>
              <a:ext uri="{FF2B5EF4-FFF2-40B4-BE49-F238E27FC236}">
                <a16:creationId xmlns:a16="http://schemas.microsoft.com/office/drawing/2014/main" id="{73372A1D-D83A-B101-AF46-B5038176197E}"/>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399364" name="Rectangle 4">
            <a:extLst>
              <a:ext uri="{FF2B5EF4-FFF2-40B4-BE49-F238E27FC236}">
                <a16:creationId xmlns:a16="http://schemas.microsoft.com/office/drawing/2014/main" id="{A22E0013-22F5-B09F-E3D7-7735087DAF4D}"/>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Asymmetric Encryption </a:t>
            </a:r>
            <a:br>
              <a:rPr lang="en-US" altLang="en-US" sz="3600">
                <a:solidFill>
                  <a:srgbClr val="CC0000"/>
                </a:solidFill>
              </a:rPr>
            </a:br>
            <a:r>
              <a:rPr lang="en-US" altLang="en-US" sz="2400">
                <a:solidFill>
                  <a:srgbClr val="333399"/>
                </a:solidFill>
                <a:latin typeface="Arial" panose="020B0604020202020204" pitchFamily="34" charset="0"/>
              </a:rPr>
              <a:t>Key Agreement con’t.</a:t>
            </a:r>
          </a:p>
        </p:txBody>
      </p:sp>
      <p:sp>
        <p:nvSpPr>
          <p:cNvPr id="399383" name="Rectangle 23">
            <a:extLst>
              <a:ext uri="{FF2B5EF4-FFF2-40B4-BE49-F238E27FC236}">
                <a16:creationId xmlns:a16="http://schemas.microsoft.com/office/drawing/2014/main" id="{5ABDDA7A-65A2-9AFF-645B-B1AB2F9E648C}"/>
              </a:ext>
            </a:extLst>
          </p:cNvPr>
          <p:cNvSpPr>
            <a:spLocks noChangeArrowheads="1"/>
          </p:cNvSpPr>
          <p:nvPr/>
        </p:nvSpPr>
        <p:spPr bwMode="auto">
          <a:xfrm>
            <a:off x="2133600" y="441960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FontTx/>
              <a:buChar char="•"/>
            </a:pPr>
            <a:endParaRPr lang="en-US" altLang="en-US">
              <a:latin typeface="Trebuchet MS" panose="020B0603020202020204" pitchFamily="34"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a:extLst>
              <a:ext uri="{FF2B5EF4-FFF2-40B4-BE49-F238E27FC236}">
                <a16:creationId xmlns:a16="http://schemas.microsoft.com/office/drawing/2014/main" id="{0AAB8ED1-BFE5-9ECC-541D-1FFB392486F6}"/>
              </a:ext>
            </a:extLst>
          </p:cNvPr>
          <p:cNvSpPr>
            <a:spLocks noGrp="1" noChangeArrowheads="1"/>
          </p:cNvSpPr>
          <p:nvPr>
            <p:ph idx="1"/>
          </p:nvPr>
        </p:nvSpPr>
        <p:spPr>
          <a:xfrm>
            <a:off x="2209800" y="1143000"/>
            <a:ext cx="8229600" cy="5486400"/>
          </a:xfrm>
        </p:spPr>
        <p:txBody>
          <a:bodyPr/>
          <a:lstStyle/>
          <a:p>
            <a:pPr marL="609600" indent="-609600"/>
            <a:r>
              <a:rPr lang="en-US" altLang="en-US">
                <a:latin typeface="Garamond" panose="02020404030301010803" pitchFamily="18" charset="0"/>
                <a:cs typeface="Times New Roman" panose="02020603050405020304" pitchFamily="18" charset="0"/>
              </a:rPr>
              <a:t>Authentication is the process of validating the identity of a user or the integrity of a piece of data.</a:t>
            </a:r>
          </a:p>
          <a:p>
            <a:pPr marL="609600" indent="-609600"/>
            <a:r>
              <a:rPr lang="en-US" altLang="en-US">
                <a:latin typeface="Garamond" panose="02020404030301010803" pitchFamily="18" charset="0"/>
                <a:cs typeface="Times New Roman" panose="02020603050405020304" pitchFamily="18" charset="0"/>
              </a:rPr>
              <a:t>There are three technologies that provide authentication</a:t>
            </a:r>
          </a:p>
          <a:p>
            <a:pPr marL="1100138" lvl="1" indent="-533400"/>
            <a:r>
              <a:rPr lang="en-US" altLang="en-US">
                <a:latin typeface="Garamond" panose="02020404030301010803" pitchFamily="18" charset="0"/>
                <a:cs typeface="Times New Roman" panose="02020603050405020304" pitchFamily="18" charset="0"/>
              </a:rPr>
              <a:t>Message Digests / Message Authentication Codes</a:t>
            </a:r>
          </a:p>
          <a:p>
            <a:pPr marL="1100138" lvl="1" indent="-533400"/>
            <a:r>
              <a:rPr lang="en-US" altLang="en-US">
                <a:latin typeface="Garamond" panose="02020404030301010803" pitchFamily="18" charset="0"/>
                <a:cs typeface="Times New Roman" panose="02020603050405020304" pitchFamily="18" charset="0"/>
              </a:rPr>
              <a:t>Digital Signatures</a:t>
            </a:r>
          </a:p>
          <a:p>
            <a:pPr marL="1100138" lvl="1" indent="-533400"/>
            <a:r>
              <a:rPr lang="en-US" altLang="en-US">
                <a:latin typeface="Garamond" panose="02020404030301010803" pitchFamily="18" charset="0"/>
                <a:cs typeface="Times New Roman" panose="02020603050405020304" pitchFamily="18" charset="0"/>
              </a:rPr>
              <a:t>Public Key Infrastructure</a:t>
            </a:r>
          </a:p>
          <a:p>
            <a:pPr marL="609600" indent="-609600"/>
            <a:r>
              <a:rPr lang="en-US" altLang="en-US">
                <a:latin typeface="Garamond" panose="02020404030301010803" pitchFamily="18" charset="0"/>
                <a:cs typeface="Times New Roman" panose="02020603050405020304" pitchFamily="18" charset="0"/>
              </a:rPr>
              <a:t>There are two types of user authentication:</a:t>
            </a:r>
          </a:p>
          <a:p>
            <a:pPr marL="1100138" lvl="1" indent="-533400"/>
            <a:r>
              <a:rPr lang="en-US" altLang="en-US">
                <a:latin typeface="Garamond" panose="02020404030301010803" pitchFamily="18" charset="0"/>
                <a:cs typeface="Times New Roman" panose="02020603050405020304" pitchFamily="18" charset="0"/>
              </a:rPr>
              <a:t>Identity presented by a remote or application participating in a session</a:t>
            </a:r>
          </a:p>
          <a:p>
            <a:pPr marL="1100138" lvl="1" indent="-533400"/>
            <a:r>
              <a:rPr lang="en-US" altLang="en-US">
                <a:latin typeface="Garamond" panose="02020404030301010803" pitchFamily="18" charset="0"/>
                <a:cs typeface="Times New Roman" panose="02020603050405020304" pitchFamily="18" charset="0"/>
              </a:rPr>
              <a:t>Sender’s identity is presented along with a message.</a:t>
            </a:r>
          </a:p>
        </p:txBody>
      </p:sp>
      <p:sp>
        <p:nvSpPr>
          <p:cNvPr id="389123" name="Rectangle 3">
            <a:extLst>
              <a:ext uri="{FF2B5EF4-FFF2-40B4-BE49-F238E27FC236}">
                <a16:creationId xmlns:a16="http://schemas.microsoft.com/office/drawing/2014/main" id="{B77AD39B-996C-E90E-388E-9EE6E5E49A42}"/>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389124" name="Rectangle 4">
            <a:extLst>
              <a:ext uri="{FF2B5EF4-FFF2-40B4-BE49-F238E27FC236}">
                <a16:creationId xmlns:a16="http://schemas.microsoft.com/office/drawing/2014/main" id="{540589BB-38B9-D9F5-7FEC-2D78B1A6C23B}"/>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Authentication </a:t>
            </a:r>
            <a:br>
              <a:rPr lang="en-US" altLang="en-US" sz="3600">
                <a:solidFill>
                  <a:srgbClr val="CC0000"/>
                </a:solidFill>
              </a:rPr>
            </a:br>
            <a:r>
              <a:rPr lang="en-US" altLang="en-US" sz="2400">
                <a:solidFill>
                  <a:srgbClr val="333399"/>
                </a:solidFill>
                <a:latin typeface="Arial" panose="020B0604020202020204" pitchFamily="34" charset="0"/>
              </a:rPr>
              <a:t>Basics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6019-AF6F-5324-BB8F-EE9B11318147}"/>
              </a:ext>
            </a:extLst>
          </p:cNvPr>
          <p:cNvSpPr>
            <a:spLocks noGrp="1"/>
          </p:cNvSpPr>
          <p:nvPr>
            <p:ph type="title"/>
          </p:nvPr>
        </p:nvSpPr>
        <p:spPr/>
        <p:txBody>
          <a:bodyPr/>
          <a:lstStyle/>
          <a:p>
            <a:r>
              <a:rPr lang="en-US" sz="44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Definitions and terminology</a:t>
            </a:r>
            <a:endParaRPr lang="en-IN" dirty="0"/>
          </a:p>
        </p:txBody>
      </p:sp>
      <p:sp>
        <p:nvSpPr>
          <p:cNvPr id="3" name="Content Placeholder 2">
            <a:extLst>
              <a:ext uri="{FF2B5EF4-FFF2-40B4-BE49-F238E27FC236}">
                <a16:creationId xmlns:a16="http://schemas.microsoft.com/office/drawing/2014/main" id="{4BDD02A8-D2F0-0B5B-03B8-119E23EF978C}"/>
              </a:ext>
            </a:extLst>
          </p:cNvPr>
          <p:cNvSpPr>
            <a:spLocks noGrp="1"/>
          </p:cNvSpPr>
          <p:nvPr>
            <p:ph idx="1"/>
          </p:nvPr>
        </p:nvSpPr>
        <p:spPr/>
        <p:txBody>
          <a:bodyPr>
            <a:normAutofit fontScale="92500" lnSpcReduction="20000"/>
          </a:bodyPr>
          <a:lstStyle/>
          <a:p>
            <a:pPr lvl="1"/>
            <a:r>
              <a:rPr lang="en-US" b="1" i="0" dirty="0">
                <a:solidFill>
                  <a:srgbClr val="242B2E"/>
                </a:solidFill>
                <a:effectLst/>
                <a:latin typeface="Roboto" panose="02000000000000000000" pitchFamily="2" charset="0"/>
              </a:rPr>
              <a:t>Cloud Workload Protection Program (CWPP): </a:t>
            </a:r>
            <a:r>
              <a:rPr lang="en-US" b="0" i="0" dirty="0">
                <a:solidFill>
                  <a:srgbClr val="242B2E"/>
                </a:solidFill>
                <a:effectLst/>
                <a:latin typeface="Roboto" panose="02000000000000000000" pitchFamily="2" charset="0"/>
              </a:rPr>
              <a:t>CWPPs help organizations protect their capabilities or workloads (applications, resources, etc.) running in a cloud instance.</a:t>
            </a:r>
          </a:p>
          <a:p>
            <a:pPr lvl="1"/>
            <a:r>
              <a:rPr lang="en-US" b="1" i="0" dirty="0">
                <a:solidFill>
                  <a:srgbClr val="242B2E"/>
                </a:solidFill>
                <a:effectLst/>
                <a:latin typeface="Roboto" panose="02000000000000000000" pitchFamily="2" charset="0"/>
              </a:rPr>
              <a:t>Container Security: </a:t>
            </a:r>
            <a:r>
              <a:rPr lang="en-US" b="0" i="0" dirty="0">
                <a:solidFill>
                  <a:srgbClr val="242B2E"/>
                </a:solidFill>
                <a:effectLst/>
                <a:latin typeface="Roboto" panose="02000000000000000000" pitchFamily="2" charset="0"/>
              </a:rPr>
              <a:t>A container represents a software application and may contain all necessary code, run-time, system tools, and libraries needed to run the application. Container hosts can be packed with risk, so properly securing them means maintaining visibility into vulnerabilities associated with their components and layers.</a:t>
            </a:r>
            <a:endParaRPr lang="en-US" dirty="0">
              <a:solidFill>
                <a:srgbClr val="242B2E"/>
              </a:solidFill>
              <a:latin typeface="Roboto" panose="02000000000000000000" pitchFamily="2" charset="0"/>
            </a:endParaRPr>
          </a:p>
          <a:p>
            <a:pPr lvl="1"/>
            <a:r>
              <a:rPr lang="en-US" b="1" i="0" dirty="0">
                <a:solidFill>
                  <a:srgbClr val="242B2E"/>
                </a:solidFill>
                <a:effectLst/>
                <a:latin typeface="Roboto" panose="02000000000000000000" pitchFamily="2" charset="0"/>
              </a:rPr>
              <a:t>Entitlements:</a:t>
            </a:r>
            <a:r>
              <a:rPr lang="en-US" b="0" i="0" dirty="0">
                <a:solidFill>
                  <a:srgbClr val="242B2E"/>
                </a:solidFill>
                <a:effectLst/>
                <a:latin typeface="Roboto" panose="02000000000000000000" pitchFamily="2" charset="0"/>
              </a:rPr>
              <a:t> Entitlements, or permissions entitlements, give domain users control over basic users' and organization admins' permissions to access certain parts of a tool.</a:t>
            </a:r>
            <a:endParaRPr lang="en-IN" dirty="0"/>
          </a:p>
        </p:txBody>
      </p:sp>
    </p:spTree>
    <p:extLst>
      <p:ext uri="{BB962C8B-B14F-4D97-AF65-F5344CB8AC3E}">
        <p14:creationId xmlns:p14="http://schemas.microsoft.com/office/powerpoint/2010/main" val="1775778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8C3E8D67-875B-EA0A-A333-1F4A5989B74C}"/>
              </a:ext>
            </a:extLst>
          </p:cNvPr>
          <p:cNvSpPr>
            <a:spLocks noGrp="1" noChangeArrowheads="1"/>
          </p:cNvSpPr>
          <p:nvPr>
            <p:ph idx="1"/>
          </p:nvPr>
        </p:nvSpPr>
        <p:spPr>
          <a:xfrm>
            <a:off x="2209800" y="1143000"/>
            <a:ext cx="8229600" cy="4495800"/>
          </a:xfrm>
        </p:spPr>
        <p:txBody>
          <a:bodyPr>
            <a:normAutofit fontScale="92500"/>
          </a:bodyPr>
          <a:lstStyle/>
          <a:p>
            <a:pPr marL="609600" indent="-609600"/>
            <a:r>
              <a:rPr lang="en-US" altLang="en-US" sz="2400">
                <a:latin typeface="Garamond" panose="02020404030301010803" pitchFamily="18" charset="0"/>
                <a:cs typeface="Times New Roman" panose="02020603050405020304" pitchFamily="18" charset="0"/>
              </a:rPr>
              <a:t>A message digest is a fingerprint for a document</a:t>
            </a:r>
          </a:p>
          <a:p>
            <a:pPr marL="609600" indent="-609600"/>
            <a:r>
              <a:rPr lang="en-US" altLang="en-US" sz="2400">
                <a:latin typeface="Garamond" panose="02020404030301010803" pitchFamily="18" charset="0"/>
                <a:cs typeface="Times New Roman" panose="02020603050405020304" pitchFamily="18" charset="0"/>
              </a:rPr>
              <a:t>Purpose of the message digest is to provide proof that data has not altered</a:t>
            </a:r>
          </a:p>
          <a:p>
            <a:pPr marL="609600" indent="-609600"/>
            <a:r>
              <a:rPr lang="en-US" altLang="en-US" sz="2400">
                <a:latin typeface="Garamond" panose="02020404030301010803" pitchFamily="18" charset="0"/>
                <a:cs typeface="Times New Roman" panose="02020603050405020304" pitchFamily="18" charset="0"/>
              </a:rPr>
              <a:t>Process of generating a message digest from data is called hashing</a:t>
            </a:r>
          </a:p>
          <a:p>
            <a:pPr marL="609600" indent="-609600"/>
            <a:r>
              <a:rPr lang="en-US" altLang="en-US" sz="2400">
                <a:latin typeface="Garamond" panose="02020404030301010803" pitchFamily="18" charset="0"/>
                <a:cs typeface="Times New Roman" panose="02020603050405020304" pitchFamily="18" charset="0"/>
              </a:rPr>
              <a:t>Hash functions are one way functions with following properties</a:t>
            </a:r>
          </a:p>
          <a:p>
            <a:pPr marL="1100138" lvl="1" indent="-533400"/>
            <a:r>
              <a:rPr lang="en-US" altLang="en-US" sz="2000">
                <a:latin typeface="Garamond" panose="02020404030301010803" pitchFamily="18" charset="0"/>
                <a:cs typeface="Times New Roman" panose="02020603050405020304" pitchFamily="18" charset="0"/>
              </a:rPr>
              <a:t>Infeasible to reverse the function</a:t>
            </a:r>
          </a:p>
          <a:p>
            <a:pPr marL="1100138" lvl="1" indent="-533400"/>
            <a:r>
              <a:rPr lang="en-US" altLang="en-US" sz="2000">
                <a:latin typeface="Garamond" panose="02020404030301010803" pitchFamily="18" charset="0"/>
                <a:cs typeface="Times New Roman" panose="02020603050405020304" pitchFamily="18" charset="0"/>
              </a:rPr>
              <a:t>Infeasible to construct two messages which hash to same digest</a:t>
            </a:r>
          </a:p>
          <a:p>
            <a:pPr marL="609600" indent="-609600"/>
            <a:r>
              <a:rPr lang="en-US" altLang="en-US" sz="2400">
                <a:latin typeface="Garamond" panose="02020404030301010803" pitchFamily="18" charset="0"/>
                <a:cs typeface="Times New Roman" panose="02020603050405020304" pitchFamily="18" charset="0"/>
              </a:rPr>
              <a:t>Commonly used hash algorithms are</a:t>
            </a:r>
          </a:p>
          <a:p>
            <a:pPr marL="1100138" lvl="1" indent="-533400"/>
            <a:r>
              <a:rPr lang="en-US" altLang="en-US" sz="2000">
                <a:latin typeface="Garamond" panose="02020404030301010803" pitchFamily="18" charset="0"/>
                <a:cs typeface="Times New Roman" panose="02020603050405020304" pitchFamily="18" charset="0"/>
              </a:rPr>
              <a:t>MD5 – 128 bit hashing algorithm by Ron Rivest of RSA</a:t>
            </a:r>
          </a:p>
          <a:p>
            <a:pPr marL="1100138" lvl="1" indent="-533400"/>
            <a:r>
              <a:rPr lang="en-US" altLang="en-US" sz="2000">
                <a:latin typeface="Garamond" panose="02020404030301010803" pitchFamily="18" charset="0"/>
                <a:cs typeface="Times New Roman" panose="02020603050405020304" pitchFamily="18" charset="0"/>
              </a:rPr>
              <a:t>SHA &amp; SHA-1 – 162 bit hashing algorithm developed by NIST</a:t>
            </a:r>
          </a:p>
        </p:txBody>
      </p:sp>
      <p:sp>
        <p:nvSpPr>
          <p:cNvPr id="393219" name="Rectangle 3">
            <a:extLst>
              <a:ext uri="{FF2B5EF4-FFF2-40B4-BE49-F238E27FC236}">
                <a16:creationId xmlns:a16="http://schemas.microsoft.com/office/drawing/2014/main" id="{1DF9C7AA-AF43-2F3E-DAF2-9DD95B3CC10D}"/>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393220" name="Rectangle 4">
            <a:extLst>
              <a:ext uri="{FF2B5EF4-FFF2-40B4-BE49-F238E27FC236}">
                <a16:creationId xmlns:a16="http://schemas.microsoft.com/office/drawing/2014/main" id="{3E1870C6-1D01-2318-EEE8-5683A6BE656D}"/>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Authentication </a:t>
            </a:r>
            <a:br>
              <a:rPr lang="en-US" altLang="en-US" sz="3600">
                <a:solidFill>
                  <a:srgbClr val="CC0000"/>
                </a:solidFill>
              </a:rPr>
            </a:br>
            <a:r>
              <a:rPr lang="en-US" altLang="en-US" sz="2400">
                <a:solidFill>
                  <a:srgbClr val="333399"/>
                </a:solidFill>
                <a:latin typeface="Arial" panose="020B0604020202020204" pitchFamily="34" charset="0"/>
              </a:rPr>
              <a:t>Message Digests</a:t>
            </a:r>
            <a:endParaRPr lang="en-US" altLang="en-US" sz="2600">
              <a:solidFill>
                <a:srgbClr val="CC0000"/>
              </a:solidFill>
              <a:latin typeface="Arial-BoldMT"/>
            </a:endParaRPr>
          </a:p>
        </p:txBody>
      </p:sp>
      <p:grpSp>
        <p:nvGrpSpPr>
          <p:cNvPr id="393229" name="Group 13">
            <a:extLst>
              <a:ext uri="{FF2B5EF4-FFF2-40B4-BE49-F238E27FC236}">
                <a16:creationId xmlns:a16="http://schemas.microsoft.com/office/drawing/2014/main" id="{A5AE3BF7-1CC9-C4E4-4DBB-7D0A05853675}"/>
              </a:ext>
            </a:extLst>
          </p:cNvPr>
          <p:cNvGrpSpPr>
            <a:grpSpLocks/>
          </p:cNvGrpSpPr>
          <p:nvPr/>
        </p:nvGrpSpPr>
        <p:grpSpPr bwMode="auto">
          <a:xfrm>
            <a:off x="3124201" y="5715000"/>
            <a:ext cx="5878513" cy="914400"/>
            <a:chOff x="1008" y="3504"/>
            <a:chExt cx="3703" cy="672"/>
          </a:xfrm>
        </p:grpSpPr>
        <p:sp>
          <p:nvSpPr>
            <p:cNvPr id="393221" name="AutoShape 5">
              <a:extLst>
                <a:ext uri="{FF2B5EF4-FFF2-40B4-BE49-F238E27FC236}">
                  <a16:creationId xmlns:a16="http://schemas.microsoft.com/office/drawing/2014/main" id="{FFEDE098-B529-78FB-D896-F0C3829D5BF0}"/>
                </a:ext>
              </a:extLst>
            </p:cNvPr>
            <p:cNvSpPr>
              <a:spLocks noChangeArrowheads="1"/>
            </p:cNvSpPr>
            <p:nvPr/>
          </p:nvSpPr>
          <p:spPr bwMode="auto">
            <a:xfrm>
              <a:off x="1008" y="3528"/>
              <a:ext cx="576" cy="624"/>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CC0000"/>
                  </a:solidFill>
                </a:rPr>
                <a:t>Message</a:t>
              </a:r>
            </a:p>
          </p:txBody>
        </p:sp>
        <p:sp>
          <p:nvSpPr>
            <p:cNvPr id="393222" name="AutoShape 6">
              <a:extLst>
                <a:ext uri="{FF2B5EF4-FFF2-40B4-BE49-F238E27FC236}">
                  <a16:creationId xmlns:a16="http://schemas.microsoft.com/office/drawing/2014/main" id="{DEE342B1-4EC2-915A-ED33-B17313423356}"/>
                </a:ext>
              </a:extLst>
            </p:cNvPr>
            <p:cNvSpPr>
              <a:spLocks noChangeArrowheads="1"/>
            </p:cNvSpPr>
            <p:nvPr/>
          </p:nvSpPr>
          <p:spPr bwMode="auto">
            <a:xfrm>
              <a:off x="2503" y="3504"/>
              <a:ext cx="720" cy="672"/>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Message</a:t>
              </a:r>
            </a:p>
            <a:p>
              <a:pPr algn="ctr"/>
              <a:r>
                <a:rPr lang="en-US" altLang="en-US" sz="1200"/>
                <a:t>Digest</a:t>
              </a:r>
            </a:p>
            <a:p>
              <a:pPr algn="ctr"/>
              <a:r>
                <a:rPr lang="en-US" altLang="en-US" sz="1200"/>
                <a:t>Algorithm</a:t>
              </a:r>
              <a:endParaRPr lang="en-US" altLang="en-US" sz="1200">
                <a:solidFill>
                  <a:srgbClr val="CC0000"/>
                </a:solidFill>
              </a:endParaRPr>
            </a:p>
          </p:txBody>
        </p:sp>
        <p:sp>
          <p:nvSpPr>
            <p:cNvPr id="393224" name="Line 8">
              <a:extLst>
                <a:ext uri="{FF2B5EF4-FFF2-40B4-BE49-F238E27FC236}">
                  <a16:creationId xmlns:a16="http://schemas.microsoft.com/office/drawing/2014/main" id="{E7ED1655-0A6D-572A-A42A-4F128B82D52D}"/>
                </a:ext>
              </a:extLst>
            </p:cNvPr>
            <p:cNvSpPr>
              <a:spLocks noChangeShapeType="1"/>
            </p:cNvSpPr>
            <p:nvPr/>
          </p:nvSpPr>
          <p:spPr bwMode="auto">
            <a:xfrm rot="-5400000">
              <a:off x="3679" y="3384"/>
              <a:ext cx="0" cy="91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3225" name="AutoShape 9">
              <a:extLst>
                <a:ext uri="{FF2B5EF4-FFF2-40B4-BE49-F238E27FC236}">
                  <a16:creationId xmlns:a16="http://schemas.microsoft.com/office/drawing/2014/main" id="{0E6F100C-F69F-1B37-C98E-CEAAA101BED1}"/>
                </a:ext>
              </a:extLst>
            </p:cNvPr>
            <p:cNvSpPr>
              <a:spLocks noChangeArrowheads="1"/>
            </p:cNvSpPr>
            <p:nvPr/>
          </p:nvSpPr>
          <p:spPr bwMode="auto">
            <a:xfrm>
              <a:off x="4135" y="3528"/>
              <a:ext cx="576" cy="624"/>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CC0000"/>
                  </a:solidFill>
                </a:rPr>
                <a:t>Digest</a:t>
              </a:r>
            </a:p>
          </p:txBody>
        </p:sp>
        <p:sp>
          <p:nvSpPr>
            <p:cNvPr id="393228" name="Line 12">
              <a:extLst>
                <a:ext uri="{FF2B5EF4-FFF2-40B4-BE49-F238E27FC236}">
                  <a16:creationId xmlns:a16="http://schemas.microsoft.com/office/drawing/2014/main" id="{C1527810-9F87-E1E6-9385-D538EA295828}"/>
                </a:ext>
              </a:extLst>
            </p:cNvPr>
            <p:cNvSpPr>
              <a:spLocks noChangeShapeType="1"/>
            </p:cNvSpPr>
            <p:nvPr/>
          </p:nvSpPr>
          <p:spPr bwMode="auto">
            <a:xfrm rot="-5400000">
              <a:off x="2047" y="3384"/>
              <a:ext cx="0" cy="91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1026">
            <a:extLst>
              <a:ext uri="{FF2B5EF4-FFF2-40B4-BE49-F238E27FC236}">
                <a16:creationId xmlns:a16="http://schemas.microsoft.com/office/drawing/2014/main" id="{A778894F-42C9-5761-8043-4E610B3CA4E0}"/>
              </a:ext>
            </a:extLst>
          </p:cNvPr>
          <p:cNvSpPr>
            <a:spLocks noGrp="1" noChangeArrowheads="1"/>
          </p:cNvSpPr>
          <p:nvPr>
            <p:ph idx="1"/>
          </p:nvPr>
        </p:nvSpPr>
        <p:spPr>
          <a:xfrm>
            <a:off x="2209800" y="1143000"/>
            <a:ext cx="8229600" cy="2514600"/>
          </a:xfrm>
        </p:spPr>
        <p:txBody>
          <a:bodyPr/>
          <a:lstStyle/>
          <a:p>
            <a:pPr marL="609600" indent="-609600"/>
            <a:r>
              <a:rPr lang="en-US" altLang="en-US">
                <a:latin typeface="Garamond" panose="02020404030301010803" pitchFamily="18" charset="0"/>
                <a:cs typeface="Times New Roman" panose="02020603050405020304" pitchFamily="18" charset="0"/>
              </a:rPr>
              <a:t>A message digest created with a key</a:t>
            </a:r>
          </a:p>
          <a:p>
            <a:pPr marL="609600" indent="-609600"/>
            <a:r>
              <a:rPr lang="en-US" altLang="en-US">
                <a:latin typeface="Garamond" panose="02020404030301010803" pitchFamily="18" charset="0"/>
                <a:cs typeface="Times New Roman" panose="02020603050405020304" pitchFamily="18" charset="0"/>
              </a:rPr>
              <a:t>Creates security by requiring a secret key to be possesses by both parties in order to retrieve the message</a:t>
            </a:r>
          </a:p>
        </p:txBody>
      </p:sp>
      <p:sp>
        <p:nvSpPr>
          <p:cNvPr id="439299" name="Rectangle 1027">
            <a:extLst>
              <a:ext uri="{FF2B5EF4-FFF2-40B4-BE49-F238E27FC236}">
                <a16:creationId xmlns:a16="http://schemas.microsoft.com/office/drawing/2014/main" id="{BAA69F72-B5BA-A808-2B9D-57DB78204847}"/>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39300" name="Rectangle 1028">
            <a:extLst>
              <a:ext uri="{FF2B5EF4-FFF2-40B4-BE49-F238E27FC236}">
                <a16:creationId xmlns:a16="http://schemas.microsoft.com/office/drawing/2014/main" id="{A6F53197-20BE-B1ED-7C69-056BB529130D}"/>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Message Authentication Codes </a:t>
            </a:r>
            <a:br>
              <a:rPr lang="en-US" altLang="en-US" sz="3600">
                <a:solidFill>
                  <a:srgbClr val="CC0000"/>
                </a:solidFill>
              </a:rPr>
            </a:br>
            <a:r>
              <a:rPr lang="en-US" altLang="en-US" sz="2400">
                <a:solidFill>
                  <a:srgbClr val="333399"/>
                </a:solidFill>
                <a:latin typeface="Arial" panose="020B0604020202020204" pitchFamily="34" charset="0"/>
              </a:rPr>
              <a:t>Basics </a:t>
            </a:r>
          </a:p>
        </p:txBody>
      </p:sp>
      <p:sp>
        <p:nvSpPr>
          <p:cNvPr id="439301" name="AutoShape 1029">
            <a:extLst>
              <a:ext uri="{FF2B5EF4-FFF2-40B4-BE49-F238E27FC236}">
                <a16:creationId xmlns:a16="http://schemas.microsoft.com/office/drawing/2014/main" id="{12E53CF5-61F8-E1DC-1F28-DF896D35B9D9}"/>
              </a:ext>
            </a:extLst>
          </p:cNvPr>
          <p:cNvSpPr>
            <a:spLocks noChangeArrowheads="1"/>
          </p:cNvSpPr>
          <p:nvPr/>
        </p:nvSpPr>
        <p:spPr bwMode="auto">
          <a:xfrm>
            <a:off x="3124200" y="3543300"/>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CC0000"/>
                </a:solidFill>
              </a:rPr>
              <a:t>Message</a:t>
            </a:r>
          </a:p>
        </p:txBody>
      </p:sp>
      <p:sp>
        <p:nvSpPr>
          <p:cNvPr id="439302" name="AutoShape 1030">
            <a:extLst>
              <a:ext uri="{FF2B5EF4-FFF2-40B4-BE49-F238E27FC236}">
                <a16:creationId xmlns:a16="http://schemas.microsoft.com/office/drawing/2014/main" id="{AA711FB9-2424-E95F-BAB6-E33BA07592F6}"/>
              </a:ext>
            </a:extLst>
          </p:cNvPr>
          <p:cNvSpPr>
            <a:spLocks noChangeArrowheads="1"/>
          </p:cNvSpPr>
          <p:nvPr/>
        </p:nvSpPr>
        <p:spPr bwMode="auto">
          <a:xfrm>
            <a:off x="5497513" y="3505200"/>
            <a:ext cx="1143000" cy="1066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Message</a:t>
            </a:r>
          </a:p>
          <a:p>
            <a:pPr algn="ctr"/>
            <a:r>
              <a:rPr lang="en-US" altLang="en-US" sz="1200"/>
              <a:t>Digest</a:t>
            </a:r>
          </a:p>
          <a:p>
            <a:pPr algn="ctr"/>
            <a:r>
              <a:rPr lang="en-US" altLang="en-US" sz="1200"/>
              <a:t>Algorithm</a:t>
            </a:r>
          </a:p>
          <a:p>
            <a:pPr algn="ctr"/>
            <a:endParaRPr lang="en-US" altLang="en-US" sz="1200">
              <a:solidFill>
                <a:srgbClr val="CC0000"/>
              </a:solidFill>
            </a:endParaRPr>
          </a:p>
        </p:txBody>
      </p:sp>
      <p:sp>
        <p:nvSpPr>
          <p:cNvPr id="439303" name="Line 1031">
            <a:extLst>
              <a:ext uri="{FF2B5EF4-FFF2-40B4-BE49-F238E27FC236}">
                <a16:creationId xmlns:a16="http://schemas.microsoft.com/office/drawing/2014/main" id="{85FF0F75-DBE1-DEF4-21A8-6E7EF0F26604}"/>
              </a:ext>
            </a:extLst>
          </p:cNvPr>
          <p:cNvSpPr>
            <a:spLocks noChangeShapeType="1"/>
          </p:cNvSpPr>
          <p:nvPr/>
        </p:nvSpPr>
        <p:spPr bwMode="auto">
          <a:xfrm rot="16200000">
            <a:off x="7364413" y="3314700"/>
            <a:ext cx="0" cy="1447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304" name="AutoShape 1032">
            <a:extLst>
              <a:ext uri="{FF2B5EF4-FFF2-40B4-BE49-F238E27FC236}">
                <a16:creationId xmlns:a16="http://schemas.microsoft.com/office/drawing/2014/main" id="{0EFE9C31-44E7-C05F-55BD-50EBAD4920DD}"/>
              </a:ext>
            </a:extLst>
          </p:cNvPr>
          <p:cNvSpPr>
            <a:spLocks noChangeArrowheads="1"/>
          </p:cNvSpPr>
          <p:nvPr/>
        </p:nvSpPr>
        <p:spPr bwMode="auto">
          <a:xfrm>
            <a:off x="8088313" y="3543300"/>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CC0000"/>
                </a:solidFill>
              </a:rPr>
              <a:t>Digest</a:t>
            </a:r>
          </a:p>
        </p:txBody>
      </p:sp>
      <p:sp>
        <p:nvSpPr>
          <p:cNvPr id="439305" name="Line 1033">
            <a:extLst>
              <a:ext uri="{FF2B5EF4-FFF2-40B4-BE49-F238E27FC236}">
                <a16:creationId xmlns:a16="http://schemas.microsoft.com/office/drawing/2014/main" id="{5EAB0D7C-B62A-A2B0-BD61-7031C343BDFA}"/>
              </a:ext>
            </a:extLst>
          </p:cNvPr>
          <p:cNvSpPr>
            <a:spLocks noChangeShapeType="1"/>
          </p:cNvSpPr>
          <p:nvPr/>
        </p:nvSpPr>
        <p:spPr bwMode="auto">
          <a:xfrm rot="16200000">
            <a:off x="4773613" y="3314700"/>
            <a:ext cx="0" cy="1447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306" name="Line 1034">
            <a:extLst>
              <a:ext uri="{FF2B5EF4-FFF2-40B4-BE49-F238E27FC236}">
                <a16:creationId xmlns:a16="http://schemas.microsoft.com/office/drawing/2014/main" id="{00DDFAD6-5540-8291-B95B-B59E4EBEDAB0}"/>
              </a:ext>
            </a:extLst>
          </p:cNvPr>
          <p:cNvSpPr>
            <a:spLocks noChangeShapeType="1"/>
          </p:cNvSpPr>
          <p:nvPr/>
        </p:nvSpPr>
        <p:spPr bwMode="auto">
          <a:xfrm flipV="1">
            <a:off x="6011864" y="4572000"/>
            <a:ext cx="1587"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9307" name="Text Box 1035">
            <a:extLst>
              <a:ext uri="{FF2B5EF4-FFF2-40B4-BE49-F238E27FC236}">
                <a16:creationId xmlns:a16="http://schemas.microsoft.com/office/drawing/2014/main" id="{9CB58619-30C8-E4B2-ECFE-EDFB23784346}"/>
              </a:ext>
            </a:extLst>
          </p:cNvPr>
          <p:cNvSpPr txBox="1">
            <a:spLocks noChangeArrowheads="1"/>
          </p:cNvSpPr>
          <p:nvPr/>
        </p:nvSpPr>
        <p:spPr bwMode="auto">
          <a:xfrm>
            <a:off x="5480051" y="5867401"/>
            <a:ext cx="9962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Secret Key</a:t>
            </a:r>
          </a:p>
        </p:txBody>
      </p:sp>
      <p:grpSp>
        <p:nvGrpSpPr>
          <p:cNvPr id="439308" name="Group 1036">
            <a:extLst>
              <a:ext uri="{FF2B5EF4-FFF2-40B4-BE49-F238E27FC236}">
                <a16:creationId xmlns:a16="http://schemas.microsoft.com/office/drawing/2014/main" id="{44A6DD76-F51A-BB03-8F9A-A0319E3B1711}"/>
              </a:ext>
            </a:extLst>
          </p:cNvPr>
          <p:cNvGrpSpPr>
            <a:grpSpLocks/>
          </p:cNvGrpSpPr>
          <p:nvPr/>
        </p:nvGrpSpPr>
        <p:grpSpPr bwMode="auto">
          <a:xfrm>
            <a:off x="5572126" y="5105400"/>
            <a:ext cx="923925" cy="762000"/>
            <a:chOff x="1458" y="2544"/>
            <a:chExt cx="582" cy="648"/>
          </a:xfrm>
        </p:grpSpPr>
        <p:graphicFrame>
          <p:nvGraphicFramePr>
            <p:cNvPr id="439309" name="Object 1037">
              <a:extLst>
                <a:ext uri="{FF2B5EF4-FFF2-40B4-BE49-F238E27FC236}">
                  <a16:creationId xmlns:a16="http://schemas.microsoft.com/office/drawing/2014/main" id="{BAE3B25A-63FD-C66F-A84D-AC5D6FC3194A}"/>
                </a:ext>
              </a:extLst>
            </p:cNvPr>
            <p:cNvGraphicFramePr>
              <a:graphicFrameLocks noChangeAspect="1"/>
            </p:cNvGraphicFramePr>
            <p:nvPr/>
          </p:nvGraphicFramePr>
          <p:xfrm>
            <a:off x="1618" y="2592"/>
            <a:ext cx="278" cy="528"/>
          </p:xfrm>
          <a:graphic>
            <a:graphicData uri="http://schemas.openxmlformats.org/presentationml/2006/ole">
              <mc:AlternateContent xmlns:mc="http://schemas.openxmlformats.org/markup-compatibility/2006">
                <mc:Choice xmlns:v="urn:schemas-microsoft-com:vml" Requires="v">
                  <p:oleObj name="Clip" r:id="rId3" imgW="1395360" imgH="2658600" progId="MS_ClipArt_Gallery.2">
                    <p:embed/>
                  </p:oleObj>
                </mc:Choice>
                <mc:Fallback>
                  <p:oleObj name="Clip" r:id="rId3" imgW="1395360" imgH="2658600" progId="MS_ClipArt_Gallery.2">
                    <p:embed/>
                    <p:pic>
                      <p:nvPicPr>
                        <p:cNvPr id="439309" name="Object 1037">
                          <a:extLst>
                            <a:ext uri="{FF2B5EF4-FFF2-40B4-BE49-F238E27FC236}">
                              <a16:creationId xmlns:a16="http://schemas.microsoft.com/office/drawing/2014/main" id="{BAE3B25A-63FD-C66F-A84D-AC5D6FC3194A}"/>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618" y="2592"/>
                          <a:ext cx="278"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9310" name="Rectangle 1038">
              <a:extLst>
                <a:ext uri="{FF2B5EF4-FFF2-40B4-BE49-F238E27FC236}">
                  <a16:creationId xmlns:a16="http://schemas.microsoft.com/office/drawing/2014/main" id="{88B4B940-4647-9C4B-3E50-7D52D9D76A86}"/>
                </a:ext>
              </a:extLst>
            </p:cNvPr>
            <p:cNvSpPr>
              <a:spLocks noChangeArrowheads="1"/>
            </p:cNvSpPr>
            <p:nvPr/>
          </p:nvSpPr>
          <p:spPr bwMode="auto">
            <a:xfrm>
              <a:off x="1458" y="2544"/>
              <a:ext cx="582" cy="64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1026">
            <a:extLst>
              <a:ext uri="{FF2B5EF4-FFF2-40B4-BE49-F238E27FC236}">
                <a16:creationId xmlns:a16="http://schemas.microsoft.com/office/drawing/2014/main" id="{1DB6C693-5752-D826-3C92-1E3281BB4D12}"/>
              </a:ext>
            </a:extLst>
          </p:cNvPr>
          <p:cNvSpPr>
            <a:spLocks noGrp="1" noChangeArrowheads="1"/>
          </p:cNvSpPr>
          <p:nvPr>
            <p:ph idx="1"/>
          </p:nvPr>
        </p:nvSpPr>
        <p:spPr>
          <a:xfrm>
            <a:off x="2209800" y="1143000"/>
            <a:ext cx="8229600" cy="5562600"/>
          </a:xfrm>
        </p:spPr>
        <p:txBody>
          <a:bodyPr/>
          <a:lstStyle/>
          <a:p>
            <a:pPr marL="609600" indent="-609600"/>
            <a:r>
              <a:rPr lang="en-US" altLang="en-US" sz="2400">
                <a:latin typeface="Garamond" panose="02020404030301010803" pitchFamily="18" charset="0"/>
                <a:cs typeface="Times New Roman" panose="02020603050405020304" pitchFamily="18" charset="0"/>
              </a:rPr>
              <a:t>Password is secret character string only known to user and server</a:t>
            </a:r>
          </a:p>
          <a:p>
            <a:pPr marL="609600" indent="-609600"/>
            <a:r>
              <a:rPr lang="en-US" altLang="en-US" sz="2400">
                <a:latin typeface="Garamond" panose="02020404030301010803" pitchFamily="18" charset="0"/>
                <a:cs typeface="Times New Roman" panose="02020603050405020304" pitchFamily="18" charset="0"/>
              </a:rPr>
              <a:t>Message Digests commonly used for password authentication</a:t>
            </a:r>
          </a:p>
          <a:p>
            <a:pPr marL="609600" indent="-609600"/>
            <a:r>
              <a:rPr lang="en-US" altLang="en-US" sz="2400">
                <a:latin typeface="Garamond" panose="02020404030301010803" pitchFamily="18" charset="0"/>
                <a:cs typeface="Times New Roman" panose="02020603050405020304" pitchFamily="18" charset="0"/>
              </a:rPr>
              <a:t>Stored hash of the password is a lesser risk</a:t>
            </a:r>
          </a:p>
          <a:p>
            <a:pPr marL="1100138" lvl="1" indent="-533400"/>
            <a:r>
              <a:rPr lang="en-US" altLang="en-US" sz="2000">
                <a:latin typeface="Garamond" panose="02020404030301010803" pitchFamily="18" charset="0"/>
                <a:cs typeface="Times New Roman" panose="02020603050405020304" pitchFamily="18" charset="0"/>
              </a:rPr>
              <a:t>Hacker can not reverse the hash except by brute force attack</a:t>
            </a:r>
          </a:p>
          <a:p>
            <a:pPr marL="609600" indent="-609600"/>
            <a:r>
              <a:rPr lang="en-US" altLang="en-US" sz="2400">
                <a:latin typeface="Garamond" panose="02020404030301010803" pitchFamily="18" charset="0"/>
                <a:cs typeface="Times New Roman" panose="02020603050405020304" pitchFamily="18" charset="0"/>
              </a:rPr>
              <a:t>Problems with password based authentication</a:t>
            </a:r>
          </a:p>
          <a:p>
            <a:pPr marL="1100138" lvl="1" indent="-533400"/>
            <a:r>
              <a:rPr lang="en-US" altLang="en-US" sz="2000">
                <a:latin typeface="Garamond" panose="02020404030301010803" pitchFamily="18" charset="0"/>
                <a:cs typeface="Times New Roman" panose="02020603050405020304" pitchFamily="18" charset="0"/>
              </a:rPr>
              <a:t>Attacker learns password by social engineering</a:t>
            </a:r>
          </a:p>
          <a:p>
            <a:pPr marL="1100138" lvl="1" indent="-533400"/>
            <a:r>
              <a:rPr lang="en-US" altLang="en-US" sz="2000">
                <a:latin typeface="Garamond" panose="02020404030301010803" pitchFamily="18" charset="0"/>
                <a:cs typeface="Times New Roman" panose="02020603050405020304" pitchFamily="18" charset="0"/>
              </a:rPr>
              <a:t>Attacker cracks password by brute-force and/or guesswork </a:t>
            </a:r>
          </a:p>
          <a:p>
            <a:pPr marL="1100138" lvl="1" indent="-533400"/>
            <a:r>
              <a:rPr lang="en-US" altLang="en-US" sz="2000">
                <a:latin typeface="Garamond" panose="02020404030301010803" pitchFamily="18" charset="0"/>
                <a:cs typeface="Times New Roman" panose="02020603050405020304" pitchFamily="18" charset="0"/>
              </a:rPr>
              <a:t>Eavesdrops password if it is communicated unprotected over the network</a:t>
            </a:r>
          </a:p>
          <a:p>
            <a:pPr marL="1100138" lvl="1" indent="-533400"/>
            <a:r>
              <a:rPr lang="en-US" altLang="en-US" sz="2000">
                <a:latin typeface="Garamond" panose="02020404030301010803" pitchFamily="18" charset="0"/>
                <a:cs typeface="Times New Roman" panose="02020603050405020304" pitchFamily="18" charset="0"/>
              </a:rPr>
              <a:t>Replays an encrypted password back to the authentication server</a:t>
            </a:r>
          </a:p>
        </p:txBody>
      </p:sp>
      <p:sp>
        <p:nvSpPr>
          <p:cNvPr id="403459" name="Rectangle 1027">
            <a:extLst>
              <a:ext uri="{FF2B5EF4-FFF2-40B4-BE49-F238E27FC236}">
                <a16:creationId xmlns:a16="http://schemas.microsoft.com/office/drawing/2014/main" id="{06D5C4DC-745A-6F11-2EFC-94F39ED9746D}"/>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03460" name="Rectangle 1028">
            <a:extLst>
              <a:ext uri="{FF2B5EF4-FFF2-40B4-BE49-F238E27FC236}">
                <a16:creationId xmlns:a16="http://schemas.microsoft.com/office/drawing/2014/main" id="{D26F1BD0-BCFB-948C-479D-2B22E1BD0FDC}"/>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Password Authentication </a:t>
            </a:r>
            <a:br>
              <a:rPr lang="en-US" altLang="en-US" sz="3600">
                <a:solidFill>
                  <a:srgbClr val="CC0000"/>
                </a:solidFill>
              </a:rPr>
            </a:br>
            <a:r>
              <a:rPr lang="en-US" altLang="en-US" sz="2400">
                <a:solidFill>
                  <a:srgbClr val="333399"/>
                </a:solidFill>
                <a:latin typeface="Arial" panose="020B0604020202020204" pitchFamily="34" charset="0"/>
              </a:rPr>
              <a:t>Basics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C194B637-F7CC-B759-909D-DCBCB22AC2E3}"/>
              </a:ext>
            </a:extLst>
          </p:cNvPr>
          <p:cNvSpPr>
            <a:spLocks noGrp="1" noChangeArrowheads="1"/>
          </p:cNvSpPr>
          <p:nvPr>
            <p:ph idx="1"/>
          </p:nvPr>
        </p:nvSpPr>
        <p:spPr>
          <a:xfrm>
            <a:off x="2209800" y="1143000"/>
            <a:ext cx="8229600" cy="5562600"/>
          </a:xfrm>
        </p:spPr>
        <p:txBody>
          <a:bodyPr>
            <a:normAutofit fontScale="85000" lnSpcReduction="20000"/>
          </a:bodyPr>
          <a:lstStyle/>
          <a:p>
            <a:pPr marL="609600" indent="-609600"/>
            <a:r>
              <a:rPr lang="en-US" altLang="en-US" sz="1800">
                <a:latin typeface="Garamond" panose="02020404030301010803" pitchFamily="18" charset="0"/>
                <a:cs typeface="Times New Roman" panose="02020603050405020304" pitchFamily="18" charset="0"/>
              </a:rPr>
              <a:t>Set of rules that governs the communication of data related to authentication between the server and the user</a:t>
            </a:r>
          </a:p>
          <a:p>
            <a:pPr marL="609600" indent="-609600"/>
            <a:r>
              <a:rPr lang="en-US" altLang="en-US" sz="1800">
                <a:latin typeface="Garamond" panose="02020404030301010803" pitchFamily="18" charset="0"/>
                <a:cs typeface="Times New Roman" panose="02020603050405020304" pitchFamily="18" charset="0"/>
              </a:rPr>
              <a:t>Techniques used to build a protocol are</a:t>
            </a:r>
          </a:p>
          <a:p>
            <a:pPr marL="1100138" lvl="1" indent="-533400"/>
            <a:r>
              <a:rPr lang="en-US" altLang="en-US" sz="1800">
                <a:latin typeface="Garamond" panose="02020404030301010803" pitchFamily="18" charset="0"/>
                <a:cs typeface="Times New Roman" panose="02020603050405020304" pitchFamily="18" charset="0"/>
              </a:rPr>
              <a:t>Transformed password</a:t>
            </a:r>
          </a:p>
          <a:p>
            <a:pPr marL="1366838" lvl="2" indent="-457200"/>
            <a:r>
              <a:rPr lang="en-US" altLang="en-US" sz="1600">
                <a:latin typeface="Garamond" panose="02020404030301010803" pitchFamily="18" charset="0"/>
                <a:cs typeface="Times New Roman" panose="02020603050405020304" pitchFamily="18" charset="0"/>
              </a:rPr>
              <a:t>Password transformed using one way function before transmission</a:t>
            </a:r>
          </a:p>
          <a:p>
            <a:pPr marL="1366838" lvl="2" indent="-457200"/>
            <a:r>
              <a:rPr lang="en-US" altLang="en-US" sz="1600">
                <a:latin typeface="Garamond" panose="02020404030301010803" pitchFamily="18" charset="0"/>
                <a:cs typeface="Times New Roman" panose="02020603050405020304" pitchFamily="18" charset="0"/>
              </a:rPr>
              <a:t>Prevents eavesdropping but not replay</a:t>
            </a:r>
          </a:p>
          <a:p>
            <a:pPr marL="1100138" lvl="1" indent="-533400"/>
            <a:r>
              <a:rPr lang="en-US" altLang="en-US" sz="1800">
                <a:latin typeface="Garamond" panose="02020404030301010803" pitchFamily="18" charset="0"/>
                <a:cs typeface="Times New Roman" panose="02020603050405020304" pitchFamily="18" charset="0"/>
              </a:rPr>
              <a:t>Challenge-response</a:t>
            </a:r>
          </a:p>
          <a:p>
            <a:pPr marL="1366838" lvl="2" indent="-457200"/>
            <a:r>
              <a:rPr lang="en-US" altLang="en-US" sz="1600">
                <a:latin typeface="Garamond" panose="02020404030301010803" pitchFamily="18" charset="0"/>
                <a:cs typeface="Times New Roman" panose="02020603050405020304" pitchFamily="18" charset="0"/>
              </a:rPr>
              <a:t>Server sends a random value (challenge) to the client along with the authentication request. This must be included in the response</a:t>
            </a:r>
          </a:p>
          <a:p>
            <a:pPr marL="1366838" lvl="2" indent="-457200"/>
            <a:r>
              <a:rPr lang="en-US" altLang="en-US" sz="1600">
                <a:latin typeface="Garamond" panose="02020404030301010803" pitchFamily="18" charset="0"/>
                <a:cs typeface="Times New Roman" panose="02020603050405020304" pitchFamily="18" charset="0"/>
              </a:rPr>
              <a:t>Protects against replay</a:t>
            </a:r>
          </a:p>
          <a:p>
            <a:pPr marL="1100138" lvl="1" indent="-533400"/>
            <a:r>
              <a:rPr lang="en-US" altLang="en-US" sz="1800">
                <a:latin typeface="Garamond" panose="02020404030301010803" pitchFamily="18" charset="0"/>
                <a:cs typeface="Times New Roman" panose="02020603050405020304" pitchFamily="18" charset="0"/>
              </a:rPr>
              <a:t>Time Stamp</a:t>
            </a:r>
          </a:p>
          <a:p>
            <a:pPr marL="1366838" lvl="2" indent="-457200"/>
            <a:r>
              <a:rPr lang="en-US" altLang="en-US" sz="1600">
                <a:latin typeface="Garamond" panose="02020404030301010803" pitchFamily="18" charset="0"/>
                <a:cs typeface="Times New Roman" panose="02020603050405020304" pitchFamily="18" charset="0"/>
              </a:rPr>
              <a:t>The authentication from the client to server must have time-stamp embedded</a:t>
            </a:r>
          </a:p>
          <a:p>
            <a:pPr marL="1366838" lvl="2" indent="-457200"/>
            <a:r>
              <a:rPr lang="en-US" altLang="en-US" sz="1600">
                <a:latin typeface="Garamond" panose="02020404030301010803" pitchFamily="18" charset="0"/>
                <a:cs typeface="Times New Roman" panose="02020603050405020304" pitchFamily="18" charset="0"/>
              </a:rPr>
              <a:t>Server checks if the time is reasonable</a:t>
            </a:r>
          </a:p>
          <a:p>
            <a:pPr marL="1366838" lvl="2" indent="-457200"/>
            <a:r>
              <a:rPr lang="en-US" altLang="en-US" sz="1600">
                <a:latin typeface="Garamond" panose="02020404030301010803" pitchFamily="18" charset="0"/>
                <a:cs typeface="Times New Roman" panose="02020603050405020304" pitchFamily="18" charset="0"/>
              </a:rPr>
              <a:t>Protects against replay</a:t>
            </a:r>
          </a:p>
          <a:p>
            <a:pPr marL="1366838" lvl="2" indent="-457200"/>
            <a:r>
              <a:rPr lang="en-US" altLang="en-US" sz="1600">
                <a:latin typeface="Garamond" panose="02020404030301010803" pitchFamily="18" charset="0"/>
                <a:cs typeface="Times New Roman" panose="02020603050405020304" pitchFamily="18" charset="0"/>
              </a:rPr>
              <a:t>Depends on synchronization of clocks on computers</a:t>
            </a:r>
          </a:p>
          <a:p>
            <a:pPr marL="1100138" lvl="1" indent="-533400"/>
            <a:r>
              <a:rPr lang="en-US" altLang="en-US" sz="1800">
                <a:latin typeface="Garamond" panose="02020404030301010803" pitchFamily="18" charset="0"/>
                <a:cs typeface="Times New Roman" panose="02020603050405020304" pitchFamily="18" charset="0"/>
              </a:rPr>
              <a:t>One-time password</a:t>
            </a:r>
          </a:p>
          <a:p>
            <a:pPr marL="1366838" lvl="2" indent="-457200"/>
            <a:r>
              <a:rPr lang="en-US" altLang="en-US" sz="1600">
                <a:latin typeface="Garamond" panose="02020404030301010803" pitchFamily="18" charset="0"/>
                <a:cs typeface="Times New Roman" panose="02020603050405020304" pitchFamily="18" charset="0"/>
              </a:rPr>
              <a:t>New password obtained by passing user-password through one-way function n times which keeps incrementing</a:t>
            </a:r>
          </a:p>
          <a:p>
            <a:pPr marL="1366838" lvl="2" indent="-457200"/>
            <a:r>
              <a:rPr lang="en-US" altLang="en-US" sz="1600">
                <a:latin typeface="Garamond" panose="02020404030301010803" pitchFamily="18" charset="0"/>
                <a:cs typeface="Times New Roman" panose="02020603050405020304" pitchFamily="18" charset="0"/>
              </a:rPr>
              <a:t>Protects against replay as well as eavesdropping</a:t>
            </a:r>
          </a:p>
        </p:txBody>
      </p:sp>
      <p:sp>
        <p:nvSpPr>
          <p:cNvPr id="405507" name="Rectangle 3">
            <a:extLst>
              <a:ext uri="{FF2B5EF4-FFF2-40B4-BE49-F238E27FC236}">
                <a16:creationId xmlns:a16="http://schemas.microsoft.com/office/drawing/2014/main" id="{347CF82B-C8C2-A883-3D65-F170032F172D}"/>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05508" name="Rectangle 4">
            <a:extLst>
              <a:ext uri="{FF2B5EF4-FFF2-40B4-BE49-F238E27FC236}">
                <a16:creationId xmlns:a16="http://schemas.microsoft.com/office/drawing/2014/main" id="{80365D20-33B5-165B-1AF2-61D947BAB34F}"/>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Authentication Protocols </a:t>
            </a:r>
            <a:br>
              <a:rPr lang="en-US" altLang="en-US" sz="3600">
                <a:solidFill>
                  <a:srgbClr val="CC0000"/>
                </a:solidFill>
              </a:rPr>
            </a:br>
            <a:r>
              <a:rPr lang="en-US" altLang="en-US" sz="2400">
                <a:solidFill>
                  <a:srgbClr val="333399"/>
                </a:solidFill>
                <a:latin typeface="Arial" panose="020B0604020202020204" pitchFamily="34" charset="0"/>
              </a:rPr>
              <a:t>Basics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9C8E7A03-5BE9-42EC-C581-3033CCFB7DD1}"/>
              </a:ext>
            </a:extLst>
          </p:cNvPr>
          <p:cNvSpPr>
            <a:spLocks noGrp="1" noChangeArrowheads="1"/>
          </p:cNvSpPr>
          <p:nvPr>
            <p:ph idx="1"/>
          </p:nvPr>
        </p:nvSpPr>
        <p:spPr>
          <a:xfrm>
            <a:off x="2209800" y="1143000"/>
            <a:ext cx="8229600" cy="5410200"/>
          </a:xfrm>
        </p:spPr>
        <p:txBody>
          <a:bodyPr/>
          <a:lstStyle/>
          <a:p>
            <a:pPr marL="609600" indent="-609600"/>
            <a:r>
              <a:rPr lang="en-US" altLang="en-US" sz="2400">
                <a:latin typeface="Garamond" panose="02020404030301010803" pitchFamily="18" charset="0"/>
                <a:cs typeface="Times New Roman" panose="02020603050405020304" pitchFamily="18" charset="0"/>
              </a:rPr>
              <a:t>Kerberos is an authentication service that uses symmetric key encryption and a key distribution center.</a:t>
            </a:r>
          </a:p>
          <a:p>
            <a:pPr marL="609600" indent="-609600"/>
            <a:r>
              <a:rPr lang="en-US" altLang="en-US" sz="2400">
                <a:latin typeface="Garamond" panose="02020404030301010803" pitchFamily="18" charset="0"/>
                <a:cs typeface="Times New Roman" panose="02020603050405020304" pitchFamily="18" charset="0"/>
              </a:rPr>
              <a:t>Kerberos Authentication server contains symmetric keys of all users and also contains information on which user has access privilege to which services on the network</a:t>
            </a:r>
          </a:p>
          <a:p>
            <a:pPr marL="609600" indent="-609600"/>
            <a:endParaRPr lang="en-US" altLang="en-US" sz="2400">
              <a:latin typeface="Garamond" panose="02020404030301010803" pitchFamily="18" charset="0"/>
              <a:cs typeface="Times New Roman" panose="02020603050405020304" pitchFamily="18" charset="0"/>
            </a:endParaRPr>
          </a:p>
        </p:txBody>
      </p:sp>
      <p:sp>
        <p:nvSpPr>
          <p:cNvPr id="443395" name="Rectangle 3">
            <a:extLst>
              <a:ext uri="{FF2B5EF4-FFF2-40B4-BE49-F238E27FC236}">
                <a16:creationId xmlns:a16="http://schemas.microsoft.com/office/drawing/2014/main" id="{3A3B9BF4-D964-193D-B966-785B1EF9B4D7}"/>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43396" name="Rectangle 4">
            <a:extLst>
              <a:ext uri="{FF2B5EF4-FFF2-40B4-BE49-F238E27FC236}">
                <a16:creationId xmlns:a16="http://schemas.microsoft.com/office/drawing/2014/main" id="{E0F7EFAD-9C3A-686C-1E8F-6CC943668A84}"/>
              </a:ext>
            </a:extLst>
          </p:cNvPr>
          <p:cNvSpPr>
            <a:spLocks noChangeArrowheads="1"/>
          </p:cNvSpPr>
          <p:nvPr/>
        </p:nvSpPr>
        <p:spPr bwMode="auto">
          <a:xfrm>
            <a:off x="23622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Authentication Protocols </a:t>
            </a:r>
            <a:br>
              <a:rPr lang="en-US" altLang="en-US" sz="3600">
                <a:solidFill>
                  <a:srgbClr val="CC0000"/>
                </a:solidFill>
              </a:rPr>
            </a:br>
            <a:r>
              <a:rPr lang="en-US" altLang="en-US" sz="2400">
                <a:solidFill>
                  <a:srgbClr val="333399"/>
                </a:solidFill>
                <a:latin typeface="Arial" panose="020B0604020202020204" pitchFamily="34" charset="0"/>
              </a:rPr>
              <a:t>Kerberos</a:t>
            </a:r>
            <a:endParaRPr lang="en-US" altLang="en-US" sz="2600">
              <a:solidFill>
                <a:srgbClr val="CC0000"/>
              </a:solidFill>
              <a:latin typeface="Arial-Bold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CB121011-81AD-777C-B18E-A2DFD62ADF46}"/>
              </a:ext>
            </a:extLst>
          </p:cNvPr>
          <p:cNvSpPr>
            <a:spLocks noGrp="1" noChangeArrowheads="1"/>
          </p:cNvSpPr>
          <p:nvPr>
            <p:ph idx="1"/>
          </p:nvPr>
        </p:nvSpPr>
        <p:spPr>
          <a:xfrm>
            <a:off x="2209800" y="1143000"/>
            <a:ext cx="8229600" cy="5562600"/>
          </a:xfrm>
        </p:spPr>
        <p:txBody>
          <a:bodyPr>
            <a:normAutofit lnSpcReduction="10000"/>
          </a:bodyPr>
          <a:lstStyle/>
          <a:p>
            <a:pPr marL="609600" indent="-609600"/>
            <a:r>
              <a:rPr lang="en-US" altLang="en-US" sz="2400">
                <a:latin typeface="Garamond" panose="02020404030301010803" pitchFamily="18" charset="0"/>
                <a:cs typeface="Times New Roman" panose="02020603050405020304" pitchFamily="18" charset="0"/>
              </a:rPr>
              <a:t>Personal Tokens are hardware devices that generate unique strings that are usually used in conjunction with passwords for authentication</a:t>
            </a:r>
          </a:p>
          <a:p>
            <a:pPr marL="609600" indent="-609600"/>
            <a:r>
              <a:rPr lang="en-US" altLang="en-US" sz="2400">
                <a:latin typeface="Garamond" panose="02020404030301010803" pitchFamily="18" charset="0"/>
                <a:cs typeface="Times New Roman" panose="02020603050405020304" pitchFamily="18" charset="0"/>
              </a:rPr>
              <a:t>Different types of tokens exist</a:t>
            </a:r>
          </a:p>
          <a:p>
            <a:pPr marL="1100138" lvl="1" indent="-533400"/>
            <a:r>
              <a:rPr lang="en-US" altLang="en-US" sz="2000">
                <a:latin typeface="Garamond" panose="02020404030301010803" pitchFamily="18" charset="0"/>
                <a:cs typeface="Times New Roman" panose="02020603050405020304" pitchFamily="18" charset="0"/>
              </a:rPr>
              <a:t>Storage Token: A secret value that is stored on a token and is available after the token has been unlocked using a PIN</a:t>
            </a:r>
          </a:p>
          <a:p>
            <a:pPr marL="1100138" lvl="1" indent="-533400"/>
            <a:r>
              <a:rPr lang="en-US" altLang="en-US" sz="2000">
                <a:latin typeface="Garamond" panose="02020404030301010803" pitchFamily="18" charset="0"/>
                <a:cs typeface="Times New Roman" panose="02020603050405020304" pitchFamily="18" charset="0"/>
              </a:rPr>
              <a:t>Synchronous one-time password generator: Generate a new password periodically (e.g. each minute) based on time and a secret code stored in the token</a:t>
            </a:r>
          </a:p>
          <a:p>
            <a:pPr marL="1100138" lvl="1" indent="-533400"/>
            <a:r>
              <a:rPr lang="en-US" altLang="en-US" sz="2000">
                <a:latin typeface="Garamond" panose="02020404030301010803" pitchFamily="18" charset="0"/>
                <a:cs typeface="Times New Roman" panose="02020603050405020304" pitchFamily="18" charset="0"/>
              </a:rPr>
              <a:t>Challenge-response: Token computes a number based on a challenge value sent by the server </a:t>
            </a:r>
          </a:p>
          <a:p>
            <a:pPr marL="1100138" lvl="1" indent="-533400"/>
            <a:r>
              <a:rPr lang="en-US" altLang="en-US" sz="2000">
                <a:latin typeface="Garamond" panose="02020404030301010803" pitchFamily="18" charset="0"/>
                <a:cs typeface="Times New Roman" panose="02020603050405020304" pitchFamily="18" charset="0"/>
              </a:rPr>
              <a:t>Digital Signature Token: Contains the digital signature private key and computes a computes a digital signature on a supplied data value</a:t>
            </a:r>
          </a:p>
          <a:p>
            <a:pPr marL="609600" indent="-609600"/>
            <a:r>
              <a:rPr lang="en-US" altLang="en-US" sz="2400">
                <a:latin typeface="Garamond" panose="02020404030301010803" pitchFamily="18" charset="0"/>
                <a:cs typeface="Times New Roman" panose="02020603050405020304" pitchFamily="18" charset="0"/>
              </a:rPr>
              <a:t>A variety of different physical forms of tokens exist</a:t>
            </a:r>
          </a:p>
          <a:p>
            <a:pPr marL="1100138" lvl="1" indent="-533400"/>
            <a:r>
              <a:rPr lang="en-US" altLang="en-US" sz="2000">
                <a:latin typeface="Garamond" panose="02020404030301010803" pitchFamily="18" charset="0"/>
                <a:cs typeface="Times New Roman" panose="02020603050405020304" pitchFamily="18" charset="0"/>
              </a:rPr>
              <a:t>e.g. hand-held devices, Smart Cards, PCMCIA cards, USB tokens</a:t>
            </a:r>
          </a:p>
          <a:p>
            <a:pPr marL="609600" indent="-609600">
              <a:buNone/>
            </a:pPr>
            <a:endParaRPr lang="en-US" altLang="en-US">
              <a:latin typeface="Garamond" panose="02020404030301010803" pitchFamily="18" charset="0"/>
              <a:cs typeface="Times New Roman" panose="02020603050405020304" pitchFamily="18" charset="0"/>
            </a:endParaRPr>
          </a:p>
        </p:txBody>
      </p:sp>
      <p:sp>
        <p:nvSpPr>
          <p:cNvPr id="409603" name="Rectangle 3">
            <a:extLst>
              <a:ext uri="{FF2B5EF4-FFF2-40B4-BE49-F238E27FC236}">
                <a16:creationId xmlns:a16="http://schemas.microsoft.com/office/drawing/2014/main" id="{6CDDE74E-449A-62E7-BA36-19255B7D3A10}"/>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09604" name="Rectangle 4">
            <a:extLst>
              <a:ext uri="{FF2B5EF4-FFF2-40B4-BE49-F238E27FC236}">
                <a16:creationId xmlns:a16="http://schemas.microsoft.com/office/drawing/2014/main" id="{5B479BA5-A0BC-11D4-58E5-68EDD5616740}"/>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Authentication </a:t>
            </a:r>
            <a:br>
              <a:rPr lang="en-US" altLang="en-US" sz="3600">
                <a:solidFill>
                  <a:srgbClr val="CC0000"/>
                </a:solidFill>
              </a:rPr>
            </a:br>
            <a:r>
              <a:rPr lang="en-US" altLang="en-US" sz="2400">
                <a:solidFill>
                  <a:srgbClr val="333399"/>
                </a:solidFill>
                <a:latin typeface="Arial" panose="020B0604020202020204" pitchFamily="34" charset="0"/>
              </a:rPr>
              <a:t>Personal Tokens</a:t>
            </a:r>
            <a:endParaRPr lang="en-US" altLang="en-US" sz="2600">
              <a:solidFill>
                <a:srgbClr val="CC0000"/>
              </a:solidFill>
              <a:latin typeface="Arial-BoldM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B558EE9C-E10F-AE7C-9633-9938386FB9CC}"/>
              </a:ext>
            </a:extLst>
          </p:cNvPr>
          <p:cNvSpPr>
            <a:spLocks noGrp="1" noChangeArrowheads="1"/>
          </p:cNvSpPr>
          <p:nvPr>
            <p:ph idx="1"/>
          </p:nvPr>
        </p:nvSpPr>
        <p:spPr>
          <a:xfrm>
            <a:off x="2209800" y="1143000"/>
            <a:ext cx="8153400" cy="5486400"/>
          </a:xfrm>
        </p:spPr>
        <p:txBody>
          <a:bodyPr/>
          <a:lstStyle/>
          <a:p>
            <a:pPr marL="609600" indent="-609600"/>
            <a:r>
              <a:rPr lang="en-US" altLang="en-US">
                <a:latin typeface="Garamond" panose="02020404030301010803" pitchFamily="18" charset="0"/>
                <a:cs typeface="Times New Roman" panose="02020603050405020304" pitchFamily="18" charset="0"/>
              </a:rPr>
              <a:t>Uses certain biological characteristics for authentication</a:t>
            </a:r>
          </a:p>
          <a:p>
            <a:pPr marL="1100138" lvl="1" indent="-533400"/>
            <a:r>
              <a:rPr lang="en-US" altLang="en-US">
                <a:latin typeface="Garamond" panose="02020404030301010803" pitchFamily="18" charset="0"/>
                <a:cs typeface="Times New Roman" panose="02020603050405020304" pitchFamily="18" charset="0"/>
              </a:rPr>
              <a:t>Biometric reader measures physiological indicia and compares them to specified values</a:t>
            </a:r>
          </a:p>
          <a:p>
            <a:pPr marL="1100138" lvl="1" indent="-533400"/>
            <a:r>
              <a:rPr lang="en-US" altLang="en-US">
                <a:latin typeface="Garamond" panose="02020404030301010803" pitchFamily="18" charset="0"/>
                <a:cs typeface="Times New Roman" panose="02020603050405020304" pitchFamily="18" charset="0"/>
              </a:rPr>
              <a:t>It is not capable of securing information over the network</a:t>
            </a:r>
          </a:p>
          <a:p>
            <a:pPr marL="609600" indent="-609600"/>
            <a:r>
              <a:rPr lang="en-US" altLang="en-US">
                <a:latin typeface="Garamond" panose="02020404030301010803" pitchFamily="18" charset="0"/>
                <a:cs typeface="Times New Roman" panose="02020603050405020304" pitchFamily="18" charset="0"/>
              </a:rPr>
              <a:t>Different techniques exist</a:t>
            </a:r>
          </a:p>
          <a:p>
            <a:pPr marL="1100138" lvl="1" indent="-533400"/>
            <a:r>
              <a:rPr lang="en-US" altLang="en-US">
                <a:latin typeface="Garamond" panose="02020404030301010803" pitchFamily="18" charset="0"/>
                <a:cs typeface="Times New Roman" panose="02020603050405020304" pitchFamily="18" charset="0"/>
              </a:rPr>
              <a:t>Fingerprint Recognition</a:t>
            </a:r>
          </a:p>
          <a:p>
            <a:pPr marL="1100138" lvl="1" indent="-533400"/>
            <a:r>
              <a:rPr lang="en-US" altLang="en-US">
                <a:latin typeface="Garamond" panose="02020404030301010803" pitchFamily="18" charset="0"/>
                <a:cs typeface="Times New Roman" panose="02020603050405020304" pitchFamily="18" charset="0"/>
              </a:rPr>
              <a:t>Voice Recognition</a:t>
            </a:r>
          </a:p>
          <a:p>
            <a:pPr marL="1100138" lvl="1" indent="-533400"/>
            <a:r>
              <a:rPr lang="en-US" altLang="en-US">
                <a:latin typeface="Garamond" panose="02020404030301010803" pitchFamily="18" charset="0"/>
                <a:cs typeface="Times New Roman" panose="02020603050405020304" pitchFamily="18" charset="0"/>
              </a:rPr>
              <a:t>Handwriting Recognition</a:t>
            </a:r>
          </a:p>
          <a:p>
            <a:pPr marL="1100138" lvl="1" indent="-533400"/>
            <a:r>
              <a:rPr lang="en-US" altLang="en-US">
                <a:latin typeface="Garamond" panose="02020404030301010803" pitchFamily="18" charset="0"/>
                <a:cs typeface="Times New Roman" panose="02020603050405020304" pitchFamily="18" charset="0"/>
              </a:rPr>
              <a:t>Face Recognition</a:t>
            </a:r>
          </a:p>
          <a:p>
            <a:pPr marL="1100138" lvl="1" indent="-533400"/>
            <a:r>
              <a:rPr lang="en-US" altLang="en-US">
                <a:latin typeface="Garamond" panose="02020404030301010803" pitchFamily="18" charset="0"/>
                <a:cs typeface="Times New Roman" panose="02020603050405020304" pitchFamily="18" charset="0"/>
              </a:rPr>
              <a:t>Retinal Scan</a:t>
            </a:r>
          </a:p>
          <a:p>
            <a:pPr marL="1100138" lvl="1" indent="-533400"/>
            <a:r>
              <a:rPr lang="en-US" altLang="en-US">
                <a:latin typeface="Garamond" panose="02020404030301010803" pitchFamily="18" charset="0"/>
                <a:cs typeface="Times New Roman" panose="02020603050405020304" pitchFamily="18" charset="0"/>
              </a:rPr>
              <a:t>Hand Geometry Recognition</a:t>
            </a:r>
          </a:p>
          <a:p>
            <a:pPr marL="609600" indent="-609600">
              <a:buNone/>
            </a:pPr>
            <a:endParaRPr lang="en-US" altLang="en-US">
              <a:latin typeface="Garamond" panose="02020404030301010803" pitchFamily="18" charset="0"/>
              <a:cs typeface="Times New Roman" panose="02020603050405020304" pitchFamily="18" charset="0"/>
            </a:endParaRPr>
          </a:p>
        </p:txBody>
      </p:sp>
      <p:sp>
        <p:nvSpPr>
          <p:cNvPr id="411651" name="Rectangle 3">
            <a:extLst>
              <a:ext uri="{FF2B5EF4-FFF2-40B4-BE49-F238E27FC236}">
                <a16:creationId xmlns:a16="http://schemas.microsoft.com/office/drawing/2014/main" id="{3E997A31-214A-D565-AD55-FD5D3A2DE2F5}"/>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11652" name="Rectangle 4">
            <a:extLst>
              <a:ext uri="{FF2B5EF4-FFF2-40B4-BE49-F238E27FC236}">
                <a16:creationId xmlns:a16="http://schemas.microsoft.com/office/drawing/2014/main" id="{A9951042-B91C-3AA1-CDBC-716778B56613}"/>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Authentication </a:t>
            </a:r>
            <a:br>
              <a:rPr lang="en-US" altLang="en-US" sz="3600">
                <a:solidFill>
                  <a:srgbClr val="CC0000"/>
                </a:solidFill>
              </a:rPr>
            </a:br>
            <a:r>
              <a:rPr lang="en-US" altLang="en-US" sz="2400">
                <a:solidFill>
                  <a:srgbClr val="333399"/>
                </a:solidFill>
                <a:latin typeface="Arial" panose="020B0604020202020204" pitchFamily="34" charset="0"/>
              </a:rPr>
              <a:t>Biometrics</a:t>
            </a:r>
            <a:endParaRPr lang="en-US" altLang="en-US" sz="2600">
              <a:solidFill>
                <a:srgbClr val="CC0000"/>
              </a:solidFill>
              <a:latin typeface="Arial-BoldM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1A97F0A3-E961-318E-4EA0-7D7F3E6ED4B9}"/>
              </a:ext>
            </a:extLst>
          </p:cNvPr>
          <p:cNvSpPr>
            <a:spLocks noGrp="1" noChangeArrowheads="1"/>
          </p:cNvSpPr>
          <p:nvPr>
            <p:ph idx="1"/>
          </p:nvPr>
        </p:nvSpPr>
        <p:spPr>
          <a:xfrm>
            <a:off x="5562600" y="3048000"/>
            <a:ext cx="4953000" cy="2362200"/>
          </a:xfrm>
        </p:spPr>
        <p:txBody>
          <a:bodyPr>
            <a:normAutofit fontScale="92500" lnSpcReduction="20000"/>
          </a:bodyPr>
          <a:lstStyle/>
          <a:p>
            <a:pPr marL="609600" indent="-609600"/>
            <a:r>
              <a:rPr lang="en-US" altLang="en-US" sz="1600">
                <a:latin typeface="Garamond" panose="02020404030301010803" pitchFamily="18" charset="0"/>
                <a:cs typeface="Times New Roman" panose="02020603050405020304" pitchFamily="18" charset="0"/>
              </a:rPr>
              <a:t>Probability of two irises producing exactly the same code: 1 in 10 to the 78th power</a:t>
            </a:r>
          </a:p>
          <a:p>
            <a:pPr marL="609600" indent="-609600"/>
            <a:r>
              <a:rPr lang="en-US" altLang="en-US" sz="1600">
                <a:latin typeface="Garamond" panose="02020404030301010803" pitchFamily="18" charset="0"/>
                <a:cs typeface="Times New Roman" panose="02020603050405020304" pitchFamily="18" charset="0"/>
              </a:rPr>
              <a:t>Independent variables (degrees of freedom) extracted: 266</a:t>
            </a:r>
          </a:p>
          <a:p>
            <a:pPr marL="609600" indent="-609600"/>
            <a:r>
              <a:rPr lang="en-US" altLang="en-US" sz="1600">
                <a:latin typeface="Garamond" panose="02020404030301010803" pitchFamily="18" charset="0"/>
                <a:cs typeface="Times New Roman" panose="02020603050405020304" pitchFamily="18" charset="0"/>
              </a:rPr>
              <a:t>IrisCode record size: 512 bytes</a:t>
            </a:r>
          </a:p>
          <a:p>
            <a:pPr marL="609600" indent="-609600"/>
            <a:r>
              <a:rPr lang="en-US" altLang="en-US" sz="1600">
                <a:latin typeface="Garamond" panose="02020404030301010803" pitchFamily="18" charset="0"/>
                <a:cs typeface="Times New Roman" panose="02020603050405020304" pitchFamily="18" charset="0"/>
              </a:rPr>
              <a:t>Operating systems compatibility: DOS and Windows (NT/95)</a:t>
            </a:r>
          </a:p>
          <a:p>
            <a:pPr marL="609600" indent="-609600"/>
            <a:r>
              <a:rPr lang="en-US" altLang="en-US" sz="1600">
                <a:latin typeface="Garamond" panose="02020404030301010803" pitchFamily="18" charset="0"/>
                <a:cs typeface="Times New Roman" panose="02020603050405020304" pitchFamily="18" charset="0"/>
              </a:rPr>
              <a:t>Average identification speed (database of 100,000 IrisCode records): one to two seconds</a:t>
            </a:r>
          </a:p>
          <a:p>
            <a:pPr marL="609600" indent="-609600"/>
            <a:endParaRPr lang="en-US" altLang="en-US" sz="1600">
              <a:latin typeface="Garamond" panose="02020404030301010803" pitchFamily="18" charset="0"/>
              <a:cs typeface="Times New Roman" panose="02020603050405020304" pitchFamily="18" charset="0"/>
            </a:endParaRPr>
          </a:p>
          <a:p>
            <a:pPr marL="609600" indent="-609600">
              <a:buNone/>
            </a:pPr>
            <a:endParaRPr lang="en-US" altLang="en-US" sz="1600">
              <a:latin typeface="Garamond" panose="02020404030301010803" pitchFamily="18" charset="0"/>
              <a:cs typeface="Times New Roman" panose="02020603050405020304" pitchFamily="18" charset="0"/>
            </a:endParaRPr>
          </a:p>
        </p:txBody>
      </p:sp>
      <p:sp>
        <p:nvSpPr>
          <p:cNvPr id="413699" name="Rectangle 3">
            <a:extLst>
              <a:ext uri="{FF2B5EF4-FFF2-40B4-BE49-F238E27FC236}">
                <a16:creationId xmlns:a16="http://schemas.microsoft.com/office/drawing/2014/main" id="{F048B265-4C95-9B54-AEF7-5D9D4AF0F61C}"/>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13700" name="Rectangle 4">
            <a:extLst>
              <a:ext uri="{FF2B5EF4-FFF2-40B4-BE49-F238E27FC236}">
                <a16:creationId xmlns:a16="http://schemas.microsoft.com/office/drawing/2014/main" id="{DA7D72B1-9559-0ED3-F7B4-14124ECAA2BF}"/>
              </a:ext>
            </a:extLst>
          </p:cNvPr>
          <p:cNvSpPr>
            <a:spLocks noChangeArrowheads="1"/>
          </p:cNvSpPr>
          <p:nvPr/>
        </p:nvSpPr>
        <p:spPr bwMode="auto">
          <a:xfrm>
            <a:off x="23622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Authentication </a:t>
            </a:r>
            <a:br>
              <a:rPr lang="en-US" altLang="en-US" sz="3600">
                <a:solidFill>
                  <a:srgbClr val="CC0000"/>
                </a:solidFill>
              </a:rPr>
            </a:br>
            <a:r>
              <a:rPr lang="en-US" altLang="en-US" sz="2400">
                <a:solidFill>
                  <a:srgbClr val="333399"/>
                </a:solidFill>
                <a:latin typeface="Arial" panose="020B0604020202020204" pitchFamily="34" charset="0"/>
              </a:rPr>
              <a:t>Iris Recognition</a:t>
            </a:r>
            <a:endParaRPr lang="en-US" altLang="en-US" sz="2600">
              <a:solidFill>
                <a:srgbClr val="CC0000"/>
              </a:solidFill>
              <a:latin typeface="Arial-BoldMT"/>
            </a:endParaRPr>
          </a:p>
        </p:txBody>
      </p:sp>
      <p:pic>
        <p:nvPicPr>
          <p:cNvPr id="413701" name="Picture 5">
            <a:extLst>
              <a:ext uri="{FF2B5EF4-FFF2-40B4-BE49-F238E27FC236}">
                <a16:creationId xmlns:a16="http://schemas.microsoft.com/office/drawing/2014/main" id="{2FA6548C-37E6-EB44-6CE8-5F967627B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320800"/>
            <a:ext cx="2794000" cy="4318000"/>
          </a:xfrm>
          <a:prstGeom prst="rect">
            <a:avLst/>
          </a:prstGeom>
          <a:noFill/>
          <a:extLst>
            <a:ext uri="{909E8E84-426E-40DD-AFC4-6F175D3DCCD1}">
              <a14:hiddenFill xmlns:a14="http://schemas.microsoft.com/office/drawing/2010/main">
                <a:solidFill>
                  <a:srgbClr val="FFFFFF"/>
                </a:solidFill>
              </a14:hiddenFill>
            </a:ext>
          </a:extLst>
        </p:spPr>
      </p:pic>
      <p:grpSp>
        <p:nvGrpSpPr>
          <p:cNvPr id="413704" name="Group 8">
            <a:extLst>
              <a:ext uri="{FF2B5EF4-FFF2-40B4-BE49-F238E27FC236}">
                <a16:creationId xmlns:a16="http://schemas.microsoft.com/office/drawing/2014/main" id="{331A2DF0-E319-9ABA-BD43-E2D75D0313E8}"/>
              </a:ext>
            </a:extLst>
          </p:cNvPr>
          <p:cNvGrpSpPr>
            <a:grpSpLocks/>
          </p:cNvGrpSpPr>
          <p:nvPr/>
        </p:nvGrpSpPr>
        <p:grpSpPr bwMode="auto">
          <a:xfrm>
            <a:off x="6367464" y="1828800"/>
            <a:ext cx="3005137" cy="458788"/>
            <a:chOff x="0" y="0"/>
            <a:chExt cx="1893" cy="289"/>
          </a:xfrm>
        </p:grpSpPr>
        <p:sp>
          <p:nvSpPr>
            <p:cNvPr id="413702" name="Rectangle 6">
              <a:extLst>
                <a:ext uri="{FF2B5EF4-FFF2-40B4-BE49-F238E27FC236}">
                  <a16:creationId xmlns:a16="http://schemas.microsoft.com/office/drawing/2014/main" id="{272A1141-1359-9EBF-53D7-E1BEF5E40186}"/>
                </a:ext>
              </a:extLst>
            </p:cNvPr>
            <p:cNvSpPr>
              <a:spLocks noChangeArrowheads="1"/>
            </p:cNvSpPr>
            <p:nvPr/>
          </p:nvSpPr>
          <p:spPr bwMode="auto">
            <a:xfrm>
              <a:off x="0" y="0"/>
              <a:ext cx="189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413703" name="Rectangle 7">
              <a:extLst>
                <a:ext uri="{FF2B5EF4-FFF2-40B4-BE49-F238E27FC236}">
                  <a16:creationId xmlns:a16="http://schemas.microsoft.com/office/drawing/2014/main" id="{FD03118B-2037-C429-DBA0-FAB8C12444B1}"/>
                </a:ext>
              </a:extLst>
            </p:cNvPr>
            <p:cNvSpPr>
              <a:spLocks noChangeArrowheads="1"/>
            </p:cNvSpPr>
            <p:nvPr/>
          </p:nvSpPr>
          <p:spPr bwMode="auto">
            <a:xfrm>
              <a:off x="0" y="0"/>
              <a:ext cx="189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grpSp>
      <p:sp>
        <p:nvSpPr>
          <p:cNvPr id="413705" name="Rectangle 9">
            <a:extLst>
              <a:ext uri="{FF2B5EF4-FFF2-40B4-BE49-F238E27FC236}">
                <a16:creationId xmlns:a16="http://schemas.microsoft.com/office/drawing/2014/main" id="{97D7A82C-53D0-DC3F-A41B-58175529E3EF}"/>
              </a:ext>
            </a:extLst>
          </p:cNvPr>
          <p:cNvSpPr>
            <a:spLocks noChangeArrowheads="1"/>
          </p:cNvSpPr>
          <p:nvPr/>
        </p:nvSpPr>
        <p:spPr bwMode="auto">
          <a:xfrm>
            <a:off x="5867400" y="1371600"/>
            <a:ext cx="4495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solidFill>
                  <a:srgbClr val="000000"/>
                </a:solidFill>
                <a:latin typeface="Garamond" panose="02020404030301010803" pitchFamily="18" charset="0"/>
                <a:cs typeface="Arial" panose="020B0604020202020204" pitchFamily="34" charset="0"/>
              </a:rPr>
              <a:t>The scanning process takes advantage of the natural patterns in people's irises, digitizing them for identification purposes</a:t>
            </a:r>
          </a:p>
        </p:txBody>
      </p:sp>
      <p:sp>
        <p:nvSpPr>
          <p:cNvPr id="413706" name="Rectangle 10">
            <a:extLst>
              <a:ext uri="{FF2B5EF4-FFF2-40B4-BE49-F238E27FC236}">
                <a16:creationId xmlns:a16="http://schemas.microsoft.com/office/drawing/2014/main" id="{898EE8DE-4E82-D168-7B0D-D74A419D33CE}"/>
              </a:ext>
            </a:extLst>
          </p:cNvPr>
          <p:cNvSpPr>
            <a:spLocks noChangeArrowheads="1"/>
          </p:cNvSpPr>
          <p:nvPr/>
        </p:nvSpPr>
        <p:spPr bwMode="auto">
          <a:xfrm>
            <a:off x="5492750" y="2530476"/>
            <a:ext cx="85927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a:solidFill>
                  <a:srgbClr val="CC0000"/>
                </a:solidFill>
                <a:latin typeface="Garamond" panose="02020404030301010803" pitchFamily="18" charset="0"/>
              </a:rPr>
              <a:t>Facts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9F3D01D2-7062-5D1A-2AD5-A5A3D28FA130}"/>
              </a:ext>
            </a:extLst>
          </p:cNvPr>
          <p:cNvSpPr>
            <a:spLocks noGrp="1" noChangeArrowheads="1"/>
          </p:cNvSpPr>
          <p:nvPr>
            <p:ph idx="1"/>
          </p:nvPr>
        </p:nvSpPr>
        <p:spPr>
          <a:xfrm>
            <a:off x="2209800" y="1143000"/>
            <a:ext cx="8229600" cy="2286000"/>
          </a:xfrm>
        </p:spPr>
        <p:txBody>
          <a:bodyPr/>
          <a:lstStyle/>
          <a:p>
            <a:pPr marL="609600" indent="-609600"/>
            <a:r>
              <a:rPr lang="en-US" altLang="en-US" sz="2400">
                <a:latin typeface="Garamond" panose="02020404030301010803" pitchFamily="18" charset="0"/>
                <a:cs typeface="Times New Roman" panose="02020603050405020304" pitchFamily="18" charset="0"/>
              </a:rPr>
              <a:t>A digital signature is a data item which accompanies or is logically associated with a digitally encoded message.</a:t>
            </a:r>
          </a:p>
          <a:p>
            <a:pPr marL="609600" indent="-609600"/>
            <a:r>
              <a:rPr lang="en-US" altLang="en-US" sz="2400">
                <a:latin typeface="Garamond" panose="02020404030301010803" pitchFamily="18" charset="0"/>
                <a:cs typeface="Times New Roman" panose="02020603050405020304" pitchFamily="18" charset="0"/>
              </a:rPr>
              <a:t>It has two goals</a:t>
            </a:r>
          </a:p>
          <a:p>
            <a:pPr marL="1100138" lvl="1" indent="-533400"/>
            <a:r>
              <a:rPr lang="en-US" altLang="en-US" sz="2000">
                <a:latin typeface="Garamond" panose="02020404030301010803" pitchFamily="18" charset="0"/>
                <a:cs typeface="Times New Roman" panose="02020603050405020304" pitchFamily="18" charset="0"/>
              </a:rPr>
              <a:t>A guarantee of the source of the data</a:t>
            </a:r>
          </a:p>
          <a:p>
            <a:pPr marL="1100138" lvl="1" indent="-533400"/>
            <a:r>
              <a:rPr lang="en-US" altLang="en-US" sz="2000">
                <a:latin typeface="Garamond" panose="02020404030301010803" pitchFamily="18" charset="0"/>
                <a:cs typeface="Times New Roman" panose="02020603050405020304" pitchFamily="18" charset="0"/>
              </a:rPr>
              <a:t>Proof that the data has not been tampered with</a:t>
            </a:r>
          </a:p>
        </p:txBody>
      </p:sp>
      <p:sp>
        <p:nvSpPr>
          <p:cNvPr id="419843" name="Rectangle 3">
            <a:extLst>
              <a:ext uri="{FF2B5EF4-FFF2-40B4-BE49-F238E27FC236}">
                <a16:creationId xmlns:a16="http://schemas.microsoft.com/office/drawing/2014/main" id="{95493D50-F99E-C41E-EB65-409445EE2E37}"/>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19844" name="Rectangle 4">
            <a:extLst>
              <a:ext uri="{FF2B5EF4-FFF2-40B4-BE49-F238E27FC236}">
                <a16:creationId xmlns:a16="http://schemas.microsoft.com/office/drawing/2014/main" id="{A3509261-8355-0E71-A622-CC6FD6F3385F}"/>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Authentication </a:t>
            </a:r>
            <a:br>
              <a:rPr lang="en-US" altLang="en-US" sz="3600">
                <a:solidFill>
                  <a:srgbClr val="CC0000"/>
                </a:solidFill>
              </a:rPr>
            </a:br>
            <a:r>
              <a:rPr lang="en-US" altLang="en-US" sz="2400">
                <a:solidFill>
                  <a:srgbClr val="333399"/>
                </a:solidFill>
                <a:latin typeface="Arial" panose="020B0604020202020204" pitchFamily="34" charset="0"/>
              </a:rPr>
              <a:t>Digital Signatures</a:t>
            </a:r>
          </a:p>
        </p:txBody>
      </p:sp>
      <p:sp>
        <p:nvSpPr>
          <p:cNvPr id="419845" name="AutoShape 5">
            <a:extLst>
              <a:ext uri="{FF2B5EF4-FFF2-40B4-BE49-F238E27FC236}">
                <a16:creationId xmlns:a16="http://schemas.microsoft.com/office/drawing/2014/main" id="{4AD4FCEA-F655-1188-4F50-AB9E1B0EA697}"/>
              </a:ext>
            </a:extLst>
          </p:cNvPr>
          <p:cNvSpPr>
            <a:spLocks noChangeArrowheads="1"/>
          </p:cNvSpPr>
          <p:nvPr/>
        </p:nvSpPr>
        <p:spPr bwMode="auto">
          <a:xfrm>
            <a:off x="1752600" y="3886200"/>
            <a:ext cx="7620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Message</a:t>
            </a:r>
          </a:p>
          <a:p>
            <a:pPr algn="ctr"/>
            <a:r>
              <a:rPr lang="en-US" altLang="en-US" sz="1100">
                <a:solidFill>
                  <a:schemeClr val="accent2"/>
                </a:solidFill>
              </a:rPr>
              <a:t>Sent to</a:t>
            </a:r>
          </a:p>
          <a:p>
            <a:pPr algn="ctr"/>
            <a:r>
              <a:rPr lang="en-US" altLang="en-US" sz="1100">
                <a:solidFill>
                  <a:schemeClr val="accent2"/>
                </a:solidFill>
              </a:rPr>
              <a:t>Receiver</a:t>
            </a:r>
          </a:p>
        </p:txBody>
      </p:sp>
      <p:sp>
        <p:nvSpPr>
          <p:cNvPr id="419846" name="AutoShape 6">
            <a:extLst>
              <a:ext uri="{FF2B5EF4-FFF2-40B4-BE49-F238E27FC236}">
                <a16:creationId xmlns:a16="http://schemas.microsoft.com/office/drawing/2014/main" id="{F9337B21-6BFD-E914-6420-036500C5D3F3}"/>
              </a:ext>
            </a:extLst>
          </p:cNvPr>
          <p:cNvSpPr>
            <a:spLocks noChangeArrowheads="1"/>
          </p:cNvSpPr>
          <p:nvPr/>
        </p:nvSpPr>
        <p:spPr bwMode="auto">
          <a:xfrm>
            <a:off x="3052764" y="3848100"/>
            <a:ext cx="903287" cy="9144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Digest</a:t>
            </a:r>
          </a:p>
          <a:p>
            <a:pPr algn="ctr"/>
            <a:r>
              <a:rPr lang="en-US" altLang="en-US" sz="1100">
                <a:solidFill>
                  <a:schemeClr val="accent2"/>
                </a:solidFill>
              </a:rPr>
              <a:t>Algorithm</a:t>
            </a:r>
          </a:p>
          <a:p>
            <a:pPr algn="ctr"/>
            <a:endParaRPr lang="en-US" altLang="en-US" sz="1100">
              <a:solidFill>
                <a:schemeClr val="accent2"/>
              </a:solidFill>
            </a:endParaRPr>
          </a:p>
        </p:txBody>
      </p:sp>
      <p:sp>
        <p:nvSpPr>
          <p:cNvPr id="419847" name="Line 7">
            <a:extLst>
              <a:ext uri="{FF2B5EF4-FFF2-40B4-BE49-F238E27FC236}">
                <a16:creationId xmlns:a16="http://schemas.microsoft.com/office/drawing/2014/main" id="{8BD6F5CD-5F6F-FB3F-D014-BD1A1FFB0254}"/>
              </a:ext>
            </a:extLst>
          </p:cNvPr>
          <p:cNvSpPr>
            <a:spLocks noChangeShapeType="1"/>
          </p:cNvSpPr>
          <p:nvPr/>
        </p:nvSpPr>
        <p:spPr bwMode="auto">
          <a:xfrm>
            <a:off x="3505200" y="4762500"/>
            <a:ext cx="1588"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48" name="Line 8">
            <a:extLst>
              <a:ext uri="{FF2B5EF4-FFF2-40B4-BE49-F238E27FC236}">
                <a16:creationId xmlns:a16="http://schemas.microsoft.com/office/drawing/2014/main" id="{614F46AA-A611-F043-946C-BA890790FA84}"/>
              </a:ext>
            </a:extLst>
          </p:cNvPr>
          <p:cNvSpPr>
            <a:spLocks noChangeShapeType="1"/>
          </p:cNvSpPr>
          <p:nvPr/>
        </p:nvSpPr>
        <p:spPr bwMode="auto">
          <a:xfrm rot="16200000">
            <a:off x="2780506" y="4077494"/>
            <a:ext cx="1588"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51" name="Line 11">
            <a:extLst>
              <a:ext uri="{FF2B5EF4-FFF2-40B4-BE49-F238E27FC236}">
                <a16:creationId xmlns:a16="http://schemas.microsoft.com/office/drawing/2014/main" id="{4EC584E4-841A-AD5D-1B64-44B0A7F03738}"/>
              </a:ext>
            </a:extLst>
          </p:cNvPr>
          <p:cNvSpPr>
            <a:spLocks noChangeShapeType="1"/>
          </p:cNvSpPr>
          <p:nvPr/>
        </p:nvSpPr>
        <p:spPr bwMode="auto">
          <a:xfrm rot="16200000">
            <a:off x="5676106" y="5525294"/>
            <a:ext cx="1588"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52" name="Line 12">
            <a:extLst>
              <a:ext uri="{FF2B5EF4-FFF2-40B4-BE49-F238E27FC236}">
                <a16:creationId xmlns:a16="http://schemas.microsoft.com/office/drawing/2014/main" id="{7E876ADE-6849-81B7-E722-93D71C534E60}"/>
              </a:ext>
            </a:extLst>
          </p:cNvPr>
          <p:cNvSpPr>
            <a:spLocks noChangeShapeType="1"/>
          </p:cNvSpPr>
          <p:nvPr/>
        </p:nvSpPr>
        <p:spPr bwMode="auto">
          <a:xfrm rot="16200000">
            <a:off x="4228307" y="5523707"/>
            <a:ext cx="1587"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56" name="AutoShape 16">
            <a:extLst>
              <a:ext uri="{FF2B5EF4-FFF2-40B4-BE49-F238E27FC236}">
                <a16:creationId xmlns:a16="http://schemas.microsoft.com/office/drawing/2014/main" id="{BDC63D02-AB4B-EC0A-371F-F8FC347B0A01}"/>
              </a:ext>
            </a:extLst>
          </p:cNvPr>
          <p:cNvSpPr>
            <a:spLocks noChangeArrowheads="1"/>
          </p:cNvSpPr>
          <p:nvPr/>
        </p:nvSpPr>
        <p:spPr bwMode="auto">
          <a:xfrm>
            <a:off x="5943600" y="5295900"/>
            <a:ext cx="7620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Digital</a:t>
            </a:r>
          </a:p>
          <a:p>
            <a:pPr algn="ctr"/>
            <a:r>
              <a:rPr lang="en-US" altLang="en-US" sz="1100">
                <a:solidFill>
                  <a:schemeClr val="accent2"/>
                </a:solidFill>
              </a:rPr>
              <a:t>Signature</a:t>
            </a:r>
          </a:p>
          <a:p>
            <a:pPr algn="ctr"/>
            <a:r>
              <a:rPr lang="en-US" altLang="en-US" sz="1100">
                <a:solidFill>
                  <a:schemeClr val="accent2"/>
                </a:solidFill>
              </a:rPr>
              <a:t>Sent to</a:t>
            </a:r>
          </a:p>
          <a:p>
            <a:pPr algn="ctr"/>
            <a:r>
              <a:rPr lang="en-US" altLang="en-US" sz="1100">
                <a:solidFill>
                  <a:schemeClr val="accent2"/>
                </a:solidFill>
              </a:rPr>
              <a:t>Receiver</a:t>
            </a:r>
          </a:p>
        </p:txBody>
      </p:sp>
      <p:graphicFrame>
        <p:nvGraphicFramePr>
          <p:cNvPr id="419859" name="Object 19">
            <a:extLst>
              <a:ext uri="{FF2B5EF4-FFF2-40B4-BE49-F238E27FC236}">
                <a16:creationId xmlns:a16="http://schemas.microsoft.com/office/drawing/2014/main" id="{0170AB05-CBAE-1ACF-C32B-CB212AF21CE4}"/>
              </a:ext>
            </a:extLst>
          </p:cNvPr>
          <p:cNvGraphicFramePr>
            <a:graphicFrameLocks noChangeAspect="1"/>
          </p:cNvGraphicFramePr>
          <p:nvPr/>
        </p:nvGraphicFramePr>
        <p:xfrm>
          <a:off x="4724401" y="4095751"/>
          <a:ext cx="441325" cy="620713"/>
        </p:xfrm>
        <a:graphic>
          <a:graphicData uri="http://schemas.openxmlformats.org/presentationml/2006/ole">
            <mc:AlternateContent xmlns:mc="http://schemas.openxmlformats.org/markup-compatibility/2006">
              <mc:Choice xmlns:v="urn:schemas-microsoft-com:vml" Requires="v">
                <p:oleObj name="Clip" r:id="rId3" imgW="1395360" imgH="2658600" progId="MS_ClipArt_Gallery.2">
                  <p:embed/>
                </p:oleObj>
              </mc:Choice>
              <mc:Fallback>
                <p:oleObj name="Clip" r:id="rId3" imgW="1395360" imgH="2658600" progId="MS_ClipArt_Gallery.2">
                  <p:embed/>
                  <p:pic>
                    <p:nvPicPr>
                      <p:cNvPr id="419859" name="Object 19">
                        <a:extLst>
                          <a:ext uri="{FF2B5EF4-FFF2-40B4-BE49-F238E27FC236}">
                            <a16:creationId xmlns:a16="http://schemas.microsoft.com/office/drawing/2014/main" id="{0170AB05-CBAE-1ACF-C32B-CB212AF21CE4}"/>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724401" y="4095751"/>
                        <a:ext cx="441325"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3" name="AutoShape 53">
            <a:extLst>
              <a:ext uri="{FF2B5EF4-FFF2-40B4-BE49-F238E27FC236}">
                <a16:creationId xmlns:a16="http://schemas.microsoft.com/office/drawing/2014/main" id="{2A2B6B89-92C8-1E70-41F6-B937CAF4595C}"/>
              </a:ext>
            </a:extLst>
          </p:cNvPr>
          <p:cNvSpPr>
            <a:spLocks noChangeArrowheads="1"/>
          </p:cNvSpPr>
          <p:nvPr/>
        </p:nvSpPr>
        <p:spPr bwMode="auto">
          <a:xfrm>
            <a:off x="3200400" y="5295900"/>
            <a:ext cx="7620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Message</a:t>
            </a:r>
          </a:p>
          <a:p>
            <a:pPr algn="ctr"/>
            <a:r>
              <a:rPr lang="en-US" altLang="en-US" sz="1100">
                <a:solidFill>
                  <a:schemeClr val="accent2"/>
                </a:solidFill>
              </a:rPr>
              <a:t>Digest</a:t>
            </a:r>
          </a:p>
        </p:txBody>
      </p:sp>
      <p:sp>
        <p:nvSpPr>
          <p:cNvPr id="419895" name="Line 55">
            <a:extLst>
              <a:ext uri="{FF2B5EF4-FFF2-40B4-BE49-F238E27FC236}">
                <a16:creationId xmlns:a16="http://schemas.microsoft.com/office/drawing/2014/main" id="{004DA4A9-BF74-45B6-DF5C-9669120C8CE5}"/>
              </a:ext>
            </a:extLst>
          </p:cNvPr>
          <p:cNvSpPr>
            <a:spLocks noChangeShapeType="1"/>
          </p:cNvSpPr>
          <p:nvPr/>
        </p:nvSpPr>
        <p:spPr bwMode="auto">
          <a:xfrm>
            <a:off x="4953000" y="4800600"/>
            <a:ext cx="1588"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896" name="Rectangle 56">
            <a:extLst>
              <a:ext uri="{FF2B5EF4-FFF2-40B4-BE49-F238E27FC236}">
                <a16:creationId xmlns:a16="http://schemas.microsoft.com/office/drawing/2014/main" id="{93AB47E4-E67D-FF0F-D6F7-21B69B8B6A18}"/>
              </a:ext>
            </a:extLst>
          </p:cNvPr>
          <p:cNvSpPr>
            <a:spLocks noChangeArrowheads="1"/>
          </p:cNvSpPr>
          <p:nvPr/>
        </p:nvSpPr>
        <p:spPr bwMode="auto">
          <a:xfrm>
            <a:off x="4419600" y="3505201"/>
            <a:ext cx="10668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100">
                <a:solidFill>
                  <a:schemeClr val="accent2"/>
                </a:solidFill>
              </a:rPr>
              <a:t>Sender’s </a:t>
            </a:r>
          </a:p>
          <a:p>
            <a:pPr algn="ctr">
              <a:spcBef>
                <a:spcPct val="50000"/>
              </a:spcBef>
            </a:pPr>
            <a:r>
              <a:rPr lang="en-US" altLang="en-US" sz="1100">
                <a:solidFill>
                  <a:schemeClr val="accent2"/>
                </a:solidFill>
              </a:rPr>
              <a:t>Private Key</a:t>
            </a:r>
          </a:p>
        </p:txBody>
      </p:sp>
      <p:sp>
        <p:nvSpPr>
          <p:cNvPr id="419899" name="Line 59">
            <a:extLst>
              <a:ext uri="{FF2B5EF4-FFF2-40B4-BE49-F238E27FC236}">
                <a16:creationId xmlns:a16="http://schemas.microsoft.com/office/drawing/2014/main" id="{135A502B-46B5-0752-508B-7A15F3AAA2D7}"/>
              </a:ext>
            </a:extLst>
          </p:cNvPr>
          <p:cNvSpPr>
            <a:spLocks noChangeShapeType="1"/>
          </p:cNvSpPr>
          <p:nvPr/>
        </p:nvSpPr>
        <p:spPr bwMode="auto">
          <a:xfrm rot="16200000">
            <a:off x="8914607" y="5028407"/>
            <a:ext cx="1587" cy="1524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419901" name="Object 61">
            <a:extLst>
              <a:ext uri="{FF2B5EF4-FFF2-40B4-BE49-F238E27FC236}">
                <a16:creationId xmlns:a16="http://schemas.microsoft.com/office/drawing/2014/main" id="{98ED0055-353D-022B-8B33-2056CC7C104A}"/>
              </a:ext>
            </a:extLst>
          </p:cNvPr>
          <p:cNvGraphicFramePr>
            <a:graphicFrameLocks noChangeAspect="1"/>
          </p:cNvGraphicFramePr>
          <p:nvPr/>
        </p:nvGraphicFramePr>
        <p:xfrm>
          <a:off x="7467601" y="4095751"/>
          <a:ext cx="441325" cy="620713"/>
        </p:xfrm>
        <a:graphic>
          <a:graphicData uri="http://schemas.openxmlformats.org/presentationml/2006/ole">
            <mc:AlternateContent xmlns:mc="http://schemas.openxmlformats.org/markup-compatibility/2006">
              <mc:Choice xmlns:v="urn:schemas-microsoft-com:vml" Requires="v">
                <p:oleObj name="Clip" r:id="rId5" imgW="1395360" imgH="2658600" progId="MS_ClipArt_Gallery.2">
                  <p:embed/>
                </p:oleObj>
              </mc:Choice>
              <mc:Fallback>
                <p:oleObj name="Clip" r:id="rId5" imgW="1395360" imgH="2658600" progId="MS_ClipArt_Gallery.2">
                  <p:embed/>
                  <p:pic>
                    <p:nvPicPr>
                      <p:cNvPr id="419901" name="Object 61">
                        <a:extLst>
                          <a:ext uri="{FF2B5EF4-FFF2-40B4-BE49-F238E27FC236}">
                            <a16:creationId xmlns:a16="http://schemas.microsoft.com/office/drawing/2014/main" id="{98ED0055-353D-022B-8B33-2056CC7C104A}"/>
                          </a:ext>
                        </a:extLst>
                      </p:cNvPr>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7467601" y="4095751"/>
                        <a:ext cx="441325"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03" name="Rectangle 63">
            <a:extLst>
              <a:ext uri="{FF2B5EF4-FFF2-40B4-BE49-F238E27FC236}">
                <a16:creationId xmlns:a16="http://schemas.microsoft.com/office/drawing/2014/main" id="{9D349330-9C80-F478-6149-2967BB48AB81}"/>
              </a:ext>
            </a:extLst>
          </p:cNvPr>
          <p:cNvSpPr>
            <a:spLocks noChangeArrowheads="1"/>
          </p:cNvSpPr>
          <p:nvPr/>
        </p:nvSpPr>
        <p:spPr bwMode="auto">
          <a:xfrm>
            <a:off x="7162800" y="3505201"/>
            <a:ext cx="10668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100">
                <a:solidFill>
                  <a:schemeClr val="accent2"/>
                </a:solidFill>
              </a:rPr>
              <a:t>Sender’s</a:t>
            </a:r>
          </a:p>
          <a:p>
            <a:pPr algn="ctr">
              <a:spcBef>
                <a:spcPct val="50000"/>
              </a:spcBef>
            </a:pPr>
            <a:r>
              <a:rPr lang="en-US" altLang="en-US" sz="1100">
                <a:solidFill>
                  <a:schemeClr val="accent2"/>
                </a:solidFill>
              </a:rPr>
              <a:t>Public Key</a:t>
            </a:r>
          </a:p>
        </p:txBody>
      </p:sp>
      <p:sp>
        <p:nvSpPr>
          <p:cNvPr id="419904" name="Line 64">
            <a:extLst>
              <a:ext uri="{FF2B5EF4-FFF2-40B4-BE49-F238E27FC236}">
                <a16:creationId xmlns:a16="http://schemas.microsoft.com/office/drawing/2014/main" id="{BFE34D3D-8A7B-395A-A0D7-919E47CE8276}"/>
              </a:ext>
            </a:extLst>
          </p:cNvPr>
          <p:cNvSpPr>
            <a:spLocks noChangeShapeType="1"/>
          </p:cNvSpPr>
          <p:nvPr/>
        </p:nvSpPr>
        <p:spPr bwMode="auto">
          <a:xfrm>
            <a:off x="7694614" y="4800600"/>
            <a:ext cx="1587"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05" name="Line 65">
            <a:extLst>
              <a:ext uri="{FF2B5EF4-FFF2-40B4-BE49-F238E27FC236}">
                <a16:creationId xmlns:a16="http://schemas.microsoft.com/office/drawing/2014/main" id="{A991CB49-F84B-81D1-DD41-3EDD55997119}"/>
              </a:ext>
            </a:extLst>
          </p:cNvPr>
          <p:cNvSpPr>
            <a:spLocks noChangeShapeType="1"/>
          </p:cNvSpPr>
          <p:nvPr/>
        </p:nvSpPr>
        <p:spPr bwMode="auto">
          <a:xfrm rot="16200000">
            <a:off x="9409907" y="4066382"/>
            <a:ext cx="1587"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06" name="AutoShape 66">
            <a:extLst>
              <a:ext uri="{FF2B5EF4-FFF2-40B4-BE49-F238E27FC236}">
                <a16:creationId xmlns:a16="http://schemas.microsoft.com/office/drawing/2014/main" id="{44DB7530-74CC-56BD-C0DE-E47FEF2697EB}"/>
              </a:ext>
            </a:extLst>
          </p:cNvPr>
          <p:cNvSpPr>
            <a:spLocks noChangeArrowheads="1"/>
          </p:cNvSpPr>
          <p:nvPr/>
        </p:nvSpPr>
        <p:spPr bwMode="auto">
          <a:xfrm>
            <a:off x="9677400" y="5295900"/>
            <a:ext cx="7620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Message</a:t>
            </a:r>
          </a:p>
          <a:p>
            <a:pPr algn="ctr"/>
            <a:r>
              <a:rPr lang="en-US" altLang="en-US" sz="1100">
                <a:solidFill>
                  <a:schemeClr val="accent2"/>
                </a:solidFill>
              </a:rPr>
              <a:t>Digest</a:t>
            </a:r>
          </a:p>
        </p:txBody>
      </p:sp>
      <p:sp>
        <p:nvSpPr>
          <p:cNvPr id="419907" name="Line 67">
            <a:extLst>
              <a:ext uri="{FF2B5EF4-FFF2-40B4-BE49-F238E27FC236}">
                <a16:creationId xmlns:a16="http://schemas.microsoft.com/office/drawing/2014/main" id="{1C7E59EB-C25A-0B25-350C-059D3AE864B9}"/>
              </a:ext>
            </a:extLst>
          </p:cNvPr>
          <p:cNvSpPr>
            <a:spLocks noChangeShapeType="1"/>
          </p:cNvSpPr>
          <p:nvPr/>
        </p:nvSpPr>
        <p:spPr bwMode="auto">
          <a:xfrm>
            <a:off x="6858000" y="3581400"/>
            <a:ext cx="0" cy="3124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08" name="Line 68">
            <a:extLst>
              <a:ext uri="{FF2B5EF4-FFF2-40B4-BE49-F238E27FC236}">
                <a16:creationId xmlns:a16="http://schemas.microsoft.com/office/drawing/2014/main" id="{D66F3CB9-3CE7-C448-6688-F93DC19FC911}"/>
              </a:ext>
            </a:extLst>
          </p:cNvPr>
          <p:cNvSpPr>
            <a:spLocks noChangeShapeType="1"/>
          </p:cNvSpPr>
          <p:nvPr/>
        </p:nvSpPr>
        <p:spPr bwMode="auto">
          <a:xfrm>
            <a:off x="2133600" y="3429000"/>
            <a:ext cx="655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09" name="Line 69">
            <a:extLst>
              <a:ext uri="{FF2B5EF4-FFF2-40B4-BE49-F238E27FC236}">
                <a16:creationId xmlns:a16="http://schemas.microsoft.com/office/drawing/2014/main" id="{23CAFE53-1724-1E0E-152C-D6201096D05B}"/>
              </a:ext>
            </a:extLst>
          </p:cNvPr>
          <p:cNvSpPr>
            <a:spLocks noChangeShapeType="1"/>
          </p:cNvSpPr>
          <p:nvPr/>
        </p:nvSpPr>
        <p:spPr bwMode="auto">
          <a:xfrm>
            <a:off x="2133600" y="3429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11" name="AutoShape 71">
            <a:extLst>
              <a:ext uri="{FF2B5EF4-FFF2-40B4-BE49-F238E27FC236}">
                <a16:creationId xmlns:a16="http://schemas.microsoft.com/office/drawing/2014/main" id="{9BDBF054-9D34-4BA7-6846-B9D995B0B986}"/>
              </a:ext>
            </a:extLst>
          </p:cNvPr>
          <p:cNvSpPr>
            <a:spLocks noChangeArrowheads="1"/>
          </p:cNvSpPr>
          <p:nvPr/>
        </p:nvSpPr>
        <p:spPr bwMode="auto">
          <a:xfrm>
            <a:off x="4500564" y="5334000"/>
            <a:ext cx="903287" cy="9144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Signature</a:t>
            </a:r>
          </a:p>
          <a:p>
            <a:pPr algn="ctr"/>
            <a:r>
              <a:rPr lang="en-US" altLang="en-US" sz="1100">
                <a:solidFill>
                  <a:schemeClr val="accent2"/>
                </a:solidFill>
              </a:rPr>
              <a:t>Algorithm</a:t>
            </a:r>
          </a:p>
          <a:p>
            <a:pPr algn="ctr"/>
            <a:endParaRPr lang="en-US" altLang="en-US" sz="1100">
              <a:solidFill>
                <a:schemeClr val="accent2"/>
              </a:solidFill>
            </a:endParaRPr>
          </a:p>
        </p:txBody>
      </p:sp>
      <p:sp>
        <p:nvSpPr>
          <p:cNvPr id="419912" name="AutoShape 72">
            <a:extLst>
              <a:ext uri="{FF2B5EF4-FFF2-40B4-BE49-F238E27FC236}">
                <a16:creationId xmlns:a16="http://schemas.microsoft.com/office/drawing/2014/main" id="{1C0A4A78-6BF6-E0AB-75CC-F1D350ED89F9}"/>
              </a:ext>
            </a:extLst>
          </p:cNvPr>
          <p:cNvSpPr>
            <a:spLocks noChangeArrowheads="1"/>
          </p:cNvSpPr>
          <p:nvPr/>
        </p:nvSpPr>
        <p:spPr bwMode="auto">
          <a:xfrm>
            <a:off x="7243764" y="5334000"/>
            <a:ext cx="903287" cy="9144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Signature</a:t>
            </a:r>
          </a:p>
          <a:p>
            <a:pPr algn="ctr"/>
            <a:r>
              <a:rPr lang="en-US" altLang="en-US" sz="1100">
                <a:solidFill>
                  <a:schemeClr val="accent2"/>
                </a:solidFill>
              </a:rPr>
              <a:t>Algorithm</a:t>
            </a:r>
          </a:p>
          <a:p>
            <a:pPr algn="ctr"/>
            <a:endParaRPr lang="en-US" altLang="en-US" sz="1100">
              <a:solidFill>
                <a:schemeClr val="accent2"/>
              </a:solidFill>
            </a:endParaRPr>
          </a:p>
        </p:txBody>
      </p:sp>
      <p:sp>
        <p:nvSpPr>
          <p:cNvPr id="419913" name="AutoShape 73">
            <a:extLst>
              <a:ext uri="{FF2B5EF4-FFF2-40B4-BE49-F238E27FC236}">
                <a16:creationId xmlns:a16="http://schemas.microsoft.com/office/drawing/2014/main" id="{50536B0C-24EB-2CC1-AB65-3399CF7985F1}"/>
              </a:ext>
            </a:extLst>
          </p:cNvPr>
          <p:cNvSpPr>
            <a:spLocks noChangeArrowheads="1"/>
          </p:cNvSpPr>
          <p:nvPr/>
        </p:nvSpPr>
        <p:spPr bwMode="auto">
          <a:xfrm>
            <a:off x="8229600" y="3876675"/>
            <a:ext cx="903288" cy="9144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Digest</a:t>
            </a:r>
          </a:p>
          <a:p>
            <a:pPr algn="ctr"/>
            <a:r>
              <a:rPr lang="en-US" altLang="en-US" sz="1100">
                <a:solidFill>
                  <a:schemeClr val="accent2"/>
                </a:solidFill>
              </a:rPr>
              <a:t>Algorithm</a:t>
            </a:r>
          </a:p>
          <a:p>
            <a:pPr algn="ctr"/>
            <a:endParaRPr lang="en-US" altLang="en-US" sz="1100">
              <a:solidFill>
                <a:schemeClr val="accent2"/>
              </a:solidFill>
            </a:endParaRPr>
          </a:p>
        </p:txBody>
      </p:sp>
      <p:sp>
        <p:nvSpPr>
          <p:cNvPr id="419915" name="AutoShape 75">
            <a:extLst>
              <a:ext uri="{FF2B5EF4-FFF2-40B4-BE49-F238E27FC236}">
                <a16:creationId xmlns:a16="http://schemas.microsoft.com/office/drawing/2014/main" id="{AB262832-4B38-DFB7-1C71-83025A0F2AC4}"/>
              </a:ext>
            </a:extLst>
          </p:cNvPr>
          <p:cNvSpPr>
            <a:spLocks noChangeArrowheads="1"/>
          </p:cNvSpPr>
          <p:nvPr/>
        </p:nvSpPr>
        <p:spPr bwMode="auto">
          <a:xfrm>
            <a:off x="9677400" y="3838575"/>
            <a:ext cx="7620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Message</a:t>
            </a:r>
          </a:p>
          <a:p>
            <a:pPr algn="ctr"/>
            <a:r>
              <a:rPr lang="en-US" altLang="en-US" sz="1100">
                <a:solidFill>
                  <a:schemeClr val="accent2"/>
                </a:solidFill>
              </a:rPr>
              <a:t>Digest</a:t>
            </a:r>
          </a:p>
        </p:txBody>
      </p:sp>
      <p:sp>
        <p:nvSpPr>
          <p:cNvPr id="419916" name="Line 76">
            <a:extLst>
              <a:ext uri="{FF2B5EF4-FFF2-40B4-BE49-F238E27FC236}">
                <a16:creationId xmlns:a16="http://schemas.microsoft.com/office/drawing/2014/main" id="{4F191BB5-FD33-696F-A67D-B9B19B493DC3}"/>
              </a:ext>
            </a:extLst>
          </p:cNvPr>
          <p:cNvSpPr>
            <a:spLocks noChangeShapeType="1"/>
          </p:cNvSpPr>
          <p:nvPr/>
        </p:nvSpPr>
        <p:spPr bwMode="auto">
          <a:xfrm>
            <a:off x="8686800" y="3429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17" name="Text Box 77">
            <a:extLst>
              <a:ext uri="{FF2B5EF4-FFF2-40B4-BE49-F238E27FC236}">
                <a16:creationId xmlns:a16="http://schemas.microsoft.com/office/drawing/2014/main" id="{3774E768-3D3B-1644-6827-DFE70FB29FBF}"/>
              </a:ext>
            </a:extLst>
          </p:cNvPr>
          <p:cNvSpPr txBox="1">
            <a:spLocks noChangeArrowheads="1"/>
          </p:cNvSpPr>
          <p:nvPr/>
        </p:nvSpPr>
        <p:spPr bwMode="auto">
          <a:xfrm>
            <a:off x="3413126" y="6364288"/>
            <a:ext cx="8915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rPr>
              <a:t>Sender</a:t>
            </a:r>
          </a:p>
        </p:txBody>
      </p:sp>
      <p:sp>
        <p:nvSpPr>
          <p:cNvPr id="419918" name="Text Box 78">
            <a:extLst>
              <a:ext uri="{FF2B5EF4-FFF2-40B4-BE49-F238E27FC236}">
                <a16:creationId xmlns:a16="http://schemas.microsoft.com/office/drawing/2014/main" id="{FB17BB9C-D9D6-8600-2C1D-A110F55209AA}"/>
              </a:ext>
            </a:extLst>
          </p:cNvPr>
          <p:cNvSpPr txBox="1">
            <a:spLocks noChangeArrowheads="1"/>
          </p:cNvSpPr>
          <p:nvPr/>
        </p:nvSpPr>
        <p:spPr bwMode="auto">
          <a:xfrm>
            <a:off x="7926388" y="6324600"/>
            <a:ext cx="1044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rPr>
              <a:t>Receiver</a:t>
            </a:r>
          </a:p>
        </p:txBody>
      </p:sp>
      <p:sp>
        <p:nvSpPr>
          <p:cNvPr id="419919" name="Line 79">
            <a:extLst>
              <a:ext uri="{FF2B5EF4-FFF2-40B4-BE49-F238E27FC236}">
                <a16:creationId xmlns:a16="http://schemas.microsoft.com/office/drawing/2014/main" id="{4AD8AF66-20A0-DCC9-1051-E81BE23F2E33}"/>
              </a:ext>
            </a:extLst>
          </p:cNvPr>
          <p:cNvSpPr>
            <a:spLocks noChangeShapeType="1"/>
          </p:cNvSpPr>
          <p:nvPr/>
        </p:nvSpPr>
        <p:spPr bwMode="auto">
          <a:xfrm>
            <a:off x="10058400" y="482917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20" name="Line 80">
            <a:extLst>
              <a:ext uri="{FF2B5EF4-FFF2-40B4-BE49-F238E27FC236}">
                <a16:creationId xmlns:a16="http://schemas.microsoft.com/office/drawing/2014/main" id="{7A3FA346-9299-011E-12A8-63EB5B15DD97}"/>
              </a:ext>
            </a:extLst>
          </p:cNvPr>
          <p:cNvSpPr>
            <a:spLocks noChangeShapeType="1"/>
          </p:cNvSpPr>
          <p:nvPr/>
        </p:nvSpPr>
        <p:spPr bwMode="auto">
          <a:xfrm flipV="1">
            <a:off x="10058400" y="51435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9921" name="Text Box 81">
            <a:extLst>
              <a:ext uri="{FF2B5EF4-FFF2-40B4-BE49-F238E27FC236}">
                <a16:creationId xmlns:a16="http://schemas.microsoft.com/office/drawing/2014/main" id="{B1BCFC87-AF8D-7688-7E1A-004A127C134A}"/>
              </a:ext>
            </a:extLst>
          </p:cNvPr>
          <p:cNvSpPr txBox="1">
            <a:spLocks noChangeArrowheads="1"/>
          </p:cNvSpPr>
          <p:nvPr/>
        </p:nvSpPr>
        <p:spPr bwMode="auto">
          <a:xfrm>
            <a:off x="9734551" y="4895850"/>
            <a:ext cx="6046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a:solidFill>
                  <a:schemeClr val="accent2"/>
                </a:solidFill>
              </a:rPr>
              <a:t>Same?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EAFDF2F3-8251-035E-CDEB-8B68A9C0A60A}"/>
              </a:ext>
            </a:extLst>
          </p:cNvPr>
          <p:cNvSpPr>
            <a:spLocks noGrp="1" noChangeArrowheads="1"/>
          </p:cNvSpPr>
          <p:nvPr>
            <p:ph idx="1"/>
          </p:nvPr>
        </p:nvSpPr>
        <p:spPr>
          <a:xfrm>
            <a:off x="2209800" y="1143000"/>
            <a:ext cx="8229600" cy="2590800"/>
          </a:xfrm>
        </p:spPr>
        <p:txBody>
          <a:bodyPr>
            <a:normAutofit fontScale="92500" lnSpcReduction="20000"/>
          </a:bodyPr>
          <a:lstStyle/>
          <a:p>
            <a:pPr marL="609600" indent="-609600"/>
            <a:r>
              <a:rPr lang="en-US" altLang="en-US" sz="2000">
                <a:latin typeface="Garamond" panose="02020404030301010803" pitchFamily="18" charset="0"/>
                <a:cs typeface="Times New Roman" panose="02020603050405020304" pitchFamily="18" charset="0"/>
              </a:rPr>
              <a:t>A digital certificate is a signed statement by a trusted party that another party’s public key belongs to them.</a:t>
            </a:r>
          </a:p>
          <a:p>
            <a:pPr marL="1100138" lvl="1" indent="-533400"/>
            <a:r>
              <a:rPr lang="en-US" altLang="en-US" sz="1800">
                <a:latin typeface="Garamond" panose="02020404030301010803" pitchFamily="18" charset="0"/>
                <a:cs typeface="Times New Roman" panose="02020603050405020304" pitchFamily="18" charset="0"/>
              </a:rPr>
              <a:t>This allows one certificate authority to be authorized by a different authority (root CA)</a:t>
            </a:r>
          </a:p>
          <a:p>
            <a:pPr marL="609600" indent="-609600"/>
            <a:r>
              <a:rPr lang="en-US" altLang="en-US" sz="2000">
                <a:latin typeface="Garamond" panose="02020404030301010803" pitchFamily="18" charset="0"/>
                <a:cs typeface="Times New Roman" panose="02020603050405020304" pitchFamily="18" charset="0"/>
              </a:rPr>
              <a:t>Top level certificate must be self signed</a:t>
            </a:r>
          </a:p>
          <a:p>
            <a:pPr marL="609600" indent="-609600"/>
            <a:r>
              <a:rPr lang="en-US" altLang="en-US" sz="2000">
                <a:latin typeface="Garamond" panose="02020404030301010803" pitchFamily="18" charset="0"/>
                <a:cs typeface="Times New Roman" panose="02020603050405020304" pitchFamily="18" charset="0"/>
              </a:rPr>
              <a:t>Any one can start a certificate authority</a:t>
            </a:r>
          </a:p>
          <a:p>
            <a:pPr marL="1100138" lvl="1" indent="-533400"/>
            <a:r>
              <a:rPr lang="en-US" altLang="en-US" sz="1800">
                <a:latin typeface="Garamond" panose="02020404030301010803" pitchFamily="18" charset="0"/>
                <a:cs typeface="Times New Roman" panose="02020603050405020304" pitchFamily="18" charset="0"/>
              </a:rPr>
              <a:t>Name recognition is key to some one recognizing a certificate authority</a:t>
            </a:r>
          </a:p>
          <a:p>
            <a:pPr marL="1100138" lvl="1" indent="-533400"/>
            <a:r>
              <a:rPr lang="en-US" altLang="en-US" sz="1800">
                <a:latin typeface="Garamond" panose="02020404030301010803" pitchFamily="18" charset="0"/>
                <a:cs typeface="Times New Roman" panose="02020603050405020304" pitchFamily="18" charset="0"/>
              </a:rPr>
              <a:t>Verisign is industry standard certificate authority</a:t>
            </a:r>
          </a:p>
        </p:txBody>
      </p:sp>
      <p:sp>
        <p:nvSpPr>
          <p:cNvPr id="421891" name="Rectangle 3">
            <a:extLst>
              <a:ext uri="{FF2B5EF4-FFF2-40B4-BE49-F238E27FC236}">
                <a16:creationId xmlns:a16="http://schemas.microsoft.com/office/drawing/2014/main" id="{2B086914-D0A1-C628-5F99-BAB2D0524A02}"/>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21892" name="Rectangle 4">
            <a:extLst>
              <a:ext uri="{FF2B5EF4-FFF2-40B4-BE49-F238E27FC236}">
                <a16:creationId xmlns:a16="http://schemas.microsoft.com/office/drawing/2014/main" id="{924CFD43-3656-41A0-3DF1-15157923015E}"/>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Authentication </a:t>
            </a:r>
            <a:br>
              <a:rPr lang="en-US" altLang="en-US" sz="3600">
                <a:solidFill>
                  <a:srgbClr val="CC0000"/>
                </a:solidFill>
              </a:rPr>
            </a:br>
            <a:r>
              <a:rPr lang="en-US" altLang="en-US" sz="2400">
                <a:solidFill>
                  <a:srgbClr val="333399"/>
                </a:solidFill>
                <a:latin typeface="Arial" panose="020B0604020202020204" pitchFamily="34" charset="0"/>
              </a:rPr>
              <a:t>Digital Cerftificates</a:t>
            </a:r>
            <a:endParaRPr lang="en-US" altLang="en-US" sz="2600">
              <a:solidFill>
                <a:srgbClr val="CC0000"/>
              </a:solidFill>
              <a:latin typeface="Arial-BoldMT"/>
            </a:endParaRPr>
          </a:p>
        </p:txBody>
      </p:sp>
      <p:sp>
        <p:nvSpPr>
          <p:cNvPr id="421893" name="AutoShape 5">
            <a:extLst>
              <a:ext uri="{FF2B5EF4-FFF2-40B4-BE49-F238E27FC236}">
                <a16:creationId xmlns:a16="http://schemas.microsoft.com/office/drawing/2014/main" id="{1F47918D-231B-2E8E-0ECC-84C3DCF5A42E}"/>
              </a:ext>
            </a:extLst>
          </p:cNvPr>
          <p:cNvSpPr>
            <a:spLocks noChangeArrowheads="1"/>
          </p:cNvSpPr>
          <p:nvPr/>
        </p:nvSpPr>
        <p:spPr bwMode="auto">
          <a:xfrm>
            <a:off x="3733800" y="3746500"/>
            <a:ext cx="990600" cy="609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Identity </a:t>
            </a:r>
          </a:p>
          <a:p>
            <a:pPr algn="ctr"/>
            <a:r>
              <a:rPr lang="en-US" altLang="en-US" sz="1100">
                <a:solidFill>
                  <a:schemeClr val="accent2"/>
                </a:solidFill>
              </a:rPr>
              <a:t>Information</a:t>
            </a:r>
          </a:p>
        </p:txBody>
      </p:sp>
      <p:graphicFrame>
        <p:nvGraphicFramePr>
          <p:cNvPr id="421900" name="Object 12">
            <a:extLst>
              <a:ext uri="{FF2B5EF4-FFF2-40B4-BE49-F238E27FC236}">
                <a16:creationId xmlns:a16="http://schemas.microsoft.com/office/drawing/2014/main" id="{00EB87B1-F64B-2266-FD4C-DCD7107E333D}"/>
              </a:ext>
            </a:extLst>
          </p:cNvPr>
          <p:cNvGraphicFramePr>
            <a:graphicFrameLocks noChangeAspect="1"/>
          </p:cNvGraphicFramePr>
          <p:nvPr/>
        </p:nvGraphicFramePr>
        <p:xfrm>
          <a:off x="5562601" y="5945188"/>
          <a:ext cx="441325" cy="620712"/>
        </p:xfrm>
        <a:graphic>
          <a:graphicData uri="http://schemas.openxmlformats.org/presentationml/2006/ole">
            <mc:AlternateContent xmlns:mc="http://schemas.openxmlformats.org/markup-compatibility/2006">
              <mc:Choice xmlns:v="urn:schemas-microsoft-com:vml" Requires="v">
                <p:oleObj name="Clip" r:id="rId3" imgW="1395360" imgH="2658600" progId="MS_ClipArt_Gallery.2">
                  <p:embed/>
                </p:oleObj>
              </mc:Choice>
              <mc:Fallback>
                <p:oleObj name="Clip" r:id="rId3" imgW="1395360" imgH="2658600" progId="MS_ClipArt_Gallery.2">
                  <p:embed/>
                  <p:pic>
                    <p:nvPicPr>
                      <p:cNvPr id="421900" name="Object 12">
                        <a:extLst>
                          <a:ext uri="{FF2B5EF4-FFF2-40B4-BE49-F238E27FC236}">
                            <a16:creationId xmlns:a16="http://schemas.microsoft.com/office/drawing/2014/main" id="{00EB87B1-F64B-2266-FD4C-DCD7107E333D}"/>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5562601" y="5945188"/>
                        <a:ext cx="441325"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903" name="Rectangle 15">
            <a:extLst>
              <a:ext uri="{FF2B5EF4-FFF2-40B4-BE49-F238E27FC236}">
                <a16:creationId xmlns:a16="http://schemas.microsoft.com/office/drawing/2014/main" id="{0C8D2FC2-DF9D-6509-D422-0EFB8E077820}"/>
              </a:ext>
            </a:extLst>
          </p:cNvPr>
          <p:cNvSpPr>
            <a:spLocks noChangeArrowheads="1"/>
          </p:cNvSpPr>
          <p:nvPr/>
        </p:nvSpPr>
        <p:spPr bwMode="auto">
          <a:xfrm>
            <a:off x="4800600" y="6184900"/>
            <a:ext cx="10668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100">
                <a:solidFill>
                  <a:schemeClr val="accent2"/>
                </a:solidFill>
              </a:rPr>
              <a:t>Certificate Authority’s Private Key</a:t>
            </a:r>
          </a:p>
        </p:txBody>
      </p:sp>
      <p:graphicFrame>
        <p:nvGraphicFramePr>
          <p:cNvPr id="421905" name="Object 17">
            <a:extLst>
              <a:ext uri="{FF2B5EF4-FFF2-40B4-BE49-F238E27FC236}">
                <a16:creationId xmlns:a16="http://schemas.microsoft.com/office/drawing/2014/main" id="{32878B79-2899-378E-A9AC-415A634F6A44}"/>
              </a:ext>
            </a:extLst>
          </p:cNvPr>
          <p:cNvGraphicFramePr>
            <a:graphicFrameLocks noChangeAspect="1"/>
          </p:cNvGraphicFramePr>
          <p:nvPr/>
        </p:nvGraphicFramePr>
        <p:xfrm>
          <a:off x="4435476" y="4725988"/>
          <a:ext cx="441325" cy="620712"/>
        </p:xfrm>
        <a:graphic>
          <a:graphicData uri="http://schemas.openxmlformats.org/presentationml/2006/ole">
            <mc:AlternateContent xmlns:mc="http://schemas.openxmlformats.org/markup-compatibility/2006">
              <mc:Choice xmlns:v="urn:schemas-microsoft-com:vml" Requires="v">
                <p:oleObj name="Clip" r:id="rId5" imgW="1395360" imgH="2658600" progId="MS_ClipArt_Gallery.2">
                  <p:embed/>
                </p:oleObj>
              </mc:Choice>
              <mc:Fallback>
                <p:oleObj name="Clip" r:id="rId5" imgW="1395360" imgH="2658600" progId="MS_ClipArt_Gallery.2">
                  <p:embed/>
                  <p:pic>
                    <p:nvPicPr>
                      <p:cNvPr id="421905" name="Object 17">
                        <a:extLst>
                          <a:ext uri="{FF2B5EF4-FFF2-40B4-BE49-F238E27FC236}">
                            <a16:creationId xmlns:a16="http://schemas.microsoft.com/office/drawing/2014/main" id="{32878B79-2899-378E-A9AC-415A634F6A44}"/>
                          </a:ext>
                        </a:extLst>
                      </p:cNvPr>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4435476" y="4725988"/>
                        <a:ext cx="441325"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906" name="Rectangle 18">
            <a:extLst>
              <a:ext uri="{FF2B5EF4-FFF2-40B4-BE49-F238E27FC236}">
                <a16:creationId xmlns:a16="http://schemas.microsoft.com/office/drawing/2014/main" id="{CCDF7D4F-304A-8ACF-77A6-E2F789A606B2}"/>
              </a:ext>
            </a:extLst>
          </p:cNvPr>
          <p:cNvSpPr>
            <a:spLocks noChangeArrowheads="1"/>
          </p:cNvSpPr>
          <p:nvPr/>
        </p:nvSpPr>
        <p:spPr bwMode="auto">
          <a:xfrm>
            <a:off x="3505200" y="4813301"/>
            <a:ext cx="10668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100">
                <a:solidFill>
                  <a:schemeClr val="accent2"/>
                </a:solidFill>
              </a:rPr>
              <a:t>Sender’s</a:t>
            </a:r>
          </a:p>
          <a:p>
            <a:pPr algn="ctr">
              <a:spcBef>
                <a:spcPct val="50000"/>
              </a:spcBef>
            </a:pPr>
            <a:r>
              <a:rPr lang="en-US" altLang="en-US" sz="1100">
                <a:solidFill>
                  <a:schemeClr val="accent2"/>
                </a:solidFill>
              </a:rPr>
              <a:t>Public Key</a:t>
            </a:r>
          </a:p>
        </p:txBody>
      </p:sp>
      <p:sp>
        <p:nvSpPr>
          <p:cNvPr id="421913" name="AutoShape 25">
            <a:extLst>
              <a:ext uri="{FF2B5EF4-FFF2-40B4-BE49-F238E27FC236}">
                <a16:creationId xmlns:a16="http://schemas.microsoft.com/office/drawing/2014/main" id="{23E07A18-1151-693C-1F0C-38F8556B9A88}"/>
              </a:ext>
            </a:extLst>
          </p:cNvPr>
          <p:cNvSpPr>
            <a:spLocks noChangeArrowheads="1"/>
          </p:cNvSpPr>
          <p:nvPr/>
        </p:nvSpPr>
        <p:spPr bwMode="auto">
          <a:xfrm>
            <a:off x="5345114" y="4508500"/>
            <a:ext cx="903287" cy="9144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Signature</a:t>
            </a:r>
          </a:p>
          <a:p>
            <a:pPr algn="ctr"/>
            <a:r>
              <a:rPr lang="en-US" altLang="en-US" sz="1100">
                <a:solidFill>
                  <a:schemeClr val="accent2"/>
                </a:solidFill>
              </a:rPr>
              <a:t>Algorithm</a:t>
            </a:r>
          </a:p>
          <a:p>
            <a:pPr algn="ctr"/>
            <a:endParaRPr lang="en-US" altLang="en-US" sz="1100">
              <a:solidFill>
                <a:schemeClr val="accent2"/>
              </a:solidFill>
            </a:endParaRPr>
          </a:p>
        </p:txBody>
      </p:sp>
      <p:sp>
        <p:nvSpPr>
          <p:cNvPr id="421924" name="AutoShape 36">
            <a:extLst>
              <a:ext uri="{FF2B5EF4-FFF2-40B4-BE49-F238E27FC236}">
                <a16:creationId xmlns:a16="http://schemas.microsoft.com/office/drawing/2014/main" id="{DC107B8E-E28C-AA64-D213-7A6AE6210F78}"/>
              </a:ext>
            </a:extLst>
          </p:cNvPr>
          <p:cNvSpPr>
            <a:spLocks noChangeArrowheads="1"/>
          </p:cNvSpPr>
          <p:nvPr/>
        </p:nvSpPr>
        <p:spPr bwMode="auto">
          <a:xfrm>
            <a:off x="6934200" y="4660900"/>
            <a:ext cx="990600" cy="609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Certificate</a:t>
            </a:r>
          </a:p>
        </p:txBody>
      </p:sp>
      <p:sp>
        <p:nvSpPr>
          <p:cNvPr id="421925" name="Line 37">
            <a:extLst>
              <a:ext uri="{FF2B5EF4-FFF2-40B4-BE49-F238E27FC236}">
                <a16:creationId xmlns:a16="http://schemas.microsoft.com/office/drawing/2014/main" id="{28A5A94B-B69A-6C02-8A3A-5A7DDE5C547C}"/>
              </a:ext>
            </a:extLst>
          </p:cNvPr>
          <p:cNvSpPr>
            <a:spLocks noChangeShapeType="1"/>
          </p:cNvSpPr>
          <p:nvPr/>
        </p:nvSpPr>
        <p:spPr bwMode="auto">
          <a:xfrm>
            <a:off x="4724400" y="4051300"/>
            <a:ext cx="1066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26" name="Line 38">
            <a:extLst>
              <a:ext uri="{FF2B5EF4-FFF2-40B4-BE49-F238E27FC236}">
                <a16:creationId xmlns:a16="http://schemas.microsoft.com/office/drawing/2014/main" id="{3952A464-75C0-A492-705C-A38AEC76A28C}"/>
              </a:ext>
            </a:extLst>
          </p:cNvPr>
          <p:cNvSpPr>
            <a:spLocks noChangeShapeType="1"/>
          </p:cNvSpPr>
          <p:nvPr/>
        </p:nvSpPr>
        <p:spPr bwMode="auto">
          <a:xfrm>
            <a:off x="5791200" y="4051300"/>
            <a:ext cx="0" cy="4572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27" name="Line 39">
            <a:extLst>
              <a:ext uri="{FF2B5EF4-FFF2-40B4-BE49-F238E27FC236}">
                <a16:creationId xmlns:a16="http://schemas.microsoft.com/office/drawing/2014/main" id="{63A9CF96-5D9B-D85E-B294-1095AA2199B1}"/>
              </a:ext>
            </a:extLst>
          </p:cNvPr>
          <p:cNvSpPr>
            <a:spLocks noChangeShapeType="1"/>
          </p:cNvSpPr>
          <p:nvPr/>
        </p:nvSpPr>
        <p:spPr bwMode="auto">
          <a:xfrm>
            <a:off x="4953000" y="4965700"/>
            <a:ext cx="381000" cy="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28" name="Line 40">
            <a:extLst>
              <a:ext uri="{FF2B5EF4-FFF2-40B4-BE49-F238E27FC236}">
                <a16:creationId xmlns:a16="http://schemas.microsoft.com/office/drawing/2014/main" id="{E4A8EA25-A091-807A-D955-4EE29D2D8F3F}"/>
              </a:ext>
            </a:extLst>
          </p:cNvPr>
          <p:cNvSpPr>
            <a:spLocks noChangeShapeType="1"/>
          </p:cNvSpPr>
          <p:nvPr/>
        </p:nvSpPr>
        <p:spPr bwMode="auto">
          <a:xfrm flipV="1">
            <a:off x="5791200" y="5422900"/>
            <a:ext cx="0" cy="4572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1929" name="Line 41">
            <a:extLst>
              <a:ext uri="{FF2B5EF4-FFF2-40B4-BE49-F238E27FC236}">
                <a16:creationId xmlns:a16="http://schemas.microsoft.com/office/drawing/2014/main" id="{4F10802B-377D-AB63-59CD-14EFBC3189A9}"/>
              </a:ext>
            </a:extLst>
          </p:cNvPr>
          <p:cNvSpPr>
            <a:spLocks noChangeShapeType="1"/>
          </p:cNvSpPr>
          <p:nvPr/>
        </p:nvSpPr>
        <p:spPr bwMode="auto">
          <a:xfrm>
            <a:off x="6248400" y="4965700"/>
            <a:ext cx="685800" cy="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EBF6-F48A-383B-2501-DAD1A1E5AD65}"/>
              </a:ext>
            </a:extLst>
          </p:cNvPr>
          <p:cNvSpPr>
            <a:spLocks noGrp="1"/>
          </p:cNvSpPr>
          <p:nvPr>
            <p:ph type="title"/>
          </p:nvPr>
        </p:nvSpPr>
        <p:spPr/>
        <p:txBody>
          <a:bodyPr/>
          <a:lstStyle/>
          <a:p>
            <a:r>
              <a:rPr lang="en-US" sz="44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Definitions and terminology</a:t>
            </a:r>
            <a:endParaRPr lang="en-IN" dirty="0"/>
          </a:p>
        </p:txBody>
      </p:sp>
      <p:sp>
        <p:nvSpPr>
          <p:cNvPr id="3" name="Content Placeholder 2">
            <a:extLst>
              <a:ext uri="{FF2B5EF4-FFF2-40B4-BE49-F238E27FC236}">
                <a16:creationId xmlns:a16="http://schemas.microsoft.com/office/drawing/2014/main" id="{466144F5-D545-9A7D-32A1-8B3CE1589E4F}"/>
              </a:ext>
            </a:extLst>
          </p:cNvPr>
          <p:cNvSpPr>
            <a:spLocks noGrp="1"/>
          </p:cNvSpPr>
          <p:nvPr>
            <p:ph idx="1"/>
          </p:nvPr>
        </p:nvSpPr>
        <p:spPr/>
        <p:txBody>
          <a:bodyPr>
            <a:normAutofit fontScale="85000" lnSpcReduction="20000"/>
          </a:bodyPr>
          <a:lstStyle/>
          <a:p>
            <a:r>
              <a:rPr lang="en-US" b="1" i="0" dirty="0">
                <a:solidFill>
                  <a:srgbClr val="242B2E"/>
                </a:solidFill>
                <a:effectLst/>
                <a:latin typeface="Roboto" panose="02000000000000000000" pitchFamily="2" charset="0"/>
              </a:rPr>
              <a:t>Identity Access Management (IAM): </a:t>
            </a:r>
            <a:r>
              <a:rPr lang="en-US" b="0" i="0" dirty="0">
                <a:solidFill>
                  <a:srgbClr val="242B2E"/>
                </a:solidFill>
                <a:effectLst/>
                <a:latin typeface="Roboto" panose="02000000000000000000" pitchFamily="2" charset="0"/>
              </a:rPr>
              <a:t>A framework of policies and technologies for ensuring the right users have the appropriate access to technology resources. </a:t>
            </a:r>
          </a:p>
          <a:p>
            <a:pPr algn="l"/>
            <a:r>
              <a:rPr lang="en-US" b="1" i="0" dirty="0">
                <a:solidFill>
                  <a:srgbClr val="242B2E"/>
                </a:solidFill>
                <a:effectLst/>
                <a:latin typeface="Roboto" panose="02000000000000000000" pitchFamily="2" charset="0"/>
              </a:rPr>
              <a:t>Infrastructure: </a:t>
            </a:r>
            <a:r>
              <a:rPr lang="en-US" b="0" i="0" dirty="0">
                <a:solidFill>
                  <a:srgbClr val="242B2E"/>
                </a:solidFill>
                <a:effectLst/>
                <a:latin typeface="Roboto" panose="02000000000000000000" pitchFamily="2" charset="0"/>
              </a:rPr>
              <a:t>With respect to cloud computing, infrastructure refers to an enterprise's entire cloud-based or local collection of resources and services. This term is used synonymously with “cloud footprint.”</a:t>
            </a:r>
          </a:p>
          <a:p>
            <a:pPr algn="l"/>
            <a:r>
              <a:rPr lang="en-US" b="1" i="0" dirty="0">
                <a:solidFill>
                  <a:srgbClr val="242B2E"/>
                </a:solidFill>
                <a:effectLst/>
                <a:latin typeface="Roboto" panose="02000000000000000000" pitchFamily="2" charset="0"/>
              </a:rPr>
              <a:t>Infrastructure as Code (</a:t>
            </a:r>
            <a:r>
              <a:rPr lang="en-US" b="1" i="0" dirty="0" err="1">
                <a:solidFill>
                  <a:srgbClr val="242B2E"/>
                </a:solidFill>
                <a:effectLst/>
                <a:latin typeface="Roboto" panose="02000000000000000000" pitchFamily="2" charset="0"/>
              </a:rPr>
              <a:t>IaC</a:t>
            </a:r>
            <a:r>
              <a:rPr lang="en-US" b="1" i="0" dirty="0">
                <a:solidFill>
                  <a:srgbClr val="242B2E"/>
                </a:solidFill>
                <a:effectLst/>
                <a:latin typeface="Roboto" panose="02000000000000000000" pitchFamily="2" charset="0"/>
              </a:rPr>
              <a:t>): </a:t>
            </a:r>
            <a:r>
              <a:rPr lang="en-US" b="0" i="0" dirty="0">
                <a:solidFill>
                  <a:srgbClr val="242B2E"/>
                </a:solidFill>
                <a:effectLst/>
                <a:latin typeface="Roboto" panose="02000000000000000000" pitchFamily="2" charset="0"/>
              </a:rPr>
              <a:t>The process of managing and provisioning computer data centers through machine-readable definition files, rather than physical hardware configuration or interactive configuration tools. With </a:t>
            </a:r>
            <a:r>
              <a:rPr lang="en-US" b="0" i="0" dirty="0" err="1">
                <a:solidFill>
                  <a:srgbClr val="242B2E"/>
                </a:solidFill>
                <a:effectLst/>
                <a:latin typeface="Roboto" panose="02000000000000000000" pitchFamily="2" charset="0"/>
              </a:rPr>
              <a:t>IaC</a:t>
            </a:r>
            <a:r>
              <a:rPr lang="en-US" b="0" i="0" dirty="0">
                <a:solidFill>
                  <a:srgbClr val="242B2E"/>
                </a:solidFill>
                <a:effectLst/>
                <a:latin typeface="Roboto" panose="02000000000000000000" pitchFamily="2" charset="0"/>
              </a:rPr>
              <a:t>, configuration files contain your infrastructure specifications, making it easier to edit and distribute configurations.</a:t>
            </a:r>
          </a:p>
          <a:p>
            <a:endParaRPr lang="en-IN" dirty="0"/>
          </a:p>
        </p:txBody>
      </p:sp>
    </p:spTree>
    <p:extLst>
      <p:ext uri="{BB962C8B-B14F-4D97-AF65-F5344CB8AC3E}">
        <p14:creationId xmlns:p14="http://schemas.microsoft.com/office/powerpoint/2010/main" val="26990821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DBD7DA6C-31DA-0AD4-756C-C1D999E13C42}"/>
              </a:ext>
            </a:extLst>
          </p:cNvPr>
          <p:cNvSpPr>
            <a:spLocks noGrp="1" noChangeArrowheads="1"/>
          </p:cNvSpPr>
          <p:nvPr>
            <p:ph idx="1"/>
          </p:nvPr>
        </p:nvSpPr>
        <p:spPr>
          <a:xfrm>
            <a:off x="2209800" y="1143000"/>
            <a:ext cx="8229600" cy="2819400"/>
          </a:xfrm>
        </p:spPr>
        <p:txBody>
          <a:bodyPr/>
          <a:lstStyle/>
          <a:p>
            <a:pPr marL="609600" indent="-609600"/>
            <a:r>
              <a:rPr lang="en-US" altLang="en-US" sz="2000">
                <a:latin typeface="Garamond" panose="02020404030301010803" pitchFamily="18" charset="0"/>
                <a:cs typeface="Times New Roman" panose="02020603050405020304" pitchFamily="18" charset="0"/>
              </a:rPr>
              <a:t>Chaining is the practice of signing a certificate with another private key that has a certificate for its public key</a:t>
            </a:r>
          </a:p>
          <a:p>
            <a:pPr marL="1100138" lvl="1" indent="-533400"/>
            <a:r>
              <a:rPr lang="en-US" altLang="en-US" sz="1800">
                <a:latin typeface="Garamond" panose="02020404030301010803" pitchFamily="18" charset="0"/>
                <a:cs typeface="Times New Roman" panose="02020603050405020304" pitchFamily="18" charset="0"/>
              </a:rPr>
              <a:t>Similar to the passport having the seal of the government</a:t>
            </a:r>
          </a:p>
          <a:p>
            <a:pPr marL="609600" indent="-609600"/>
            <a:r>
              <a:rPr lang="en-US" altLang="en-US" sz="2000">
                <a:latin typeface="Garamond" panose="02020404030301010803" pitchFamily="18" charset="0"/>
                <a:cs typeface="Times New Roman" panose="02020603050405020304" pitchFamily="18" charset="0"/>
              </a:rPr>
              <a:t>It is essentially a person’s public key &amp; some identifying information signed by an authority’s private key verifying the person’s identity</a:t>
            </a:r>
          </a:p>
          <a:p>
            <a:pPr marL="609600" indent="-609600"/>
            <a:r>
              <a:rPr lang="en-US" altLang="en-US" sz="2000">
                <a:latin typeface="Garamond" panose="02020404030301010803" pitchFamily="18" charset="0"/>
                <a:cs typeface="Times New Roman" panose="02020603050405020304" pitchFamily="18" charset="0"/>
              </a:rPr>
              <a:t>The authorities public key can be used to decipher the certificate</a:t>
            </a:r>
          </a:p>
          <a:p>
            <a:pPr marL="609600" indent="-609600"/>
            <a:r>
              <a:rPr lang="en-US" altLang="en-US" sz="2000">
                <a:latin typeface="Garamond" panose="02020404030301010803" pitchFamily="18" charset="0"/>
                <a:cs typeface="Times New Roman" panose="02020603050405020304" pitchFamily="18" charset="0"/>
              </a:rPr>
              <a:t>The trusted party is called the certificate authority </a:t>
            </a:r>
          </a:p>
        </p:txBody>
      </p:sp>
      <p:sp>
        <p:nvSpPr>
          <p:cNvPr id="423939" name="Rectangle 3">
            <a:extLst>
              <a:ext uri="{FF2B5EF4-FFF2-40B4-BE49-F238E27FC236}">
                <a16:creationId xmlns:a16="http://schemas.microsoft.com/office/drawing/2014/main" id="{3C21638F-4002-704F-1EFC-B3EEAAEDD2D9}"/>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23940" name="Rectangle 4">
            <a:extLst>
              <a:ext uri="{FF2B5EF4-FFF2-40B4-BE49-F238E27FC236}">
                <a16:creationId xmlns:a16="http://schemas.microsoft.com/office/drawing/2014/main" id="{6196E69C-6073-2162-D4B4-B291A8C4AB29}"/>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Authentication </a:t>
            </a:r>
            <a:br>
              <a:rPr lang="en-US" altLang="en-US" sz="3600">
                <a:solidFill>
                  <a:srgbClr val="CC0000"/>
                </a:solidFill>
              </a:rPr>
            </a:br>
            <a:r>
              <a:rPr lang="en-US" altLang="en-US" sz="2400">
                <a:solidFill>
                  <a:srgbClr val="333399"/>
                </a:solidFill>
                <a:latin typeface="Arial" panose="020B0604020202020204" pitchFamily="34" charset="0"/>
              </a:rPr>
              <a:t>Cerftificates Chaining</a:t>
            </a:r>
            <a:endParaRPr lang="en-US" altLang="en-US" sz="2600">
              <a:solidFill>
                <a:srgbClr val="CC0000"/>
              </a:solidFill>
              <a:latin typeface="Arial-BoldMT"/>
            </a:endParaRPr>
          </a:p>
        </p:txBody>
      </p:sp>
      <p:graphicFrame>
        <p:nvGraphicFramePr>
          <p:cNvPr id="423942" name="Object 6">
            <a:extLst>
              <a:ext uri="{FF2B5EF4-FFF2-40B4-BE49-F238E27FC236}">
                <a16:creationId xmlns:a16="http://schemas.microsoft.com/office/drawing/2014/main" id="{E47C4D64-958A-87B7-A0E4-E45190087C95}"/>
              </a:ext>
            </a:extLst>
          </p:cNvPr>
          <p:cNvGraphicFramePr>
            <a:graphicFrameLocks noChangeAspect="1"/>
          </p:cNvGraphicFramePr>
          <p:nvPr/>
        </p:nvGraphicFramePr>
        <p:xfrm>
          <a:off x="5638801" y="5399088"/>
          <a:ext cx="441325" cy="620712"/>
        </p:xfrm>
        <a:graphic>
          <a:graphicData uri="http://schemas.openxmlformats.org/presentationml/2006/ole">
            <mc:AlternateContent xmlns:mc="http://schemas.openxmlformats.org/markup-compatibility/2006">
              <mc:Choice xmlns:v="urn:schemas-microsoft-com:vml" Requires="v">
                <p:oleObj name="Clip" r:id="rId3" imgW="1395360" imgH="2658600" progId="MS_ClipArt_Gallery.2">
                  <p:embed/>
                </p:oleObj>
              </mc:Choice>
              <mc:Fallback>
                <p:oleObj name="Clip" r:id="rId3" imgW="1395360" imgH="2658600" progId="MS_ClipArt_Gallery.2">
                  <p:embed/>
                  <p:pic>
                    <p:nvPicPr>
                      <p:cNvPr id="423942" name="Object 6">
                        <a:extLst>
                          <a:ext uri="{FF2B5EF4-FFF2-40B4-BE49-F238E27FC236}">
                            <a16:creationId xmlns:a16="http://schemas.microsoft.com/office/drawing/2014/main" id="{E47C4D64-958A-87B7-A0E4-E45190087C95}"/>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5638801" y="5399088"/>
                        <a:ext cx="441325"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3943" name="Rectangle 7">
            <a:extLst>
              <a:ext uri="{FF2B5EF4-FFF2-40B4-BE49-F238E27FC236}">
                <a16:creationId xmlns:a16="http://schemas.microsoft.com/office/drawing/2014/main" id="{7E17F5E0-074A-F127-5E42-9CE3A9CAA520}"/>
              </a:ext>
            </a:extLst>
          </p:cNvPr>
          <p:cNvSpPr>
            <a:spLocks noChangeArrowheads="1"/>
          </p:cNvSpPr>
          <p:nvPr/>
        </p:nvSpPr>
        <p:spPr bwMode="auto">
          <a:xfrm>
            <a:off x="4876800" y="5638800"/>
            <a:ext cx="10668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100">
                <a:solidFill>
                  <a:schemeClr val="accent2"/>
                </a:solidFill>
              </a:rPr>
              <a:t>Certificate Authority’s Private Key</a:t>
            </a:r>
          </a:p>
        </p:txBody>
      </p:sp>
      <p:sp>
        <p:nvSpPr>
          <p:cNvPr id="423946" name="AutoShape 10">
            <a:extLst>
              <a:ext uri="{FF2B5EF4-FFF2-40B4-BE49-F238E27FC236}">
                <a16:creationId xmlns:a16="http://schemas.microsoft.com/office/drawing/2014/main" id="{7BECE9C2-805C-0595-BDCC-BDCF7127E808}"/>
              </a:ext>
            </a:extLst>
          </p:cNvPr>
          <p:cNvSpPr>
            <a:spLocks noChangeArrowheads="1"/>
          </p:cNvSpPr>
          <p:nvPr/>
        </p:nvSpPr>
        <p:spPr bwMode="auto">
          <a:xfrm>
            <a:off x="5421314" y="3962400"/>
            <a:ext cx="903287" cy="9144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Signature</a:t>
            </a:r>
          </a:p>
          <a:p>
            <a:pPr algn="ctr"/>
            <a:r>
              <a:rPr lang="en-US" altLang="en-US" sz="1100">
                <a:solidFill>
                  <a:schemeClr val="accent2"/>
                </a:solidFill>
              </a:rPr>
              <a:t>Algorithm</a:t>
            </a:r>
          </a:p>
          <a:p>
            <a:pPr algn="ctr"/>
            <a:endParaRPr lang="en-US" altLang="en-US" sz="1100">
              <a:solidFill>
                <a:schemeClr val="accent2"/>
              </a:solidFill>
            </a:endParaRPr>
          </a:p>
        </p:txBody>
      </p:sp>
      <p:sp>
        <p:nvSpPr>
          <p:cNvPr id="423947" name="AutoShape 11">
            <a:extLst>
              <a:ext uri="{FF2B5EF4-FFF2-40B4-BE49-F238E27FC236}">
                <a16:creationId xmlns:a16="http://schemas.microsoft.com/office/drawing/2014/main" id="{C4C86601-5A5E-CFA6-F9F4-678FC17209A6}"/>
              </a:ext>
            </a:extLst>
          </p:cNvPr>
          <p:cNvSpPr>
            <a:spLocks noChangeArrowheads="1"/>
          </p:cNvSpPr>
          <p:nvPr/>
        </p:nvSpPr>
        <p:spPr bwMode="auto">
          <a:xfrm>
            <a:off x="7010400" y="4114800"/>
            <a:ext cx="1143000" cy="5969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New Certificate</a:t>
            </a:r>
          </a:p>
        </p:txBody>
      </p:sp>
      <p:sp>
        <p:nvSpPr>
          <p:cNvPr id="423951" name="Line 15">
            <a:extLst>
              <a:ext uri="{FF2B5EF4-FFF2-40B4-BE49-F238E27FC236}">
                <a16:creationId xmlns:a16="http://schemas.microsoft.com/office/drawing/2014/main" id="{29050B04-8AF7-333E-774A-F9F210E2FECF}"/>
              </a:ext>
            </a:extLst>
          </p:cNvPr>
          <p:cNvSpPr>
            <a:spLocks noChangeShapeType="1"/>
          </p:cNvSpPr>
          <p:nvPr/>
        </p:nvSpPr>
        <p:spPr bwMode="auto">
          <a:xfrm flipV="1">
            <a:off x="5867400" y="4876800"/>
            <a:ext cx="0" cy="45720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952" name="Line 16">
            <a:extLst>
              <a:ext uri="{FF2B5EF4-FFF2-40B4-BE49-F238E27FC236}">
                <a16:creationId xmlns:a16="http://schemas.microsoft.com/office/drawing/2014/main" id="{03EB85A8-1715-F060-4EF2-7A02B5EE0527}"/>
              </a:ext>
            </a:extLst>
          </p:cNvPr>
          <p:cNvSpPr>
            <a:spLocks noChangeShapeType="1"/>
          </p:cNvSpPr>
          <p:nvPr/>
        </p:nvSpPr>
        <p:spPr bwMode="auto">
          <a:xfrm>
            <a:off x="6324600" y="4419600"/>
            <a:ext cx="685800" cy="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953" name="Line 17">
            <a:extLst>
              <a:ext uri="{FF2B5EF4-FFF2-40B4-BE49-F238E27FC236}">
                <a16:creationId xmlns:a16="http://schemas.microsoft.com/office/drawing/2014/main" id="{0F2BC313-6837-9207-D68B-D8FDF889C334}"/>
              </a:ext>
            </a:extLst>
          </p:cNvPr>
          <p:cNvSpPr>
            <a:spLocks noChangeShapeType="1"/>
          </p:cNvSpPr>
          <p:nvPr/>
        </p:nvSpPr>
        <p:spPr bwMode="auto">
          <a:xfrm>
            <a:off x="4724400" y="4406900"/>
            <a:ext cx="685800" cy="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3954" name="AutoShape 18">
            <a:extLst>
              <a:ext uri="{FF2B5EF4-FFF2-40B4-BE49-F238E27FC236}">
                <a16:creationId xmlns:a16="http://schemas.microsoft.com/office/drawing/2014/main" id="{22CB8813-0885-EC38-7FE6-CB795CF48383}"/>
              </a:ext>
            </a:extLst>
          </p:cNvPr>
          <p:cNvSpPr>
            <a:spLocks noChangeArrowheads="1"/>
          </p:cNvSpPr>
          <p:nvPr/>
        </p:nvSpPr>
        <p:spPr bwMode="auto">
          <a:xfrm>
            <a:off x="3581400" y="4102100"/>
            <a:ext cx="1143000" cy="609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a:solidFill>
                  <a:schemeClr val="accent2"/>
                </a:solidFill>
              </a:rPr>
              <a:t>Certificate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050">
            <a:extLst>
              <a:ext uri="{FF2B5EF4-FFF2-40B4-BE49-F238E27FC236}">
                <a16:creationId xmlns:a16="http://schemas.microsoft.com/office/drawing/2014/main" id="{BA4F0D1D-290D-B586-BA92-1415CDE92D66}"/>
              </a:ext>
            </a:extLst>
          </p:cNvPr>
          <p:cNvSpPr>
            <a:spLocks noGrp="1" noChangeArrowheads="1"/>
          </p:cNvSpPr>
          <p:nvPr>
            <p:ph idx="1"/>
          </p:nvPr>
        </p:nvSpPr>
        <p:spPr>
          <a:xfrm>
            <a:off x="2209800" y="1143000"/>
            <a:ext cx="8229600" cy="4114800"/>
          </a:xfrm>
        </p:spPr>
        <p:txBody>
          <a:bodyPr>
            <a:normAutofit lnSpcReduction="10000"/>
          </a:bodyPr>
          <a:lstStyle/>
          <a:p>
            <a:pPr marL="609600" indent="-609600"/>
            <a:r>
              <a:rPr lang="en-US" altLang="en-US" sz="2400">
                <a:latin typeface="Garamond" panose="02020404030301010803" pitchFamily="18" charset="0"/>
                <a:cs typeface="Times New Roman" panose="02020603050405020304" pitchFamily="18" charset="0"/>
              </a:rPr>
              <a:t>Practice of analyzing and breaking cryptography</a:t>
            </a:r>
          </a:p>
          <a:p>
            <a:pPr marL="609600" indent="-609600"/>
            <a:r>
              <a:rPr lang="en-US" altLang="en-US" sz="2400">
                <a:latin typeface="Garamond" panose="02020404030301010803" pitchFamily="18" charset="0"/>
                <a:cs typeface="Times New Roman" panose="02020603050405020304" pitchFamily="18" charset="0"/>
              </a:rPr>
              <a:t>Resistance to crypt analysis is directly proportional to the key size</a:t>
            </a:r>
          </a:p>
          <a:p>
            <a:pPr marL="1100138" lvl="1" indent="-533400"/>
            <a:r>
              <a:rPr lang="en-US" altLang="en-US" sz="2000">
                <a:latin typeface="Garamond" panose="02020404030301010803" pitchFamily="18" charset="0"/>
                <a:cs typeface="Times New Roman" panose="02020603050405020304" pitchFamily="18" charset="0"/>
              </a:rPr>
              <a:t>With each extra byte strength of key doubles</a:t>
            </a:r>
          </a:p>
          <a:p>
            <a:pPr marL="609600" indent="-609600"/>
            <a:r>
              <a:rPr lang="en-US" altLang="en-US" sz="2400">
                <a:latin typeface="Garamond" panose="02020404030301010803" pitchFamily="18" charset="0"/>
                <a:cs typeface="Times New Roman" panose="02020603050405020304" pitchFamily="18" charset="0"/>
              </a:rPr>
              <a:t>Cracking Pseudo Random Number Generators</a:t>
            </a:r>
          </a:p>
          <a:p>
            <a:pPr marL="1100138" lvl="1" indent="-533400"/>
            <a:r>
              <a:rPr lang="en-US" altLang="en-US" sz="2000">
                <a:latin typeface="Garamond" panose="02020404030301010803" pitchFamily="18" charset="0"/>
                <a:cs typeface="Times New Roman" panose="02020603050405020304" pitchFamily="18" charset="0"/>
              </a:rPr>
              <a:t>A lot of the encryption algorithms use PRNGs to generate keys which can also be cracked leading to cracking of algorithms</a:t>
            </a:r>
          </a:p>
          <a:p>
            <a:pPr marL="609600" indent="-609600"/>
            <a:r>
              <a:rPr lang="en-US" altLang="en-US" sz="2400">
                <a:latin typeface="Garamond" panose="02020404030301010803" pitchFamily="18" charset="0"/>
                <a:cs typeface="Times New Roman" panose="02020603050405020304" pitchFamily="18" charset="0"/>
              </a:rPr>
              <a:t>Variety of methods for safe guarding keys (Key Management)</a:t>
            </a:r>
          </a:p>
          <a:p>
            <a:pPr marL="1100138" lvl="1" indent="-533400"/>
            <a:r>
              <a:rPr lang="en-US" altLang="en-US" sz="2000">
                <a:latin typeface="Garamond" panose="02020404030301010803" pitchFamily="18" charset="0"/>
                <a:cs typeface="Times New Roman" panose="02020603050405020304" pitchFamily="18" charset="0"/>
              </a:rPr>
              <a:t>Encryption &amp; computer access protection</a:t>
            </a:r>
          </a:p>
          <a:p>
            <a:pPr marL="1100138" lvl="1" indent="-533400"/>
            <a:r>
              <a:rPr lang="en-US" altLang="en-US" sz="2000">
                <a:latin typeface="Garamond" panose="02020404030301010803" pitchFamily="18" charset="0"/>
                <a:cs typeface="Times New Roman" panose="02020603050405020304" pitchFamily="18" charset="0"/>
              </a:rPr>
              <a:t>Smart Cards</a:t>
            </a:r>
          </a:p>
        </p:txBody>
      </p:sp>
      <p:sp>
        <p:nvSpPr>
          <p:cNvPr id="441347" name="Rectangle 2051">
            <a:extLst>
              <a:ext uri="{FF2B5EF4-FFF2-40B4-BE49-F238E27FC236}">
                <a16:creationId xmlns:a16="http://schemas.microsoft.com/office/drawing/2014/main" id="{06164170-0A9E-DE2C-FF47-B47DB1EBD00A}"/>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endParaRPr lang="en-US" altLang="en-US">
              <a:solidFill>
                <a:srgbClr val="CC0000"/>
              </a:solidFill>
              <a:latin typeface="Arial-BoldMT"/>
            </a:endParaRPr>
          </a:p>
        </p:txBody>
      </p:sp>
      <p:sp>
        <p:nvSpPr>
          <p:cNvPr id="441348" name="Rectangle 2052">
            <a:extLst>
              <a:ext uri="{FF2B5EF4-FFF2-40B4-BE49-F238E27FC236}">
                <a16:creationId xmlns:a16="http://schemas.microsoft.com/office/drawing/2014/main" id="{A9AB5497-C01E-13DB-8714-CCCC17EA963A}"/>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Cryptanalysis </a:t>
            </a:r>
            <a:br>
              <a:rPr lang="en-US" altLang="en-US" sz="3600">
                <a:solidFill>
                  <a:srgbClr val="CC0000"/>
                </a:solidFill>
              </a:rPr>
            </a:br>
            <a:r>
              <a:rPr lang="en-US" altLang="en-US" sz="2400">
                <a:solidFill>
                  <a:srgbClr val="333399"/>
                </a:solidFill>
                <a:latin typeface="Arial" panose="020B0604020202020204" pitchFamily="34" charset="0"/>
              </a:rPr>
              <a:t>Basics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D305-86CE-05F2-A1A1-66A42EC97CC9}"/>
              </a:ext>
            </a:extLst>
          </p:cNvPr>
          <p:cNvSpPr>
            <a:spLocks noGrp="1"/>
          </p:cNvSpPr>
          <p:nvPr>
            <p:ph type="title"/>
          </p:nvPr>
        </p:nvSpPr>
        <p:spPr/>
        <p:txBody>
          <a:bodyPr/>
          <a:lstStyle/>
          <a:p>
            <a:r>
              <a:rPr lang="en-US" sz="44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Data provenance, </a:t>
            </a:r>
            <a:endParaRPr lang="en-IN" dirty="0"/>
          </a:p>
        </p:txBody>
      </p:sp>
      <p:sp>
        <p:nvSpPr>
          <p:cNvPr id="3" name="Content Placeholder 2">
            <a:extLst>
              <a:ext uri="{FF2B5EF4-FFF2-40B4-BE49-F238E27FC236}">
                <a16:creationId xmlns:a16="http://schemas.microsoft.com/office/drawing/2014/main" id="{00F6B5DE-D496-281A-6412-3641C8FCC1D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83890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C411C83-E04D-ECFB-D045-EF3830CF0544}"/>
              </a:ext>
            </a:extLst>
          </p:cNvPr>
          <p:cNvSpPr>
            <a:spLocks noGrp="1"/>
          </p:cNvSpPr>
          <p:nvPr>
            <p:ph type="title"/>
          </p:nvPr>
        </p:nvSpPr>
        <p:spPr/>
        <p:txBody>
          <a:bodyPr/>
          <a:lstStyle/>
          <a:p>
            <a:pPr eaLnBrk="1" hangingPunct="1"/>
            <a:r>
              <a:rPr lang="en-US" altLang="en-US"/>
              <a:t>Infrastructure Security</a:t>
            </a:r>
          </a:p>
        </p:txBody>
      </p:sp>
      <p:sp>
        <p:nvSpPr>
          <p:cNvPr id="6147" name="Content Placeholder 2">
            <a:extLst>
              <a:ext uri="{FF2B5EF4-FFF2-40B4-BE49-F238E27FC236}">
                <a16:creationId xmlns:a16="http://schemas.microsoft.com/office/drawing/2014/main" id="{10DAFE45-E4D5-2A3A-49E6-0ECE81B30175}"/>
              </a:ext>
            </a:extLst>
          </p:cNvPr>
          <p:cNvSpPr>
            <a:spLocks noGrp="1"/>
          </p:cNvSpPr>
          <p:nvPr>
            <p:ph idx="1"/>
          </p:nvPr>
        </p:nvSpPr>
        <p:spPr/>
        <p:txBody>
          <a:bodyPr/>
          <a:lstStyle/>
          <a:p>
            <a:pPr eaLnBrk="1" hangingPunct="1"/>
            <a:r>
              <a:rPr lang="en-US" altLang="en-US"/>
              <a:t>Network Level</a:t>
            </a:r>
          </a:p>
          <a:p>
            <a:pPr eaLnBrk="1" hangingPunct="1"/>
            <a:r>
              <a:rPr lang="en-US" altLang="en-US"/>
              <a:t>Host Level</a:t>
            </a:r>
          </a:p>
          <a:p>
            <a:pPr eaLnBrk="1" hangingPunct="1"/>
            <a:r>
              <a:rPr lang="en-US" altLang="en-US"/>
              <a:t>Application Level</a:t>
            </a:r>
          </a:p>
        </p:txBody>
      </p:sp>
      <p:sp>
        <p:nvSpPr>
          <p:cNvPr id="6148" name="Slide Number Placeholder 3">
            <a:extLst>
              <a:ext uri="{FF2B5EF4-FFF2-40B4-BE49-F238E27FC236}">
                <a16:creationId xmlns:a16="http://schemas.microsoft.com/office/drawing/2014/main" id="{5E3491C1-6F5F-759A-F8D4-50D6131A8161}"/>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E206134B-292E-4900-BD4D-07DAAB38859B}" type="slidenum">
              <a:rPr lang="en-US" altLang="en-US">
                <a:solidFill>
                  <a:srgbClr val="898989"/>
                </a:solidFill>
                <a:latin typeface="Calibri" panose="020F0502020204030204" pitchFamily="34" charset="0"/>
              </a:rPr>
              <a:pPr algn="l"/>
              <a:t>53</a:t>
            </a:fld>
            <a:endParaRPr lang="en-US" altLang="en-US">
              <a:solidFill>
                <a:srgbClr val="898989"/>
              </a:solidFill>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CF20D4A-163F-97D2-F3B7-2AB3E9C13F3B}"/>
              </a:ext>
            </a:extLst>
          </p:cNvPr>
          <p:cNvSpPr>
            <a:spLocks noGrp="1"/>
          </p:cNvSpPr>
          <p:nvPr>
            <p:ph type="title"/>
          </p:nvPr>
        </p:nvSpPr>
        <p:spPr/>
        <p:txBody>
          <a:bodyPr/>
          <a:lstStyle/>
          <a:p>
            <a:pPr eaLnBrk="1" hangingPunct="1"/>
            <a:r>
              <a:rPr lang="en-US" altLang="en-US"/>
              <a:t>The Network Level</a:t>
            </a:r>
          </a:p>
        </p:txBody>
      </p:sp>
      <p:sp>
        <p:nvSpPr>
          <p:cNvPr id="7171" name="Content Placeholder 2">
            <a:extLst>
              <a:ext uri="{FF2B5EF4-FFF2-40B4-BE49-F238E27FC236}">
                <a16:creationId xmlns:a16="http://schemas.microsoft.com/office/drawing/2014/main" id="{3D7CC321-5201-BF8B-326B-6383DFFC3D3C}"/>
              </a:ext>
            </a:extLst>
          </p:cNvPr>
          <p:cNvSpPr>
            <a:spLocks noGrp="1"/>
          </p:cNvSpPr>
          <p:nvPr>
            <p:ph idx="1"/>
          </p:nvPr>
        </p:nvSpPr>
        <p:spPr/>
        <p:txBody>
          <a:bodyPr>
            <a:normAutofit fontScale="92500" lnSpcReduction="10000"/>
          </a:bodyPr>
          <a:lstStyle/>
          <a:p>
            <a:pPr eaLnBrk="1" hangingPunct="1">
              <a:lnSpc>
                <a:spcPct val="70000"/>
              </a:lnSpc>
            </a:pPr>
            <a:r>
              <a:rPr lang="en-US" altLang="en-US" sz="2700">
                <a:solidFill>
                  <a:srgbClr val="1E1C11"/>
                </a:solidFill>
                <a:latin typeface="Comic Sans MS" panose="030F0702030302020204" pitchFamily="66" charset="0"/>
              </a:rPr>
              <a:t>Ensuring confidentiality and integrity of your organization’s data-in-transit to and from your public cloud provider</a:t>
            </a:r>
          </a:p>
          <a:p>
            <a:pPr eaLnBrk="1" hangingPunct="1">
              <a:lnSpc>
                <a:spcPct val="70000"/>
              </a:lnSpc>
            </a:pPr>
            <a:r>
              <a:rPr lang="en-US" altLang="en-US" sz="2700">
                <a:solidFill>
                  <a:srgbClr val="1E1C11"/>
                </a:solidFill>
                <a:latin typeface="Comic Sans MS" panose="030F0702030302020204" pitchFamily="66" charset="0"/>
              </a:rPr>
              <a:t>Ensuring proper access control (authentication, authorization, and auditing) to whatever resources you are using at your public cloud provider</a:t>
            </a:r>
          </a:p>
          <a:p>
            <a:pPr eaLnBrk="1" hangingPunct="1">
              <a:lnSpc>
                <a:spcPct val="70000"/>
              </a:lnSpc>
            </a:pPr>
            <a:r>
              <a:rPr lang="en-US" altLang="en-US" sz="2700">
                <a:solidFill>
                  <a:srgbClr val="1E1C11"/>
                </a:solidFill>
                <a:latin typeface="Comic Sans MS" panose="030F0702030302020204" pitchFamily="66" charset="0"/>
              </a:rPr>
              <a:t>Ensuring availability of the Internet-facing resources in a public cloud that are being used by your organization, or have been assigned to your organization by your public cloud providers</a:t>
            </a:r>
          </a:p>
          <a:p>
            <a:pPr eaLnBrk="1" hangingPunct="1">
              <a:lnSpc>
                <a:spcPct val="70000"/>
              </a:lnSpc>
            </a:pPr>
            <a:r>
              <a:rPr lang="en-US" altLang="en-US" sz="2700">
                <a:solidFill>
                  <a:srgbClr val="1E1C11"/>
                </a:solidFill>
                <a:latin typeface="Comic Sans MS" panose="030F0702030302020204" pitchFamily="66" charset="0"/>
              </a:rPr>
              <a:t>Replacing the established model of network zones and tiers with domains</a:t>
            </a:r>
          </a:p>
        </p:txBody>
      </p:sp>
      <p:sp>
        <p:nvSpPr>
          <p:cNvPr id="7172" name="Slide Number Placeholder 3">
            <a:extLst>
              <a:ext uri="{FF2B5EF4-FFF2-40B4-BE49-F238E27FC236}">
                <a16:creationId xmlns:a16="http://schemas.microsoft.com/office/drawing/2014/main" id="{63870AD7-A913-8ADB-2EE9-786C1C40C8E8}"/>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7F563742-A544-4EC1-AC4A-3426AAE74A9B}" type="slidenum">
              <a:rPr lang="en-US" altLang="en-US">
                <a:solidFill>
                  <a:srgbClr val="898989"/>
                </a:solidFill>
                <a:latin typeface="Calibri" panose="020F0502020204030204" pitchFamily="34" charset="0"/>
              </a:rPr>
              <a:pPr algn="l"/>
              <a:t>54</a:t>
            </a:fld>
            <a:endParaRPr lang="en-US" altLang="en-US">
              <a:solidFill>
                <a:srgbClr val="898989"/>
              </a:solidFill>
              <a:latin typeface="Calibri" panose="020F0502020204030204" pitchFamily="34" charset="0"/>
            </a:endParaRPr>
          </a:p>
        </p:txBody>
      </p:sp>
      <p:sp>
        <p:nvSpPr>
          <p:cNvPr id="7173" name="Rectangle 4">
            <a:extLst>
              <a:ext uri="{FF2B5EF4-FFF2-40B4-BE49-F238E27FC236}">
                <a16:creationId xmlns:a16="http://schemas.microsoft.com/office/drawing/2014/main" id="{3680D813-2194-9361-FFDC-C2CE12CECF08}"/>
              </a:ext>
            </a:extLst>
          </p:cNvPr>
          <p:cNvSpPr>
            <a:spLocks noChangeArrowheads="1"/>
          </p:cNvSpPr>
          <p:nvPr/>
        </p:nvSpPr>
        <p:spPr bwMode="auto">
          <a:xfrm>
            <a:off x="5181600" y="5943601"/>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4B0B3AE-A779-5B6E-1439-96FF38114C60}"/>
              </a:ext>
            </a:extLst>
          </p:cNvPr>
          <p:cNvSpPr>
            <a:spLocks noGrp="1"/>
          </p:cNvSpPr>
          <p:nvPr>
            <p:ph type="title"/>
          </p:nvPr>
        </p:nvSpPr>
        <p:spPr/>
        <p:txBody>
          <a:bodyPr/>
          <a:lstStyle/>
          <a:p>
            <a:pPr eaLnBrk="1" hangingPunct="1"/>
            <a:r>
              <a:rPr lang="en-US" altLang="en-US"/>
              <a:t>The Network Level - Mitigation</a:t>
            </a:r>
          </a:p>
        </p:txBody>
      </p:sp>
      <p:sp>
        <p:nvSpPr>
          <p:cNvPr id="8195" name="Content Placeholder 2">
            <a:extLst>
              <a:ext uri="{FF2B5EF4-FFF2-40B4-BE49-F238E27FC236}">
                <a16:creationId xmlns:a16="http://schemas.microsoft.com/office/drawing/2014/main" id="{1072F250-0916-D6D1-B7B6-1049A4E6FCC7}"/>
              </a:ext>
            </a:extLst>
          </p:cNvPr>
          <p:cNvSpPr>
            <a:spLocks noGrp="1"/>
          </p:cNvSpPr>
          <p:nvPr>
            <p:ph idx="1"/>
          </p:nvPr>
        </p:nvSpPr>
        <p:spPr/>
        <p:txBody>
          <a:bodyPr/>
          <a:lstStyle/>
          <a:p>
            <a:pPr eaLnBrk="1" hangingPunct="1">
              <a:lnSpc>
                <a:spcPct val="90000"/>
              </a:lnSpc>
            </a:pPr>
            <a:r>
              <a:rPr lang="en-US" altLang="en-US">
                <a:solidFill>
                  <a:srgbClr val="1E1C11"/>
                </a:solidFill>
                <a:latin typeface="Comic Sans MS" panose="030F0702030302020204" pitchFamily="66" charset="0"/>
              </a:rPr>
              <a:t>Note that network-level risks exist regardless of what aspects of “cloud computing” services are being used </a:t>
            </a:r>
          </a:p>
          <a:p>
            <a:pPr eaLnBrk="1" hangingPunct="1">
              <a:lnSpc>
                <a:spcPct val="90000"/>
              </a:lnSpc>
            </a:pPr>
            <a:r>
              <a:rPr lang="en-US" altLang="en-US">
                <a:solidFill>
                  <a:srgbClr val="1E1C11"/>
                </a:solidFill>
                <a:latin typeface="Comic Sans MS" panose="030F0702030302020204" pitchFamily="66" charset="0"/>
              </a:rPr>
              <a:t>The primary determination of risk level is therefore not which *aaS is being used, </a:t>
            </a:r>
          </a:p>
          <a:p>
            <a:pPr eaLnBrk="1" hangingPunct="1">
              <a:lnSpc>
                <a:spcPct val="90000"/>
              </a:lnSpc>
            </a:pPr>
            <a:r>
              <a:rPr lang="en-US" altLang="en-US">
                <a:solidFill>
                  <a:srgbClr val="1E1C11"/>
                </a:solidFill>
                <a:latin typeface="Comic Sans MS" panose="030F0702030302020204" pitchFamily="66" charset="0"/>
              </a:rPr>
              <a:t>But rather whether your organization intends to use or is using a public, private, or hybrid cloud. </a:t>
            </a:r>
          </a:p>
        </p:txBody>
      </p:sp>
      <p:sp>
        <p:nvSpPr>
          <p:cNvPr id="8196" name="Slide Number Placeholder 3">
            <a:extLst>
              <a:ext uri="{FF2B5EF4-FFF2-40B4-BE49-F238E27FC236}">
                <a16:creationId xmlns:a16="http://schemas.microsoft.com/office/drawing/2014/main" id="{4AEF5151-8075-65FA-51F6-DB867E7250BB}"/>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4963BA78-51A7-4748-A88F-63583AD411ED}" type="slidenum">
              <a:rPr lang="en-US" altLang="en-US">
                <a:solidFill>
                  <a:srgbClr val="898989"/>
                </a:solidFill>
                <a:latin typeface="Calibri" panose="020F0502020204030204" pitchFamily="34" charset="0"/>
              </a:rPr>
              <a:pPr algn="l"/>
              <a:t>55</a:t>
            </a:fld>
            <a:endParaRPr lang="en-US" altLang="en-US">
              <a:solidFill>
                <a:srgbClr val="898989"/>
              </a:solidFill>
              <a:latin typeface="Calibri" panose="020F0502020204030204" pitchFamily="34" charset="0"/>
            </a:endParaRPr>
          </a:p>
        </p:txBody>
      </p:sp>
      <p:sp>
        <p:nvSpPr>
          <p:cNvPr id="8197" name="Rectangle 4">
            <a:extLst>
              <a:ext uri="{FF2B5EF4-FFF2-40B4-BE49-F238E27FC236}">
                <a16:creationId xmlns:a16="http://schemas.microsoft.com/office/drawing/2014/main" id="{F499C98D-B7F4-A0FF-588A-288EE6CBD08D}"/>
              </a:ext>
            </a:extLst>
          </p:cNvPr>
          <p:cNvSpPr>
            <a:spLocks noChangeArrowheads="1"/>
          </p:cNvSpPr>
          <p:nvPr/>
        </p:nvSpPr>
        <p:spPr bwMode="auto">
          <a:xfrm>
            <a:off x="5181600" y="5943601"/>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745BD13-52CE-2B2B-2A89-E7B7BE080D4D}"/>
              </a:ext>
            </a:extLst>
          </p:cNvPr>
          <p:cNvSpPr>
            <a:spLocks noGrp="1"/>
          </p:cNvSpPr>
          <p:nvPr>
            <p:ph type="title"/>
          </p:nvPr>
        </p:nvSpPr>
        <p:spPr/>
        <p:txBody>
          <a:bodyPr/>
          <a:lstStyle/>
          <a:p>
            <a:pPr eaLnBrk="1" hangingPunct="1"/>
            <a:r>
              <a:rPr lang="en-US" altLang="en-US"/>
              <a:t>The Host Level</a:t>
            </a:r>
          </a:p>
        </p:txBody>
      </p:sp>
      <p:sp>
        <p:nvSpPr>
          <p:cNvPr id="9219" name="Content Placeholder 2">
            <a:extLst>
              <a:ext uri="{FF2B5EF4-FFF2-40B4-BE49-F238E27FC236}">
                <a16:creationId xmlns:a16="http://schemas.microsoft.com/office/drawing/2014/main" id="{E9F4E78E-EE44-4C1F-6010-556E6B486410}"/>
              </a:ext>
            </a:extLst>
          </p:cNvPr>
          <p:cNvSpPr>
            <a:spLocks noGrp="1"/>
          </p:cNvSpPr>
          <p:nvPr>
            <p:ph idx="1"/>
          </p:nvPr>
        </p:nvSpPr>
        <p:spPr/>
        <p:txBody>
          <a:bodyPr/>
          <a:lstStyle/>
          <a:p>
            <a:pPr eaLnBrk="1" hangingPunct="1"/>
            <a:r>
              <a:rPr lang="en-US" altLang="en-US"/>
              <a:t>SaaS/PaaS</a:t>
            </a:r>
          </a:p>
          <a:p>
            <a:pPr lvl="1" eaLnBrk="1" hangingPunct="1"/>
            <a:r>
              <a:rPr lang="en-US" altLang="en-US"/>
              <a:t>Both the PaaS and SaaS platforms abstract and hide the host OS from end users</a:t>
            </a:r>
          </a:p>
          <a:p>
            <a:pPr lvl="1" eaLnBrk="1" hangingPunct="1"/>
            <a:r>
              <a:rPr lang="en-US" altLang="en-US"/>
              <a:t>Host security responsibilities are transferred to the CSP (Cloud Service Provider)</a:t>
            </a:r>
          </a:p>
          <a:p>
            <a:pPr lvl="2" eaLnBrk="1" hangingPunct="1"/>
            <a:r>
              <a:rPr lang="en-US" altLang="en-US"/>
              <a:t>You do not have to worry about protecting hosts</a:t>
            </a:r>
          </a:p>
          <a:p>
            <a:pPr lvl="1" eaLnBrk="1" hangingPunct="1"/>
            <a:r>
              <a:rPr lang="en-US" altLang="en-US"/>
              <a:t>However, as a customer, you still own the risk of managing information hosted in the cloud services. </a:t>
            </a:r>
          </a:p>
        </p:txBody>
      </p:sp>
      <p:sp>
        <p:nvSpPr>
          <p:cNvPr id="9220" name="Slide Number Placeholder 3">
            <a:extLst>
              <a:ext uri="{FF2B5EF4-FFF2-40B4-BE49-F238E27FC236}">
                <a16:creationId xmlns:a16="http://schemas.microsoft.com/office/drawing/2014/main" id="{F36AE2CF-F4CD-B9DE-AD87-F069B1D48442}"/>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447F651B-1FD5-4AD2-A690-1BE9C29492C3}" type="slidenum">
              <a:rPr lang="en-US" altLang="en-US">
                <a:solidFill>
                  <a:srgbClr val="898989"/>
                </a:solidFill>
                <a:latin typeface="Calibri" panose="020F0502020204030204" pitchFamily="34" charset="0"/>
              </a:rPr>
              <a:pPr algn="l"/>
              <a:t>56</a:t>
            </a:fld>
            <a:endParaRPr lang="en-US" altLang="en-US">
              <a:solidFill>
                <a:srgbClr val="898989"/>
              </a:solidFill>
              <a:latin typeface="Calibri" panose="020F0502020204030204" pitchFamily="34" charset="0"/>
            </a:endParaRPr>
          </a:p>
        </p:txBody>
      </p:sp>
      <p:sp>
        <p:nvSpPr>
          <p:cNvPr id="9221" name="Rectangle 4">
            <a:extLst>
              <a:ext uri="{FF2B5EF4-FFF2-40B4-BE49-F238E27FC236}">
                <a16:creationId xmlns:a16="http://schemas.microsoft.com/office/drawing/2014/main" id="{9F90989E-1064-EF1B-EBD0-417D87637EEE}"/>
              </a:ext>
            </a:extLst>
          </p:cNvPr>
          <p:cNvSpPr>
            <a:spLocks noChangeArrowheads="1"/>
          </p:cNvSpPr>
          <p:nvPr/>
        </p:nvSpPr>
        <p:spPr bwMode="auto">
          <a:xfrm>
            <a:off x="5181600" y="5943601"/>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2BAC24B-DDBA-F4F8-24DF-B417184A22E5}"/>
              </a:ext>
            </a:extLst>
          </p:cNvPr>
          <p:cNvSpPr>
            <a:spLocks noGrp="1"/>
          </p:cNvSpPr>
          <p:nvPr>
            <p:ph type="title"/>
          </p:nvPr>
        </p:nvSpPr>
        <p:spPr/>
        <p:txBody>
          <a:bodyPr/>
          <a:lstStyle/>
          <a:p>
            <a:pPr eaLnBrk="1" hangingPunct="1"/>
            <a:r>
              <a:rPr lang="en-US" altLang="en-US"/>
              <a:t>The Host Level (cont.)</a:t>
            </a:r>
          </a:p>
        </p:txBody>
      </p:sp>
      <p:sp>
        <p:nvSpPr>
          <p:cNvPr id="11267" name="Content Placeholder 2">
            <a:extLst>
              <a:ext uri="{FF2B5EF4-FFF2-40B4-BE49-F238E27FC236}">
                <a16:creationId xmlns:a16="http://schemas.microsoft.com/office/drawing/2014/main" id="{32E17BBB-ADB9-7077-83D7-E43F5EE7552D}"/>
              </a:ext>
            </a:extLst>
          </p:cNvPr>
          <p:cNvSpPr>
            <a:spLocks noGrp="1"/>
          </p:cNvSpPr>
          <p:nvPr>
            <p:ph idx="1"/>
          </p:nvPr>
        </p:nvSpPr>
        <p:spPr/>
        <p:txBody>
          <a:bodyPr>
            <a:normAutofit fontScale="70000" lnSpcReduction="20000"/>
          </a:bodyPr>
          <a:lstStyle/>
          <a:p>
            <a:pPr eaLnBrk="1" hangingPunct="1">
              <a:lnSpc>
                <a:spcPct val="90000"/>
              </a:lnSpc>
            </a:pPr>
            <a:r>
              <a:rPr lang="en-US" altLang="en-US" sz="2000">
                <a:solidFill>
                  <a:srgbClr val="1E1C11"/>
                </a:solidFill>
                <a:latin typeface="Comic Sans MS" panose="030F0702030302020204" pitchFamily="66" charset="0"/>
              </a:rPr>
              <a:t>IaaS Host Security</a:t>
            </a:r>
          </a:p>
          <a:p>
            <a:pPr lvl="1" eaLnBrk="1" hangingPunct="1">
              <a:lnSpc>
                <a:spcPct val="90000"/>
              </a:lnSpc>
            </a:pPr>
            <a:r>
              <a:rPr lang="en-US" altLang="en-US" sz="2000">
                <a:solidFill>
                  <a:srgbClr val="1E1C11"/>
                </a:solidFill>
                <a:latin typeface="Comic Sans MS" panose="030F0702030302020204" pitchFamily="66" charset="0"/>
              </a:rPr>
              <a:t>Virtualization Software Security</a:t>
            </a:r>
          </a:p>
          <a:p>
            <a:pPr lvl="2" eaLnBrk="1" hangingPunct="1">
              <a:lnSpc>
                <a:spcPct val="90000"/>
              </a:lnSpc>
            </a:pPr>
            <a:r>
              <a:rPr lang="en-US" altLang="en-US" sz="1700">
                <a:solidFill>
                  <a:srgbClr val="1E1C11"/>
                </a:solidFill>
                <a:latin typeface="Comic Sans MS" panose="030F0702030302020204" pitchFamily="66" charset="0"/>
              </a:rPr>
              <a:t>Hypervisor (also called Virtual Machine Manager (VMM)) security is a key</a:t>
            </a:r>
          </a:p>
          <a:p>
            <a:pPr lvl="3" eaLnBrk="1" hangingPunct="1">
              <a:lnSpc>
                <a:spcPct val="90000"/>
              </a:lnSpc>
            </a:pPr>
            <a:r>
              <a:rPr lang="en-US" altLang="en-US" sz="1700">
                <a:solidFill>
                  <a:srgbClr val="1E1C11"/>
                </a:solidFill>
                <a:latin typeface="Comic Sans MS" panose="030F0702030302020204" pitchFamily="66" charset="0"/>
              </a:rPr>
              <a:t>a small application that runs on top of the physical machine H/W layer</a:t>
            </a:r>
          </a:p>
          <a:p>
            <a:pPr lvl="3" eaLnBrk="1" hangingPunct="1">
              <a:lnSpc>
                <a:spcPct val="90000"/>
              </a:lnSpc>
            </a:pPr>
            <a:r>
              <a:rPr lang="en-US" altLang="en-US" sz="1700">
                <a:solidFill>
                  <a:srgbClr val="1E1C11"/>
                </a:solidFill>
                <a:latin typeface="Comic Sans MS" panose="030F0702030302020204" pitchFamily="66" charset="0"/>
              </a:rPr>
              <a:t>implements and manages the virtual CPU, virtual memory, event channels, and memory shared by the resident VMs</a:t>
            </a:r>
          </a:p>
          <a:p>
            <a:pPr lvl="3" eaLnBrk="1" hangingPunct="1">
              <a:lnSpc>
                <a:spcPct val="90000"/>
              </a:lnSpc>
            </a:pPr>
            <a:r>
              <a:rPr lang="en-US" altLang="en-US" sz="1700">
                <a:solidFill>
                  <a:srgbClr val="1E1C11"/>
                </a:solidFill>
                <a:latin typeface="Comic Sans MS" panose="030F0702030302020204" pitchFamily="66" charset="0"/>
              </a:rPr>
              <a:t>Also controls I/O and memory access to devices.</a:t>
            </a:r>
          </a:p>
          <a:p>
            <a:pPr lvl="2" eaLnBrk="1" hangingPunct="1">
              <a:lnSpc>
                <a:spcPct val="90000"/>
              </a:lnSpc>
            </a:pPr>
            <a:r>
              <a:rPr lang="en-US" altLang="en-US" sz="1700">
                <a:solidFill>
                  <a:srgbClr val="1E1C11"/>
                </a:solidFill>
                <a:latin typeface="Comic Sans MS" panose="030F0702030302020204" pitchFamily="66" charset="0"/>
              </a:rPr>
              <a:t>Bigger problem in multitenant architectures</a:t>
            </a:r>
          </a:p>
          <a:p>
            <a:pPr lvl="1" eaLnBrk="1" hangingPunct="1">
              <a:lnSpc>
                <a:spcPct val="90000"/>
              </a:lnSpc>
            </a:pPr>
            <a:r>
              <a:rPr lang="en-US" altLang="en-US" sz="2000">
                <a:solidFill>
                  <a:srgbClr val="1E1C11"/>
                </a:solidFill>
                <a:latin typeface="Comic Sans MS" panose="030F0702030302020204" pitchFamily="66" charset="0"/>
              </a:rPr>
              <a:t>Customer guest OS or Virtual Server Security</a:t>
            </a:r>
          </a:p>
          <a:p>
            <a:pPr lvl="2" eaLnBrk="1" hangingPunct="1">
              <a:lnSpc>
                <a:spcPct val="90000"/>
              </a:lnSpc>
            </a:pPr>
            <a:r>
              <a:rPr lang="en-US" altLang="en-US" sz="1700">
                <a:solidFill>
                  <a:srgbClr val="1E1C11"/>
                </a:solidFill>
                <a:latin typeface="Comic Sans MS" panose="030F0702030302020204" pitchFamily="66" charset="0"/>
              </a:rPr>
              <a:t>The virtual instance of an OS </a:t>
            </a:r>
          </a:p>
          <a:p>
            <a:pPr lvl="2" eaLnBrk="1" hangingPunct="1">
              <a:lnSpc>
                <a:spcPct val="90000"/>
              </a:lnSpc>
            </a:pPr>
            <a:r>
              <a:rPr lang="en-US" altLang="en-US" sz="1700">
                <a:solidFill>
                  <a:srgbClr val="1E1C11"/>
                </a:solidFill>
                <a:latin typeface="Comic Sans MS" panose="030F0702030302020204" pitchFamily="66" charset="0"/>
              </a:rPr>
              <a:t>Vulnerabilities have appeared in virtual instance of an OS </a:t>
            </a:r>
          </a:p>
          <a:p>
            <a:pPr lvl="2" eaLnBrk="1" hangingPunct="1">
              <a:lnSpc>
                <a:spcPct val="90000"/>
              </a:lnSpc>
            </a:pPr>
            <a:r>
              <a:rPr lang="en-US" altLang="en-US" sz="1700">
                <a:solidFill>
                  <a:srgbClr val="1E1C11"/>
                </a:solidFill>
                <a:latin typeface="Comic Sans MS" panose="030F0702030302020204" pitchFamily="66" charset="0"/>
              </a:rPr>
              <a:t>e.g., VMWare, Xen, and Microsoft’s Virtual PC and Virtual Server</a:t>
            </a:r>
          </a:p>
          <a:p>
            <a:pPr lvl="2" eaLnBrk="1" hangingPunct="1">
              <a:lnSpc>
                <a:spcPct val="90000"/>
              </a:lnSpc>
            </a:pPr>
            <a:r>
              <a:rPr lang="en-US" altLang="en-US" sz="1700">
                <a:solidFill>
                  <a:srgbClr val="1E1C11"/>
                </a:solidFill>
                <a:latin typeface="Comic Sans MS" panose="030F0702030302020204" pitchFamily="66" charset="0"/>
              </a:rPr>
              <a:t>Customers have full access to virtual servers.</a:t>
            </a:r>
          </a:p>
          <a:p>
            <a:pPr lvl="2" eaLnBrk="1" hangingPunct="1">
              <a:lnSpc>
                <a:spcPct val="90000"/>
              </a:lnSpc>
            </a:pPr>
            <a:endParaRPr lang="en-US" altLang="en-US" sz="1700">
              <a:solidFill>
                <a:srgbClr val="1E1C11"/>
              </a:solidFill>
              <a:latin typeface="Comic Sans MS" panose="030F0702030302020204" pitchFamily="66" charset="0"/>
            </a:endParaRPr>
          </a:p>
          <a:p>
            <a:pPr eaLnBrk="1" hangingPunct="1">
              <a:lnSpc>
                <a:spcPct val="90000"/>
              </a:lnSpc>
            </a:pPr>
            <a:endParaRPr lang="en-US" altLang="en-US" sz="2000">
              <a:solidFill>
                <a:srgbClr val="1E1C11"/>
              </a:solidFill>
              <a:latin typeface="Comic Sans MS" panose="030F0702030302020204" pitchFamily="66" charset="0"/>
            </a:endParaRPr>
          </a:p>
        </p:txBody>
      </p:sp>
      <p:sp>
        <p:nvSpPr>
          <p:cNvPr id="11268" name="Slide Number Placeholder 3">
            <a:extLst>
              <a:ext uri="{FF2B5EF4-FFF2-40B4-BE49-F238E27FC236}">
                <a16:creationId xmlns:a16="http://schemas.microsoft.com/office/drawing/2014/main" id="{CD0F61D3-F862-E98E-82A1-9231D4A93AAB}"/>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AA111138-2A0C-4351-99EE-5E585DAAB520}" type="slidenum">
              <a:rPr lang="en-US" altLang="en-US">
                <a:solidFill>
                  <a:srgbClr val="898989"/>
                </a:solidFill>
                <a:latin typeface="Calibri" panose="020F0502020204030204" pitchFamily="34" charset="0"/>
              </a:rPr>
              <a:pPr algn="l"/>
              <a:t>57</a:t>
            </a:fld>
            <a:endParaRPr lang="en-US" altLang="en-US">
              <a:solidFill>
                <a:srgbClr val="898989"/>
              </a:solidFill>
              <a:latin typeface="Calibri" panose="020F0502020204030204" pitchFamily="34" charset="0"/>
            </a:endParaRPr>
          </a:p>
        </p:txBody>
      </p:sp>
      <p:pic>
        <p:nvPicPr>
          <p:cNvPr id="5" name="Picture 4" descr="hypervisor2.PNG">
            <a:extLst>
              <a:ext uri="{FF2B5EF4-FFF2-40B4-BE49-F238E27FC236}">
                <a16:creationId xmlns:a16="http://schemas.microsoft.com/office/drawing/2014/main" id="{0D95A45A-FFDF-5395-E21D-01481ABBA5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7988"/>
            <a:ext cx="8458200" cy="629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5">
            <a:extLst>
              <a:ext uri="{FF2B5EF4-FFF2-40B4-BE49-F238E27FC236}">
                <a16:creationId xmlns:a16="http://schemas.microsoft.com/office/drawing/2014/main" id="{4D5E9479-E7DB-44CD-3C5F-8F6FF7EBAE60}"/>
              </a:ext>
            </a:extLst>
          </p:cNvPr>
          <p:cNvSpPr>
            <a:spLocks noChangeArrowheads="1"/>
          </p:cNvSpPr>
          <p:nvPr/>
        </p:nvSpPr>
        <p:spPr bwMode="auto">
          <a:xfrm>
            <a:off x="5181600" y="6553201"/>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EBCC6AC-1684-C548-22E9-3A61A3F4F298}"/>
              </a:ext>
            </a:extLst>
          </p:cNvPr>
          <p:cNvSpPr>
            <a:spLocks noGrp="1"/>
          </p:cNvSpPr>
          <p:nvPr>
            <p:ph type="title"/>
          </p:nvPr>
        </p:nvSpPr>
        <p:spPr/>
        <p:txBody>
          <a:bodyPr/>
          <a:lstStyle/>
          <a:p>
            <a:pPr eaLnBrk="1" hangingPunct="1"/>
            <a:r>
              <a:rPr lang="en-US" altLang="en-US" sz="4000"/>
              <a:t> Case study: Amazon's EC2 infrastructure </a:t>
            </a:r>
          </a:p>
        </p:txBody>
      </p:sp>
      <p:sp>
        <p:nvSpPr>
          <p:cNvPr id="12291" name="Content Placeholder 2">
            <a:extLst>
              <a:ext uri="{FF2B5EF4-FFF2-40B4-BE49-F238E27FC236}">
                <a16:creationId xmlns:a16="http://schemas.microsoft.com/office/drawing/2014/main" id="{ACB712A0-4E1B-725C-06A4-D407DA832612}"/>
              </a:ext>
            </a:extLst>
          </p:cNvPr>
          <p:cNvSpPr>
            <a:spLocks noGrp="1"/>
          </p:cNvSpPr>
          <p:nvPr>
            <p:ph idx="1"/>
          </p:nvPr>
        </p:nvSpPr>
        <p:spPr/>
        <p:txBody>
          <a:bodyPr>
            <a:normAutofit fontScale="92500" lnSpcReduction="20000"/>
          </a:bodyPr>
          <a:lstStyle/>
          <a:p>
            <a:pPr eaLnBrk="1" hangingPunct="1">
              <a:lnSpc>
                <a:spcPct val="80000"/>
              </a:lnSpc>
            </a:pPr>
            <a:r>
              <a:rPr lang="en-US" altLang="en-US" sz="1900">
                <a:solidFill>
                  <a:srgbClr val="1E1C11"/>
                </a:solidFill>
                <a:latin typeface="Comic Sans MS" panose="030F0702030302020204" pitchFamily="66" charset="0"/>
              </a:rPr>
              <a:t>“Hey, You, Get Off of My Cloud: Exploring Information Leakage in Third-Party Compute Clouds” </a:t>
            </a:r>
          </a:p>
          <a:p>
            <a:pPr lvl="1" eaLnBrk="1" hangingPunct="1">
              <a:lnSpc>
                <a:spcPct val="80000"/>
              </a:lnSpc>
            </a:pPr>
            <a:r>
              <a:rPr lang="en-US" altLang="en-US" sz="1900">
                <a:solidFill>
                  <a:srgbClr val="1E1C11"/>
                </a:solidFill>
                <a:latin typeface="Comic Sans MS" panose="030F0702030302020204" pitchFamily="66" charset="0"/>
              </a:rPr>
              <a:t>Multiple VMs of different organizations with virtual boundaries separating each VM can run within one physical server</a:t>
            </a:r>
          </a:p>
          <a:p>
            <a:pPr lvl="1" eaLnBrk="1" hangingPunct="1">
              <a:lnSpc>
                <a:spcPct val="80000"/>
              </a:lnSpc>
            </a:pPr>
            <a:r>
              <a:rPr lang="en-US" altLang="en-US" sz="1900">
                <a:solidFill>
                  <a:srgbClr val="1E1C11"/>
                </a:solidFill>
                <a:latin typeface="Comic Sans MS" panose="030F0702030302020204" pitchFamily="66" charset="0"/>
              </a:rPr>
              <a:t>"virtual machines" still have internet protocol, or IP, addresses, visible to anyone within the cloud. </a:t>
            </a:r>
          </a:p>
          <a:p>
            <a:pPr lvl="1" eaLnBrk="1" hangingPunct="1">
              <a:lnSpc>
                <a:spcPct val="80000"/>
              </a:lnSpc>
            </a:pPr>
            <a:r>
              <a:rPr lang="en-US" altLang="en-US" sz="1900">
                <a:solidFill>
                  <a:srgbClr val="1E1C11"/>
                </a:solidFill>
                <a:latin typeface="Comic Sans MS" panose="030F0702030302020204" pitchFamily="66" charset="0"/>
              </a:rPr>
              <a:t>VMs located on the same physical server tend to have IP addresses that are close to each other and are assigned at the same time </a:t>
            </a:r>
          </a:p>
          <a:p>
            <a:pPr lvl="1" eaLnBrk="1" hangingPunct="1">
              <a:lnSpc>
                <a:spcPct val="80000"/>
              </a:lnSpc>
            </a:pPr>
            <a:r>
              <a:rPr lang="en-US" altLang="en-US" sz="1900">
                <a:solidFill>
                  <a:srgbClr val="1E1C11"/>
                </a:solidFill>
                <a:latin typeface="Comic Sans MS" panose="030F0702030302020204" pitchFamily="66" charset="0"/>
              </a:rPr>
              <a:t>An attacker can set up lots of his own virtual machines, look at their IP addresses, and figure out which one shares the same physical resources as an intended target</a:t>
            </a:r>
          </a:p>
          <a:p>
            <a:pPr lvl="1" eaLnBrk="1" hangingPunct="1">
              <a:lnSpc>
                <a:spcPct val="80000"/>
              </a:lnSpc>
            </a:pPr>
            <a:r>
              <a:rPr lang="en-US" altLang="en-US" sz="1900">
                <a:solidFill>
                  <a:srgbClr val="1E1C11"/>
                </a:solidFill>
                <a:latin typeface="Comic Sans MS" panose="030F0702030302020204" pitchFamily="66" charset="0"/>
              </a:rPr>
              <a:t>Once the malicious virtual machine is placed on the same server as its target, it is possible to carefully monitor how access to resources fluctuates and thereby potentially glean sensitive information about the victim</a:t>
            </a:r>
          </a:p>
          <a:p>
            <a:pPr lvl="1" eaLnBrk="1" hangingPunct="1">
              <a:lnSpc>
                <a:spcPct val="80000"/>
              </a:lnSpc>
            </a:pPr>
            <a:endParaRPr lang="en-US" altLang="en-US" sz="1900">
              <a:solidFill>
                <a:srgbClr val="1E1C11"/>
              </a:solidFill>
              <a:latin typeface="Comic Sans MS" panose="030F0702030302020204" pitchFamily="66" charset="0"/>
            </a:endParaRPr>
          </a:p>
          <a:p>
            <a:pPr eaLnBrk="1" hangingPunct="1">
              <a:lnSpc>
                <a:spcPct val="80000"/>
              </a:lnSpc>
            </a:pPr>
            <a:endParaRPr lang="en-US" altLang="en-US" sz="1900">
              <a:solidFill>
                <a:srgbClr val="1E1C11"/>
              </a:solidFill>
              <a:latin typeface="Comic Sans MS" panose="030F0702030302020204" pitchFamily="66" charset="0"/>
            </a:endParaRPr>
          </a:p>
          <a:p>
            <a:pPr eaLnBrk="1" hangingPunct="1">
              <a:lnSpc>
                <a:spcPct val="80000"/>
              </a:lnSpc>
            </a:pPr>
            <a:endParaRPr lang="en-US" altLang="en-US" sz="1900">
              <a:solidFill>
                <a:srgbClr val="1E1C11"/>
              </a:solidFill>
              <a:latin typeface="Comic Sans MS" panose="030F0702030302020204" pitchFamily="66" charset="0"/>
            </a:endParaRPr>
          </a:p>
        </p:txBody>
      </p:sp>
      <p:sp>
        <p:nvSpPr>
          <p:cNvPr id="12292" name="Slide Number Placeholder 3">
            <a:extLst>
              <a:ext uri="{FF2B5EF4-FFF2-40B4-BE49-F238E27FC236}">
                <a16:creationId xmlns:a16="http://schemas.microsoft.com/office/drawing/2014/main" id="{89AB8DE3-8CD6-B263-6A46-5AC61A4DF026}"/>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42802DD4-A0DD-473C-9491-BF72ED364B1F}" type="slidenum">
              <a:rPr lang="en-US" altLang="en-US">
                <a:solidFill>
                  <a:srgbClr val="898989"/>
                </a:solidFill>
                <a:latin typeface="Calibri" panose="020F0502020204030204" pitchFamily="34" charset="0"/>
              </a:rPr>
              <a:pPr algn="l"/>
              <a:t>58</a:t>
            </a:fld>
            <a:endParaRPr lang="en-US" altLang="en-US">
              <a:solidFill>
                <a:srgbClr val="898989"/>
              </a:solidFill>
              <a:latin typeface="Calibri" panose="020F05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4FC4015-C253-4CBC-2CCF-9C27F83D1B94}"/>
              </a:ext>
            </a:extLst>
          </p:cNvPr>
          <p:cNvSpPr>
            <a:spLocks noGrp="1" noChangeArrowheads="1"/>
          </p:cNvSpPr>
          <p:nvPr>
            <p:ph type="title"/>
          </p:nvPr>
        </p:nvSpPr>
        <p:spPr/>
        <p:txBody>
          <a:bodyPr/>
          <a:lstStyle/>
          <a:p>
            <a:pPr eaLnBrk="1" hangingPunct="1"/>
            <a:r>
              <a:rPr lang="en-US" altLang="en-US"/>
              <a:t>Local Host Security</a:t>
            </a:r>
          </a:p>
        </p:txBody>
      </p:sp>
      <p:sp>
        <p:nvSpPr>
          <p:cNvPr id="14339" name="Rectangle 3">
            <a:extLst>
              <a:ext uri="{FF2B5EF4-FFF2-40B4-BE49-F238E27FC236}">
                <a16:creationId xmlns:a16="http://schemas.microsoft.com/office/drawing/2014/main" id="{3014728D-6BD8-4FB2-7FD1-374F1D2E13CD}"/>
              </a:ext>
            </a:extLst>
          </p:cNvPr>
          <p:cNvSpPr>
            <a:spLocks noGrp="1" noChangeArrowheads="1"/>
          </p:cNvSpPr>
          <p:nvPr>
            <p:ph idx="1"/>
          </p:nvPr>
        </p:nvSpPr>
        <p:spPr/>
        <p:txBody>
          <a:bodyPr/>
          <a:lstStyle/>
          <a:p>
            <a:pPr eaLnBrk="1" hangingPunct="1">
              <a:lnSpc>
                <a:spcPct val="80000"/>
              </a:lnSpc>
            </a:pPr>
            <a:r>
              <a:rPr lang="en-US" altLang="en-US" sz="2000">
                <a:solidFill>
                  <a:srgbClr val="1E1C11"/>
                </a:solidFill>
                <a:latin typeface="Comic Sans MS" panose="030F0702030302020204" pitchFamily="66" charset="0"/>
              </a:rPr>
              <a:t>Are local host machines part of the cloud infrastructure? </a:t>
            </a:r>
          </a:p>
          <a:p>
            <a:pPr lvl="1" eaLnBrk="1" hangingPunct="1">
              <a:lnSpc>
                <a:spcPct val="80000"/>
              </a:lnSpc>
            </a:pPr>
            <a:r>
              <a:rPr lang="en-US" altLang="en-US" sz="2000">
                <a:solidFill>
                  <a:srgbClr val="1E1C11"/>
                </a:solidFill>
                <a:latin typeface="Comic Sans MS" panose="030F0702030302020204" pitchFamily="66" charset="0"/>
              </a:rPr>
              <a:t>Outside the security perimeter</a:t>
            </a:r>
          </a:p>
          <a:p>
            <a:pPr lvl="1" eaLnBrk="1" hangingPunct="1">
              <a:lnSpc>
                <a:spcPct val="80000"/>
              </a:lnSpc>
            </a:pPr>
            <a:r>
              <a:rPr lang="en-US" altLang="en-US" sz="2000">
                <a:solidFill>
                  <a:srgbClr val="1E1C11"/>
                </a:solidFill>
                <a:latin typeface="Comic Sans MS" panose="030F0702030302020204" pitchFamily="66" charset="0"/>
              </a:rPr>
              <a:t>While cloud consumers worry about the security on the cloud provider’s site, they may easily forget to harden their own machines </a:t>
            </a:r>
          </a:p>
          <a:p>
            <a:pPr eaLnBrk="1" hangingPunct="1">
              <a:lnSpc>
                <a:spcPct val="80000"/>
              </a:lnSpc>
            </a:pPr>
            <a:r>
              <a:rPr lang="en-US" altLang="en-US" sz="2000">
                <a:solidFill>
                  <a:srgbClr val="1E1C11"/>
                </a:solidFill>
                <a:latin typeface="Comic Sans MS" panose="030F0702030302020204" pitchFamily="66" charset="0"/>
              </a:rPr>
              <a:t>The lack of security of local devices can </a:t>
            </a:r>
          </a:p>
          <a:p>
            <a:pPr lvl="1" eaLnBrk="1" hangingPunct="1">
              <a:lnSpc>
                <a:spcPct val="80000"/>
              </a:lnSpc>
            </a:pPr>
            <a:r>
              <a:rPr lang="en-US" altLang="en-US" sz="2000">
                <a:solidFill>
                  <a:srgbClr val="1E1C11"/>
                </a:solidFill>
                <a:latin typeface="Comic Sans MS" panose="030F0702030302020204" pitchFamily="66" charset="0"/>
              </a:rPr>
              <a:t>Provide a way for malicious services on the cloud to attack local networks through these terminal devices </a:t>
            </a:r>
          </a:p>
          <a:p>
            <a:pPr lvl="1" eaLnBrk="1" hangingPunct="1">
              <a:lnSpc>
                <a:spcPct val="80000"/>
              </a:lnSpc>
            </a:pPr>
            <a:r>
              <a:rPr lang="en-US" altLang="en-US" sz="2000">
                <a:solidFill>
                  <a:srgbClr val="1E1C11"/>
                </a:solidFill>
                <a:latin typeface="Comic Sans MS" panose="030F0702030302020204" pitchFamily="66" charset="0"/>
              </a:rPr>
              <a:t>Compromise the cloud and its resources for other users </a:t>
            </a:r>
          </a:p>
          <a:p>
            <a:pPr eaLnBrk="1" hangingPunct="1">
              <a:lnSpc>
                <a:spcPct val="80000"/>
              </a:lnSpc>
            </a:pPr>
            <a:endParaRPr lang="en-US" altLang="en-US" sz="1400">
              <a:solidFill>
                <a:srgbClr val="1E1C11"/>
              </a:solidFill>
              <a:latin typeface="Comic Sans MS" panose="030F07020303020202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EBF6-F48A-383B-2501-DAD1A1E5AD65}"/>
              </a:ext>
            </a:extLst>
          </p:cNvPr>
          <p:cNvSpPr>
            <a:spLocks noGrp="1"/>
          </p:cNvSpPr>
          <p:nvPr>
            <p:ph type="title"/>
          </p:nvPr>
        </p:nvSpPr>
        <p:spPr/>
        <p:txBody>
          <a:bodyPr/>
          <a:lstStyle/>
          <a:p>
            <a:r>
              <a:rPr lang="en-US" sz="44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Definitions and terminology</a:t>
            </a:r>
            <a:endParaRPr lang="en-IN" dirty="0"/>
          </a:p>
        </p:txBody>
      </p:sp>
      <p:sp>
        <p:nvSpPr>
          <p:cNvPr id="3" name="Content Placeholder 2">
            <a:extLst>
              <a:ext uri="{FF2B5EF4-FFF2-40B4-BE49-F238E27FC236}">
                <a16:creationId xmlns:a16="http://schemas.microsoft.com/office/drawing/2014/main" id="{466144F5-D545-9A7D-32A1-8B3CE1589E4F}"/>
              </a:ext>
            </a:extLst>
          </p:cNvPr>
          <p:cNvSpPr>
            <a:spLocks noGrp="1"/>
          </p:cNvSpPr>
          <p:nvPr>
            <p:ph idx="1"/>
          </p:nvPr>
        </p:nvSpPr>
        <p:spPr/>
        <p:txBody>
          <a:bodyPr>
            <a:normAutofit fontScale="55000" lnSpcReduction="20000"/>
          </a:bodyPr>
          <a:lstStyle/>
          <a:p>
            <a:pPr algn="l"/>
            <a:r>
              <a:rPr lang="en-US" b="1" i="0" dirty="0">
                <a:solidFill>
                  <a:srgbClr val="242B2E"/>
                </a:solidFill>
                <a:effectLst/>
                <a:latin typeface="Roboto" panose="02000000000000000000" pitchFamily="2" charset="0"/>
              </a:rPr>
              <a:t>Kubernetes:</a:t>
            </a:r>
            <a:r>
              <a:rPr lang="en-US" b="0" i="0" dirty="0">
                <a:solidFill>
                  <a:srgbClr val="242B2E"/>
                </a:solidFill>
                <a:effectLst/>
                <a:latin typeface="Roboto" panose="02000000000000000000" pitchFamily="2" charset="0"/>
              </a:rPr>
              <a:t> A portable, extensible open-source platform for deploying, managing, and orchestrating containerized workloads and services at scale.</a:t>
            </a:r>
          </a:p>
          <a:p>
            <a:pPr algn="l"/>
            <a:r>
              <a:rPr lang="en-US" b="0" i="0" dirty="0">
                <a:solidFill>
                  <a:srgbClr val="242B2E"/>
                </a:solidFill>
                <a:effectLst/>
                <a:latin typeface="Roboto" panose="02000000000000000000" pitchFamily="2" charset="0"/>
              </a:rPr>
              <a:t>Learn more about </a:t>
            </a:r>
            <a:r>
              <a:rPr lang="en-US" b="0" i="0" u="none" strike="noStrike" dirty="0">
                <a:solidFill>
                  <a:srgbClr val="006EC5"/>
                </a:solidFill>
                <a:effectLst/>
                <a:latin typeface="Roboto" panose="02000000000000000000" pitchFamily="2" charset="0"/>
                <a:hlinkClick r:id="rId2"/>
              </a:rPr>
              <a:t>Kubernetes Security</a:t>
            </a:r>
            <a:endParaRPr lang="en-US" b="0" i="0" dirty="0">
              <a:solidFill>
                <a:srgbClr val="242B2E"/>
              </a:solidFill>
              <a:effectLst/>
              <a:latin typeface="Roboto" panose="02000000000000000000" pitchFamily="2" charset="0"/>
            </a:endParaRPr>
          </a:p>
          <a:p>
            <a:pPr algn="l"/>
            <a:r>
              <a:rPr lang="en-US" b="1" i="0" dirty="0">
                <a:solidFill>
                  <a:srgbClr val="242B2E"/>
                </a:solidFill>
                <a:effectLst/>
                <a:latin typeface="Roboto" panose="02000000000000000000" pitchFamily="2" charset="0"/>
              </a:rPr>
              <a:t>Least-Privileged Access (LPA): </a:t>
            </a:r>
            <a:r>
              <a:rPr lang="en-US" b="0" i="0" dirty="0">
                <a:solidFill>
                  <a:srgbClr val="242B2E"/>
                </a:solidFill>
                <a:effectLst/>
                <a:latin typeface="Roboto" panose="02000000000000000000" pitchFamily="2" charset="0"/>
              </a:rPr>
              <a:t>A security and access control concept that gives users the minimum necessary permissions based on the functions required for their particular roles.</a:t>
            </a:r>
          </a:p>
          <a:p>
            <a:pPr algn="l"/>
            <a:r>
              <a:rPr lang="en-US" b="0" i="0" dirty="0">
                <a:solidFill>
                  <a:srgbClr val="242B2E"/>
                </a:solidFill>
                <a:effectLst/>
                <a:latin typeface="Roboto" panose="02000000000000000000" pitchFamily="2" charset="0"/>
              </a:rPr>
              <a:t>Learn more about </a:t>
            </a:r>
            <a:r>
              <a:rPr lang="en-US" b="0" i="0" u="none" strike="noStrike" dirty="0">
                <a:solidFill>
                  <a:srgbClr val="006EC5"/>
                </a:solidFill>
                <a:effectLst/>
                <a:latin typeface="Roboto" panose="02000000000000000000" pitchFamily="2" charset="0"/>
                <a:hlinkClick r:id="rId3"/>
              </a:rPr>
              <a:t>Least Privilege Access (LPA)</a:t>
            </a:r>
            <a:endParaRPr lang="en-US" b="0" i="0" dirty="0">
              <a:solidFill>
                <a:srgbClr val="242B2E"/>
              </a:solidFill>
              <a:effectLst/>
              <a:latin typeface="Roboto" panose="02000000000000000000" pitchFamily="2" charset="0"/>
            </a:endParaRPr>
          </a:p>
          <a:p>
            <a:pPr algn="l"/>
            <a:r>
              <a:rPr lang="en-US" b="1" i="0" dirty="0">
                <a:solidFill>
                  <a:srgbClr val="242B2E"/>
                </a:solidFill>
                <a:effectLst/>
                <a:latin typeface="Roboto" panose="02000000000000000000" pitchFamily="2" charset="0"/>
              </a:rPr>
              <a:t>Shared Responsibility Model</a:t>
            </a:r>
            <a:r>
              <a:rPr lang="en-US" b="0" i="0" dirty="0">
                <a:solidFill>
                  <a:srgbClr val="242B2E"/>
                </a:solidFill>
                <a:effectLst/>
                <a:latin typeface="Roboto" panose="02000000000000000000" pitchFamily="2" charset="0"/>
              </a:rPr>
              <a:t>: A framework in cloud computing that defines who is responsible for the security and compliance of each component of the cloud architecture. With on-premise data centers, the responsibility is solely on your organization to manage and maintain security for the entire technology stack, from the physical hardware to the applications and data. Because public cloud computing purposefully abstracts layers of that tech stack, this model acts as an agreement between the CSP and their customer as to who takes on the responsibility of managing and maintaining proper hygiene and security within the cloud infrastructure.</a:t>
            </a:r>
          </a:p>
          <a:p>
            <a:r>
              <a:rPr lang="en-US" b="1" i="0" dirty="0">
                <a:solidFill>
                  <a:srgbClr val="242B2E"/>
                </a:solidFill>
                <a:effectLst/>
                <a:latin typeface="Roboto" panose="02000000000000000000" pitchFamily="2" charset="0"/>
              </a:rPr>
              <a:t>Shift Left: </a:t>
            </a:r>
            <a:r>
              <a:rPr lang="en-US" b="0" i="0" dirty="0">
                <a:solidFill>
                  <a:srgbClr val="242B2E"/>
                </a:solidFill>
                <a:effectLst/>
                <a:latin typeface="Roboto" panose="02000000000000000000" pitchFamily="2" charset="0"/>
              </a:rPr>
              <a:t>A concept that refers to building security into an earlier stage of the development cycle. Traditionally, security checks occurred at the end of the cycle. By shifting left, organizations can ensure their applications are more secure from the start — and at a much lower cost.</a:t>
            </a:r>
          </a:p>
          <a:p>
            <a:endParaRPr lang="en-IN" dirty="0"/>
          </a:p>
        </p:txBody>
      </p:sp>
    </p:spTree>
    <p:extLst>
      <p:ext uri="{BB962C8B-B14F-4D97-AF65-F5344CB8AC3E}">
        <p14:creationId xmlns:p14="http://schemas.microsoft.com/office/powerpoint/2010/main" val="28981890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5F2FE2-9A92-3FE0-3490-23B125DF2DC2}"/>
              </a:ext>
            </a:extLst>
          </p:cNvPr>
          <p:cNvSpPr>
            <a:spLocks noGrp="1"/>
          </p:cNvSpPr>
          <p:nvPr>
            <p:ph type="title"/>
          </p:nvPr>
        </p:nvSpPr>
        <p:spPr/>
        <p:txBody>
          <a:bodyPr/>
          <a:lstStyle/>
          <a:p>
            <a:pPr eaLnBrk="1" hangingPunct="1"/>
            <a:r>
              <a:rPr lang="en-US" altLang="en-US"/>
              <a:t>Local Host Security (Cont.)</a:t>
            </a:r>
          </a:p>
        </p:txBody>
      </p:sp>
      <p:sp>
        <p:nvSpPr>
          <p:cNvPr id="16387" name="Content Placeholder 2">
            <a:extLst>
              <a:ext uri="{FF2B5EF4-FFF2-40B4-BE49-F238E27FC236}">
                <a16:creationId xmlns:a16="http://schemas.microsoft.com/office/drawing/2014/main" id="{85836E76-C033-E87A-68B2-8D0E663AC359}"/>
              </a:ext>
            </a:extLst>
          </p:cNvPr>
          <p:cNvSpPr>
            <a:spLocks noGrp="1"/>
          </p:cNvSpPr>
          <p:nvPr>
            <p:ph idx="1"/>
          </p:nvPr>
        </p:nvSpPr>
        <p:spPr/>
        <p:txBody>
          <a:bodyPr>
            <a:normAutofit fontScale="77500" lnSpcReduction="20000"/>
          </a:bodyPr>
          <a:lstStyle/>
          <a:p>
            <a:pPr eaLnBrk="1" hangingPunct="1">
              <a:lnSpc>
                <a:spcPct val="70000"/>
              </a:lnSpc>
            </a:pPr>
            <a:r>
              <a:rPr lang="en-US" altLang="en-US" sz="2000">
                <a:solidFill>
                  <a:srgbClr val="1E1C11"/>
                </a:solidFill>
                <a:latin typeface="Comic Sans MS" panose="030F0702030302020204" pitchFamily="66" charset="0"/>
              </a:rPr>
              <a:t>With mobile devices, the threat may be even stronger</a:t>
            </a:r>
          </a:p>
          <a:p>
            <a:pPr lvl="1" eaLnBrk="1" hangingPunct="1">
              <a:lnSpc>
                <a:spcPct val="70000"/>
              </a:lnSpc>
            </a:pPr>
            <a:r>
              <a:rPr lang="en-US" altLang="en-US" sz="2000">
                <a:solidFill>
                  <a:srgbClr val="1E1C11"/>
                </a:solidFill>
                <a:latin typeface="Comic Sans MS" panose="030F0702030302020204" pitchFamily="66" charset="0"/>
              </a:rPr>
              <a:t>Users misplace or have the device stolen from them </a:t>
            </a:r>
          </a:p>
          <a:p>
            <a:pPr lvl="1" eaLnBrk="1" hangingPunct="1">
              <a:lnSpc>
                <a:spcPct val="70000"/>
              </a:lnSpc>
            </a:pPr>
            <a:r>
              <a:rPr lang="en-US" altLang="en-US" sz="2000">
                <a:solidFill>
                  <a:srgbClr val="1E1C11"/>
                </a:solidFill>
                <a:latin typeface="Comic Sans MS" panose="030F0702030302020204" pitchFamily="66" charset="0"/>
              </a:rPr>
              <a:t>Security mechanisms on handheld gadgets are often times insufficient compared to say, a desktop computer </a:t>
            </a:r>
          </a:p>
          <a:p>
            <a:pPr lvl="1" eaLnBrk="1" hangingPunct="1">
              <a:lnSpc>
                <a:spcPct val="70000"/>
              </a:lnSpc>
            </a:pPr>
            <a:r>
              <a:rPr lang="en-US" altLang="en-US" sz="2000">
                <a:solidFill>
                  <a:srgbClr val="1E1C11"/>
                </a:solidFill>
                <a:latin typeface="Comic Sans MS" panose="030F0702030302020204" pitchFamily="66" charset="0"/>
              </a:rPr>
              <a:t>Provides a potential attacker an easy avenue into a cloud system. </a:t>
            </a:r>
          </a:p>
          <a:p>
            <a:pPr lvl="1" eaLnBrk="1" hangingPunct="1">
              <a:lnSpc>
                <a:spcPct val="70000"/>
              </a:lnSpc>
            </a:pPr>
            <a:r>
              <a:rPr lang="en-US" altLang="en-US" sz="2000">
                <a:solidFill>
                  <a:srgbClr val="1E1C11"/>
                </a:solidFill>
                <a:latin typeface="Comic Sans MS" panose="030F0702030302020204" pitchFamily="66" charset="0"/>
              </a:rPr>
              <a:t>If a user relies mainly on a mobile device to access cloud data, the threat to availability is also increased as mobile devices malfunction or are lost </a:t>
            </a:r>
          </a:p>
          <a:p>
            <a:pPr eaLnBrk="1" hangingPunct="1">
              <a:lnSpc>
                <a:spcPct val="70000"/>
              </a:lnSpc>
            </a:pPr>
            <a:r>
              <a:rPr lang="en-US" altLang="en-US" sz="2000">
                <a:solidFill>
                  <a:srgbClr val="1E1C11"/>
                </a:solidFill>
                <a:latin typeface="Comic Sans MS" panose="030F0702030302020204" pitchFamily="66" charset="0"/>
              </a:rPr>
              <a:t>Devices that access the cloud should have </a:t>
            </a:r>
          </a:p>
          <a:p>
            <a:pPr lvl="1" eaLnBrk="1" hangingPunct="1">
              <a:lnSpc>
                <a:spcPct val="70000"/>
              </a:lnSpc>
            </a:pPr>
            <a:r>
              <a:rPr lang="en-US" altLang="en-US" sz="2000">
                <a:solidFill>
                  <a:srgbClr val="1E1C11"/>
                </a:solidFill>
                <a:latin typeface="Comic Sans MS" panose="030F0702030302020204" pitchFamily="66" charset="0"/>
              </a:rPr>
              <a:t>Strong authentication mechanisms </a:t>
            </a:r>
          </a:p>
          <a:p>
            <a:pPr lvl="1" eaLnBrk="1" hangingPunct="1">
              <a:lnSpc>
                <a:spcPct val="70000"/>
              </a:lnSpc>
            </a:pPr>
            <a:r>
              <a:rPr lang="en-US" altLang="en-US" sz="2000">
                <a:solidFill>
                  <a:srgbClr val="1E1C11"/>
                </a:solidFill>
                <a:latin typeface="Comic Sans MS" panose="030F0702030302020204" pitchFamily="66" charset="0"/>
              </a:rPr>
              <a:t>Tamper-resistant mechanisms</a:t>
            </a:r>
          </a:p>
          <a:p>
            <a:pPr lvl="1" eaLnBrk="1" hangingPunct="1">
              <a:lnSpc>
                <a:spcPct val="70000"/>
              </a:lnSpc>
            </a:pPr>
            <a:r>
              <a:rPr lang="en-US" altLang="en-US" sz="2000">
                <a:solidFill>
                  <a:srgbClr val="1E1C11"/>
                </a:solidFill>
                <a:latin typeface="Comic Sans MS" panose="030F0702030302020204" pitchFamily="66" charset="0"/>
              </a:rPr>
              <a:t>Strong isolation between applications </a:t>
            </a:r>
          </a:p>
          <a:p>
            <a:pPr lvl="1" eaLnBrk="1" hangingPunct="1">
              <a:lnSpc>
                <a:spcPct val="70000"/>
              </a:lnSpc>
            </a:pPr>
            <a:r>
              <a:rPr lang="en-US" altLang="en-US" sz="2000">
                <a:solidFill>
                  <a:srgbClr val="1E1C11"/>
                </a:solidFill>
                <a:latin typeface="Comic Sans MS" panose="030F0702030302020204" pitchFamily="66" charset="0"/>
              </a:rPr>
              <a:t>Methods to trust the OS</a:t>
            </a:r>
          </a:p>
          <a:p>
            <a:pPr lvl="1" eaLnBrk="1" hangingPunct="1">
              <a:lnSpc>
                <a:spcPct val="70000"/>
              </a:lnSpc>
            </a:pPr>
            <a:r>
              <a:rPr lang="en-US" altLang="en-US" sz="2000">
                <a:solidFill>
                  <a:srgbClr val="1E1C11"/>
                </a:solidFill>
                <a:latin typeface="Comic Sans MS" panose="030F0702030302020204" pitchFamily="66" charset="0"/>
              </a:rPr>
              <a:t>Cryptographic functionality when traffic confidentiality is required </a:t>
            </a:r>
          </a:p>
          <a:p>
            <a:pPr eaLnBrk="1" hangingPunct="1">
              <a:lnSpc>
                <a:spcPct val="90000"/>
              </a:lnSpc>
            </a:pPr>
            <a:endParaRPr lang="en-US" altLang="en-US">
              <a:solidFill>
                <a:srgbClr val="1E1C11"/>
              </a:solidFill>
              <a:latin typeface="Comic Sans MS" panose="030F0702030302020204" pitchFamily="66" charset="0"/>
            </a:endParaRPr>
          </a:p>
        </p:txBody>
      </p:sp>
      <p:sp>
        <p:nvSpPr>
          <p:cNvPr id="16388" name="Slide Number Placeholder 3">
            <a:extLst>
              <a:ext uri="{FF2B5EF4-FFF2-40B4-BE49-F238E27FC236}">
                <a16:creationId xmlns:a16="http://schemas.microsoft.com/office/drawing/2014/main" id="{488331BB-1EF0-06C1-D834-650703369E46}"/>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093BF61E-365F-4F95-9EBC-FAB871D8222B}" type="slidenum">
              <a:rPr lang="en-US" altLang="en-US">
                <a:solidFill>
                  <a:srgbClr val="898989"/>
                </a:solidFill>
                <a:latin typeface="Calibri" panose="020F0502020204030204" pitchFamily="34" charset="0"/>
              </a:rPr>
              <a:pPr algn="l"/>
              <a:t>60</a:t>
            </a:fld>
            <a:endParaRPr lang="en-US" altLang="en-US">
              <a:solidFill>
                <a:srgbClr val="898989"/>
              </a:solidFill>
              <a:latin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2094CFD-9163-C827-4737-C9CF7A94AB34}"/>
              </a:ext>
            </a:extLst>
          </p:cNvPr>
          <p:cNvSpPr>
            <a:spLocks noGrp="1"/>
          </p:cNvSpPr>
          <p:nvPr>
            <p:ph type="title"/>
          </p:nvPr>
        </p:nvSpPr>
        <p:spPr/>
        <p:txBody>
          <a:bodyPr/>
          <a:lstStyle/>
          <a:p>
            <a:pPr eaLnBrk="1" hangingPunct="1"/>
            <a:r>
              <a:rPr lang="en-US" altLang="en-US"/>
              <a:t>The Application Level</a:t>
            </a:r>
          </a:p>
        </p:txBody>
      </p:sp>
      <p:sp>
        <p:nvSpPr>
          <p:cNvPr id="17411" name="Content Placeholder 2">
            <a:extLst>
              <a:ext uri="{FF2B5EF4-FFF2-40B4-BE49-F238E27FC236}">
                <a16:creationId xmlns:a16="http://schemas.microsoft.com/office/drawing/2014/main" id="{0D256626-2874-D7D5-CF18-268C02D808B7}"/>
              </a:ext>
            </a:extLst>
          </p:cNvPr>
          <p:cNvSpPr>
            <a:spLocks noGrp="1"/>
          </p:cNvSpPr>
          <p:nvPr>
            <p:ph idx="1"/>
          </p:nvPr>
        </p:nvSpPr>
        <p:spPr/>
        <p:txBody>
          <a:bodyPr>
            <a:normAutofit fontScale="85000" lnSpcReduction="20000"/>
          </a:bodyPr>
          <a:lstStyle/>
          <a:p>
            <a:pPr eaLnBrk="1" hangingPunct="1">
              <a:lnSpc>
                <a:spcPct val="80000"/>
              </a:lnSpc>
            </a:pPr>
            <a:r>
              <a:rPr lang="en-US" altLang="en-US" sz="3000">
                <a:solidFill>
                  <a:srgbClr val="1E1C11"/>
                </a:solidFill>
                <a:latin typeface="Comic Sans MS" panose="030F0702030302020204" pitchFamily="66" charset="0"/>
              </a:rPr>
              <a:t>DoS</a:t>
            </a:r>
          </a:p>
          <a:p>
            <a:pPr eaLnBrk="1" hangingPunct="1">
              <a:lnSpc>
                <a:spcPct val="80000"/>
              </a:lnSpc>
            </a:pPr>
            <a:r>
              <a:rPr lang="en-US" altLang="en-US" sz="3000">
                <a:solidFill>
                  <a:srgbClr val="1E1C11"/>
                </a:solidFill>
                <a:latin typeface="Comic Sans MS" panose="030F0702030302020204" pitchFamily="66" charset="0"/>
              </a:rPr>
              <a:t>EDoS(Economic Denial of Sustainability)</a:t>
            </a:r>
          </a:p>
          <a:p>
            <a:pPr lvl="1" eaLnBrk="1" hangingPunct="1">
              <a:lnSpc>
                <a:spcPct val="80000"/>
              </a:lnSpc>
            </a:pPr>
            <a:r>
              <a:rPr lang="en-US" altLang="en-US" sz="2600">
                <a:solidFill>
                  <a:srgbClr val="1E1C11"/>
                </a:solidFill>
                <a:latin typeface="Comic Sans MS" panose="030F0702030302020204" pitchFamily="66" charset="0"/>
              </a:rPr>
              <a:t>An attack against the billing model that underlies the cost of providing a service with the goal of bankrupting the service itself. </a:t>
            </a:r>
          </a:p>
          <a:p>
            <a:pPr eaLnBrk="1" hangingPunct="1">
              <a:lnSpc>
                <a:spcPct val="80000"/>
              </a:lnSpc>
            </a:pPr>
            <a:r>
              <a:rPr lang="en-US" altLang="en-US" sz="3000">
                <a:solidFill>
                  <a:srgbClr val="1E1C11"/>
                </a:solidFill>
                <a:latin typeface="Comic Sans MS" panose="030F0702030302020204" pitchFamily="66" charset="0"/>
              </a:rPr>
              <a:t>End user security</a:t>
            </a:r>
          </a:p>
          <a:p>
            <a:pPr eaLnBrk="1" hangingPunct="1">
              <a:lnSpc>
                <a:spcPct val="80000"/>
              </a:lnSpc>
            </a:pPr>
            <a:r>
              <a:rPr lang="en-US" altLang="en-US" sz="3000">
                <a:solidFill>
                  <a:srgbClr val="1E1C11"/>
                </a:solidFill>
                <a:latin typeface="Comic Sans MS" panose="030F0702030302020204" pitchFamily="66" charset="0"/>
              </a:rPr>
              <a:t>Who is responsible for Web application security in the cloud?</a:t>
            </a:r>
          </a:p>
          <a:p>
            <a:pPr eaLnBrk="1" hangingPunct="1">
              <a:lnSpc>
                <a:spcPct val="80000"/>
              </a:lnSpc>
            </a:pPr>
            <a:r>
              <a:rPr lang="en-US" altLang="en-US" sz="3000">
                <a:solidFill>
                  <a:srgbClr val="1E1C11"/>
                </a:solidFill>
                <a:latin typeface="Comic Sans MS" panose="030F0702030302020204" pitchFamily="66" charset="0"/>
              </a:rPr>
              <a:t>SaaS/PaaS/IaaS application security</a:t>
            </a:r>
          </a:p>
          <a:p>
            <a:pPr eaLnBrk="1" hangingPunct="1">
              <a:lnSpc>
                <a:spcPct val="80000"/>
              </a:lnSpc>
            </a:pPr>
            <a:r>
              <a:rPr lang="en-US" altLang="en-US" sz="3000">
                <a:solidFill>
                  <a:srgbClr val="1E1C11"/>
                </a:solidFill>
                <a:latin typeface="Comic Sans MS" panose="030F0702030302020204" pitchFamily="66" charset="0"/>
              </a:rPr>
              <a:t>Customer-deployed application security</a:t>
            </a:r>
          </a:p>
          <a:p>
            <a:pPr eaLnBrk="1" hangingPunct="1">
              <a:lnSpc>
                <a:spcPct val="80000"/>
              </a:lnSpc>
            </a:pPr>
            <a:endParaRPr lang="en-US" altLang="en-US" sz="3000">
              <a:solidFill>
                <a:srgbClr val="1E1C11"/>
              </a:solidFill>
              <a:latin typeface="Comic Sans MS" panose="030F0702030302020204" pitchFamily="66" charset="0"/>
            </a:endParaRPr>
          </a:p>
        </p:txBody>
      </p:sp>
      <p:sp>
        <p:nvSpPr>
          <p:cNvPr id="17412" name="Slide Number Placeholder 3">
            <a:extLst>
              <a:ext uri="{FF2B5EF4-FFF2-40B4-BE49-F238E27FC236}">
                <a16:creationId xmlns:a16="http://schemas.microsoft.com/office/drawing/2014/main" id="{C2A3416A-6DBC-57A5-3B40-FD457A1DB25F}"/>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F90589A4-2949-4483-9265-24DC8C0760E2}" type="slidenum">
              <a:rPr lang="en-US" altLang="en-US">
                <a:solidFill>
                  <a:srgbClr val="898989"/>
                </a:solidFill>
                <a:latin typeface="Calibri" panose="020F0502020204030204" pitchFamily="34" charset="0"/>
              </a:rPr>
              <a:pPr algn="l"/>
              <a:t>61</a:t>
            </a:fld>
            <a:endParaRPr lang="en-US" altLang="en-US">
              <a:solidFill>
                <a:srgbClr val="898989"/>
              </a:solidFill>
              <a:latin typeface="Calibri" panose="020F0502020204030204" pitchFamily="34" charset="0"/>
            </a:endParaRPr>
          </a:p>
        </p:txBody>
      </p:sp>
      <p:sp>
        <p:nvSpPr>
          <p:cNvPr id="17413" name="Rectangle 4">
            <a:extLst>
              <a:ext uri="{FF2B5EF4-FFF2-40B4-BE49-F238E27FC236}">
                <a16:creationId xmlns:a16="http://schemas.microsoft.com/office/drawing/2014/main" id="{4D84EC16-EE3F-FD1B-90EE-CCC85DB313DC}"/>
              </a:ext>
            </a:extLst>
          </p:cNvPr>
          <p:cNvSpPr>
            <a:spLocks noChangeArrowheads="1"/>
          </p:cNvSpPr>
          <p:nvPr/>
        </p:nvSpPr>
        <p:spPr bwMode="auto">
          <a:xfrm>
            <a:off x="5181600" y="5943601"/>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A72661D-2293-2175-FCE6-A9E18B21A340}"/>
              </a:ext>
            </a:extLst>
          </p:cNvPr>
          <p:cNvSpPr>
            <a:spLocks noGrp="1"/>
          </p:cNvSpPr>
          <p:nvPr>
            <p:ph type="title"/>
          </p:nvPr>
        </p:nvSpPr>
        <p:spPr/>
        <p:txBody>
          <a:bodyPr/>
          <a:lstStyle/>
          <a:p>
            <a:pPr eaLnBrk="1" hangingPunct="1"/>
            <a:r>
              <a:rPr lang="en-US" altLang="en-US"/>
              <a:t>Data Security and Storage</a:t>
            </a:r>
          </a:p>
        </p:txBody>
      </p:sp>
      <p:sp>
        <p:nvSpPr>
          <p:cNvPr id="19459" name="Content Placeholder 2">
            <a:extLst>
              <a:ext uri="{FF2B5EF4-FFF2-40B4-BE49-F238E27FC236}">
                <a16:creationId xmlns:a16="http://schemas.microsoft.com/office/drawing/2014/main" id="{A06E4693-57FB-1ADA-5E21-8C292D6D1839}"/>
              </a:ext>
            </a:extLst>
          </p:cNvPr>
          <p:cNvSpPr>
            <a:spLocks noGrp="1"/>
          </p:cNvSpPr>
          <p:nvPr>
            <p:ph idx="1"/>
          </p:nvPr>
        </p:nvSpPr>
        <p:spPr/>
        <p:txBody>
          <a:bodyPr>
            <a:normAutofit fontScale="70000" lnSpcReduction="20000"/>
          </a:bodyPr>
          <a:lstStyle/>
          <a:p>
            <a:pPr eaLnBrk="1" hangingPunct="1">
              <a:lnSpc>
                <a:spcPct val="80000"/>
              </a:lnSpc>
            </a:pPr>
            <a:r>
              <a:rPr lang="en-US" altLang="en-US" sz="3000">
                <a:solidFill>
                  <a:srgbClr val="1E1C11"/>
                </a:solidFill>
                <a:latin typeface="Comic Sans MS" panose="030F0702030302020204" pitchFamily="66" charset="0"/>
              </a:rPr>
              <a:t>Several aspects of data security, including:</a:t>
            </a:r>
          </a:p>
          <a:p>
            <a:pPr lvl="1" eaLnBrk="1" hangingPunct="1">
              <a:lnSpc>
                <a:spcPct val="80000"/>
              </a:lnSpc>
            </a:pPr>
            <a:r>
              <a:rPr lang="en-US" altLang="en-US" sz="2600">
                <a:solidFill>
                  <a:srgbClr val="1E1C11"/>
                </a:solidFill>
                <a:latin typeface="Comic Sans MS" panose="030F0702030302020204" pitchFamily="66" charset="0"/>
              </a:rPr>
              <a:t>Data-in-transit</a:t>
            </a:r>
          </a:p>
          <a:p>
            <a:pPr lvl="2" eaLnBrk="1" hangingPunct="1">
              <a:lnSpc>
                <a:spcPct val="80000"/>
              </a:lnSpc>
            </a:pPr>
            <a:r>
              <a:rPr lang="en-US" altLang="en-US" sz="2200">
                <a:solidFill>
                  <a:srgbClr val="1E1C11"/>
                </a:solidFill>
                <a:latin typeface="Comic Sans MS" panose="030F0702030302020204" pitchFamily="66" charset="0"/>
              </a:rPr>
              <a:t>Confidentiality + integrity using secured protocol</a:t>
            </a:r>
          </a:p>
          <a:p>
            <a:pPr lvl="2" eaLnBrk="1" hangingPunct="1">
              <a:lnSpc>
                <a:spcPct val="80000"/>
              </a:lnSpc>
            </a:pPr>
            <a:r>
              <a:rPr lang="en-US" altLang="en-US" sz="2200">
                <a:solidFill>
                  <a:srgbClr val="1E1C11"/>
                </a:solidFill>
                <a:latin typeface="Comic Sans MS" panose="030F0702030302020204" pitchFamily="66" charset="0"/>
              </a:rPr>
              <a:t>Confidentiality with non-secured protocol and encryption</a:t>
            </a:r>
          </a:p>
          <a:p>
            <a:pPr lvl="1" eaLnBrk="1" hangingPunct="1">
              <a:lnSpc>
                <a:spcPct val="80000"/>
              </a:lnSpc>
            </a:pPr>
            <a:r>
              <a:rPr lang="en-US" altLang="en-US" sz="2600">
                <a:solidFill>
                  <a:srgbClr val="1E1C11"/>
                </a:solidFill>
                <a:latin typeface="Comic Sans MS" panose="030F0702030302020204" pitchFamily="66" charset="0"/>
              </a:rPr>
              <a:t>Data-at-rest</a:t>
            </a:r>
          </a:p>
          <a:p>
            <a:pPr lvl="2" eaLnBrk="1" hangingPunct="1">
              <a:lnSpc>
                <a:spcPct val="80000"/>
              </a:lnSpc>
            </a:pPr>
            <a:r>
              <a:rPr lang="en-US" altLang="en-US" sz="2200">
                <a:solidFill>
                  <a:srgbClr val="1E1C11"/>
                </a:solidFill>
                <a:latin typeface="Comic Sans MS" panose="030F0702030302020204" pitchFamily="66" charset="0"/>
              </a:rPr>
              <a:t>Generally, not encrypted , since data is commingled with other users’ data</a:t>
            </a:r>
          </a:p>
          <a:p>
            <a:pPr lvl="2" eaLnBrk="1" hangingPunct="1">
              <a:lnSpc>
                <a:spcPct val="80000"/>
              </a:lnSpc>
            </a:pPr>
            <a:r>
              <a:rPr lang="en-US" altLang="en-US" sz="2200">
                <a:solidFill>
                  <a:srgbClr val="1E1C11"/>
                </a:solidFill>
                <a:latin typeface="Comic Sans MS" panose="030F0702030302020204" pitchFamily="66" charset="0"/>
              </a:rPr>
              <a:t>Encryption if it is not associated with applications?</a:t>
            </a:r>
          </a:p>
          <a:p>
            <a:pPr lvl="3" eaLnBrk="1" hangingPunct="1">
              <a:lnSpc>
                <a:spcPct val="80000"/>
              </a:lnSpc>
            </a:pPr>
            <a:r>
              <a:rPr lang="en-US" altLang="en-US" sz="1900">
                <a:solidFill>
                  <a:srgbClr val="1E1C11"/>
                </a:solidFill>
                <a:latin typeface="Comic Sans MS" panose="030F0702030302020204" pitchFamily="66" charset="0"/>
              </a:rPr>
              <a:t>But how about indexing and searching?</a:t>
            </a:r>
          </a:p>
          <a:p>
            <a:pPr lvl="3" eaLnBrk="1" hangingPunct="1">
              <a:lnSpc>
                <a:spcPct val="80000"/>
              </a:lnSpc>
            </a:pPr>
            <a:r>
              <a:rPr lang="en-US" altLang="en-US" sz="1900">
                <a:solidFill>
                  <a:srgbClr val="1E1C11"/>
                </a:solidFill>
                <a:latin typeface="Comic Sans MS" panose="030F0702030302020204" pitchFamily="66" charset="0"/>
              </a:rPr>
              <a:t>Then homomorphic encryption vs. predicate encryption?</a:t>
            </a:r>
          </a:p>
          <a:p>
            <a:pPr lvl="1" eaLnBrk="1" hangingPunct="1">
              <a:lnSpc>
                <a:spcPct val="80000"/>
              </a:lnSpc>
            </a:pPr>
            <a:r>
              <a:rPr lang="en-US" altLang="en-US" sz="2600">
                <a:solidFill>
                  <a:srgbClr val="1E1C11"/>
                </a:solidFill>
                <a:latin typeface="Comic Sans MS" panose="030F0702030302020204" pitchFamily="66" charset="0"/>
              </a:rPr>
              <a:t>Processing of data, including multitenancy</a:t>
            </a:r>
          </a:p>
          <a:p>
            <a:pPr lvl="2" eaLnBrk="1" hangingPunct="1">
              <a:lnSpc>
                <a:spcPct val="80000"/>
              </a:lnSpc>
            </a:pPr>
            <a:r>
              <a:rPr lang="en-US" altLang="en-US" sz="2200">
                <a:solidFill>
                  <a:srgbClr val="1E1C11"/>
                </a:solidFill>
                <a:latin typeface="Comic Sans MS" panose="030F0702030302020204" pitchFamily="66" charset="0"/>
              </a:rPr>
              <a:t>For any application to process data, not encrypted</a:t>
            </a:r>
          </a:p>
          <a:p>
            <a:pPr eaLnBrk="1" hangingPunct="1">
              <a:lnSpc>
                <a:spcPct val="80000"/>
              </a:lnSpc>
            </a:pPr>
            <a:endParaRPr lang="en-US" altLang="en-US" sz="3000">
              <a:solidFill>
                <a:srgbClr val="1E1C11"/>
              </a:solidFill>
              <a:latin typeface="Comic Sans MS" panose="030F0702030302020204" pitchFamily="66" charset="0"/>
            </a:endParaRPr>
          </a:p>
        </p:txBody>
      </p:sp>
      <p:sp>
        <p:nvSpPr>
          <p:cNvPr id="19460" name="Slide Number Placeholder 3">
            <a:extLst>
              <a:ext uri="{FF2B5EF4-FFF2-40B4-BE49-F238E27FC236}">
                <a16:creationId xmlns:a16="http://schemas.microsoft.com/office/drawing/2014/main" id="{E5CDA02D-7732-3907-9581-34CADBB0A79A}"/>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358A6C69-6DDA-4D33-99DC-D621F4A89AA8}" type="slidenum">
              <a:rPr lang="en-US" altLang="en-US">
                <a:solidFill>
                  <a:srgbClr val="898989"/>
                </a:solidFill>
                <a:latin typeface="Calibri" panose="020F0502020204030204" pitchFamily="34" charset="0"/>
              </a:rPr>
              <a:pPr algn="l"/>
              <a:t>62</a:t>
            </a:fld>
            <a:endParaRPr lang="en-US" altLang="en-US">
              <a:solidFill>
                <a:srgbClr val="898989"/>
              </a:solidFill>
              <a:latin typeface="Calibri" panose="020F0502020204030204" pitchFamily="34" charset="0"/>
            </a:endParaRPr>
          </a:p>
        </p:txBody>
      </p:sp>
      <p:sp>
        <p:nvSpPr>
          <p:cNvPr id="19461" name="Rectangle 4">
            <a:extLst>
              <a:ext uri="{FF2B5EF4-FFF2-40B4-BE49-F238E27FC236}">
                <a16:creationId xmlns:a16="http://schemas.microsoft.com/office/drawing/2014/main" id="{A6E25B33-A989-11F2-724D-28DDEC85C104}"/>
              </a:ext>
            </a:extLst>
          </p:cNvPr>
          <p:cNvSpPr>
            <a:spLocks noChangeArrowheads="1"/>
          </p:cNvSpPr>
          <p:nvPr/>
        </p:nvSpPr>
        <p:spPr bwMode="auto">
          <a:xfrm>
            <a:off x="5181600" y="62007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F80C8F8-75C9-3F0D-8509-9A654B0B0F53}"/>
              </a:ext>
            </a:extLst>
          </p:cNvPr>
          <p:cNvSpPr>
            <a:spLocks noGrp="1"/>
          </p:cNvSpPr>
          <p:nvPr>
            <p:ph type="title"/>
          </p:nvPr>
        </p:nvSpPr>
        <p:spPr/>
        <p:txBody>
          <a:bodyPr/>
          <a:lstStyle/>
          <a:p>
            <a:pPr eaLnBrk="1" hangingPunct="1"/>
            <a:r>
              <a:rPr lang="en-US" altLang="en-US"/>
              <a:t>Data Security and Storage (cont.)</a:t>
            </a:r>
          </a:p>
        </p:txBody>
      </p:sp>
      <p:sp>
        <p:nvSpPr>
          <p:cNvPr id="20483" name="Content Placeholder 2">
            <a:extLst>
              <a:ext uri="{FF2B5EF4-FFF2-40B4-BE49-F238E27FC236}">
                <a16:creationId xmlns:a16="http://schemas.microsoft.com/office/drawing/2014/main" id="{4B2BE320-2EF7-EBD4-8A5E-914B5D457EC5}"/>
              </a:ext>
            </a:extLst>
          </p:cNvPr>
          <p:cNvSpPr>
            <a:spLocks noGrp="1"/>
          </p:cNvSpPr>
          <p:nvPr>
            <p:ph idx="1"/>
          </p:nvPr>
        </p:nvSpPr>
        <p:spPr>
          <a:xfrm>
            <a:off x="1905000" y="1417638"/>
            <a:ext cx="8229600" cy="4525962"/>
          </a:xfrm>
        </p:spPr>
        <p:txBody>
          <a:bodyPr>
            <a:normAutofit fontScale="92500" lnSpcReduction="20000"/>
          </a:bodyPr>
          <a:lstStyle/>
          <a:p>
            <a:pPr lvl="1" eaLnBrk="1" hangingPunct="1">
              <a:lnSpc>
                <a:spcPct val="80000"/>
              </a:lnSpc>
            </a:pPr>
            <a:r>
              <a:rPr lang="en-US" altLang="en-US" sz="2600">
                <a:solidFill>
                  <a:srgbClr val="1E1C11"/>
                </a:solidFill>
                <a:latin typeface="Comic Sans MS" panose="030F0702030302020204" pitchFamily="66" charset="0"/>
              </a:rPr>
              <a:t>Data lineage</a:t>
            </a:r>
          </a:p>
          <a:p>
            <a:pPr lvl="2" eaLnBrk="1" hangingPunct="1">
              <a:lnSpc>
                <a:spcPct val="80000"/>
              </a:lnSpc>
            </a:pPr>
            <a:r>
              <a:rPr lang="en-US" altLang="en-US" sz="2200">
                <a:solidFill>
                  <a:srgbClr val="1E1C11"/>
                </a:solidFill>
                <a:latin typeface="Comic Sans MS" panose="030F0702030302020204" pitchFamily="66" charset="0"/>
              </a:rPr>
              <a:t>Knowing when and where the data was located w/i cloud is important for audit/compliance purposes</a:t>
            </a:r>
          </a:p>
          <a:p>
            <a:pPr lvl="2" eaLnBrk="1" hangingPunct="1">
              <a:lnSpc>
                <a:spcPct val="80000"/>
              </a:lnSpc>
            </a:pPr>
            <a:r>
              <a:rPr lang="en-US" altLang="en-US" sz="2200">
                <a:solidFill>
                  <a:srgbClr val="1E1C11"/>
                </a:solidFill>
                <a:latin typeface="Comic Sans MS" panose="030F0702030302020204" pitchFamily="66" charset="0"/>
              </a:rPr>
              <a:t>e.g., Amazon AWS </a:t>
            </a:r>
          </a:p>
          <a:p>
            <a:pPr lvl="3" eaLnBrk="1" hangingPunct="1">
              <a:lnSpc>
                <a:spcPct val="80000"/>
              </a:lnSpc>
            </a:pPr>
            <a:r>
              <a:rPr lang="en-US" altLang="en-US" sz="1900">
                <a:solidFill>
                  <a:srgbClr val="1E1C11"/>
                </a:solidFill>
                <a:latin typeface="Comic Sans MS" panose="030F0702030302020204" pitchFamily="66" charset="0"/>
              </a:rPr>
              <a:t>Store 	&lt;d1, t1, ex1.s3.amazonaws.com&gt; </a:t>
            </a:r>
          </a:p>
          <a:p>
            <a:pPr lvl="3" eaLnBrk="1" hangingPunct="1">
              <a:lnSpc>
                <a:spcPct val="80000"/>
              </a:lnSpc>
            </a:pPr>
            <a:r>
              <a:rPr lang="en-US" altLang="en-US" sz="1900">
                <a:solidFill>
                  <a:srgbClr val="1E1C11"/>
                </a:solidFill>
                <a:latin typeface="Comic Sans MS" panose="030F0702030302020204" pitchFamily="66" charset="0"/>
              </a:rPr>
              <a:t>Process 	&lt;d2, t2, ec2.compute2.amazonaws.com&gt;</a:t>
            </a:r>
          </a:p>
          <a:p>
            <a:pPr lvl="3" eaLnBrk="1" hangingPunct="1">
              <a:lnSpc>
                <a:spcPct val="80000"/>
              </a:lnSpc>
            </a:pPr>
            <a:r>
              <a:rPr lang="en-US" altLang="en-US" sz="1900">
                <a:solidFill>
                  <a:srgbClr val="1E1C11"/>
                </a:solidFill>
                <a:latin typeface="Comic Sans MS" panose="030F0702030302020204" pitchFamily="66" charset="0"/>
              </a:rPr>
              <a:t>Restore 	&lt;d3, t3, ex2.s3.amazonaws.com&gt;</a:t>
            </a:r>
          </a:p>
          <a:p>
            <a:pPr lvl="1" eaLnBrk="1" hangingPunct="1">
              <a:lnSpc>
                <a:spcPct val="80000"/>
              </a:lnSpc>
            </a:pPr>
            <a:r>
              <a:rPr lang="en-US" altLang="en-US" sz="2600">
                <a:solidFill>
                  <a:srgbClr val="1E1C11"/>
                </a:solidFill>
                <a:latin typeface="Comic Sans MS" panose="030F0702030302020204" pitchFamily="66" charset="0"/>
              </a:rPr>
              <a:t>Data provenance</a:t>
            </a:r>
          </a:p>
          <a:p>
            <a:pPr lvl="2" eaLnBrk="1" hangingPunct="1">
              <a:lnSpc>
                <a:spcPct val="80000"/>
              </a:lnSpc>
            </a:pPr>
            <a:r>
              <a:rPr lang="en-US" altLang="en-US" sz="2200">
                <a:solidFill>
                  <a:srgbClr val="1E1C11"/>
                </a:solidFill>
                <a:latin typeface="Comic Sans MS" panose="030F0702030302020204" pitchFamily="66" charset="0"/>
              </a:rPr>
              <a:t>Computational accuracy (as well as data integrity)</a:t>
            </a:r>
          </a:p>
          <a:p>
            <a:pPr lvl="2" eaLnBrk="1" hangingPunct="1">
              <a:lnSpc>
                <a:spcPct val="80000"/>
              </a:lnSpc>
            </a:pPr>
            <a:r>
              <a:rPr lang="en-US" altLang="en-US" sz="2200">
                <a:solidFill>
                  <a:srgbClr val="1E1C11"/>
                </a:solidFill>
                <a:latin typeface="Comic Sans MS" panose="030F0702030302020204" pitchFamily="66" charset="0"/>
              </a:rPr>
              <a:t>E.g., financial calculation: sum ((((2*3)*4)/6) -2) = </a:t>
            </a:r>
            <a:r>
              <a:rPr lang="en-US" altLang="en-US" sz="2200" b="1">
                <a:solidFill>
                  <a:srgbClr val="1E1C11"/>
                </a:solidFill>
                <a:latin typeface="Comic Sans MS" panose="030F0702030302020204" pitchFamily="66" charset="0"/>
              </a:rPr>
              <a:t>$</a:t>
            </a:r>
            <a:r>
              <a:rPr lang="en-US" altLang="en-US" sz="2200">
                <a:solidFill>
                  <a:srgbClr val="1E1C11"/>
                </a:solidFill>
                <a:latin typeface="Comic Sans MS" panose="030F0702030302020204" pitchFamily="66" charset="0"/>
              </a:rPr>
              <a:t>2.00 ?</a:t>
            </a:r>
          </a:p>
          <a:p>
            <a:pPr lvl="3" eaLnBrk="1" hangingPunct="1">
              <a:lnSpc>
                <a:spcPct val="80000"/>
              </a:lnSpc>
            </a:pPr>
            <a:r>
              <a:rPr lang="en-US" altLang="en-US" sz="1900">
                <a:solidFill>
                  <a:srgbClr val="1E1C11"/>
                </a:solidFill>
                <a:latin typeface="Comic Sans MS" panose="030F0702030302020204" pitchFamily="66" charset="0"/>
              </a:rPr>
              <a:t>Correct : assuming US dollar</a:t>
            </a:r>
          </a:p>
          <a:p>
            <a:pPr lvl="3" eaLnBrk="1" hangingPunct="1">
              <a:lnSpc>
                <a:spcPct val="80000"/>
              </a:lnSpc>
            </a:pPr>
            <a:r>
              <a:rPr lang="en-US" altLang="en-US" sz="1900">
                <a:solidFill>
                  <a:srgbClr val="1E1C11"/>
                </a:solidFill>
                <a:latin typeface="Comic Sans MS" panose="030F0702030302020204" pitchFamily="66" charset="0"/>
              </a:rPr>
              <a:t>How about dollars of different countries? </a:t>
            </a:r>
          </a:p>
          <a:p>
            <a:pPr lvl="3" eaLnBrk="1" hangingPunct="1">
              <a:lnSpc>
                <a:spcPct val="80000"/>
              </a:lnSpc>
            </a:pPr>
            <a:r>
              <a:rPr lang="en-US" altLang="en-US" sz="1900">
                <a:solidFill>
                  <a:srgbClr val="1E1C11"/>
                </a:solidFill>
                <a:latin typeface="Comic Sans MS" panose="030F0702030302020204" pitchFamily="66" charset="0"/>
              </a:rPr>
              <a:t>Correct exchange rate?</a:t>
            </a:r>
          </a:p>
          <a:p>
            <a:pPr lvl="2" eaLnBrk="1" hangingPunct="1">
              <a:lnSpc>
                <a:spcPct val="80000"/>
              </a:lnSpc>
              <a:buFont typeface="Arial" panose="020B0604020202020204" pitchFamily="34" charset="0"/>
              <a:buNone/>
            </a:pPr>
            <a:endParaRPr lang="en-US" altLang="en-US" sz="2200">
              <a:solidFill>
                <a:srgbClr val="1E1C11"/>
              </a:solidFill>
              <a:latin typeface="Comic Sans MS" panose="030F0702030302020204" pitchFamily="66" charset="0"/>
            </a:endParaRPr>
          </a:p>
          <a:p>
            <a:pPr lvl="2" eaLnBrk="1" hangingPunct="1">
              <a:lnSpc>
                <a:spcPct val="80000"/>
              </a:lnSpc>
              <a:buFont typeface="Arial" panose="020B0604020202020204" pitchFamily="34" charset="0"/>
              <a:buNone/>
            </a:pPr>
            <a:endParaRPr lang="en-US" altLang="en-US" sz="2200">
              <a:solidFill>
                <a:srgbClr val="1E1C11"/>
              </a:solidFill>
              <a:latin typeface="Comic Sans MS" panose="030F0702030302020204" pitchFamily="66" charset="0"/>
            </a:endParaRPr>
          </a:p>
          <a:p>
            <a:pPr lvl="2" eaLnBrk="1" hangingPunct="1">
              <a:lnSpc>
                <a:spcPct val="80000"/>
              </a:lnSpc>
              <a:buFont typeface="Arial" panose="020B0604020202020204" pitchFamily="34" charset="0"/>
              <a:buNone/>
            </a:pPr>
            <a:endParaRPr lang="en-US" altLang="en-US" sz="2200">
              <a:solidFill>
                <a:srgbClr val="1E1C11"/>
              </a:solidFill>
              <a:latin typeface="Comic Sans MS" panose="030F0702030302020204" pitchFamily="66" charset="0"/>
            </a:endParaRPr>
          </a:p>
          <a:p>
            <a:pPr eaLnBrk="1" hangingPunct="1">
              <a:lnSpc>
                <a:spcPct val="80000"/>
              </a:lnSpc>
            </a:pPr>
            <a:endParaRPr lang="en-US" altLang="en-US" sz="3000">
              <a:solidFill>
                <a:srgbClr val="1E1C11"/>
              </a:solidFill>
              <a:latin typeface="Comic Sans MS" panose="030F0702030302020204" pitchFamily="66" charset="0"/>
            </a:endParaRPr>
          </a:p>
        </p:txBody>
      </p:sp>
      <p:sp>
        <p:nvSpPr>
          <p:cNvPr id="20484" name="Slide Number Placeholder 3">
            <a:extLst>
              <a:ext uri="{FF2B5EF4-FFF2-40B4-BE49-F238E27FC236}">
                <a16:creationId xmlns:a16="http://schemas.microsoft.com/office/drawing/2014/main" id="{2BE0B2A6-65FB-9F42-A33D-157EF53F44A6}"/>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B1482887-9B05-4303-9015-D56607D3AEA0}" type="slidenum">
              <a:rPr lang="en-US" altLang="en-US">
                <a:solidFill>
                  <a:srgbClr val="898989"/>
                </a:solidFill>
                <a:latin typeface="Calibri" panose="020F0502020204030204" pitchFamily="34" charset="0"/>
              </a:rPr>
              <a:pPr algn="l"/>
              <a:t>63</a:t>
            </a:fld>
            <a:endParaRPr lang="en-US" altLang="en-US">
              <a:solidFill>
                <a:srgbClr val="898989"/>
              </a:solidFill>
              <a:latin typeface="Calibri" panose="020F0502020204030204" pitchFamily="34" charset="0"/>
            </a:endParaRPr>
          </a:p>
        </p:txBody>
      </p:sp>
      <p:grpSp>
        <p:nvGrpSpPr>
          <p:cNvPr id="3" name="Group 8">
            <a:extLst>
              <a:ext uri="{FF2B5EF4-FFF2-40B4-BE49-F238E27FC236}">
                <a16:creationId xmlns:a16="http://schemas.microsoft.com/office/drawing/2014/main" id="{919B3314-13B2-8173-BCC9-12AAF614C1A6}"/>
              </a:ext>
            </a:extLst>
          </p:cNvPr>
          <p:cNvGrpSpPr>
            <a:grpSpLocks/>
          </p:cNvGrpSpPr>
          <p:nvPr/>
        </p:nvGrpSpPr>
        <p:grpSpPr bwMode="auto">
          <a:xfrm>
            <a:off x="4724400" y="1524000"/>
            <a:ext cx="4419600" cy="1219200"/>
            <a:chOff x="6934200" y="2286000"/>
            <a:chExt cx="4419600" cy="1219200"/>
          </a:xfrm>
        </p:grpSpPr>
        <p:sp>
          <p:nvSpPr>
            <p:cNvPr id="7" name="Cloud Callout 6">
              <a:extLst>
                <a:ext uri="{FF2B5EF4-FFF2-40B4-BE49-F238E27FC236}">
                  <a16:creationId xmlns:a16="http://schemas.microsoft.com/office/drawing/2014/main" id="{E54ABD4F-B20E-84A1-EC72-5EE2545EE39B}"/>
                </a:ext>
              </a:extLst>
            </p:cNvPr>
            <p:cNvSpPr/>
            <p:nvPr/>
          </p:nvSpPr>
          <p:spPr>
            <a:xfrm>
              <a:off x="6934200" y="2286000"/>
              <a:ext cx="4419600" cy="1219200"/>
            </a:xfrm>
            <a:prstGeom prst="cloudCallout">
              <a:avLst>
                <a:gd name="adj1" fmla="val -20568"/>
                <a:gd name="adj2" fmla="val 106421"/>
              </a:avLst>
            </a:prstGeom>
            <a:solidFill>
              <a:schemeClr val="bg2">
                <a:lumMod val="2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20488" name="TextBox 5">
              <a:extLst>
                <a:ext uri="{FF2B5EF4-FFF2-40B4-BE49-F238E27FC236}">
                  <a16:creationId xmlns:a16="http://schemas.microsoft.com/office/drawing/2014/main" id="{9D9E13D9-D46D-0882-4985-1B62847A5E95}"/>
                </a:ext>
              </a:extLst>
            </p:cNvPr>
            <p:cNvSpPr txBox="1">
              <a:spLocks noChangeArrowheads="1"/>
            </p:cNvSpPr>
            <p:nvPr/>
          </p:nvSpPr>
          <p:spPr bwMode="auto">
            <a:xfrm>
              <a:off x="7435644" y="2446988"/>
              <a:ext cx="3886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b="1">
                  <a:solidFill>
                    <a:srgbClr val="FFFF00"/>
                  </a:solidFill>
                  <a:latin typeface="Calibri" panose="020F0502020204030204" pitchFamily="34" charset="0"/>
                </a:rPr>
                <a:t>Where is (or was) that system located?</a:t>
              </a:r>
            </a:p>
            <a:p>
              <a:pPr eaLnBrk="1" hangingPunct="1"/>
              <a:r>
                <a:rPr lang="en-US" altLang="en-US" sz="1400" b="1">
                  <a:solidFill>
                    <a:srgbClr val="FFFF00"/>
                  </a:solidFill>
                  <a:latin typeface="Calibri" panose="020F0502020204030204" pitchFamily="34" charset="0"/>
                </a:rPr>
                <a:t>What was the state of that physical system?</a:t>
              </a:r>
            </a:p>
            <a:p>
              <a:pPr eaLnBrk="1" hangingPunct="1"/>
              <a:r>
                <a:rPr lang="en-US" altLang="en-US" sz="1400" b="1">
                  <a:solidFill>
                    <a:srgbClr val="FFFF00"/>
                  </a:solidFill>
                  <a:latin typeface="Calibri" panose="020F0502020204030204" pitchFamily="34" charset="0"/>
                </a:rPr>
                <a:t>How would a customer or auditor verify that info?</a:t>
              </a:r>
            </a:p>
          </p:txBody>
        </p:sp>
      </p:grpSp>
      <p:sp>
        <p:nvSpPr>
          <p:cNvPr id="20486" name="Rectangle 7">
            <a:extLst>
              <a:ext uri="{FF2B5EF4-FFF2-40B4-BE49-F238E27FC236}">
                <a16:creationId xmlns:a16="http://schemas.microsoft.com/office/drawing/2014/main" id="{CC48F77C-A5F7-7F92-48E8-1D1FF5D26216}"/>
              </a:ext>
            </a:extLst>
          </p:cNvPr>
          <p:cNvSpPr>
            <a:spLocks noChangeArrowheads="1"/>
          </p:cNvSpPr>
          <p:nvPr/>
        </p:nvSpPr>
        <p:spPr bwMode="auto">
          <a:xfrm>
            <a:off x="5181600" y="62007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73C8090-8157-C75D-56B3-D191A1AC2144}"/>
              </a:ext>
            </a:extLst>
          </p:cNvPr>
          <p:cNvSpPr>
            <a:spLocks noGrp="1"/>
          </p:cNvSpPr>
          <p:nvPr>
            <p:ph type="title"/>
          </p:nvPr>
        </p:nvSpPr>
        <p:spPr/>
        <p:txBody>
          <a:bodyPr/>
          <a:lstStyle/>
          <a:p>
            <a:pPr eaLnBrk="1" hangingPunct="1"/>
            <a:r>
              <a:rPr lang="en-US" altLang="en-US"/>
              <a:t>Data Security and Storage</a:t>
            </a:r>
          </a:p>
        </p:txBody>
      </p:sp>
      <p:sp>
        <p:nvSpPr>
          <p:cNvPr id="22531" name="Content Placeholder 2">
            <a:extLst>
              <a:ext uri="{FF2B5EF4-FFF2-40B4-BE49-F238E27FC236}">
                <a16:creationId xmlns:a16="http://schemas.microsoft.com/office/drawing/2014/main" id="{A1D3EF75-05E7-A5BC-F3B1-678A728D17A0}"/>
              </a:ext>
            </a:extLst>
          </p:cNvPr>
          <p:cNvSpPr>
            <a:spLocks noGrp="1"/>
          </p:cNvSpPr>
          <p:nvPr>
            <p:ph idx="1"/>
          </p:nvPr>
        </p:nvSpPr>
        <p:spPr/>
        <p:txBody>
          <a:bodyPr>
            <a:normAutofit fontScale="77500" lnSpcReduction="20000"/>
          </a:bodyPr>
          <a:lstStyle/>
          <a:p>
            <a:pPr marL="342900" lvl="1" indent="-342900"/>
            <a:r>
              <a:rPr lang="en-US" altLang="en-US" sz="2200">
                <a:solidFill>
                  <a:srgbClr val="1E1C11"/>
                </a:solidFill>
                <a:latin typeface="Comic Sans MS" panose="030F0702030302020204" pitchFamily="66" charset="0"/>
              </a:rPr>
              <a:t>Data remanence</a:t>
            </a:r>
          </a:p>
          <a:p>
            <a:pPr marL="342900" lvl="1" indent="-342900"/>
            <a:r>
              <a:rPr lang="en-US" altLang="en-US" sz="2200">
                <a:solidFill>
                  <a:srgbClr val="1E1C11"/>
                </a:solidFill>
                <a:latin typeface="Comic Sans MS" panose="030F0702030302020204" pitchFamily="66" charset="0"/>
              </a:rPr>
              <a:t>Inadvertent disclosure of sensitive information is possible</a:t>
            </a:r>
          </a:p>
          <a:p>
            <a:pPr eaLnBrk="1" hangingPunct="1">
              <a:lnSpc>
                <a:spcPct val="90000"/>
              </a:lnSpc>
            </a:pPr>
            <a:r>
              <a:rPr lang="en-US" altLang="en-US" sz="2200">
                <a:solidFill>
                  <a:srgbClr val="1E1C11"/>
                </a:solidFill>
                <a:latin typeface="Comic Sans MS" panose="030F0702030302020204" pitchFamily="66" charset="0"/>
              </a:rPr>
              <a:t>Data security mitigation?</a:t>
            </a:r>
          </a:p>
          <a:p>
            <a:pPr marL="342900" lvl="1" indent="-342900"/>
            <a:r>
              <a:rPr lang="en-US" altLang="en-US" sz="2200">
                <a:solidFill>
                  <a:srgbClr val="1E1C11"/>
                </a:solidFill>
                <a:latin typeface="Comic Sans MS" panose="030F0702030302020204" pitchFamily="66" charset="0"/>
              </a:rPr>
              <a:t>Do not place any sensitive data in a public cloud</a:t>
            </a:r>
          </a:p>
          <a:p>
            <a:pPr marL="342900" lvl="1" indent="-342900"/>
            <a:r>
              <a:rPr lang="en-US" altLang="en-US" sz="2200">
                <a:solidFill>
                  <a:srgbClr val="1E1C11"/>
                </a:solidFill>
                <a:latin typeface="Comic Sans MS" panose="030F0702030302020204" pitchFamily="66" charset="0"/>
              </a:rPr>
              <a:t>Encrypted data is placed into the cloud?</a:t>
            </a:r>
          </a:p>
          <a:p>
            <a:pPr eaLnBrk="1" hangingPunct="1">
              <a:lnSpc>
                <a:spcPct val="90000"/>
              </a:lnSpc>
            </a:pPr>
            <a:r>
              <a:rPr lang="en-US" altLang="en-US" sz="2200">
                <a:solidFill>
                  <a:srgbClr val="1E1C11"/>
                </a:solidFill>
                <a:latin typeface="Comic Sans MS" panose="030F0702030302020204" pitchFamily="66" charset="0"/>
              </a:rPr>
              <a:t>Provider data and its security: storage</a:t>
            </a:r>
          </a:p>
          <a:p>
            <a:pPr marL="342900" lvl="1" indent="-342900"/>
            <a:r>
              <a:rPr lang="en-GB" altLang="en-US" sz="2200">
                <a:solidFill>
                  <a:srgbClr val="1E1C11"/>
                </a:solidFill>
                <a:latin typeface="Comic Sans MS" panose="030F0702030302020204" pitchFamily="66" charset="0"/>
              </a:rPr>
              <a:t>To the extent that quantities of data from many companies are centralized, this collection can become an attractive target for criminals  </a:t>
            </a:r>
          </a:p>
          <a:p>
            <a:pPr marL="342900" lvl="1" indent="-342900"/>
            <a:r>
              <a:rPr lang="en-GB" altLang="en-US" sz="2200">
                <a:solidFill>
                  <a:srgbClr val="1E1C11"/>
                </a:solidFill>
                <a:latin typeface="Comic Sans MS" panose="030F0702030302020204" pitchFamily="66" charset="0"/>
              </a:rPr>
              <a:t>Moreover, the physical security of the data center and the trustworthiness of system administrators take on new importance.</a:t>
            </a:r>
          </a:p>
          <a:p>
            <a:pPr eaLnBrk="1" hangingPunct="1">
              <a:lnSpc>
                <a:spcPct val="90000"/>
              </a:lnSpc>
              <a:buFont typeface="Arial" panose="020B0604020202020204" pitchFamily="34" charset="0"/>
              <a:buNone/>
            </a:pPr>
            <a:endParaRPr lang="en-US" altLang="en-US" sz="2200">
              <a:solidFill>
                <a:srgbClr val="1E1C11"/>
              </a:solidFill>
              <a:latin typeface="Comic Sans MS" panose="030F0702030302020204" pitchFamily="66" charset="0"/>
            </a:endParaRPr>
          </a:p>
        </p:txBody>
      </p:sp>
      <p:sp>
        <p:nvSpPr>
          <p:cNvPr id="22532" name="Slide Number Placeholder 3">
            <a:extLst>
              <a:ext uri="{FF2B5EF4-FFF2-40B4-BE49-F238E27FC236}">
                <a16:creationId xmlns:a16="http://schemas.microsoft.com/office/drawing/2014/main" id="{BA33DF1A-148B-005D-EDDF-88CF912909C4}"/>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1E36A634-2DFC-49B4-A320-60D1C227A14D}" type="slidenum">
              <a:rPr lang="en-US" altLang="en-US">
                <a:solidFill>
                  <a:srgbClr val="898989"/>
                </a:solidFill>
                <a:latin typeface="Calibri" panose="020F0502020204030204" pitchFamily="34" charset="0"/>
              </a:rPr>
              <a:pPr algn="l"/>
              <a:t>64</a:t>
            </a:fld>
            <a:endParaRPr lang="en-US" altLang="en-US">
              <a:solidFill>
                <a:srgbClr val="898989"/>
              </a:solidFill>
              <a:latin typeface="Calibri" panose="020F0502020204030204" pitchFamily="34" charset="0"/>
            </a:endParaRPr>
          </a:p>
        </p:txBody>
      </p:sp>
      <p:sp>
        <p:nvSpPr>
          <p:cNvPr id="22533" name="Rectangle 4">
            <a:extLst>
              <a:ext uri="{FF2B5EF4-FFF2-40B4-BE49-F238E27FC236}">
                <a16:creationId xmlns:a16="http://schemas.microsoft.com/office/drawing/2014/main" id="{2DF431EB-D206-4C0F-F7BF-81E2A5808F87}"/>
              </a:ext>
            </a:extLst>
          </p:cNvPr>
          <p:cNvSpPr>
            <a:spLocks noChangeArrowheads="1"/>
          </p:cNvSpPr>
          <p:nvPr/>
        </p:nvSpPr>
        <p:spPr bwMode="auto">
          <a:xfrm>
            <a:off x="5181600" y="62007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D691D393-60A9-9A6F-BC7D-C963457C442B}"/>
              </a:ext>
            </a:extLst>
          </p:cNvPr>
          <p:cNvSpPr>
            <a:spLocks noGrp="1"/>
          </p:cNvSpPr>
          <p:nvPr>
            <p:ph type="title"/>
          </p:nvPr>
        </p:nvSpPr>
        <p:spPr/>
        <p:txBody>
          <a:bodyPr/>
          <a:lstStyle/>
          <a:p>
            <a:pPr eaLnBrk="1" hangingPunct="1"/>
            <a:r>
              <a:rPr lang="en-US" altLang="en-US"/>
              <a:t>Why IAM?</a:t>
            </a:r>
          </a:p>
        </p:txBody>
      </p:sp>
      <p:sp>
        <p:nvSpPr>
          <p:cNvPr id="24579" name="Content Placeholder 2">
            <a:extLst>
              <a:ext uri="{FF2B5EF4-FFF2-40B4-BE49-F238E27FC236}">
                <a16:creationId xmlns:a16="http://schemas.microsoft.com/office/drawing/2014/main" id="{B9692ECB-4EC6-F228-A412-2DD5D29C13AA}"/>
              </a:ext>
            </a:extLst>
          </p:cNvPr>
          <p:cNvSpPr>
            <a:spLocks noGrp="1"/>
          </p:cNvSpPr>
          <p:nvPr>
            <p:ph idx="1"/>
          </p:nvPr>
        </p:nvSpPr>
        <p:spPr/>
        <p:txBody>
          <a:bodyPr>
            <a:normAutofit fontScale="85000" lnSpcReduction="20000"/>
          </a:bodyPr>
          <a:lstStyle/>
          <a:p>
            <a:pPr eaLnBrk="1" hangingPunct="1">
              <a:lnSpc>
                <a:spcPct val="90000"/>
              </a:lnSpc>
            </a:pPr>
            <a:r>
              <a:rPr lang="en-US" altLang="en-US" sz="2000">
                <a:solidFill>
                  <a:srgbClr val="1E1C11"/>
                </a:solidFill>
                <a:latin typeface="Comic Sans MS" panose="030F0702030302020204" pitchFamily="66" charset="0"/>
              </a:rPr>
              <a:t>Organization’s trust boundary will become dynamic and will move beyond the control and will extend into the service provider domain. </a:t>
            </a:r>
          </a:p>
          <a:p>
            <a:pPr eaLnBrk="1" hangingPunct="1">
              <a:lnSpc>
                <a:spcPct val="90000"/>
              </a:lnSpc>
            </a:pPr>
            <a:r>
              <a:rPr lang="en-US" altLang="en-US" sz="2000">
                <a:solidFill>
                  <a:srgbClr val="1E1C11"/>
                </a:solidFill>
                <a:latin typeface="Comic Sans MS" panose="030F0702030302020204" pitchFamily="66" charset="0"/>
              </a:rPr>
              <a:t>Managing access for diverse user populations (employees, contractors, partners, etc.) </a:t>
            </a:r>
          </a:p>
          <a:p>
            <a:pPr eaLnBrk="1" hangingPunct="1">
              <a:lnSpc>
                <a:spcPct val="90000"/>
              </a:lnSpc>
            </a:pPr>
            <a:r>
              <a:rPr lang="en-US" altLang="en-US" sz="2000">
                <a:solidFill>
                  <a:srgbClr val="1E1C11"/>
                </a:solidFill>
                <a:latin typeface="Comic Sans MS" panose="030F0702030302020204" pitchFamily="66" charset="0"/>
              </a:rPr>
              <a:t>Increased demand for authentication</a:t>
            </a:r>
          </a:p>
          <a:p>
            <a:pPr lvl="1" eaLnBrk="1" hangingPunct="1">
              <a:lnSpc>
                <a:spcPct val="90000"/>
              </a:lnSpc>
            </a:pPr>
            <a:r>
              <a:rPr lang="en-US" altLang="en-US" sz="2000">
                <a:solidFill>
                  <a:srgbClr val="1E1C11"/>
                </a:solidFill>
                <a:latin typeface="Comic Sans MS" panose="030F0702030302020204" pitchFamily="66" charset="0"/>
              </a:rPr>
              <a:t>personal, financial, medical data will now be hosted in the cloud</a:t>
            </a:r>
          </a:p>
          <a:p>
            <a:pPr lvl="1" eaLnBrk="1" hangingPunct="1">
              <a:lnSpc>
                <a:spcPct val="90000"/>
              </a:lnSpc>
            </a:pPr>
            <a:r>
              <a:rPr lang="en-US" altLang="en-US" sz="2000">
                <a:solidFill>
                  <a:srgbClr val="1E1C11"/>
                </a:solidFill>
                <a:latin typeface="Comic Sans MS" panose="030F0702030302020204" pitchFamily="66" charset="0"/>
              </a:rPr>
              <a:t>S/W applications hosted in the cloud requires access control</a:t>
            </a:r>
          </a:p>
          <a:p>
            <a:pPr eaLnBrk="1" hangingPunct="1">
              <a:lnSpc>
                <a:spcPct val="90000"/>
              </a:lnSpc>
            </a:pPr>
            <a:r>
              <a:rPr lang="en-US" altLang="en-US" sz="2000">
                <a:solidFill>
                  <a:srgbClr val="1E1C11"/>
                </a:solidFill>
                <a:latin typeface="Comic Sans MS" panose="030F0702030302020204" pitchFamily="66" charset="0"/>
              </a:rPr>
              <a:t>Need for higher-assurance authentication</a:t>
            </a:r>
          </a:p>
          <a:p>
            <a:pPr lvl="1" eaLnBrk="1" hangingPunct="1">
              <a:lnSpc>
                <a:spcPct val="90000"/>
              </a:lnSpc>
            </a:pPr>
            <a:r>
              <a:rPr lang="en-US" altLang="en-US" sz="2000">
                <a:solidFill>
                  <a:srgbClr val="1E1C11"/>
                </a:solidFill>
                <a:latin typeface="Comic Sans MS" panose="030F0702030302020204" pitchFamily="66" charset="0"/>
              </a:rPr>
              <a:t>authentication in the cloud may mean authentication outside F/W</a:t>
            </a:r>
          </a:p>
          <a:p>
            <a:pPr lvl="1" eaLnBrk="1" hangingPunct="1">
              <a:lnSpc>
                <a:spcPct val="90000"/>
              </a:lnSpc>
            </a:pPr>
            <a:r>
              <a:rPr lang="en-US" altLang="en-US" sz="2000">
                <a:solidFill>
                  <a:srgbClr val="1E1C11"/>
                </a:solidFill>
                <a:latin typeface="Comic Sans MS" panose="030F0702030302020204" pitchFamily="66" charset="0"/>
              </a:rPr>
              <a:t> Limits of password authentication</a:t>
            </a:r>
          </a:p>
          <a:p>
            <a:pPr eaLnBrk="1" hangingPunct="1">
              <a:lnSpc>
                <a:spcPct val="90000"/>
              </a:lnSpc>
            </a:pPr>
            <a:r>
              <a:rPr lang="en-US" altLang="en-US" sz="2000">
                <a:solidFill>
                  <a:srgbClr val="1E1C11"/>
                </a:solidFill>
                <a:latin typeface="Comic Sans MS" panose="030F0702030302020204" pitchFamily="66" charset="0"/>
              </a:rPr>
              <a:t>Need for authentication from mobile devices</a:t>
            </a:r>
          </a:p>
          <a:p>
            <a:pPr eaLnBrk="1" hangingPunct="1">
              <a:lnSpc>
                <a:spcPct val="90000"/>
              </a:lnSpc>
            </a:pPr>
            <a:endParaRPr lang="en-US" altLang="en-US" sz="2000">
              <a:solidFill>
                <a:srgbClr val="1E1C11"/>
              </a:solidFill>
              <a:latin typeface="Comic Sans MS" panose="030F0702030302020204" pitchFamily="66" charset="0"/>
            </a:endParaRPr>
          </a:p>
          <a:p>
            <a:pPr eaLnBrk="1" hangingPunct="1">
              <a:lnSpc>
                <a:spcPct val="90000"/>
              </a:lnSpc>
            </a:pPr>
            <a:endParaRPr lang="en-US" altLang="en-US" sz="2000">
              <a:solidFill>
                <a:srgbClr val="1E1C11"/>
              </a:solidFill>
              <a:latin typeface="Comic Sans MS" panose="030F0702030302020204" pitchFamily="66" charset="0"/>
            </a:endParaRPr>
          </a:p>
        </p:txBody>
      </p:sp>
      <p:sp>
        <p:nvSpPr>
          <p:cNvPr id="24580" name="Slide Number Placeholder 3">
            <a:extLst>
              <a:ext uri="{FF2B5EF4-FFF2-40B4-BE49-F238E27FC236}">
                <a16:creationId xmlns:a16="http://schemas.microsoft.com/office/drawing/2014/main" id="{8352BA1A-7E7E-573D-456C-1E117B96E684}"/>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298B1908-5E66-4642-AFD3-BCC16FE89886}" type="slidenum">
              <a:rPr lang="en-US" altLang="en-US">
                <a:solidFill>
                  <a:srgbClr val="898989"/>
                </a:solidFill>
                <a:latin typeface="Calibri" panose="020F0502020204030204" pitchFamily="34" charset="0"/>
              </a:rPr>
              <a:pPr algn="l"/>
              <a:t>65</a:t>
            </a:fld>
            <a:endParaRPr lang="en-US" altLang="en-US">
              <a:solidFill>
                <a:srgbClr val="898989"/>
              </a:solidFill>
              <a:latin typeface="Calibri" panose="020F0502020204030204" pitchFamily="34" charset="0"/>
            </a:endParaRPr>
          </a:p>
        </p:txBody>
      </p:sp>
      <p:sp>
        <p:nvSpPr>
          <p:cNvPr id="24581" name="Rectangle 4">
            <a:extLst>
              <a:ext uri="{FF2B5EF4-FFF2-40B4-BE49-F238E27FC236}">
                <a16:creationId xmlns:a16="http://schemas.microsoft.com/office/drawing/2014/main" id="{D913F40D-F39A-A872-347F-8C0302808962}"/>
              </a:ext>
            </a:extLst>
          </p:cNvPr>
          <p:cNvSpPr>
            <a:spLocks noChangeArrowheads="1"/>
          </p:cNvSpPr>
          <p:nvPr/>
        </p:nvSpPr>
        <p:spPr bwMode="auto">
          <a:xfrm>
            <a:off x="5181600" y="61245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C67A1A5-182C-91E0-731B-3D5E4FD279A6}"/>
              </a:ext>
            </a:extLst>
          </p:cNvPr>
          <p:cNvSpPr>
            <a:spLocks noGrp="1"/>
          </p:cNvSpPr>
          <p:nvPr>
            <p:ph type="title"/>
          </p:nvPr>
        </p:nvSpPr>
        <p:spPr/>
        <p:txBody>
          <a:bodyPr/>
          <a:lstStyle/>
          <a:p>
            <a:pPr eaLnBrk="1" hangingPunct="1"/>
            <a:r>
              <a:rPr lang="en-US" altLang="en-US"/>
              <a:t>IAM considerations </a:t>
            </a:r>
          </a:p>
        </p:txBody>
      </p:sp>
      <p:sp>
        <p:nvSpPr>
          <p:cNvPr id="25603" name="Content Placeholder 2">
            <a:extLst>
              <a:ext uri="{FF2B5EF4-FFF2-40B4-BE49-F238E27FC236}">
                <a16:creationId xmlns:a16="http://schemas.microsoft.com/office/drawing/2014/main" id="{718A5DC6-EB70-F04F-03F1-0F7948637DC4}"/>
              </a:ext>
            </a:extLst>
          </p:cNvPr>
          <p:cNvSpPr>
            <a:spLocks noGrp="1"/>
          </p:cNvSpPr>
          <p:nvPr>
            <p:ph idx="1"/>
          </p:nvPr>
        </p:nvSpPr>
        <p:spPr/>
        <p:txBody>
          <a:bodyPr>
            <a:normAutofit fontScale="92500" lnSpcReduction="20000"/>
          </a:bodyPr>
          <a:lstStyle/>
          <a:p>
            <a:pPr eaLnBrk="1" hangingPunct="1"/>
            <a:r>
              <a:rPr lang="en-GB" altLang="en-US" sz="2200">
                <a:solidFill>
                  <a:srgbClr val="1E1C11"/>
                </a:solidFill>
                <a:latin typeface="Comic Sans MS" panose="030F0702030302020204" pitchFamily="66" charset="0"/>
              </a:rPr>
              <a:t>The strength of authentication system should be reasonably balanced with the need to protect the privacy of the users of the system </a:t>
            </a:r>
          </a:p>
          <a:p>
            <a:pPr lvl="1" eaLnBrk="1" hangingPunct="1"/>
            <a:r>
              <a:rPr lang="en-GB" altLang="en-US" sz="2200">
                <a:solidFill>
                  <a:srgbClr val="1E1C11"/>
                </a:solidFill>
                <a:latin typeface="Comic Sans MS" panose="030F0702030302020204" pitchFamily="66" charset="0"/>
              </a:rPr>
              <a:t>The system should allow strong claims to be transmitted and verified w/o revealing more information than is necessary for any given transaction or connection within the service</a:t>
            </a:r>
          </a:p>
          <a:p>
            <a:pPr eaLnBrk="1" hangingPunct="1"/>
            <a:r>
              <a:rPr lang="en-US" altLang="en-US" sz="2200">
                <a:solidFill>
                  <a:srgbClr val="1E1C11"/>
                </a:solidFill>
                <a:latin typeface="Comic Sans MS" panose="030F0702030302020204" pitchFamily="66" charset="0"/>
              </a:rPr>
              <a:t>Case Study: S3 outage</a:t>
            </a:r>
          </a:p>
          <a:p>
            <a:pPr lvl="1" eaLnBrk="1" hangingPunct="1"/>
            <a:r>
              <a:rPr lang="en-US" altLang="en-US" sz="2200">
                <a:solidFill>
                  <a:srgbClr val="1E1C11"/>
                </a:solidFill>
                <a:latin typeface="Comic Sans MS" panose="030F0702030302020204" pitchFamily="66" charset="0"/>
              </a:rPr>
              <a:t>authentication service overload leading to unavailability</a:t>
            </a:r>
          </a:p>
          <a:p>
            <a:pPr lvl="2" eaLnBrk="1" hangingPunct="1"/>
            <a:r>
              <a:rPr lang="en-US" altLang="en-US" sz="1900">
                <a:solidFill>
                  <a:srgbClr val="1E1C11"/>
                </a:solidFill>
                <a:latin typeface="Comic Sans MS" panose="030F0702030302020204" pitchFamily="66" charset="0"/>
              </a:rPr>
              <a:t>2 hours 2/15/08</a:t>
            </a:r>
          </a:p>
          <a:p>
            <a:pPr lvl="2" eaLnBrk="1" hangingPunct="1"/>
            <a:r>
              <a:rPr lang="en-US" altLang="en-US" sz="1900">
                <a:solidFill>
                  <a:srgbClr val="1E1C11"/>
                </a:solidFill>
                <a:latin typeface="Comic Sans MS" panose="030F0702030302020204" pitchFamily="66" charset="0"/>
              </a:rPr>
              <a:t>http://www.centernetworks.com/amazon-s3-downtime-update</a:t>
            </a:r>
          </a:p>
          <a:p>
            <a:pPr lvl="1" eaLnBrk="1" hangingPunct="1"/>
            <a:endParaRPr lang="en-US" altLang="en-US" sz="2200">
              <a:solidFill>
                <a:srgbClr val="1E1C11"/>
              </a:solidFill>
              <a:latin typeface="Comic Sans MS" panose="030F0702030302020204" pitchFamily="66" charset="0"/>
            </a:endParaRPr>
          </a:p>
          <a:p>
            <a:pPr eaLnBrk="1" hangingPunct="1"/>
            <a:endParaRPr lang="en-US" altLang="en-US" sz="2200">
              <a:solidFill>
                <a:srgbClr val="1E1C11"/>
              </a:solidFill>
              <a:latin typeface="Comic Sans MS" panose="030F0702030302020204" pitchFamily="66" charset="0"/>
            </a:endParaRPr>
          </a:p>
          <a:p>
            <a:pPr eaLnBrk="1" hangingPunct="1"/>
            <a:endParaRPr lang="en-US" altLang="en-US" sz="2200">
              <a:solidFill>
                <a:srgbClr val="1E1C11"/>
              </a:solidFill>
              <a:latin typeface="Comic Sans MS" panose="030F0702030302020204" pitchFamily="66" charset="0"/>
            </a:endParaRPr>
          </a:p>
        </p:txBody>
      </p:sp>
      <p:sp>
        <p:nvSpPr>
          <p:cNvPr id="25604" name="Slide Number Placeholder 3">
            <a:extLst>
              <a:ext uri="{FF2B5EF4-FFF2-40B4-BE49-F238E27FC236}">
                <a16:creationId xmlns:a16="http://schemas.microsoft.com/office/drawing/2014/main" id="{C810A07F-B282-0A28-2C91-F5C730CE479A}"/>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F1A25E0A-18F7-4BB1-A695-2C302713853A}" type="slidenum">
              <a:rPr lang="en-US" altLang="en-US">
                <a:solidFill>
                  <a:srgbClr val="898989"/>
                </a:solidFill>
                <a:latin typeface="Calibri" panose="020F0502020204030204" pitchFamily="34" charset="0"/>
              </a:rPr>
              <a:pPr algn="l"/>
              <a:t>66</a:t>
            </a:fld>
            <a:endParaRPr lang="en-US" altLang="en-US">
              <a:solidFill>
                <a:srgbClr val="898989"/>
              </a:solidFill>
              <a:latin typeface="Calibri" panose="020F0502020204030204" pitchFamily="34" charset="0"/>
            </a:endParaRPr>
          </a:p>
        </p:txBody>
      </p:sp>
      <p:pic>
        <p:nvPicPr>
          <p:cNvPr id="5" name="Picture 4">
            <a:extLst>
              <a:ext uri="{FF2B5EF4-FFF2-40B4-BE49-F238E27FC236}">
                <a16:creationId xmlns:a16="http://schemas.microsoft.com/office/drawing/2014/main" id="{A4D53961-CD9A-7DE0-6A33-FE6C33217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8180388"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CB62991-DA59-89AF-8829-35F7CDABA921}"/>
              </a:ext>
            </a:extLst>
          </p:cNvPr>
          <p:cNvSpPr>
            <a:spLocks noGrp="1"/>
          </p:cNvSpPr>
          <p:nvPr>
            <p:ph type="title"/>
          </p:nvPr>
        </p:nvSpPr>
        <p:spPr/>
        <p:txBody>
          <a:bodyPr/>
          <a:lstStyle/>
          <a:p>
            <a:pPr eaLnBrk="1" hangingPunct="1"/>
            <a:r>
              <a:rPr lang="en-US" altLang="en-US"/>
              <a:t>What is Privacy?</a:t>
            </a:r>
          </a:p>
        </p:txBody>
      </p:sp>
      <p:sp>
        <p:nvSpPr>
          <p:cNvPr id="27651" name="Content Placeholder 2">
            <a:extLst>
              <a:ext uri="{FF2B5EF4-FFF2-40B4-BE49-F238E27FC236}">
                <a16:creationId xmlns:a16="http://schemas.microsoft.com/office/drawing/2014/main" id="{1EB68DF0-7858-626E-43C4-EE3D6EFBEC97}"/>
              </a:ext>
            </a:extLst>
          </p:cNvPr>
          <p:cNvSpPr>
            <a:spLocks noGrp="1"/>
          </p:cNvSpPr>
          <p:nvPr>
            <p:ph idx="1"/>
          </p:nvPr>
        </p:nvSpPr>
        <p:spPr/>
        <p:txBody>
          <a:bodyPr>
            <a:normAutofit fontScale="92500" lnSpcReduction="20000"/>
          </a:bodyPr>
          <a:lstStyle/>
          <a:p>
            <a:pPr eaLnBrk="1" hangingPunct="1"/>
            <a:r>
              <a:rPr lang="en-US" altLang="en-US" sz="2200">
                <a:solidFill>
                  <a:srgbClr val="1E1C11"/>
                </a:solidFill>
                <a:latin typeface="Comic Sans MS" panose="030F0702030302020204" pitchFamily="66" charset="0"/>
              </a:rPr>
              <a:t>The concept of privacy varies widely among (and sometimes within) countries, cultures, and jurisdictions. </a:t>
            </a:r>
          </a:p>
          <a:p>
            <a:pPr eaLnBrk="1" hangingPunct="1"/>
            <a:r>
              <a:rPr lang="en-US" altLang="en-US" sz="2200">
                <a:solidFill>
                  <a:srgbClr val="1E1C11"/>
                </a:solidFill>
                <a:latin typeface="Comic Sans MS" panose="030F0702030302020204" pitchFamily="66" charset="0"/>
              </a:rPr>
              <a:t>It is shaped by public expectations and legal interpretations; as such, a concise definition is elusive if not impossible. </a:t>
            </a:r>
          </a:p>
          <a:p>
            <a:pPr eaLnBrk="1" hangingPunct="1"/>
            <a:r>
              <a:rPr lang="en-US" altLang="en-US" sz="2200">
                <a:solidFill>
                  <a:srgbClr val="1E1C11"/>
                </a:solidFill>
                <a:latin typeface="Comic Sans MS" panose="030F0702030302020204" pitchFamily="66" charset="0"/>
              </a:rPr>
              <a:t>Privacy rights or obligations are related to the collection, use, disclosure, storage, and destruction of personal data (or Personally Identifiable Information—PII). </a:t>
            </a:r>
          </a:p>
          <a:p>
            <a:pPr eaLnBrk="1" hangingPunct="1"/>
            <a:r>
              <a:rPr lang="en-US" altLang="en-US" sz="2200">
                <a:solidFill>
                  <a:srgbClr val="1E1C11"/>
                </a:solidFill>
                <a:latin typeface="Comic Sans MS" panose="030F0702030302020204" pitchFamily="66" charset="0"/>
              </a:rPr>
              <a:t>At the end of the day, privacy is about the accountability of organizations to data subjects, as well as the transparency to an organization’s practice around personal information.</a:t>
            </a:r>
          </a:p>
          <a:p>
            <a:pPr eaLnBrk="1" hangingPunct="1"/>
            <a:endParaRPr lang="en-US" altLang="en-US" sz="2200">
              <a:solidFill>
                <a:srgbClr val="1E1C11"/>
              </a:solidFill>
              <a:latin typeface="Comic Sans MS" panose="030F0702030302020204" pitchFamily="66" charset="0"/>
            </a:endParaRPr>
          </a:p>
        </p:txBody>
      </p:sp>
      <p:sp>
        <p:nvSpPr>
          <p:cNvPr id="27652" name="Slide Number Placeholder 3">
            <a:extLst>
              <a:ext uri="{FF2B5EF4-FFF2-40B4-BE49-F238E27FC236}">
                <a16:creationId xmlns:a16="http://schemas.microsoft.com/office/drawing/2014/main" id="{9F540144-2F93-6367-3682-AC51763428C9}"/>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F36B2938-D04B-49DC-A6D2-118F48537CF3}" type="slidenum">
              <a:rPr lang="en-US" altLang="en-US">
                <a:solidFill>
                  <a:srgbClr val="898989"/>
                </a:solidFill>
                <a:latin typeface="Calibri" panose="020F0502020204030204" pitchFamily="34" charset="0"/>
              </a:rPr>
              <a:pPr algn="l"/>
              <a:t>67</a:t>
            </a:fld>
            <a:endParaRPr lang="en-US" altLang="en-US">
              <a:solidFill>
                <a:srgbClr val="898989"/>
              </a:solidFill>
              <a:latin typeface="Calibri" panose="020F0502020204030204" pitchFamily="34" charset="0"/>
            </a:endParaRPr>
          </a:p>
        </p:txBody>
      </p:sp>
      <p:sp>
        <p:nvSpPr>
          <p:cNvPr id="27653" name="Rectangle 4">
            <a:extLst>
              <a:ext uri="{FF2B5EF4-FFF2-40B4-BE49-F238E27FC236}">
                <a16:creationId xmlns:a16="http://schemas.microsoft.com/office/drawing/2014/main" id="{2067D4EA-73A4-4F28-E1A4-02BEEBCBBFE7}"/>
              </a:ext>
            </a:extLst>
          </p:cNvPr>
          <p:cNvSpPr>
            <a:spLocks noChangeArrowheads="1"/>
          </p:cNvSpPr>
          <p:nvPr/>
        </p:nvSpPr>
        <p:spPr bwMode="auto">
          <a:xfrm>
            <a:off x="5181600" y="63531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BC86440-CEC0-F7E8-0AFA-BA8D849F49C1}"/>
              </a:ext>
            </a:extLst>
          </p:cNvPr>
          <p:cNvSpPr>
            <a:spLocks noGrp="1"/>
          </p:cNvSpPr>
          <p:nvPr>
            <p:ph type="title"/>
          </p:nvPr>
        </p:nvSpPr>
        <p:spPr/>
        <p:txBody>
          <a:bodyPr/>
          <a:lstStyle/>
          <a:p>
            <a:pPr eaLnBrk="1" hangingPunct="1"/>
            <a:r>
              <a:rPr lang="en-US" altLang="en-US"/>
              <a:t>What is the data life cycle?</a:t>
            </a:r>
          </a:p>
        </p:txBody>
      </p:sp>
      <p:pic>
        <p:nvPicPr>
          <p:cNvPr id="28675" name="Content Placeholder 4" descr="dataLifeCycle.PNG">
            <a:extLst>
              <a:ext uri="{FF2B5EF4-FFF2-40B4-BE49-F238E27FC236}">
                <a16:creationId xmlns:a16="http://schemas.microsoft.com/office/drawing/2014/main" id="{BEC8ED6F-8950-9365-C80B-E7571CC9D56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62201" y="1143000"/>
            <a:ext cx="8075613" cy="5075238"/>
          </a:xfrm>
        </p:spPr>
      </p:pic>
      <p:sp>
        <p:nvSpPr>
          <p:cNvPr id="28676" name="Slide Number Placeholder 3">
            <a:extLst>
              <a:ext uri="{FF2B5EF4-FFF2-40B4-BE49-F238E27FC236}">
                <a16:creationId xmlns:a16="http://schemas.microsoft.com/office/drawing/2014/main" id="{9D1CD758-F2B4-0F55-B8F1-8951D75C6310}"/>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422F8B13-F4A7-44FA-8D76-59F1C25C06B5}" type="slidenum">
              <a:rPr lang="en-US" altLang="en-US">
                <a:solidFill>
                  <a:srgbClr val="898989"/>
                </a:solidFill>
                <a:latin typeface="Calibri" panose="020F0502020204030204" pitchFamily="34" charset="0"/>
              </a:rPr>
              <a:pPr algn="l"/>
              <a:t>68</a:t>
            </a:fld>
            <a:endParaRPr lang="en-US" altLang="en-US">
              <a:solidFill>
                <a:srgbClr val="898989"/>
              </a:solidFill>
              <a:latin typeface="Calibri" panose="020F0502020204030204" pitchFamily="34" charset="0"/>
            </a:endParaRPr>
          </a:p>
        </p:txBody>
      </p:sp>
      <p:sp>
        <p:nvSpPr>
          <p:cNvPr id="28677" name="Rectangle 5">
            <a:extLst>
              <a:ext uri="{FF2B5EF4-FFF2-40B4-BE49-F238E27FC236}">
                <a16:creationId xmlns:a16="http://schemas.microsoft.com/office/drawing/2014/main" id="{0412B218-BDD2-E86F-F19C-456B83978D13}"/>
              </a:ext>
            </a:extLst>
          </p:cNvPr>
          <p:cNvSpPr>
            <a:spLocks noChangeArrowheads="1"/>
          </p:cNvSpPr>
          <p:nvPr/>
        </p:nvSpPr>
        <p:spPr bwMode="auto">
          <a:xfrm>
            <a:off x="3810000" y="4416426"/>
            <a:ext cx="45720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MS PGothic" panose="020B0600070205080204" pitchFamily="34" charset="-128"/>
              </a:defRPr>
            </a:lvl1pPr>
            <a:lvl2pPr marL="37931725" indent="-37474525">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MS PGothic" panose="020B0600070205080204" pitchFamily="34" charset="-128"/>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MS PGothic" panose="020B0600070205080204" pitchFamily="34" charset="-128"/>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MS PGothic" panose="020B0600070205080204" pitchFamily="34" charset="-128"/>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MS PGothic" panose="020B0600070205080204" pitchFamily="34" charset="-128"/>
              </a:defRPr>
            </a:lvl9pPr>
          </a:lstStyle>
          <a:p>
            <a:pPr>
              <a:spcBef>
                <a:spcPts val="600"/>
              </a:spcBef>
              <a:buClr>
                <a:srgbClr val="1E1C11"/>
              </a:buClr>
              <a:buFont typeface="Arial" panose="020B0604020202020204" pitchFamily="34" charset="0"/>
              <a:buChar char="•"/>
            </a:pPr>
            <a:r>
              <a:rPr lang="en-US" altLang="en-US">
                <a:solidFill>
                  <a:srgbClr val="1E1C11"/>
                </a:solidFill>
                <a:latin typeface="Comic Sans MS" panose="030F0702030302020204" pitchFamily="66" charset="0"/>
              </a:rPr>
              <a:t>Personal information should be managed as part of the data used by the organization</a:t>
            </a:r>
          </a:p>
          <a:p>
            <a:pPr>
              <a:spcBef>
                <a:spcPts val="600"/>
              </a:spcBef>
              <a:buClr>
                <a:srgbClr val="1E1C11"/>
              </a:buClr>
              <a:buFont typeface="Arial" panose="020B0604020202020204" pitchFamily="34" charset="0"/>
              <a:buChar char="•"/>
            </a:pPr>
            <a:r>
              <a:rPr lang="en-US" altLang="en-US">
                <a:solidFill>
                  <a:srgbClr val="1E1C11"/>
                </a:solidFill>
                <a:latin typeface="Comic Sans MS" panose="030F0702030302020204" pitchFamily="66" charset="0"/>
              </a:rPr>
              <a:t>Protection of personal information should consider the impact of the cloud on each phase</a:t>
            </a:r>
          </a:p>
        </p:txBody>
      </p:sp>
      <p:sp>
        <p:nvSpPr>
          <p:cNvPr id="28678" name="Rectangle 5">
            <a:extLst>
              <a:ext uri="{FF2B5EF4-FFF2-40B4-BE49-F238E27FC236}">
                <a16:creationId xmlns:a16="http://schemas.microsoft.com/office/drawing/2014/main" id="{91336D65-E5D1-0646-B7C8-907D618F5ED7}"/>
              </a:ext>
            </a:extLst>
          </p:cNvPr>
          <p:cNvSpPr>
            <a:spLocks noChangeArrowheads="1"/>
          </p:cNvSpPr>
          <p:nvPr/>
        </p:nvSpPr>
        <p:spPr bwMode="auto">
          <a:xfrm>
            <a:off x="5181600" y="64293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DFA6400-E746-618B-0157-B16D8707E884}"/>
              </a:ext>
            </a:extLst>
          </p:cNvPr>
          <p:cNvSpPr>
            <a:spLocks noGrp="1"/>
          </p:cNvSpPr>
          <p:nvPr>
            <p:ph type="title"/>
          </p:nvPr>
        </p:nvSpPr>
        <p:spPr/>
        <p:txBody>
          <a:bodyPr/>
          <a:lstStyle/>
          <a:p>
            <a:pPr eaLnBrk="1" hangingPunct="1"/>
            <a:r>
              <a:rPr lang="en-US" altLang="en-US"/>
              <a:t>What Are the Key Privacy Concerns?</a:t>
            </a:r>
          </a:p>
        </p:txBody>
      </p:sp>
      <p:sp>
        <p:nvSpPr>
          <p:cNvPr id="29699" name="Content Placeholder 2">
            <a:extLst>
              <a:ext uri="{FF2B5EF4-FFF2-40B4-BE49-F238E27FC236}">
                <a16:creationId xmlns:a16="http://schemas.microsoft.com/office/drawing/2014/main" id="{19C74140-7BC0-CBAC-5459-A0E23965AEFB}"/>
              </a:ext>
            </a:extLst>
          </p:cNvPr>
          <p:cNvSpPr>
            <a:spLocks noGrp="1"/>
          </p:cNvSpPr>
          <p:nvPr>
            <p:ph idx="1"/>
          </p:nvPr>
        </p:nvSpPr>
        <p:spPr/>
        <p:txBody>
          <a:bodyPr>
            <a:normAutofit fontScale="92500" lnSpcReduction="20000"/>
          </a:bodyPr>
          <a:lstStyle/>
          <a:p>
            <a:pPr eaLnBrk="1" hangingPunct="1"/>
            <a:r>
              <a:rPr lang="en-US" altLang="en-US">
                <a:solidFill>
                  <a:srgbClr val="1E1C11"/>
                </a:solidFill>
                <a:latin typeface="Comic Sans MS" panose="030F0702030302020204" pitchFamily="66" charset="0"/>
              </a:rPr>
              <a:t>Typically mix security and privacy</a:t>
            </a:r>
          </a:p>
          <a:p>
            <a:pPr eaLnBrk="1" hangingPunct="1"/>
            <a:r>
              <a:rPr lang="en-US" altLang="en-US">
                <a:solidFill>
                  <a:srgbClr val="1E1C11"/>
                </a:solidFill>
                <a:latin typeface="Comic Sans MS" panose="030F0702030302020204" pitchFamily="66" charset="0"/>
              </a:rPr>
              <a:t>Some considerations to be aware of:</a:t>
            </a:r>
          </a:p>
          <a:p>
            <a:pPr lvl="1" eaLnBrk="1" hangingPunct="1"/>
            <a:r>
              <a:rPr lang="en-US" altLang="en-US">
                <a:solidFill>
                  <a:srgbClr val="1E1C11"/>
                </a:solidFill>
                <a:latin typeface="Comic Sans MS" panose="030F0702030302020204" pitchFamily="66" charset="0"/>
              </a:rPr>
              <a:t>Storage</a:t>
            </a:r>
          </a:p>
          <a:p>
            <a:pPr lvl="1" eaLnBrk="1" hangingPunct="1"/>
            <a:r>
              <a:rPr lang="en-US" altLang="en-US">
                <a:solidFill>
                  <a:srgbClr val="1E1C11"/>
                </a:solidFill>
                <a:latin typeface="Comic Sans MS" panose="030F0702030302020204" pitchFamily="66" charset="0"/>
              </a:rPr>
              <a:t>Retention</a:t>
            </a:r>
          </a:p>
          <a:p>
            <a:pPr lvl="1" eaLnBrk="1" hangingPunct="1"/>
            <a:r>
              <a:rPr lang="en-US" altLang="en-US">
                <a:solidFill>
                  <a:srgbClr val="1E1C11"/>
                </a:solidFill>
                <a:latin typeface="Comic Sans MS" panose="030F0702030302020204" pitchFamily="66" charset="0"/>
              </a:rPr>
              <a:t>Destruction</a:t>
            </a:r>
          </a:p>
          <a:p>
            <a:pPr lvl="1" eaLnBrk="1" hangingPunct="1"/>
            <a:r>
              <a:rPr lang="en-US" altLang="en-US">
                <a:solidFill>
                  <a:srgbClr val="1E1C11"/>
                </a:solidFill>
                <a:latin typeface="Comic Sans MS" panose="030F0702030302020204" pitchFamily="66" charset="0"/>
              </a:rPr>
              <a:t>Auditing, monitoring and risk management</a:t>
            </a:r>
          </a:p>
          <a:p>
            <a:pPr lvl="1" eaLnBrk="1" hangingPunct="1"/>
            <a:r>
              <a:rPr lang="en-US" altLang="en-US">
                <a:solidFill>
                  <a:srgbClr val="1E1C11"/>
                </a:solidFill>
                <a:latin typeface="Comic Sans MS" panose="030F0702030302020204" pitchFamily="66" charset="0"/>
              </a:rPr>
              <a:t>Privacy breaches</a:t>
            </a:r>
          </a:p>
          <a:p>
            <a:pPr lvl="1" eaLnBrk="1" hangingPunct="1"/>
            <a:r>
              <a:rPr lang="en-US" altLang="en-US">
                <a:solidFill>
                  <a:srgbClr val="1E1C11"/>
                </a:solidFill>
                <a:latin typeface="Comic Sans MS" panose="030F0702030302020204" pitchFamily="66" charset="0"/>
              </a:rPr>
              <a:t>Who is responsible for protecting privacy?</a:t>
            </a:r>
          </a:p>
          <a:p>
            <a:pPr lvl="1" eaLnBrk="1" hangingPunct="1"/>
            <a:endParaRPr lang="en-US" altLang="en-US">
              <a:solidFill>
                <a:srgbClr val="1E1C11"/>
              </a:solidFill>
              <a:latin typeface="Comic Sans MS" panose="030F0702030302020204" pitchFamily="66" charset="0"/>
            </a:endParaRPr>
          </a:p>
        </p:txBody>
      </p:sp>
      <p:sp>
        <p:nvSpPr>
          <p:cNvPr id="29700" name="Slide Number Placeholder 3">
            <a:extLst>
              <a:ext uri="{FF2B5EF4-FFF2-40B4-BE49-F238E27FC236}">
                <a16:creationId xmlns:a16="http://schemas.microsoft.com/office/drawing/2014/main" id="{2833B1AB-C39A-CC02-008C-90B24A3E20C4}"/>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A78443A3-87B1-4520-923C-227F60B0C6F9}" type="slidenum">
              <a:rPr lang="en-US" altLang="en-US">
                <a:solidFill>
                  <a:srgbClr val="898989"/>
                </a:solidFill>
                <a:latin typeface="Calibri" panose="020F0502020204030204" pitchFamily="34" charset="0"/>
              </a:rPr>
              <a:pPr algn="l"/>
              <a:t>69</a:t>
            </a:fld>
            <a:endParaRPr lang="en-US" altLang="en-US">
              <a:solidFill>
                <a:srgbClr val="898989"/>
              </a:solidFill>
              <a:latin typeface="Calibri" panose="020F0502020204030204" pitchFamily="34" charset="0"/>
            </a:endParaRPr>
          </a:p>
        </p:txBody>
      </p:sp>
      <p:sp>
        <p:nvSpPr>
          <p:cNvPr id="29701" name="Rectangle 4">
            <a:extLst>
              <a:ext uri="{FF2B5EF4-FFF2-40B4-BE49-F238E27FC236}">
                <a16:creationId xmlns:a16="http://schemas.microsoft.com/office/drawing/2014/main" id="{DF661E89-E0C5-56A3-F3F5-F58C6E363A2F}"/>
              </a:ext>
            </a:extLst>
          </p:cNvPr>
          <p:cNvSpPr>
            <a:spLocks noChangeArrowheads="1"/>
          </p:cNvSpPr>
          <p:nvPr/>
        </p:nvSpPr>
        <p:spPr bwMode="auto">
          <a:xfrm>
            <a:off x="5181600" y="63531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A071-D8D0-9E6C-7C92-499699AD0DF2}"/>
              </a:ext>
            </a:extLst>
          </p:cNvPr>
          <p:cNvSpPr>
            <a:spLocks noGrp="1"/>
          </p:cNvSpPr>
          <p:nvPr>
            <p:ph type="title"/>
          </p:nvPr>
        </p:nvSpPr>
        <p:spPr/>
        <p:txBody>
          <a:bodyPr/>
          <a:lstStyle/>
          <a:p>
            <a:r>
              <a:rPr lang="en-US" sz="44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Need for new methods, </a:t>
            </a:r>
            <a:endParaRPr lang="en-IN" dirty="0"/>
          </a:p>
        </p:txBody>
      </p:sp>
      <p:sp>
        <p:nvSpPr>
          <p:cNvPr id="3" name="Content Placeholder 2">
            <a:extLst>
              <a:ext uri="{FF2B5EF4-FFF2-40B4-BE49-F238E27FC236}">
                <a16:creationId xmlns:a16="http://schemas.microsoft.com/office/drawing/2014/main" id="{B8803A28-BAD9-EDBE-7ABF-B3311B1BEA00}"/>
              </a:ext>
            </a:extLst>
          </p:cNvPr>
          <p:cNvSpPr>
            <a:spLocks noGrp="1"/>
          </p:cNvSpPr>
          <p:nvPr>
            <p:ph idx="1"/>
          </p:nvPr>
        </p:nvSpPr>
        <p:spPr/>
        <p:txBody>
          <a:bodyPr>
            <a:normAutofit fontScale="47500" lnSpcReduction="20000"/>
          </a:bodyPr>
          <a:lstStyle/>
          <a:p>
            <a:pPr algn="l" fontAlgn="ctr">
              <a:buFont typeface="Arial" panose="020B0604020202020204" pitchFamily="34" charset="0"/>
              <a:buChar char="•"/>
            </a:pPr>
            <a:r>
              <a:rPr lang="en-US" b="1" i="0" dirty="0">
                <a:solidFill>
                  <a:srgbClr val="001D35"/>
                </a:solidFill>
                <a:effectLst/>
                <a:latin typeface="Google Sans"/>
              </a:rPr>
              <a:t>Use multi-factor authentication</a:t>
            </a:r>
            <a:r>
              <a:rPr lang="en-US" b="0" i="0" dirty="0">
                <a:solidFill>
                  <a:srgbClr val="001D35"/>
                </a:solidFill>
                <a:effectLst/>
                <a:latin typeface="Google Sans"/>
              </a:rPr>
              <a:t>: Require users to provide multiple forms of identification to access cloud services, such as a password, smartphone, or biometric data. </a:t>
            </a:r>
          </a:p>
          <a:p>
            <a:pPr algn="l" fontAlgn="ctr">
              <a:buFont typeface="Arial" panose="020B0604020202020204" pitchFamily="34" charset="0"/>
              <a:buChar char="•"/>
            </a:pPr>
            <a:r>
              <a:rPr lang="en-US" b="1" i="0" dirty="0">
                <a:solidFill>
                  <a:srgbClr val="001D35"/>
                </a:solidFill>
                <a:effectLst/>
                <a:latin typeface="Google Sans"/>
              </a:rPr>
              <a:t>Implement encryption</a:t>
            </a:r>
            <a:r>
              <a:rPr lang="en-US" b="0" i="0" dirty="0">
                <a:solidFill>
                  <a:srgbClr val="001D35"/>
                </a:solidFill>
                <a:effectLst/>
                <a:latin typeface="Google Sans"/>
              </a:rPr>
              <a:t>: Encrypt data in transit and at rest to protect sensitive information. You can use encrypted connections like HTTPS, SSL, TLS, and FTPS. </a:t>
            </a:r>
          </a:p>
          <a:p>
            <a:pPr algn="l" fontAlgn="ctr">
              <a:buFont typeface="Arial" panose="020B0604020202020204" pitchFamily="34" charset="0"/>
              <a:buChar char="•"/>
            </a:pPr>
            <a:r>
              <a:rPr lang="en-US" b="1" i="0" dirty="0">
                <a:solidFill>
                  <a:srgbClr val="001D35"/>
                </a:solidFill>
                <a:effectLst/>
                <a:latin typeface="Google Sans"/>
              </a:rPr>
              <a:t>Use Identity and Access Management (IAM)</a:t>
            </a:r>
            <a:r>
              <a:rPr lang="en-US" b="0" i="0" dirty="0">
                <a:solidFill>
                  <a:srgbClr val="001D35"/>
                </a:solidFill>
                <a:effectLst/>
                <a:latin typeface="Google Sans"/>
              </a:rPr>
              <a:t>: Use IAM services to implement role-based access control (RBAC) and the principle of least privilege. This limits user access to only the resources they need. </a:t>
            </a:r>
          </a:p>
          <a:p>
            <a:pPr algn="l" fontAlgn="ctr">
              <a:buFont typeface="Arial" panose="020B0604020202020204" pitchFamily="34" charset="0"/>
              <a:buChar char="•"/>
            </a:pPr>
            <a:r>
              <a:rPr lang="en-US" b="1" i="0" dirty="0">
                <a:solidFill>
                  <a:srgbClr val="001D35"/>
                </a:solidFill>
                <a:effectLst/>
                <a:latin typeface="Google Sans"/>
              </a:rPr>
              <a:t>Use cloud security posture management (CSPM)</a:t>
            </a:r>
            <a:r>
              <a:rPr lang="en-US" b="0" i="0" dirty="0">
                <a:solidFill>
                  <a:srgbClr val="001D35"/>
                </a:solidFill>
                <a:effectLst/>
                <a:latin typeface="Google Sans"/>
              </a:rPr>
              <a:t>: Use CSPM solutions to monitor for misconfigurations and evaluate your deployments against best practices. </a:t>
            </a:r>
          </a:p>
          <a:p>
            <a:pPr algn="l" fontAlgn="ctr">
              <a:buFont typeface="Arial" panose="020B0604020202020204" pitchFamily="34" charset="0"/>
              <a:buChar char="•"/>
            </a:pPr>
            <a:r>
              <a:rPr lang="en-US" b="1" i="0" dirty="0">
                <a:solidFill>
                  <a:srgbClr val="001D35"/>
                </a:solidFill>
                <a:effectLst/>
                <a:latin typeface="Google Sans"/>
              </a:rPr>
              <a:t>Use virtual private clouds (VPCs)</a:t>
            </a:r>
            <a:r>
              <a:rPr lang="en-US" b="0" i="0" dirty="0">
                <a:solidFill>
                  <a:srgbClr val="001D35"/>
                </a:solidFill>
                <a:effectLst/>
                <a:latin typeface="Google Sans"/>
              </a:rPr>
              <a:t>: Use VPCs to create isolated, secure networks for sensitive assets. </a:t>
            </a:r>
          </a:p>
          <a:p>
            <a:pPr algn="l" fontAlgn="ctr">
              <a:buFont typeface="Arial" panose="020B0604020202020204" pitchFamily="34" charset="0"/>
              <a:buChar char="•"/>
            </a:pPr>
            <a:r>
              <a:rPr lang="en-US" b="1" i="0" dirty="0">
                <a:solidFill>
                  <a:srgbClr val="001D35"/>
                </a:solidFill>
                <a:effectLst/>
                <a:latin typeface="Google Sans"/>
              </a:rPr>
              <a:t>Use quantum-resistant encryption</a:t>
            </a:r>
            <a:r>
              <a:rPr lang="en-US" b="0" i="0" dirty="0">
                <a:solidFill>
                  <a:srgbClr val="001D35"/>
                </a:solidFill>
                <a:effectLst/>
                <a:latin typeface="Google Sans"/>
              </a:rPr>
              <a:t>: Use post-quantum cryptography (PQC) algorithms to ensure long-term data security. </a:t>
            </a:r>
          </a:p>
          <a:p>
            <a:pPr algn="l" fontAlgn="ctr">
              <a:buFont typeface="Arial" panose="020B0604020202020204" pitchFamily="34" charset="0"/>
              <a:buChar char="•"/>
            </a:pPr>
            <a:r>
              <a:rPr lang="en-US" b="1" i="0" dirty="0">
                <a:solidFill>
                  <a:srgbClr val="001D35"/>
                </a:solidFill>
                <a:effectLst/>
                <a:latin typeface="Google Sans"/>
              </a:rPr>
              <a:t>Use secure VPNs</a:t>
            </a:r>
            <a:r>
              <a:rPr lang="en-US" b="0" i="0" dirty="0">
                <a:solidFill>
                  <a:srgbClr val="001D35"/>
                </a:solidFill>
                <a:effectLst/>
                <a:latin typeface="Google Sans"/>
              </a:rPr>
              <a:t>: Use secure VPNs for remote access. </a:t>
            </a:r>
          </a:p>
          <a:p>
            <a:pPr algn="l" fontAlgn="ctr">
              <a:buFont typeface="Arial" panose="020B0604020202020204" pitchFamily="34" charset="0"/>
              <a:buChar char="•"/>
            </a:pPr>
            <a:r>
              <a:rPr lang="en-US" b="1" i="0" dirty="0">
                <a:solidFill>
                  <a:srgbClr val="001D35"/>
                </a:solidFill>
                <a:effectLst/>
                <a:latin typeface="Google Sans"/>
              </a:rPr>
              <a:t>Perform regular reviews</a:t>
            </a:r>
            <a:r>
              <a:rPr lang="en-US" b="0" i="0" dirty="0">
                <a:solidFill>
                  <a:srgbClr val="001D35"/>
                </a:solidFill>
                <a:effectLst/>
                <a:latin typeface="Google Sans"/>
              </a:rPr>
              <a:t>: Regularly review and manage user access rights to identify and remove unnecessary permissions. </a:t>
            </a:r>
          </a:p>
          <a:p>
            <a:pPr algn="l" fontAlgn="ctr">
              <a:buFont typeface="Arial" panose="020B0604020202020204" pitchFamily="34" charset="0"/>
              <a:buChar char="•"/>
            </a:pPr>
            <a:r>
              <a:rPr lang="en-US" b="1" i="0" dirty="0">
                <a:solidFill>
                  <a:srgbClr val="001D35"/>
                </a:solidFill>
                <a:effectLst/>
                <a:latin typeface="Google Sans"/>
              </a:rPr>
              <a:t>Train employees</a:t>
            </a:r>
            <a:r>
              <a:rPr lang="en-US" b="0" i="0" dirty="0">
                <a:solidFill>
                  <a:srgbClr val="001D35"/>
                </a:solidFill>
                <a:effectLst/>
                <a:latin typeface="Google Sans"/>
              </a:rPr>
              <a:t>: Train employees to increase awareness of cloud security threats. </a:t>
            </a:r>
          </a:p>
          <a:p>
            <a:pPr algn="l" fontAlgn="ctr">
              <a:buFont typeface="Arial" panose="020B0604020202020204" pitchFamily="34" charset="0"/>
              <a:buChar char="•"/>
            </a:pPr>
            <a:r>
              <a:rPr lang="en-US" b="1" i="0" dirty="0">
                <a:solidFill>
                  <a:srgbClr val="001D35"/>
                </a:solidFill>
                <a:effectLst/>
                <a:latin typeface="Google Sans"/>
              </a:rPr>
              <a:t>Manage vendor risk</a:t>
            </a:r>
            <a:r>
              <a:rPr lang="en-US" b="0" i="0" dirty="0">
                <a:solidFill>
                  <a:srgbClr val="001D35"/>
                </a:solidFill>
                <a:effectLst/>
                <a:latin typeface="Google Sans"/>
              </a:rPr>
              <a:t>: Manage vendor risk to oversee third-party interactions. </a:t>
            </a:r>
          </a:p>
          <a:p>
            <a:pPr algn="l">
              <a:buFont typeface="Arial" panose="020B0604020202020204" pitchFamily="34" charset="0"/>
              <a:buChar char="•"/>
            </a:pPr>
            <a:r>
              <a:rPr lang="en-US" b="1" i="0" dirty="0">
                <a:solidFill>
                  <a:srgbClr val="001D35"/>
                </a:solidFill>
                <a:effectLst/>
                <a:latin typeface="Google Sans"/>
              </a:rPr>
              <a:t>Perform patch management</a:t>
            </a:r>
            <a:r>
              <a:rPr lang="en-US" b="0" i="0" dirty="0">
                <a:solidFill>
                  <a:srgbClr val="001D35"/>
                </a:solidFill>
                <a:effectLst/>
                <a:latin typeface="Google Sans"/>
              </a:rPr>
              <a:t>: Perform patch management to address vulnerabilities quickly. </a:t>
            </a:r>
          </a:p>
        </p:txBody>
      </p:sp>
    </p:spTree>
    <p:extLst>
      <p:ext uri="{BB962C8B-B14F-4D97-AF65-F5344CB8AC3E}">
        <p14:creationId xmlns:p14="http://schemas.microsoft.com/office/powerpoint/2010/main" val="9163425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EADC84F-DE75-D6A4-1C05-1D19F05D5472}"/>
              </a:ext>
            </a:extLst>
          </p:cNvPr>
          <p:cNvSpPr>
            <a:spLocks noGrp="1"/>
          </p:cNvSpPr>
          <p:nvPr>
            <p:ph type="title"/>
          </p:nvPr>
        </p:nvSpPr>
        <p:spPr/>
        <p:txBody>
          <a:bodyPr/>
          <a:lstStyle/>
          <a:p>
            <a:pPr eaLnBrk="1" hangingPunct="1"/>
            <a:r>
              <a:rPr lang="en-US" altLang="en-US"/>
              <a:t>Storage</a:t>
            </a:r>
          </a:p>
        </p:txBody>
      </p:sp>
      <p:sp>
        <p:nvSpPr>
          <p:cNvPr id="30723" name="Content Placeholder 2">
            <a:extLst>
              <a:ext uri="{FF2B5EF4-FFF2-40B4-BE49-F238E27FC236}">
                <a16:creationId xmlns:a16="http://schemas.microsoft.com/office/drawing/2014/main" id="{E06BE443-9123-50D1-8548-549A621A0DBA}"/>
              </a:ext>
            </a:extLst>
          </p:cNvPr>
          <p:cNvSpPr>
            <a:spLocks noGrp="1"/>
          </p:cNvSpPr>
          <p:nvPr>
            <p:ph idx="1"/>
          </p:nvPr>
        </p:nvSpPr>
        <p:spPr/>
        <p:txBody>
          <a:bodyPr>
            <a:normAutofit fontScale="92500" lnSpcReduction="20000"/>
          </a:bodyPr>
          <a:lstStyle/>
          <a:p>
            <a:pPr eaLnBrk="1" hangingPunct="1"/>
            <a:r>
              <a:rPr lang="en-US" altLang="en-US">
                <a:solidFill>
                  <a:srgbClr val="1E1C11"/>
                </a:solidFill>
                <a:latin typeface="Comic Sans MS" panose="030F0702030302020204" pitchFamily="66" charset="0"/>
              </a:rPr>
              <a:t>Is it commingled with information from other organizations that use the same CSP? </a:t>
            </a:r>
          </a:p>
          <a:p>
            <a:pPr eaLnBrk="1" hangingPunct="1"/>
            <a:r>
              <a:rPr lang="en-GB" altLang="en-US">
                <a:solidFill>
                  <a:srgbClr val="1E1C11"/>
                </a:solidFill>
                <a:latin typeface="Comic Sans MS" panose="030F0702030302020204" pitchFamily="66" charset="0"/>
              </a:rPr>
              <a:t>The aggregation of data raises new privacy issues</a:t>
            </a:r>
          </a:p>
          <a:p>
            <a:pPr lvl="1" eaLnBrk="1" hangingPunct="1"/>
            <a:r>
              <a:rPr lang="en-GB" altLang="en-US">
                <a:solidFill>
                  <a:srgbClr val="1E1C11"/>
                </a:solidFill>
                <a:latin typeface="Comic Sans MS" panose="030F0702030302020204" pitchFamily="66" charset="0"/>
              </a:rPr>
              <a:t>Some governments may decide to search through data without necessarily notifying the data owner, depending on where the data resides </a:t>
            </a:r>
          </a:p>
          <a:p>
            <a:pPr eaLnBrk="1" hangingPunct="1"/>
            <a:r>
              <a:rPr lang="en-GB" altLang="en-US">
                <a:solidFill>
                  <a:srgbClr val="1E1C11"/>
                </a:solidFill>
                <a:latin typeface="Comic Sans MS" panose="030F0702030302020204" pitchFamily="66" charset="0"/>
              </a:rPr>
              <a:t>Whether the cloud provider itself has any right to see and access customer data?</a:t>
            </a:r>
          </a:p>
          <a:p>
            <a:pPr eaLnBrk="1" hangingPunct="1"/>
            <a:r>
              <a:rPr lang="en-GB" altLang="en-US">
                <a:solidFill>
                  <a:srgbClr val="1E1C11"/>
                </a:solidFill>
                <a:latin typeface="Comic Sans MS" panose="030F0702030302020204" pitchFamily="66" charset="0"/>
              </a:rPr>
              <a:t>Some services today track user behaviour for a range of purposes, from sending targeted advertising to improving services   </a:t>
            </a:r>
            <a:endParaRPr lang="en-US" altLang="en-US">
              <a:solidFill>
                <a:srgbClr val="1E1C11"/>
              </a:solidFill>
              <a:latin typeface="Comic Sans MS" panose="030F0702030302020204" pitchFamily="66" charset="0"/>
            </a:endParaRPr>
          </a:p>
          <a:p>
            <a:pPr eaLnBrk="1" hangingPunct="1"/>
            <a:endParaRPr lang="en-US" altLang="en-US">
              <a:solidFill>
                <a:srgbClr val="1E1C11"/>
              </a:solidFill>
              <a:latin typeface="Comic Sans MS" panose="030F0702030302020204" pitchFamily="66" charset="0"/>
            </a:endParaRPr>
          </a:p>
          <a:p>
            <a:pPr eaLnBrk="1" hangingPunct="1"/>
            <a:endParaRPr lang="en-US" altLang="en-US">
              <a:solidFill>
                <a:srgbClr val="FF0000"/>
              </a:solidFill>
              <a:latin typeface="Comic Sans MS" panose="030F0702030302020204" pitchFamily="66" charset="0"/>
            </a:endParaRPr>
          </a:p>
          <a:p>
            <a:pPr eaLnBrk="1" hangingPunct="1"/>
            <a:endParaRPr lang="en-US" altLang="en-US">
              <a:solidFill>
                <a:srgbClr val="1E1C11"/>
              </a:solidFill>
              <a:latin typeface="Comic Sans MS" panose="030F0702030302020204" pitchFamily="66" charset="0"/>
            </a:endParaRPr>
          </a:p>
        </p:txBody>
      </p:sp>
      <p:sp>
        <p:nvSpPr>
          <p:cNvPr id="30724" name="Slide Number Placeholder 3">
            <a:extLst>
              <a:ext uri="{FF2B5EF4-FFF2-40B4-BE49-F238E27FC236}">
                <a16:creationId xmlns:a16="http://schemas.microsoft.com/office/drawing/2014/main" id="{C988CE4B-0D1F-B12E-51EF-27A8D87E7314}"/>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424FDF3E-67D6-458B-9C1F-213240B1948D}" type="slidenum">
              <a:rPr lang="en-US" altLang="en-US">
                <a:solidFill>
                  <a:srgbClr val="898989"/>
                </a:solidFill>
                <a:latin typeface="Calibri" panose="020F0502020204030204" pitchFamily="34" charset="0"/>
              </a:rPr>
              <a:pPr algn="l"/>
              <a:t>70</a:t>
            </a:fld>
            <a:endParaRPr lang="en-US" altLang="en-US">
              <a:solidFill>
                <a:srgbClr val="898989"/>
              </a:solidFill>
              <a:latin typeface="Calibri" panose="020F0502020204030204" pitchFamily="34" charset="0"/>
            </a:endParaRPr>
          </a:p>
        </p:txBody>
      </p:sp>
      <p:sp>
        <p:nvSpPr>
          <p:cNvPr id="30725" name="Rectangle 4">
            <a:extLst>
              <a:ext uri="{FF2B5EF4-FFF2-40B4-BE49-F238E27FC236}">
                <a16:creationId xmlns:a16="http://schemas.microsoft.com/office/drawing/2014/main" id="{27FADDF0-49D6-3EBC-4DD4-EAF8A973B451}"/>
              </a:ext>
            </a:extLst>
          </p:cNvPr>
          <p:cNvSpPr>
            <a:spLocks noChangeArrowheads="1"/>
          </p:cNvSpPr>
          <p:nvPr/>
        </p:nvSpPr>
        <p:spPr bwMode="auto">
          <a:xfrm>
            <a:off x="5181600" y="63531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6AED6FE-5F81-37EB-E00F-414B04267DC7}"/>
              </a:ext>
            </a:extLst>
          </p:cNvPr>
          <p:cNvSpPr>
            <a:spLocks noGrp="1"/>
          </p:cNvSpPr>
          <p:nvPr>
            <p:ph type="title"/>
          </p:nvPr>
        </p:nvSpPr>
        <p:spPr/>
        <p:txBody>
          <a:bodyPr/>
          <a:lstStyle/>
          <a:p>
            <a:pPr eaLnBrk="1" hangingPunct="1"/>
            <a:r>
              <a:rPr lang="en-US" altLang="en-US"/>
              <a:t>Retention</a:t>
            </a:r>
          </a:p>
        </p:txBody>
      </p:sp>
      <p:sp>
        <p:nvSpPr>
          <p:cNvPr id="31747" name="Content Placeholder 2">
            <a:extLst>
              <a:ext uri="{FF2B5EF4-FFF2-40B4-BE49-F238E27FC236}">
                <a16:creationId xmlns:a16="http://schemas.microsoft.com/office/drawing/2014/main" id="{706EA0E6-415C-42CE-A8C6-A10723DFB50E}"/>
              </a:ext>
            </a:extLst>
          </p:cNvPr>
          <p:cNvSpPr>
            <a:spLocks noGrp="1"/>
          </p:cNvSpPr>
          <p:nvPr>
            <p:ph idx="1"/>
          </p:nvPr>
        </p:nvSpPr>
        <p:spPr/>
        <p:txBody>
          <a:bodyPr/>
          <a:lstStyle/>
          <a:p>
            <a:pPr eaLnBrk="1" hangingPunct="1"/>
            <a:r>
              <a:rPr lang="en-US" altLang="en-US">
                <a:solidFill>
                  <a:srgbClr val="1E1C11"/>
                </a:solidFill>
                <a:latin typeface="Comic Sans MS" panose="030F0702030302020204" pitchFamily="66" charset="0"/>
              </a:rPr>
              <a:t>How long is personal information (that is transferred to the cloud) retained?</a:t>
            </a:r>
          </a:p>
          <a:p>
            <a:pPr eaLnBrk="1" hangingPunct="1"/>
            <a:r>
              <a:rPr lang="en-US" altLang="en-US">
                <a:solidFill>
                  <a:srgbClr val="1E1C11"/>
                </a:solidFill>
                <a:latin typeface="Comic Sans MS" panose="030F0702030302020204" pitchFamily="66" charset="0"/>
              </a:rPr>
              <a:t>Which retention policy governs the data? </a:t>
            </a:r>
          </a:p>
          <a:p>
            <a:pPr eaLnBrk="1" hangingPunct="1"/>
            <a:r>
              <a:rPr lang="en-US" altLang="en-US">
                <a:solidFill>
                  <a:srgbClr val="1E1C11"/>
                </a:solidFill>
                <a:latin typeface="Comic Sans MS" panose="030F0702030302020204" pitchFamily="66" charset="0"/>
              </a:rPr>
              <a:t>Does the organization own the data, or the CSP? </a:t>
            </a:r>
          </a:p>
          <a:p>
            <a:pPr eaLnBrk="1" hangingPunct="1"/>
            <a:r>
              <a:rPr lang="en-US" altLang="en-US">
                <a:solidFill>
                  <a:srgbClr val="1E1C11"/>
                </a:solidFill>
                <a:latin typeface="Comic Sans MS" panose="030F0702030302020204" pitchFamily="66" charset="0"/>
              </a:rPr>
              <a:t>Who enforces the retention policy in the cloud, and how are exceptions to this policy (such as litigation holds) managed?</a:t>
            </a:r>
          </a:p>
          <a:p>
            <a:pPr eaLnBrk="1" hangingPunct="1"/>
            <a:endParaRPr lang="en-US" altLang="en-US">
              <a:solidFill>
                <a:srgbClr val="1E1C11"/>
              </a:solidFill>
              <a:latin typeface="Comic Sans MS" panose="030F0702030302020204" pitchFamily="66" charset="0"/>
            </a:endParaRPr>
          </a:p>
        </p:txBody>
      </p:sp>
      <p:sp>
        <p:nvSpPr>
          <p:cNvPr id="31748" name="Slide Number Placeholder 3">
            <a:extLst>
              <a:ext uri="{FF2B5EF4-FFF2-40B4-BE49-F238E27FC236}">
                <a16:creationId xmlns:a16="http://schemas.microsoft.com/office/drawing/2014/main" id="{31ED61FF-23D7-BA41-DEBD-505351A0ED9B}"/>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5BFEB668-19BE-441A-B3FC-257A5904CD85}" type="slidenum">
              <a:rPr lang="en-US" altLang="en-US">
                <a:solidFill>
                  <a:srgbClr val="898989"/>
                </a:solidFill>
                <a:latin typeface="Calibri" panose="020F0502020204030204" pitchFamily="34" charset="0"/>
              </a:rPr>
              <a:pPr algn="l"/>
              <a:t>71</a:t>
            </a:fld>
            <a:endParaRPr lang="en-US" altLang="en-US">
              <a:solidFill>
                <a:srgbClr val="898989"/>
              </a:solidFill>
              <a:latin typeface="Calibri" panose="020F0502020204030204" pitchFamily="34" charset="0"/>
            </a:endParaRPr>
          </a:p>
        </p:txBody>
      </p:sp>
      <p:sp>
        <p:nvSpPr>
          <p:cNvPr id="31749" name="Rectangle 4">
            <a:extLst>
              <a:ext uri="{FF2B5EF4-FFF2-40B4-BE49-F238E27FC236}">
                <a16:creationId xmlns:a16="http://schemas.microsoft.com/office/drawing/2014/main" id="{14C07CB9-3D5F-EA24-EE76-BF0A09878D08}"/>
              </a:ext>
            </a:extLst>
          </p:cNvPr>
          <p:cNvSpPr>
            <a:spLocks noChangeArrowheads="1"/>
          </p:cNvSpPr>
          <p:nvPr/>
        </p:nvSpPr>
        <p:spPr bwMode="auto">
          <a:xfrm>
            <a:off x="5181600" y="62769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69BCBFC-1874-0EA1-862A-7739090D5659}"/>
              </a:ext>
            </a:extLst>
          </p:cNvPr>
          <p:cNvSpPr>
            <a:spLocks noGrp="1"/>
          </p:cNvSpPr>
          <p:nvPr>
            <p:ph type="title"/>
          </p:nvPr>
        </p:nvSpPr>
        <p:spPr/>
        <p:txBody>
          <a:bodyPr/>
          <a:lstStyle/>
          <a:p>
            <a:pPr eaLnBrk="1" hangingPunct="1"/>
            <a:r>
              <a:rPr lang="en-US" altLang="en-US"/>
              <a:t>Destruction</a:t>
            </a:r>
          </a:p>
        </p:txBody>
      </p:sp>
      <p:sp>
        <p:nvSpPr>
          <p:cNvPr id="32771" name="Content Placeholder 2">
            <a:extLst>
              <a:ext uri="{FF2B5EF4-FFF2-40B4-BE49-F238E27FC236}">
                <a16:creationId xmlns:a16="http://schemas.microsoft.com/office/drawing/2014/main" id="{24B02816-09E1-17A1-BB54-9B19228B5E03}"/>
              </a:ext>
            </a:extLst>
          </p:cNvPr>
          <p:cNvSpPr>
            <a:spLocks noGrp="1"/>
          </p:cNvSpPr>
          <p:nvPr>
            <p:ph idx="1"/>
          </p:nvPr>
        </p:nvSpPr>
        <p:spPr>
          <a:xfrm>
            <a:off x="1752600" y="1189038"/>
            <a:ext cx="8610600" cy="5211762"/>
          </a:xfrm>
        </p:spPr>
        <p:txBody>
          <a:bodyPr>
            <a:normAutofit lnSpcReduction="10000"/>
          </a:bodyPr>
          <a:lstStyle/>
          <a:p>
            <a:pPr eaLnBrk="1" hangingPunct="1"/>
            <a:r>
              <a:rPr lang="en-US" altLang="en-US" sz="2200">
                <a:solidFill>
                  <a:srgbClr val="1E1C11"/>
                </a:solidFill>
                <a:latin typeface="Comic Sans MS" panose="030F0702030302020204" pitchFamily="66" charset="0"/>
              </a:rPr>
              <a:t>How does the cloud provider destroy PII at the end of the retention period? </a:t>
            </a:r>
          </a:p>
          <a:p>
            <a:pPr eaLnBrk="1" hangingPunct="1"/>
            <a:r>
              <a:rPr lang="en-US" altLang="en-US" sz="2200">
                <a:solidFill>
                  <a:srgbClr val="1E1C11"/>
                </a:solidFill>
                <a:latin typeface="Comic Sans MS" panose="030F0702030302020204" pitchFamily="66" charset="0"/>
              </a:rPr>
              <a:t>How do organizations ensure that their PII is destroyed by the CSP at the right point and is not available to other cloud users? </a:t>
            </a:r>
          </a:p>
          <a:p>
            <a:pPr eaLnBrk="1" hangingPunct="1"/>
            <a:r>
              <a:rPr lang="en-US" altLang="en-US" sz="2200">
                <a:solidFill>
                  <a:srgbClr val="1E1C11"/>
                </a:solidFill>
                <a:latin typeface="Comic Sans MS" panose="030F0702030302020204" pitchFamily="66" charset="0"/>
              </a:rPr>
              <a:t>Cloud storage providers usually replicate the data across multiple systems and sites—increased availability is one of the benefits they provide. </a:t>
            </a:r>
          </a:p>
          <a:p>
            <a:pPr lvl="1" eaLnBrk="1" hangingPunct="1"/>
            <a:r>
              <a:rPr lang="en-US" altLang="en-US" sz="2200">
                <a:solidFill>
                  <a:srgbClr val="1E1C11"/>
                </a:solidFill>
                <a:latin typeface="Comic Sans MS" panose="030F0702030302020204" pitchFamily="66" charset="0"/>
              </a:rPr>
              <a:t>How do you know that the CSP didn’t retain additional copies? </a:t>
            </a:r>
          </a:p>
          <a:p>
            <a:pPr lvl="1" eaLnBrk="1" hangingPunct="1"/>
            <a:r>
              <a:rPr lang="en-US" altLang="en-US" sz="2200">
                <a:solidFill>
                  <a:srgbClr val="1E1C11"/>
                </a:solidFill>
                <a:latin typeface="Comic Sans MS" panose="030F0702030302020204" pitchFamily="66" charset="0"/>
              </a:rPr>
              <a:t>Did the CSP really destroy the data, or just make it inaccessible to the organization? </a:t>
            </a:r>
          </a:p>
          <a:p>
            <a:pPr lvl="1" eaLnBrk="1" hangingPunct="1"/>
            <a:r>
              <a:rPr lang="en-US" altLang="en-US" sz="2200">
                <a:solidFill>
                  <a:srgbClr val="1E1C11"/>
                </a:solidFill>
                <a:latin typeface="Comic Sans MS" panose="030F0702030302020204" pitchFamily="66" charset="0"/>
              </a:rPr>
              <a:t>Is the CSP keeping the information longer than necessary so that it can mine the data for its own use?</a:t>
            </a:r>
          </a:p>
        </p:txBody>
      </p:sp>
      <p:sp>
        <p:nvSpPr>
          <p:cNvPr id="32772" name="Slide Number Placeholder 3">
            <a:extLst>
              <a:ext uri="{FF2B5EF4-FFF2-40B4-BE49-F238E27FC236}">
                <a16:creationId xmlns:a16="http://schemas.microsoft.com/office/drawing/2014/main" id="{6392ED40-69FF-BFBD-6717-D21781F2D6CC}"/>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CA75C597-B7A4-4DE2-98D8-1705001FA87E}" type="slidenum">
              <a:rPr lang="en-US" altLang="en-US">
                <a:solidFill>
                  <a:srgbClr val="898989"/>
                </a:solidFill>
                <a:latin typeface="Calibri" panose="020F0502020204030204" pitchFamily="34" charset="0"/>
              </a:rPr>
              <a:pPr algn="l"/>
              <a:t>72</a:t>
            </a:fld>
            <a:endParaRPr lang="en-US" altLang="en-US">
              <a:solidFill>
                <a:srgbClr val="898989"/>
              </a:solidFill>
              <a:latin typeface="Calibri" panose="020F0502020204030204" pitchFamily="34" charset="0"/>
            </a:endParaRPr>
          </a:p>
        </p:txBody>
      </p:sp>
      <p:sp>
        <p:nvSpPr>
          <p:cNvPr id="32773" name="Rectangle 4">
            <a:extLst>
              <a:ext uri="{FF2B5EF4-FFF2-40B4-BE49-F238E27FC236}">
                <a16:creationId xmlns:a16="http://schemas.microsoft.com/office/drawing/2014/main" id="{59F76B06-382B-69D9-2851-2EF8A52F1A4D}"/>
              </a:ext>
            </a:extLst>
          </p:cNvPr>
          <p:cNvSpPr>
            <a:spLocks noChangeArrowheads="1"/>
          </p:cNvSpPr>
          <p:nvPr/>
        </p:nvSpPr>
        <p:spPr bwMode="auto">
          <a:xfrm>
            <a:off x="5181600" y="64293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D12FD689-3D67-F32C-CD0B-FA6F1C7A4BCA}"/>
              </a:ext>
            </a:extLst>
          </p:cNvPr>
          <p:cNvSpPr>
            <a:spLocks noGrp="1"/>
          </p:cNvSpPr>
          <p:nvPr>
            <p:ph type="title"/>
          </p:nvPr>
        </p:nvSpPr>
        <p:spPr/>
        <p:txBody>
          <a:bodyPr/>
          <a:lstStyle/>
          <a:p>
            <a:pPr eaLnBrk="1" hangingPunct="1"/>
            <a:r>
              <a:rPr lang="en-US" altLang="en-US"/>
              <a:t>Auditing, monitoring and risk management</a:t>
            </a:r>
          </a:p>
        </p:txBody>
      </p:sp>
      <p:sp>
        <p:nvSpPr>
          <p:cNvPr id="34819" name="Content Placeholder 2">
            <a:extLst>
              <a:ext uri="{FF2B5EF4-FFF2-40B4-BE49-F238E27FC236}">
                <a16:creationId xmlns:a16="http://schemas.microsoft.com/office/drawing/2014/main" id="{77E0D668-12F1-049D-0F9D-6AE04826AB69}"/>
              </a:ext>
            </a:extLst>
          </p:cNvPr>
          <p:cNvSpPr>
            <a:spLocks noGrp="1"/>
          </p:cNvSpPr>
          <p:nvPr>
            <p:ph idx="1"/>
          </p:nvPr>
        </p:nvSpPr>
        <p:spPr/>
        <p:txBody>
          <a:bodyPr>
            <a:normAutofit fontScale="92500" lnSpcReduction="20000"/>
          </a:bodyPr>
          <a:lstStyle/>
          <a:p>
            <a:pPr eaLnBrk="1" hangingPunct="1">
              <a:lnSpc>
                <a:spcPct val="90000"/>
              </a:lnSpc>
            </a:pPr>
            <a:r>
              <a:rPr lang="en-US" altLang="en-US">
                <a:solidFill>
                  <a:srgbClr val="1E1C11"/>
                </a:solidFill>
                <a:latin typeface="Comic Sans MS" panose="030F0702030302020204" pitchFamily="66" charset="0"/>
              </a:rPr>
              <a:t>How can organizations monitor their CSP and provide assurance to relevant stakeholders that privacy requirements are met when their PII is in the cloud?</a:t>
            </a:r>
          </a:p>
          <a:p>
            <a:pPr eaLnBrk="1" hangingPunct="1">
              <a:lnSpc>
                <a:spcPct val="90000"/>
              </a:lnSpc>
            </a:pPr>
            <a:r>
              <a:rPr lang="en-GB" altLang="en-US">
                <a:solidFill>
                  <a:srgbClr val="1E1C11"/>
                </a:solidFill>
                <a:latin typeface="Comic Sans MS" panose="030F0702030302020204" pitchFamily="66" charset="0"/>
              </a:rPr>
              <a:t>Are they regularly audited?  </a:t>
            </a:r>
          </a:p>
          <a:p>
            <a:pPr eaLnBrk="1" hangingPunct="1">
              <a:lnSpc>
                <a:spcPct val="90000"/>
              </a:lnSpc>
            </a:pPr>
            <a:r>
              <a:rPr lang="en-GB" altLang="en-US">
                <a:solidFill>
                  <a:srgbClr val="1E1C11"/>
                </a:solidFill>
                <a:latin typeface="Comic Sans MS" panose="030F0702030302020204" pitchFamily="66" charset="0"/>
              </a:rPr>
              <a:t>What happens in the event of an incident?</a:t>
            </a:r>
          </a:p>
          <a:p>
            <a:pPr eaLnBrk="1" hangingPunct="1">
              <a:lnSpc>
                <a:spcPct val="90000"/>
              </a:lnSpc>
            </a:pPr>
            <a:r>
              <a:rPr lang="en-GB" altLang="en-US">
                <a:solidFill>
                  <a:srgbClr val="1E1C11"/>
                </a:solidFill>
                <a:latin typeface="Comic Sans MS" panose="030F0702030302020204" pitchFamily="66" charset="0"/>
              </a:rPr>
              <a:t>If business-critical processes are migrated to a cloud computing model, internal security processes need to evolve to allow multiple cloud providers to participate in those processes, as needed. </a:t>
            </a:r>
          </a:p>
          <a:p>
            <a:pPr lvl="1" eaLnBrk="1" hangingPunct="1">
              <a:lnSpc>
                <a:spcPct val="90000"/>
              </a:lnSpc>
            </a:pPr>
            <a:r>
              <a:rPr lang="en-GB" altLang="en-US">
                <a:solidFill>
                  <a:srgbClr val="1E1C11"/>
                </a:solidFill>
                <a:latin typeface="Comic Sans MS" panose="030F0702030302020204" pitchFamily="66" charset="0"/>
              </a:rPr>
              <a:t>These include processes such as security monitoring, auditing, forensics, incident response, and business continuity</a:t>
            </a:r>
          </a:p>
          <a:p>
            <a:pPr eaLnBrk="1" hangingPunct="1">
              <a:lnSpc>
                <a:spcPct val="90000"/>
              </a:lnSpc>
            </a:pPr>
            <a:endParaRPr lang="en-US" altLang="en-US">
              <a:solidFill>
                <a:srgbClr val="1E1C11"/>
              </a:solidFill>
              <a:latin typeface="Comic Sans MS" panose="030F0702030302020204" pitchFamily="66" charset="0"/>
            </a:endParaRPr>
          </a:p>
          <a:p>
            <a:pPr eaLnBrk="1" hangingPunct="1">
              <a:lnSpc>
                <a:spcPct val="90000"/>
              </a:lnSpc>
            </a:pPr>
            <a:endParaRPr lang="en-US" altLang="en-US">
              <a:solidFill>
                <a:srgbClr val="1E1C11"/>
              </a:solidFill>
              <a:latin typeface="Comic Sans MS" panose="030F0702030302020204" pitchFamily="66" charset="0"/>
            </a:endParaRPr>
          </a:p>
          <a:p>
            <a:pPr eaLnBrk="1" hangingPunct="1">
              <a:lnSpc>
                <a:spcPct val="90000"/>
              </a:lnSpc>
            </a:pPr>
            <a:endParaRPr lang="en-US" altLang="en-US">
              <a:solidFill>
                <a:srgbClr val="1E1C11"/>
              </a:solidFill>
              <a:latin typeface="Comic Sans MS" panose="030F0702030302020204" pitchFamily="66" charset="0"/>
            </a:endParaRPr>
          </a:p>
        </p:txBody>
      </p:sp>
      <p:sp>
        <p:nvSpPr>
          <p:cNvPr id="34820" name="Slide Number Placeholder 3">
            <a:extLst>
              <a:ext uri="{FF2B5EF4-FFF2-40B4-BE49-F238E27FC236}">
                <a16:creationId xmlns:a16="http://schemas.microsoft.com/office/drawing/2014/main" id="{D85A9A1A-6E58-68C0-1FAF-3DD7037FAEF6}"/>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3F677308-38CC-4F65-B733-BE45E4F9582B}" type="slidenum">
              <a:rPr lang="en-US" altLang="en-US">
                <a:solidFill>
                  <a:srgbClr val="898989"/>
                </a:solidFill>
                <a:latin typeface="Calibri" panose="020F0502020204030204" pitchFamily="34" charset="0"/>
              </a:rPr>
              <a:pPr algn="l"/>
              <a:t>73</a:t>
            </a:fld>
            <a:endParaRPr lang="en-US" altLang="en-US">
              <a:solidFill>
                <a:srgbClr val="898989"/>
              </a:solidFill>
              <a:latin typeface="Calibri" panose="020F0502020204030204" pitchFamily="34" charset="0"/>
            </a:endParaRPr>
          </a:p>
        </p:txBody>
      </p:sp>
      <p:sp>
        <p:nvSpPr>
          <p:cNvPr id="34821" name="Rectangle 4">
            <a:extLst>
              <a:ext uri="{FF2B5EF4-FFF2-40B4-BE49-F238E27FC236}">
                <a16:creationId xmlns:a16="http://schemas.microsoft.com/office/drawing/2014/main" id="{21620E94-6F8E-B0AA-9513-EA59641B9A31}"/>
              </a:ext>
            </a:extLst>
          </p:cNvPr>
          <p:cNvSpPr>
            <a:spLocks noChangeArrowheads="1"/>
          </p:cNvSpPr>
          <p:nvPr/>
        </p:nvSpPr>
        <p:spPr bwMode="auto">
          <a:xfrm>
            <a:off x="5181600" y="63531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07B8FED-1791-F7E1-F13B-4BAC0066FD0C}"/>
              </a:ext>
            </a:extLst>
          </p:cNvPr>
          <p:cNvSpPr>
            <a:spLocks noGrp="1"/>
          </p:cNvSpPr>
          <p:nvPr>
            <p:ph type="title"/>
          </p:nvPr>
        </p:nvSpPr>
        <p:spPr/>
        <p:txBody>
          <a:bodyPr/>
          <a:lstStyle/>
          <a:p>
            <a:pPr eaLnBrk="1" hangingPunct="1"/>
            <a:r>
              <a:rPr lang="en-US" altLang="en-US"/>
              <a:t>Privacy breaches</a:t>
            </a:r>
          </a:p>
        </p:txBody>
      </p:sp>
      <p:sp>
        <p:nvSpPr>
          <p:cNvPr id="35843" name="Content Placeholder 2">
            <a:extLst>
              <a:ext uri="{FF2B5EF4-FFF2-40B4-BE49-F238E27FC236}">
                <a16:creationId xmlns:a16="http://schemas.microsoft.com/office/drawing/2014/main" id="{A904D8A6-7103-0955-62D8-E40C39A9BE25}"/>
              </a:ext>
            </a:extLst>
          </p:cNvPr>
          <p:cNvSpPr>
            <a:spLocks noGrp="1"/>
          </p:cNvSpPr>
          <p:nvPr>
            <p:ph idx="1"/>
          </p:nvPr>
        </p:nvSpPr>
        <p:spPr/>
        <p:txBody>
          <a:bodyPr>
            <a:normAutofit fontScale="92500" lnSpcReduction="20000"/>
          </a:bodyPr>
          <a:lstStyle/>
          <a:p>
            <a:pPr eaLnBrk="1" hangingPunct="1"/>
            <a:r>
              <a:rPr lang="en-US" altLang="en-US">
                <a:solidFill>
                  <a:srgbClr val="1E1C11"/>
                </a:solidFill>
                <a:latin typeface="Comic Sans MS" panose="030F0702030302020204" pitchFamily="66" charset="0"/>
              </a:rPr>
              <a:t>How do you know that a breach has occurred?</a:t>
            </a:r>
          </a:p>
          <a:p>
            <a:pPr eaLnBrk="1" hangingPunct="1"/>
            <a:r>
              <a:rPr lang="en-US" altLang="en-US">
                <a:solidFill>
                  <a:srgbClr val="1E1C11"/>
                </a:solidFill>
                <a:latin typeface="Comic Sans MS" panose="030F0702030302020204" pitchFamily="66" charset="0"/>
              </a:rPr>
              <a:t>How do you ensure that the CSP notifies you when a breach occurs?</a:t>
            </a:r>
          </a:p>
          <a:p>
            <a:pPr eaLnBrk="1" hangingPunct="1"/>
            <a:r>
              <a:rPr lang="en-US" altLang="en-US">
                <a:solidFill>
                  <a:srgbClr val="1E1C11"/>
                </a:solidFill>
                <a:latin typeface="Comic Sans MS" panose="030F0702030302020204" pitchFamily="66" charset="0"/>
              </a:rPr>
              <a:t>Who is responsible for managing the breach notification process (and costs associated with the process)?</a:t>
            </a:r>
          </a:p>
          <a:p>
            <a:pPr eaLnBrk="1" hangingPunct="1"/>
            <a:r>
              <a:rPr lang="en-US" altLang="en-US">
                <a:solidFill>
                  <a:srgbClr val="1E1C11"/>
                </a:solidFill>
                <a:latin typeface="Comic Sans MS" panose="030F0702030302020204" pitchFamily="66" charset="0"/>
              </a:rPr>
              <a:t> If contracts include liability for breaches resulting from negligence of the CSP?</a:t>
            </a:r>
          </a:p>
          <a:p>
            <a:pPr lvl="1" eaLnBrk="1" hangingPunct="1"/>
            <a:r>
              <a:rPr lang="en-US" altLang="en-US">
                <a:solidFill>
                  <a:srgbClr val="1E1C11"/>
                </a:solidFill>
                <a:latin typeface="Comic Sans MS" panose="030F0702030302020204" pitchFamily="66" charset="0"/>
              </a:rPr>
              <a:t>How is the contract enforced?</a:t>
            </a:r>
          </a:p>
          <a:p>
            <a:pPr lvl="1" eaLnBrk="1" hangingPunct="1"/>
            <a:r>
              <a:rPr lang="en-US" altLang="en-US">
                <a:solidFill>
                  <a:srgbClr val="1E1C11"/>
                </a:solidFill>
                <a:latin typeface="Comic Sans MS" panose="030F0702030302020204" pitchFamily="66" charset="0"/>
              </a:rPr>
              <a:t>How is it determined who is at fault?</a:t>
            </a:r>
          </a:p>
          <a:p>
            <a:pPr eaLnBrk="1" hangingPunct="1"/>
            <a:endParaRPr lang="en-US" altLang="en-US">
              <a:solidFill>
                <a:srgbClr val="1E1C11"/>
              </a:solidFill>
              <a:latin typeface="Comic Sans MS" panose="030F0702030302020204" pitchFamily="66" charset="0"/>
            </a:endParaRPr>
          </a:p>
        </p:txBody>
      </p:sp>
      <p:sp>
        <p:nvSpPr>
          <p:cNvPr id="35844" name="Slide Number Placeholder 3">
            <a:extLst>
              <a:ext uri="{FF2B5EF4-FFF2-40B4-BE49-F238E27FC236}">
                <a16:creationId xmlns:a16="http://schemas.microsoft.com/office/drawing/2014/main" id="{75873443-C5F7-32F1-C57A-D855C5D8558C}"/>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73C5BF7F-A2D7-4C71-8F3E-2B7B326E1FC2}" type="slidenum">
              <a:rPr lang="en-US" altLang="en-US">
                <a:solidFill>
                  <a:srgbClr val="898989"/>
                </a:solidFill>
                <a:latin typeface="Calibri" panose="020F0502020204030204" pitchFamily="34" charset="0"/>
              </a:rPr>
              <a:pPr algn="l"/>
              <a:t>74</a:t>
            </a:fld>
            <a:endParaRPr lang="en-US" altLang="en-US">
              <a:solidFill>
                <a:srgbClr val="898989"/>
              </a:solidFill>
              <a:latin typeface="Calibri" panose="020F0502020204030204" pitchFamily="34" charset="0"/>
            </a:endParaRPr>
          </a:p>
        </p:txBody>
      </p:sp>
      <p:sp>
        <p:nvSpPr>
          <p:cNvPr id="35845" name="Rectangle 4">
            <a:extLst>
              <a:ext uri="{FF2B5EF4-FFF2-40B4-BE49-F238E27FC236}">
                <a16:creationId xmlns:a16="http://schemas.microsoft.com/office/drawing/2014/main" id="{FEF9DA1A-8F12-67DA-B9EB-4363DD29D008}"/>
              </a:ext>
            </a:extLst>
          </p:cNvPr>
          <p:cNvSpPr>
            <a:spLocks noChangeArrowheads="1"/>
          </p:cNvSpPr>
          <p:nvPr/>
        </p:nvSpPr>
        <p:spPr bwMode="auto">
          <a:xfrm>
            <a:off x="5257800" y="63531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0EB976B-A850-9635-72CB-C6551328702A}"/>
              </a:ext>
            </a:extLst>
          </p:cNvPr>
          <p:cNvSpPr>
            <a:spLocks noGrp="1"/>
          </p:cNvSpPr>
          <p:nvPr>
            <p:ph type="title"/>
          </p:nvPr>
        </p:nvSpPr>
        <p:spPr>
          <a:xfrm>
            <a:off x="1524000" y="274638"/>
            <a:ext cx="9144000" cy="1143000"/>
          </a:xfrm>
        </p:spPr>
        <p:txBody>
          <a:bodyPr>
            <a:normAutofit/>
          </a:bodyPr>
          <a:lstStyle/>
          <a:p>
            <a:pPr eaLnBrk="1" hangingPunct="1"/>
            <a:r>
              <a:rPr lang="en-US" altLang="en-US"/>
              <a:t>Who is responsible for protecting privacy?</a:t>
            </a:r>
          </a:p>
        </p:txBody>
      </p:sp>
      <p:sp>
        <p:nvSpPr>
          <p:cNvPr id="36867" name="Content Placeholder 2">
            <a:extLst>
              <a:ext uri="{FF2B5EF4-FFF2-40B4-BE49-F238E27FC236}">
                <a16:creationId xmlns:a16="http://schemas.microsoft.com/office/drawing/2014/main" id="{13A9CC4E-1643-187B-653A-FE6540051DE4}"/>
              </a:ext>
            </a:extLst>
          </p:cNvPr>
          <p:cNvSpPr>
            <a:spLocks noGrp="1"/>
          </p:cNvSpPr>
          <p:nvPr>
            <p:ph idx="1"/>
          </p:nvPr>
        </p:nvSpPr>
        <p:spPr/>
        <p:txBody>
          <a:bodyPr>
            <a:normAutofit fontScale="92500" lnSpcReduction="10000"/>
          </a:bodyPr>
          <a:lstStyle/>
          <a:p>
            <a:pPr eaLnBrk="1" hangingPunct="1">
              <a:lnSpc>
                <a:spcPct val="90000"/>
              </a:lnSpc>
            </a:pPr>
            <a:r>
              <a:rPr lang="en-US" altLang="en-US">
                <a:solidFill>
                  <a:srgbClr val="1E1C11"/>
                </a:solidFill>
                <a:latin typeface="Comic Sans MS" panose="030F0702030302020204" pitchFamily="66" charset="0"/>
              </a:rPr>
              <a:t>Data breaches have a cascading effect</a:t>
            </a:r>
          </a:p>
          <a:p>
            <a:pPr eaLnBrk="1" hangingPunct="1">
              <a:lnSpc>
                <a:spcPct val="90000"/>
              </a:lnSpc>
            </a:pPr>
            <a:r>
              <a:rPr lang="en-US" altLang="en-US">
                <a:solidFill>
                  <a:srgbClr val="1E1C11"/>
                </a:solidFill>
                <a:latin typeface="Comic Sans MS" panose="030F0702030302020204" pitchFamily="66" charset="0"/>
              </a:rPr>
              <a:t>Full reliance on a third party to protect personal data?</a:t>
            </a:r>
          </a:p>
          <a:p>
            <a:pPr eaLnBrk="1" hangingPunct="1">
              <a:lnSpc>
                <a:spcPct val="90000"/>
              </a:lnSpc>
            </a:pPr>
            <a:r>
              <a:rPr lang="en-US" altLang="en-US">
                <a:solidFill>
                  <a:srgbClr val="1E1C11"/>
                </a:solidFill>
                <a:latin typeface="Comic Sans MS" panose="030F0702030302020204" pitchFamily="66" charset="0"/>
              </a:rPr>
              <a:t>In-depth understanding of responsible data stewardship</a:t>
            </a:r>
          </a:p>
          <a:p>
            <a:pPr eaLnBrk="1" hangingPunct="1">
              <a:lnSpc>
                <a:spcPct val="90000"/>
              </a:lnSpc>
            </a:pPr>
            <a:r>
              <a:rPr lang="en-US" altLang="en-US">
                <a:solidFill>
                  <a:srgbClr val="1E1C11"/>
                </a:solidFill>
                <a:latin typeface="Comic Sans MS" panose="030F0702030302020204" pitchFamily="66" charset="0"/>
              </a:rPr>
              <a:t>Organizations can transfer liability, but not accountability</a:t>
            </a:r>
          </a:p>
          <a:p>
            <a:pPr eaLnBrk="1" hangingPunct="1">
              <a:lnSpc>
                <a:spcPct val="90000"/>
              </a:lnSpc>
            </a:pPr>
            <a:r>
              <a:rPr lang="en-US" altLang="en-US">
                <a:solidFill>
                  <a:srgbClr val="1E1C11"/>
                </a:solidFill>
                <a:latin typeface="Comic Sans MS" panose="030F0702030302020204" pitchFamily="66" charset="0"/>
              </a:rPr>
              <a:t>Risk assessment and mitigation throughout the data life cycle is critical.</a:t>
            </a:r>
          </a:p>
          <a:p>
            <a:pPr eaLnBrk="1" hangingPunct="1">
              <a:lnSpc>
                <a:spcPct val="90000"/>
              </a:lnSpc>
            </a:pPr>
            <a:r>
              <a:rPr lang="en-US" altLang="en-US">
                <a:solidFill>
                  <a:srgbClr val="1E1C11"/>
                </a:solidFill>
                <a:latin typeface="Comic Sans MS" panose="030F0702030302020204" pitchFamily="66" charset="0"/>
              </a:rPr>
              <a:t>Many new risks and unknowns</a:t>
            </a:r>
          </a:p>
          <a:p>
            <a:pPr lvl="1" eaLnBrk="1" hangingPunct="1">
              <a:lnSpc>
                <a:spcPct val="90000"/>
              </a:lnSpc>
            </a:pPr>
            <a:r>
              <a:rPr lang="en-US" altLang="en-US">
                <a:solidFill>
                  <a:srgbClr val="1E1C11"/>
                </a:solidFill>
                <a:latin typeface="Comic Sans MS" panose="030F0702030302020204" pitchFamily="66" charset="0"/>
              </a:rPr>
              <a:t>The overall complexity of privacy protection in the cloud represents a bigger challenge.</a:t>
            </a:r>
          </a:p>
          <a:p>
            <a:pPr eaLnBrk="1" hangingPunct="1">
              <a:lnSpc>
                <a:spcPct val="90000"/>
              </a:lnSpc>
            </a:pPr>
            <a:endParaRPr lang="en-US" altLang="en-US">
              <a:solidFill>
                <a:srgbClr val="1E1C11"/>
              </a:solidFill>
              <a:latin typeface="Comic Sans MS" panose="030F0702030302020204" pitchFamily="66" charset="0"/>
            </a:endParaRPr>
          </a:p>
          <a:p>
            <a:pPr eaLnBrk="1" hangingPunct="1">
              <a:lnSpc>
                <a:spcPct val="90000"/>
              </a:lnSpc>
            </a:pPr>
            <a:endParaRPr lang="en-US" altLang="en-US">
              <a:solidFill>
                <a:srgbClr val="1E1C11"/>
              </a:solidFill>
              <a:latin typeface="Comic Sans MS" panose="030F0702030302020204" pitchFamily="66" charset="0"/>
            </a:endParaRPr>
          </a:p>
          <a:p>
            <a:pPr eaLnBrk="1" hangingPunct="1">
              <a:lnSpc>
                <a:spcPct val="90000"/>
              </a:lnSpc>
            </a:pPr>
            <a:endParaRPr lang="en-US" altLang="en-US">
              <a:solidFill>
                <a:srgbClr val="1E1C11"/>
              </a:solidFill>
              <a:latin typeface="Comic Sans MS" panose="030F0702030302020204" pitchFamily="66" charset="0"/>
            </a:endParaRPr>
          </a:p>
        </p:txBody>
      </p:sp>
      <p:sp>
        <p:nvSpPr>
          <p:cNvPr id="36868" name="Slide Number Placeholder 3">
            <a:extLst>
              <a:ext uri="{FF2B5EF4-FFF2-40B4-BE49-F238E27FC236}">
                <a16:creationId xmlns:a16="http://schemas.microsoft.com/office/drawing/2014/main" id="{F0C201FF-2923-BC34-CA5C-63C53EA7AE1D}"/>
              </a:ext>
            </a:extLst>
          </p:cNvPr>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l"/>
            <a:fld id="{6687E7D2-F286-4ECB-A6F1-956999919AB5}" type="slidenum">
              <a:rPr lang="en-US" altLang="en-US">
                <a:solidFill>
                  <a:srgbClr val="898989"/>
                </a:solidFill>
                <a:latin typeface="Calibri" panose="020F0502020204030204" pitchFamily="34" charset="0"/>
              </a:rPr>
              <a:pPr algn="l"/>
              <a:t>75</a:t>
            </a:fld>
            <a:endParaRPr lang="en-US" altLang="en-US">
              <a:solidFill>
                <a:srgbClr val="898989"/>
              </a:solidFill>
              <a:latin typeface="Calibri" panose="020F0502020204030204" pitchFamily="34" charset="0"/>
            </a:endParaRPr>
          </a:p>
        </p:txBody>
      </p:sp>
      <p:grpSp>
        <p:nvGrpSpPr>
          <p:cNvPr id="3" name="Group 5">
            <a:extLst>
              <a:ext uri="{FF2B5EF4-FFF2-40B4-BE49-F238E27FC236}">
                <a16:creationId xmlns:a16="http://schemas.microsoft.com/office/drawing/2014/main" id="{1207B342-F998-2F5C-E327-5B80E971E931}"/>
              </a:ext>
            </a:extLst>
          </p:cNvPr>
          <p:cNvGrpSpPr>
            <a:grpSpLocks/>
          </p:cNvGrpSpPr>
          <p:nvPr/>
        </p:nvGrpSpPr>
        <p:grpSpPr bwMode="auto">
          <a:xfrm>
            <a:off x="2057400" y="1143000"/>
            <a:ext cx="7696200" cy="2590800"/>
            <a:chOff x="6934200" y="2286000"/>
            <a:chExt cx="4419600" cy="1219200"/>
          </a:xfrm>
        </p:grpSpPr>
        <p:sp>
          <p:nvSpPr>
            <p:cNvPr id="7" name="Cloud Callout 6">
              <a:extLst>
                <a:ext uri="{FF2B5EF4-FFF2-40B4-BE49-F238E27FC236}">
                  <a16:creationId xmlns:a16="http://schemas.microsoft.com/office/drawing/2014/main" id="{4F7A4EF8-8CE3-7CAA-F380-E0C7EC57ABDB}"/>
                </a:ext>
              </a:extLst>
            </p:cNvPr>
            <p:cNvSpPr/>
            <p:nvPr/>
          </p:nvSpPr>
          <p:spPr>
            <a:xfrm>
              <a:off x="6934200" y="2286000"/>
              <a:ext cx="4419600" cy="1219200"/>
            </a:xfrm>
            <a:prstGeom prst="cloudCallout">
              <a:avLst>
                <a:gd name="adj1" fmla="val -20568"/>
                <a:gd name="adj2" fmla="val 106421"/>
              </a:avLst>
            </a:prstGeom>
            <a:solidFill>
              <a:schemeClr val="bg2">
                <a:lumMod val="2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36872" name="TextBox 7">
              <a:extLst>
                <a:ext uri="{FF2B5EF4-FFF2-40B4-BE49-F238E27FC236}">
                  <a16:creationId xmlns:a16="http://schemas.microsoft.com/office/drawing/2014/main" id="{720F0CD1-CF10-2381-2297-FAD0DC0BA914}"/>
                </a:ext>
              </a:extLst>
            </p:cNvPr>
            <p:cNvSpPr txBox="1">
              <a:spLocks noChangeArrowheads="1"/>
            </p:cNvSpPr>
            <p:nvPr/>
          </p:nvSpPr>
          <p:spPr bwMode="auto">
            <a:xfrm>
              <a:off x="7435644" y="2446988"/>
              <a:ext cx="3886200" cy="95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GB" altLang="en-US" sz="1400" b="1">
                  <a:solidFill>
                    <a:srgbClr val="FFFF00"/>
                  </a:solidFill>
                  <a:latin typeface="Calibri" panose="020F0502020204030204" pitchFamily="34" charset="0"/>
                </a:rPr>
                <a:t>e.g., Suppose a hacker breaks into Cloud Provider A and steals data from Company X.  </a:t>
              </a:r>
            </a:p>
            <a:p>
              <a:pPr eaLnBrk="1" hangingPunct="1"/>
              <a:r>
                <a:rPr lang="en-GB" altLang="en-US" sz="1400" b="1">
                  <a:solidFill>
                    <a:srgbClr val="FFFF00"/>
                  </a:solidFill>
                  <a:latin typeface="Calibri" panose="020F0502020204030204" pitchFamily="34" charset="0"/>
                </a:rPr>
                <a:t>Assume that the compromised server also contained data from Companies Y and Z.</a:t>
              </a:r>
            </a:p>
            <a:p>
              <a:pPr eaLnBrk="1" hangingPunct="1"/>
              <a:r>
                <a:rPr lang="en-GB" altLang="en-US" sz="1400" b="1">
                  <a:solidFill>
                    <a:srgbClr val="FFFF00"/>
                  </a:solidFill>
                  <a:latin typeface="Calibri" panose="020F0502020204030204" pitchFamily="34" charset="0"/>
                </a:rPr>
                <a:t>  </a:t>
              </a:r>
            </a:p>
            <a:p>
              <a:pPr eaLnBrk="1" hangingPunct="1">
                <a:buFont typeface="Arial" panose="020B0604020202020204" pitchFamily="34" charset="0"/>
                <a:buChar char="•"/>
              </a:pPr>
              <a:r>
                <a:rPr lang="en-GB" altLang="en-US" sz="1400" b="1">
                  <a:solidFill>
                    <a:srgbClr val="FFFF00"/>
                  </a:solidFill>
                  <a:latin typeface="Calibri" panose="020F0502020204030204" pitchFamily="34" charset="0"/>
                </a:rPr>
                <a:t> Who investigates this crime?  </a:t>
              </a:r>
            </a:p>
            <a:p>
              <a:pPr eaLnBrk="1" hangingPunct="1">
                <a:buFont typeface="Arial" panose="020B0604020202020204" pitchFamily="34" charset="0"/>
                <a:buChar char="•"/>
              </a:pPr>
              <a:r>
                <a:rPr lang="en-GB" altLang="en-US" sz="1400" b="1">
                  <a:solidFill>
                    <a:srgbClr val="FFFF00"/>
                  </a:solidFill>
                  <a:latin typeface="Calibri" panose="020F0502020204030204" pitchFamily="34" charset="0"/>
                </a:rPr>
                <a:t> Is it the Cloud Provider, even though Company X may fear that </a:t>
              </a:r>
            </a:p>
            <a:p>
              <a:pPr eaLnBrk="1" hangingPunct="1"/>
              <a:r>
                <a:rPr lang="en-GB" altLang="en-US" sz="1400" b="1">
                  <a:solidFill>
                    <a:srgbClr val="FFFF00"/>
                  </a:solidFill>
                  <a:latin typeface="Calibri" panose="020F0502020204030204" pitchFamily="34" charset="0"/>
                </a:rPr>
                <a:t>   the provider will try to absolve itself from responsibility?  </a:t>
              </a:r>
            </a:p>
            <a:p>
              <a:pPr eaLnBrk="1" hangingPunct="1">
                <a:buFont typeface="Arial" panose="020B0604020202020204" pitchFamily="34" charset="0"/>
                <a:buChar char="•"/>
              </a:pPr>
              <a:r>
                <a:rPr lang="en-GB" altLang="en-US" sz="1400" b="1">
                  <a:solidFill>
                    <a:srgbClr val="FFFF00"/>
                  </a:solidFill>
                  <a:latin typeface="Calibri" panose="020F0502020204030204" pitchFamily="34" charset="0"/>
                </a:rPr>
                <a:t> Is it Company X and, if so, does it have the right to see other data on that server, </a:t>
              </a:r>
            </a:p>
            <a:p>
              <a:pPr eaLnBrk="1" hangingPunct="1"/>
              <a:r>
                <a:rPr lang="en-GB" altLang="en-US" sz="1400" b="1">
                  <a:solidFill>
                    <a:srgbClr val="FFFF00"/>
                  </a:solidFill>
                  <a:latin typeface="Calibri" panose="020F0502020204030204" pitchFamily="34" charset="0"/>
                </a:rPr>
                <a:t>   including logs that may show access to the data of Companies Y and Z?</a:t>
              </a:r>
              <a:endParaRPr lang="en-US" altLang="en-US" sz="1400" b="1">
                <a:solidFill>
                  <a:srgbClr val="FFFF00"/>
                </a:solidFill>
                <a:latin typeface="Calibri" panose="020F0502020204030204" pitchFamily="34" charset="0"/>
              </a:endParaRPr>
            </a:p>
            <a:p>
              <a:pPr eaLnBrk="1" hangingPunct="1"/>
              <a:endParaRPr lang="en-US" altLang="en-US" sz="1400">
                <a:latin typeface="Calibri" panose="020F0502020204030204" pitchFamily="34" charset="0"/>
              </a:endParaRPr>
            </a:p>
          </p:txBody>
        </p:sp>
      </p:grpSp>
      <p:sp>
        <p:nvSpPr>
          <p:cNvPr id="36870" name="Rectangle 7">
            <a:extLst>
              <a:ext uri="{FF2B5EF4-FFF2-40B4-BE49-F238E27FC236}">
                <a16:creationId xmlns:a16="http://schemas.microsoft.com/office/drawing/2014/main" id="{FFE26CA4-4DC0-6B73-6ED5-90DC21A42658}"/>
              </a:ext>
            </a:extLst>
          </p:cNvPr>
          <p:cNvSpPr>
            <a:spLocks noChangeArrowheads="1"/>
          </p:cNvSpPr>
          <p:nvPr/>
        </p:nvSpPr>
        <p:spPr bwMode="auto">
          <a:xfrm>
            <a:off x="5181600" y="6353176"/>
            <a:ext cx="510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MS PGothic" panose="020B0600070205080204" pitchFamily="34" charset="-128"/>
              </a:defRPr>
            </a:lvl1pPr>
            <a:lvl2pPr marL="37931725" indent="-37474525">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latin typeface="Comic Sans MS" panose="030F0702030302020204" pitchFamily="66" charset="0"/>
              </a:rPr>
              <a:t>From [6] Cloud Security and Privacy by Mather and Kumaraswamy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D8F3696-2F8F-E699-EC6F-A3B1E49C0DA9}"/>
              </a:ext>
            </a:extLst>
          </p:cNvPr>
          <p:cNvSpPr>
            <a:spLocks noGrp="1" noChangeArrowheads="1"/>
          </p:cNvSpPr>
          <p:nvPr>
            <p:ph type="title"/>
          </p:nvPr>
        </p:nvSpPr>
        <p:spPr>
          <a:xfrm>
            <a:off x="2703513" y="176213"/>
            <a:ext cx="7772400" cy="685800"/>
          </a:xfrm>
        </p:spPr>
        <p:txBody>
          <a:bodyPr/>
          <a:lstStyle/>
          <a:p>
            <a:pPr eaLnBrk="1" hangingPunct="1"/>
            <a:r>
              <a:rPr lang="en-US" altLang="en-US" sz="2800"/>
              <a:t>Outline — Introduction to </a:t>
            </a:r>
            <a:r>
              <a:rPr lang="pl-PL" altLang="en-US" sz="2800"/>
              <a:t>Privacy</a:t>
            </a:r>
            <a:r>
              <a:rPr lang="en-US" altLang="en-US" sz="2800"/>
              <a:t> in Computing</a:t>
            </a:r>
            <a:endParaRPr lang="en-US" altLang="en-US"/>
          </a:p>
        </p:txBody>
      </p:sp>
      <p:sp>
        <p:nvSpPr>
          <p:cNvPr id="6147" name="Rectangle 3">
            <a:extLst>
              <a:ext uri="{FF2B5EF4-FFF2-40B4-BE49-F238E27FC236}">
                <a16:creationId xmlns:a16="http://schemas.microsoft.com/office/drawing/2014/main" id="{D4ACF6A8-562B-A3B7-75A0-71DF0F89CBA5}"/>
              </a:ext>
            </a:extLst>
          </p:cNvPr>
          <p:cNvSpPr>
            <a:spLocks noGrp="1" noChangeArrowheads="1"/>
          </p:cNvSpPr>
          <p:nvPr>
            <p:ph idx="1"/>
          </p:nvPr>
        </p:nvSpPr>
        <p:spPr>
          <a:xfrm>
            <a:off x="1870076" y="1174750"/>
            <a:ext cx="8797925" cy="5683250"/>
          </a:xfrm>
        </p:spPr>
        <p:txBody>
          <a:bodyPr>
            <a:normAutofit fontScale="92500" lnSpcReduction="20000"/>
          </a:bodyPr>
          <a:lstStyle/>
          <a:p>
            <a:pPr marL="660400" indent="-660400">
              <a:spcBef>
                <a:spcPct val="0"/>
              </a:spcBef>
              <a:buNone/>
            </a:pPr>
            <a:r>
              <a:rPr lang="en-US" altLang="en-US" sz="2000"/>
              <a:t>1) Introduction (def., dimensions, basic principles, …)</a:t>
            </a:r>
          </a:p>
          <a:p>
            <a:pPr marL="660400" indent="-660400">
              <a:spcBef>
                <a:spcPct val="0"/>
              </a:spcBef>
              <a:buNone/>
            </a:pPr>
            <a:r>
              <a:rPr lang="en-US" altLang="en-US" sz="2000"/>
              <a:t>2) Recognition of the </a:t>
            </a:r>
            <a:r>
              <a:rPr lang="en-US" altLang="en-US" sz="2000">
                <a:solidFill>
                  <a:srgbClr val="0000FF"/>
                </a:solidFill>
              </a:rPr>
              <a:t>need</a:t>
            </a:r>
            <a:r>
              <a:rPr lang="en-US" altLang="en-US" sz="2000"/>
              <a:t> for privacy</a:t>
            </a:r>
          </a:p>
          <a:p>
            <a:pPr marL="660400" indent="-660400">
              <a:spcBef>
                <a:spcPct val="0"/>
              </a:spcBef>
              <a:buNone/>
            </a:pPr>
            <a:r>
              <a:rPr lang="en-US" altLang="en-US" sz="2000"/>
              <a:t>3) </a:t>
            </a:r>
            <a:r>
              <a:rPr lang="en-US" altLang="en-US" sz="2000">
                <a:solidFill>
                  <a:srgbClr val="0000FF"/>
                </a:solidFill>
              </a:rPr>
              <a:t>Threats </a:t>
            </a:r>
            <a:r>
              <a:rPr lang="en-US" altLang="en-US" sz="2000"/>
              <a:t>to privacy</a:t>
            </a:r>
          </a:p>
          <a:p>
            <a:pPr marL="660400" indent="-660400">
              <a:spcBef>
                <a:spcPct val="0"/>
              </a:spcBef>
              <a:buNone/>
            </a:pPr>
            <a:r>
              <a:rPr lang="en-US" altLang="en-US" sz="2000"/>
              <a:t>4) Privacy </a:t>
            </a:r>
            <a:r>
              <a:rPr lang="en-US" altLang="en-US" sz="2000">
                <a:solidFill>
                  <a:srgbClr val="0000FF"/>
                </a:solidFill>
              </a:rPr>
              <a:t>Controls</a:t>
            </a:r>
          </a:p>
          <a:p>
            <a:pPr marL="1035050" lvl="1" indent="-577850">
              <a:spcBef>
                <a:spcPct val="0"/>
              </a:spcBef>
              <a:buNone/>
            </a:pPr>
            <a:r>
              <a:rPr lang="en-US" altLang="en-US" sz="2000"/>
              <a:t>4.1)	</a:t>
            </a:r>
            <a:r>
              <a:rPr lang="en-US" altLang="en-US" sz="2000">
                <a:solidFill>
                  <a:srgbClr val="0000FF"/>
                </a:solidFill>
              </a:rPr>
              <a:t>Technical</a:t>
            </a:r>
            <a:r>
              <a:rPr lang="en-US" altLang="en-US" sz="2000"/>
              <a:t> privacy </a:t>
            </a:r>
            <a:r>
              <a:rPr lang="pl-PL" altLang="en-US" sz="2000"/>
              <a:t>controls</a:t>
            </a:r>
            <a:r>
              <a:rPr lang="en-US" altLang="en-US" sz="2000"/>
              <a:t> - Privacy-Enhancing Technologies (</a:t>
            </a:r>
            <a:r>
              <a:rPr lang="en-US" altLang="en-US" sz="2000">
                <a:solidFill>
                  <a:srgbClr val="0000FF"/>
                </a:solidFill>
              </a:rPr>
              <a:t>PET</a:t>
            </a:r>
            <a:r>
              <a:rPr lang="en-US" altLang="en-US" sz="2000"/>
              <a:t>s)</a:t>
            </a:r>
          </a:p>
          <a:p>
            <a:pPr marL="1409700" lvl="2" indent="-495300">
              <a:spcBef>
                <a:spcPct val="0"/>
              </a:spcBef>
              <a:buNone/>
            </a:pPr>
            <a:r>
              <a:rPr lang="en-US" altLang="en-US" sz="1600"/>
              <a:t>a) Protecting user identities</a:t>
            </a:r>
          </a:p>
          <a:p>
            <a:pPr marL="1409700" lvl="2" indent="-495300">
              <a:spcBef>
                <a:spcPct val="0"/>
              </a:spcBef>
              <a:buNone/>
            </a:pPr>
            <a:r>
              <a:rPr lang="en-US" altLang="en-US" sz="1600"/>
              <a:t>b) Protecting usee identities</a:t>
            </a:r>
          </a:p>
          <a:p>
            <a:pPr marL="1409700" lvl="2" indent="-495300">
              <a:spcBef>
                <a:spcPct val="0"/>
              </a:spcBef>
              <a:buNone/>
            </a:pPr>
            <a:r>
              <a:rPr lang="en-US" altLang="en-US" sz="1600"/>
              <a:t>c) Protecting confidentiality &amp; integrity of personal data</a:t>
            </a:r>
          </a:p>
          <a:p>
            <a:pPr marL="1035050" lvl="1" indent="-577850">
              <a:spcBef>
                <a:spcPct val="0"/>
              </a:spcBef>
              <a:buClr>
                <a:schemeClr val="tx1"/>
              </a:buClr>
              <a:buNone/>
            </a:pPr>
            <a:r>
              <a:rPr lang="en-US" altLang="en-US" sz="2000"/>
              <a:t>4.2)</a:t>
            </a:r>
            <a:r>
              <a:rPr lang="en-US" altLang="en-US" sz="2000">
                <a:solidFill>
                  <a:srgbClr val="0000FF"/>
                </a:solidFill>
              </a:rPr>
              <a:t>	Legal</a:t>
            </a:r>
            <a:r>
              <a:rPr lang="en-US" altLang="en-US" sz="2000"/>
              <a:t> privacy controls</a:t>
            </a:r>
          </a:p>
          <a:p>
            <a:pPr marL="1409700" lvl="2" indent="-495300">
              <a:spcBef>
                <a:spcPct val="0"/>
              </a:spcBef>
              <a:buClr>
                <a:schemeClr val="tx1"/>
              </a:buClr>
              <a:buFont typeface="Wingdings" panose="05000000000000000000" pitchFamily="2" charset="2"/>
              <a:buAutoNum type="alphaLcParenR"/>
            </a:pPr>
            <a:r>
              <a:rPr lang="en-US" altLang="en-US" sz="1600"/>
              <a:t>Legal World Views on Privacy</a:t>
            </a:r>
          </a:p>
          <a:p>
            <a:pPr marL="1409700" lvl="2" indent="-495300">
              <a:spcBef>
                <a:spcPct val="0"/>
              </a:spcBef>
              <a:buClr>
                <a:schemeClr val="tx1"/>
              </a:buClr>
              <a:buFont typeface="Wingdings" panose="05000000000000000000" pitchFamily="2" charset="2"/>
              <a:buAutoNum type="alphaLcParenR"/>
            </a:pPr>
            <a:r>
              <a:rPr lang="en-US" altLang="en-US" sz="1600"/>
              <a:t>International Privacy Laws: Comprehensive or Sectoral</a:t>
            </a:r>
          </a:p>
          <a:p>
            <a:pPr marL="1409700" lvl="2" indent="-495300">
              <a:spcBef>
                <a:spcPct val="0"/>
              </a:spcBef>
              <a:buClr>
                <a:schemeClr val="tx1"/>
              </a:buClr>
              <a:buFont typeface="Wingdings" panose="05000000000000000000" pitchFamily="2" charset="2"/>
              <a:buAutoNum type="alphaLcParenR"/>
            </a:pPr>
            <a:r>
              <a:rPr lang="en-US" altLang="en-US" sz="1600"/>
              <a:t>Privacy Law Conflict between European Union – USA</a:t>
            </a:r>
          </a:p>
          <a:p>
            <a:pPr marL="1409700" lvl="2" indent="-495300">
              <a:spcBef>
                <a:spcPct val="0"/>
              </a:spcBef>
              <a:buClr>
                <a:schemeClr val="tx1"/>
              </a:buClr>
              <a:buFont typeface="Wingdings" panose="05000000000000000000" pitchFamily="2" charset="2"/>
              <a:buAutoNum type="alphaLcParenR"/>
            </a:pPr>
            <a:r>
              <a:rPr lang="en-US" altLang="en-US" sz="1600"/>
              <a:t>A Common Approach: Privacy Impact Assessments (PIA)</a:t>
            </a:r>
          </a:p>
          <a:p>
            <a:pPr marL="1409700" lvl="2" indent="-495300">
              <a:spcBef>
                <a:spcPct val="0"/>
              </a:spcBef>
              <a:buClr>
                <a:schemeClr val="tx1"/>
              </a:buClr>
              <a:buFont typeface="Wingdings" panose="05000000000000000000" pitchFamily="2" charset="2"/>
              <a:buAutoNum type="alphaLcParenR"/>
            </a:pPr>
            <a:r>
              <a:rPr lang="en-US" altLang="en-US" sz="1600"/>
              <a:t>Observations &amp;  Conclusions</a:t>
            </a:r>
          </a:p>
          <a:p>
            <a:pPr marL="1409700" lvl="2" indent="-495300">
              <a:spcBef>
                <a:spcPct val="0"/>
              </a:spcBef>
              <a:buClr>
                <a:schemeClr val="tx1"/>
              </a:buClr>
              <a:buFont typeface="Wingdings" panose="05000000000000000000" pitchFamily="2" charset="2"/>
              <a:buAutoNum type="alphaLcParenR"/>
            </a:pPr>
            <a:endParaRPr lang="en-US" altLang="en-US" sz="800"/>
          </a:p>
          <a:p>
            <a:pPr marL="660400" indent="-660400">
              <a:spcBef>
                <a:spcPct val="0"/>
              </a:spcBef>
              <a:buNone/>
            </a:pPr>
            <a:r>
              <a:rPr lang="en-US" altLang="en-US" sz="2000"/>
              <a:t>5) </a:t>
            </a:r>
            <a:r>
              <a:rPr lang="en-US" altLang="en-US" sz="2000">
                <a:solidFill>
                  <a:srgbClr val="0000FF"/>
                </a:solidFill>
              </a:rPr>
              <a:t>Selected Advanced Topics</a:t>
            </a:r>
            <a:r>
              <a:rPr lang="en-US" altLang="en-US" sz="2000"/>
              <a:t> in Privacy </a:t>
            </a:r>
          </a:p>
          <a:p>
            <a:pPr marL="1035050" lvl="1" indent="-577850">
              <a:spcBef>
                <a:spcPct val="0"/>
              </a:spcBef>
              <a:buNone/>
            </a:pPr>
            <a:r>
              <a:rPr lang="en-US" altLang="en-US" sz="2000"/>
              <a:t>5.1)	Privacy </a:t>
            </a:r>
            <a:r>
              <a:rPr lang="en-US" altLang="en-US" sz="2000">
                <a:solidFill>
                  <a:srgbClr val="0000FF"/>
                </a:solidFill>
              </a:rPr>
              <a:t>in pervasive computing</a:t>
            </a:r>
          </a:p>
          <a:p>
            <a:pPr marL="1035050" lvl="1" indent="-577850">
              <a:spcBef>
                <a:spcPct val="0"/>
              </a:spcBef>
              <a:buNone/>
            </a:pPr>
            <a:r>
              <a:rPr lang="en-US" altLang="en-US" sz="2000"/>
              <a:t>5.2)	Using </a:t>
            </a:r>
            <a:r>
              <a:rPr lang="en-US" altLang="en-US" sz="2000">
                <a:solidFill>
                  <a:srgbClr val="0000FF"/>
                </a:solidFill>
              </a:rPr>
              <a:t>trust</a:t>
            </a:r>
            <a:r>
              <a:rPr lang="en-US" altLang="en-US" sz="2000"/>
              <a:t> paradigm for privacy protection</a:t>
            </a:r>
          </a:p>
          <a:p>
            <a:pPr marL="1035050" lvl="1" indent="-577850">
              <a:spcBef>
                <a:spcPct val="0"/>
              </a:spcBef>
              <a:buNone/>
            </a:pPr>
            <a:r>
              <a:rPr lang="en-US" altLang="en-US" sz="2000"/>
              <a:t>5.3)	Privacy </a:t>
            </a:r>
            <a:r>
              <a:rPr lang="en-US" altLang="en-US" sz="2000">
                <a:solidFill>
                  <a:srgbClr val="0000FF"/>
                </a:solidFill>
              </a:rPr>
              <a:t>metrics</a:t>
            </a:r>
          </a:p>
          <a:p>
            <a:pPr marL="1035050" lvl="1" indent="-577850">
              <a:spcBef>
                <a:spcPct val="0"/>
              </a:spcBef>
              <a:buNone/>
            </a:pPr>
            <a:r>
              <a:rPr lang="en-US" altLang="en-US" sz="2000"/>
              <a:t>5.4)	Trading </a:t>
            </a:r>
            <a:r>
              <a:rPr lang="en-US" altLang="en-US" sz="2000">
                <a:solidFill>
                  <a:srgbClr val="0000FF"/>
                </a:solidFill>
              </a:rPr>
              <a:t>privacy for trust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5D92B19-EE56-54FE-D72F-6B963D40D6BD}"/>
              </a:ext>
            </a:extLst>
          </p:cNvPr>
          <p:cNvSpPr>
            <a:spLocks noGrp="1" noChangeArrowheads="1"/>
          </p:cNvSpPr>
          <p:nvPr>
            <p:ph type="title"/>
          </p:nvPr>
        </p:nvSpPr>
        <p:spPr>
          <a:xfrm>
            <a:off x="2703513" y="176213"/>
            <a:ext cx="7772400" cy="685800"/>
          </a:xfrm>
        </p:spPr>
        <p:txBody>
          <a:bodyPr>
            <a:normAutofit fontScale="90000"/>
          </a:bodyPr>
          <a:lstStyle/>
          <a:p>
            <a:pPr eaLnBrk="1" hangingPunct="1"/>
            <a:r>
              <a:rPr lang="en-US" altLang="en-US"/>
              <a:t>1. Introduction</a:t>
            </a:r>
            <a:r>
              <a:rPr lang="en-US" altLang="en-US" sz="3200"/>
              <a:t> </a:t>
            </a:r>
            <a:r>
              <a:rPr lang="en-US" altLang="en-US" sz="1600"/>
              <a:t>(1)</a:t>
            </a:r>
            <a:r>
              <a:rPr lang="en-US" altLang="en-US" sz="3200"/>
              <a:t>		     </a:t>
            </a:r>
            <a:r>
              <a:rPr lang="en-US" altLang="en-US" sz="1400"/>
              <a:t>[cf. Simone Fischer-Hübner]</a:t>
            </a:r>
          </a:p>
        </p:txBody>
      </p:sp>
      <p:sp>
        <p:nvSpPr>
          <p:cNvPr id="8195" name="Rectangle 3">
            <a:extLst>
              <a:ext uri="{FF2B5EF4-FFF2-40B4-BE49-F238E27FC236}">
                <a16:creationId xmlns:a16="http://schemas.microsoft.com/office/drawing/2014/main" id="{88744168-070F-AF2C-D70B-A5624EEB6F6B}"/>
              </a:ext>
            </a:extLst>
          </p:cNvPr>
          <p:cNvSpPr>
            <a:spLocks noGrp="1" noChangeArrowheads="1"/>
          </p:cNvSpPr>
          <p:nvPr>
            <p:ph idx="1"/>
          </p:nvPr>
        </p:nvSpPr>
        <p:spPr>
          <a:xfrm>
            <a:off x="2065338" y="1135064"/>
            <a:ext cx="8602662" cy="5722937"/>
          </a:xfrm>
        </p:spPr>
        <p:txBody>
          <a:bodyPr>
            <a:normAutofit lnSpcReduction="10000"/>
          </a:bodyPr>
          <a:lstStyle/>
          <a:p>
            <a:pPr eaLnBrk="1" hangingPunct="1">
              <a:lnSpc>
                <a:spcPct val="90000"/>
              </a:lnSpc>
            </a:pPr>
            <a:r>
              <a:rPr lang="en-US" altLang="en-US" sz="2400">
                <a:solidFill>
                  <a:srgbClr val="0000FF"/>
                </a:solidFill>
              </a:rPr>
              <a:t>Def. of privacy</a:t>
            </a:r>
            <a:r>
              <a:rPr lang="en-US" altLang="en-US" sz="2400"/>
              <a:t> 		</a:t>
            </a:r>
            <a:r>
              <a:rPr lang="en-US" altLang="en-US" sz="1800"/>
              <a:t>[Alan Westin, Columbia University, 1967]</a:t>
            </a:r>
          </a:p>
          <a:p>
            <a:pPr eaLnBrk="1" hangingPunct="1">
              <a:lnSpc>
                <a:spcPct val="90000"/>
              </a:lnSpc>
              <a:buFont typeface="Wingdings" panose="05000000000000000000" pitchFamily="2" charset="2"/>
              <a:buNone/>
            </a:pPr>
            <a:r>
              <a:rPr lang="en-US" altLang="en-US" sz="2400"/>
              <a:t>	= the claim of individuals, groups and institutions to determine for themselves, when, how and to what extent information about them is communicated to others</a:t>
            </a:r>
          </a:p>
          <a:p>
            <a:pPr eaLnBrk="1" hangingPunct="1">
              <a:lnSpc>
                <a:spcPct val="90000"/>
              </a:lnSpc>
              <a:buFont typeface="Wingdings" panose="05000000000000000000" pitchFamily="2" charset="2"/>
              <a:buNone/>
            </a:pPr>
            <a:endParaRPr lang="en-US" altLang="en-US" sz="800"/>
          </a:p>
          <a:p>
            <a:pPr eaLnBrk="1" hangingPunct="1">
              <a:lnSpc>
                <a:spcPct val="90000"/>
              </a:lnSpc>
            </a:pPr>
            <a:r>
              <a:rPr lang="en-US" altLang="en-US" sz="2400">
                <a:solidFill>
                  <a:srgbClr val="0000FF"/>
                </a:solidFill>
              </a:rPr>
              <a:t>3 dimensions</a:t>
            </a:r>
            <a:r>
              <a:rPr lang="en-US" altLang="en-US" sz="2400"/>
              <a:t> of privacy:</a:t>
            </a:r>
          </a:p>
          <a:p>
            <a:pPr lvl="1" eaLnBrk="1" hangingPunct="1">
              <a:lnSpc>
                <a:spcPct val="90000"/>
              </a:lnSpc>
              <a:buFont typeface="Wingdings" panose="05000000000000000000" pitchFamily="2" charset="2"/>
              <a:buNone/>
            </a:pPr>
            <a:r>
              <a:rPr lang="en-US" altLang="en-US">
                <a:solidFill>
                  <a:srgbClr val="FF0000"/>
                </a:solidFill>
              </a:rPr>
              <a:t>1)</a:t>
            </a:r>
            <a:r>
              <a:rPr lang="en-US" altLang="en-US"/>
              <a:t> </a:t>
            </a:r>
            <a:r>
              <a:rPr lang="en-US" altLang="en-US">
                <a:solidFill>
                  <a:srgbClr val="0000FF"/>
                </a:solidFill>
              </a:rPr>
              <a:t>Personal</a:t>
            </a:r>
            <a:r>
              <a:rPr lang="en-US" altLang="en-US"/>
              <a:t> privacy</a:t>
            </a:r>
          </a:p>
          <a:p>
            <a:pPr lvl="1" eaLnBrk="1" hangingPunct="1">
              <a:lnSpc>
                <a:spcPct val="90000"/>
              </a:lnSpc>
              <a:buFont typeface="Wingdings" panose="05000000000000000000" pitchFamily="2" charset="2"/>
              <a:buNone/>
            </a:pPr>
            <a:r>
              <a:rPr lang="en-US" altLang="en-US" sz="2000"/>
              <a:t>	Protecting a person against undue interference </a:t>
            </a:r>
            <a:r>
              <a:rPr lang="en-US" altLang="en-US" sz="1600">
                <a:solidFill>
                  <a:srgbClr val="5F5F5F"/>
                </a:solidFill>
              </a:rPr>
              <a:t>(such as physical searches)</a:t>
            </a:r>
            <a:r>
              <a:rPr lang="en-US" altLang="en-US" sz="2000"/>
              <a:t> and information that violates his/her moral sense</a:t>
            </a:r>
          </a:p>
          <a:p>
            <a:pPr lvl="1" eaLnBrk="1" hangingPunct="1">
              <a:lnSpc>
                <a:spcPct val="90000"/>
              </a:lnSpc>
              <a:buFont typeface="Wingdings" panose="05000000000000000000" pitchFamily="2" charset="2"/>
              <a:buNone/>
            </a:pPr>
            <a:r>
              <a:rPr lang="en-US" altLang="en-US">
                <a:solidFill>
                  <a:srgbClr val="FF0000"/>
                </a:solidFill>
              </a:rPr>
              <a:t>2)</a:t>
            </a:r>
            <a:r>
              <a:rPr lang="en-US" altLang="en-US"/>
              <a:t> </a:t>
            </a:r>
            <a:r>
              <a:rPr lang="en-US" altLang="en-US">
                <a:solidFill>
                  <a:srgbClr val="0000FF"/>
                </a:solidFill>
              </a:rPr>
              <a:t>Territorial</a:t>
            </a:r>
            <a:r>
              <a:rPr lang="en-US" altLang="en-US"/>
              <a:t> privacy</a:t>
            </a:r>
          </a:p>
          <a:p>
            <a:pPr lvl="1" eaLnBrk="1" hangingPunct="1">
              <a:lnSpc>
                <a:spcPct val="90000"/>
              </a:lnSpc>
              <a:buFont typeface="Wingdings" panose="05000000000000000000" pitchFamily="2" charset="2"/>
              <a:buNone/>
            </a:pPr>
            <a:r>
              <a:rPr lang="en-US" altLang="en-US" sz="2000"/>
              <a:t>	Protecting a physical area surrounding a person that may not be violated without the acquiescence of the person</a:t>
            </a:r>
          </a:p>
          <a:p>
            <a:pPr lvl="2" eaLnBrk="1" hangingPunct="1">
              <a:lnSpc>
                <a:spcPct val="90000"/>
              </a:lnSpc>
            </a:pPr>
            <a:r>
              <a:rPr lang="en-US" altLang="en-US" sz="1800"/>
              <a:t>Safeguards: laws referring to trespassers search warrants</a:t>
            </a:r>
          </a:p>
          <a:p>
            <a:pPr lvl="1" eaLnBrk="1" hangingPunct="1">
              <a:lnSpc>
                <a:spcPct val="90000"/>
              </a:lnSpc>
              <a:buFont typeface="Wingdings" panose="05000000000000000000" pitchFamily="2" charset="2"/>
              <a:buNone/>
            </a:pPr>
            <a:r>
              <a:rPr lang="en-US" altLang="en-US">
                <a:solidFill>
                  <a:srgbClr val="FF0000"/>
                </a:solidFill>
              </a:rPr>
              <a:t>3)</a:t>
            </a:r>
            <a:r>
              <a:rPr lang="en-US" altLang="en-US"/>
              <a:t> </a:t>
            </a:r>
            <a:r>
              <a:rPr lang="en-US" altLang="en-US">
                <a:solidFill>
                  <a:srgbClr val="0000FF"/>
                </a:solidFill>
              </a:rPr>
              <a:t>Informational</a:t>
            </a:r>
            <a:r>
              <a:rPr lang="en-US" altLang="en-US"/>
              <a:t> privacy</a:t>
            </a:r>
          </a:p>
          <a:p>
            <a:pPr lvl="1" eaLnBrk="1" hangingPunct="1">
              <a:lnSpc>
                <a:spcPct val="90000"/>
              </a:lnSpc>
              <a:buFont typeface="Wingdings" panose="05000000000000000000" pitchFamily="2" charset="2"/>
              <a:buNone/>
            </a:pPr>
            <a:r>
              <a:rPr lang="en-US" altLang="en-US" sz="2000"/>
              <a:t>	Deals with the gathering, compilation and selective dissemination of information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C02962A-E303-6E66-E1D4-DE302354A6AF}"/>
              </a:ext>
            </a:extLst>
          </p:cNvPr>
          <p:cNvSpPr>
            <a:spLocks noGrp="1" noChangeArrowheads="1"/>
          </p:cNvSpPr>
          <p:nvPr>
            <p:ph type="title"/>
          </p:nvPr>
        </p:nvSpPr>
        <p:spPr>
          <a:xfrm>
            <a:off x="2703513" y="176213"/>
            <a:ext cx="7772400" cy="685800"/>
          </a:xfrm>
        </p:spPr>
        <p:txBody>
          <a:bodyPr/>
          <a:lstStyle/>
          <a:p>
            <a:pPr eaLnBrk="1" hangingPunct="1"/>
            <a:r>
              <a:rPr lang="en-US" altLang="en-US" sz="1800"/>
              <a:t>1. Introduction (2) 	</a:t>
            </a:r>
            <a:r>
              <a:rPr lang="en-US" altLang="en-US" sz="3200"/>
              <a:t>	           </a:t>
            </a:r>
            <a:r>
              <a:rPr lang="en-US" altLang="en-US" sz="1400"/>
              <a:t>[cf. Simone Fischer-Hübner]</a:t>
            </a:r>
          </a:p>
        </p:txBody>
      </p:sp>
      <p:sp>
        <p:nvSpPr>
          <p:cNvPr id="10243" name="Rectangle 3">
            <a:extLst>
              <a:ext uri="{FF2B5EF4-FFF2-40B4-BE49-F238E27FC236}">
                <a16:creationId xmlns:a16="http://schemas.microsoft.com/office/drawing/2014/main" id="{86DF7BA4-5D45-4346-E21D-D8BD7CEF2AE8}"/>
              </a:ext>
            </a:extLst>
          </p:cNvPr>
          <p:cNvSpPr>
            <a:spLocks noGrp="1" noChangeArrowheads="1"/>
          </p:cNvSpPr>
          <p:nvPr>
            <p:ph idx="1"/>
          </p:nvPr>
        </p:nvSpPr>
        <p:spPr>
          <a:xfrm>
            <a:off x="2065338" y="1060450"/>
            <a:ext cx="8602662" cy="5797550"/>
          </a:xfrm>
        </p:spPr>
        <p:txBody>
          <a:bodyPr>
            <a:normAutofit fontScale="92500" lnSpcReduction="10000"/>
          </a:bodyPr>
          <a:lstStyle/>
          <a:p>
            <a:pPr eaLnBrk="1" hangingPunct="1">
              <a:spcBef>
                <a:spcPct val="0"/>
              </a:spcBef>
            </a:pPr>
            <a:r>
              <a:rPr lang="en-US" altLang="en-US" sz="2400">
                <a:solidFill>
                  <a:srgbClr val="0000FF"/>
                </a:solidFill>
              </a:rPr>
              <a:t>Basic privacy principles</a:t>
            </a:r>
            <a:endParaRPr lang="en-US" altLang="en-US" sz="2400"/>
          </a:p>
          <a:p>
            <a:pPr lvl="1" eaLnBrk="1" hangingPunct="1">
              <a:spcBef>
                <a:spcPct val="0"/>
              </a:spcBef>
            </a:pPr>
            <a:r>
              <a:rPr lang="en-US" altLang="en-US" sz="2000"/>
              <a:t>Lawfulness and fairness</a:t>
            </a:r>
          </a:p>
          <a:p>
            <a:pPr lvl="1" eaLnBrk="1" hangingPunct="1">
              <a:spcBef>
                <a:spcPct val="0"/>
              </a:spcBef>
            </a:pPr>
            <a:r>
              <a:rPr lang="en-US" altLang="en-US" sz="2000"/>
              <a:t>Necessity of data collection and processing</a:t>
            </a:r>
          </a:p>
          <a:p>
            <a:pPr lvl="1" eaLnBrk="1" hangingPunct="1">
              <a:spcBef>
                <a:spcPct val="0"/>
              </a:spcBef>
            </a:pPr>
            <a:r>
              <a:rPr lang="en-US" altLang="en-US" sz="2000"/>
              <a:t>Purpose specification and purpose binding</a:t>
            </a:r>
          </a:p>
          <a:p>
            <a:pPr lvl="2" eaLnBrk="1" hangingPunct="1">
              <a:spcBef>
                <a:spcPct val="0"/>
              </a:spcBef>
            </a:pPr>
            <a:r>
              <a:rPr lang="en-US" altLang="en-US" sz="1800"/>
              <a:t>There are no "non-sensitive" data</a:t>
            </a:r>
          </a:p>
          <a:p>
            <a:pPr lvl="1" eaLnBrk="1" hangingPunct="1">
              <a:spcBef>
                <a:spcPct val="0"/>
              </a:spcBef>
            </a:pPr>
            <a:r>
              <a:rPr lang="en-US" altLang="en-US" sz="2000"/>
              <a:t>Transparency</a:t>
            </a:r>
          </a:p>
          <a:p>
            <a:pPr lvl="2" eaLnBrk="1" hangingPunct="1">
              <a:spcBef>
                <a:spcPct val="0"/>
              </a:spcBef>
            </a:pPr>
            <a:r>
              <a:rPr lang="en-US" altLang="en-US" sz="1800"/>
              <a:t>Data subject´s right to information correction, erasure or blocking of incorrect/ illegally stored data</a:t>
            </a:r>
          </a:p>
          <a:p>
            <a:pPr lvl="1" eaLnBrk="1" hangingPunct="1">
              <a:spcBef>
                <a:spcPct val="0"/>
              </a:spcBef>
            </a:pPr>
            <a:r>
              <a:rPr lang="en-US" altLang="en-US" sz="2000"/>
              <a:t>Supervision </a:t>
            </a:r>
            <a:r>
              <a:rPr lang="en-US" altLang="en-US" sz="1600">
                <a:solidFill>
                  <a:srgbClr val="5F5F5F"/>
                </a:solidFill>
              </a:rPr>
              <a:t>(= control by independent data protection authority)</a:t>
            </a:r>
            <a:r>
              <a:rPr lang="en-US" altLang="en-US" sz="2000"/>
              <a:t> &amp; sanctions</a:t>
            </a:r>
          </a:p>
          <a:p>
            <a:pPr lvl="1" eaLnBrk="1" hangingPunct="1">
              <a:spcBef>
                <a:spcPct val="0"/>
              </a:spcBef>
            </a:pPr>
            <a:r>
              <a:rPr lang="en-US" altLang="en-US" sz="2000"/>
              <a:t>Adequate organizational and technical safeguards</a:t>
            </a:r>
          </a:p>
          <a:p>
            <a:pPr lvl="1" eaLnBrk="1" hangingPunct="1">
              <a:spcBef>
                <a:spcPct val="0"/>
              </a:spcBef>
            </a:pPr>
            <a:endParaRPr lang="en-US" altLang="en-US" sz="800"/>
          </a:p>
          <a:p>
            <a:pPr eaLnBrk="1" hangingPunct="1"/>
            <a:r>
              <a:rPr lang="en-US" altLang="en-US" sz="2400">
                <a:solidFill>
                  <a:srgbClr val="0000FF"/>
                </a:solidFill>
              </a:rPr>
              <a:t>Privacy protection</a:t>
            </a:r>
            <a:r>
              <a:rPr lang="en-US" altLang="en-US" sz="2400"/>
              <a:t> can be undertaken </a:t>
            </a:r>
            <a:r>
              <a:rPr lang="en-US" altLang="en-US" sz="2400">
                <a:solidFill>
                  <a:srgbClr val="0000FF"/>
                </a:solidFill>
              </a:rPr>
              <a:t>by</a:t>
            </a:r>
            <a:r>
              <a:rPr lang="en-US" altLang="en-US" sz="2400"/>
              <a:t>:</a:t>
            </a:r>
          </a:p>
          <a:p>
            <a:pPr lvl="1" eaLnBrk="1" hangingPunct="1"/>
            <a:r>
              <a:rPr lang="en-US" altLang="en-US" sz="2000"/>
              <a:t>Privacy and data protection </a:t>
            </a:r>
            <a:r>
              <a:rPr lang="en-US" altLang="en-US" sz="2000">
                <a:solidFill>
                  <a:srgbClr val="0000FF"/>
                </a:solidFill>
              </a:rPr>
              <a:t>laws</a:t>
            </a:r>
            <a:r>
              <a:rPr lang="en-US" altLang="en-US" sz="2000"/>
              <a:t> promoted </a:t>
            </a:r>
            <a:r>
              <a:rPr lang="en-US" altLang="en-US" sz="2000">
                <a:solidFill>
                  <a:srgbClr val="0000FF"/>
                </a:solidFill>
              </a:rPr>
              <a:t>by government</a:t>
            </a:r>
          </a:p>
          <a:p>
            <a:pPr lvl="1" eaLnBrk="1" hangingPunct="1"/>
            <a:r>
              <a:rPr lang="en-US" altLang="en-US" sz="2000">
                <a:solidFill>
                  <a:srgbClr val="0000FF"/>
                </a:solidFill>
              </a:rPr>
              <a:t>Self-regulation</a:t>
            </a:r>
            <a:r>
              <a:rPr lang="en-US" altLang="en-US" sz="2000"/>
              <a:t> for fair information practices by codes of conducts promoted </a:t>
            </a:r>
            <a:r>
              <a:rPr lang="en-US" altLang="en-US" sz="2000">
                <a:solidFill>
                  <a:srgbClr val="0000FF"/>
                </a:solidFill>
              </a:rPr>
              <a:t>by businesses</a:t>
            </a:r>
          </a:p>
          <a:p>
            <a:pPr lvl="1" eaLnBrk="1" hangingPunct="1"/>
            <a:r>
              <a:rPr lang="en-US" altLang="en-US" sz="2000">
                <a:solidFill>
                  <a:srgbClr val="0000FF"/>
                </a:solidFill>
              </a:rPr>
              <a:t>Privacy-enhancing technologies</a:t>
            </a:r>
            <a:r>
              <a:rPr lang="en-US" altLang="en-US" sz="2000"/>
              <a:t> (</a:t>
            </a:r>
            <a:r>
              <a:rPr lang="en-US" altLang="en-US" sz="2000">
                <a:solidFill>
                  <a:srgbClr val="0000FF"/>
                </a:solidFill>
              </a:rPr>
              <a:t>PETs</a:t>
            </a:r>
            <a:r>
              <a:rPr lang="en-US" altLang="en-US" sz="2000"/>
              <a:t>) adopted by individuals</a:t>
            </a:r>
          </a:p>
          <a:p>
            <a:pPr lvl="1" eaLnBrk="1" hangingPunct="1"/>
            <a:r>
              <a:rPr lang="en-US" altLang="en-US" sz="2000">
                <a:solidFill>
                  <a:srgbClr val="0000FF"/>
                </a:solidFill>
              </a:rPr>
              <a:t>Privacy education</a:t>
            </a:r>
            <a:r>
              <a:rPr lang="en-US" altLang="en-US" sz="2000"/>
              <a:t> of consumers and IT professionals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9D0C6DE-C642-183E-68CE-E19290822652}"/>
              </a:ext>
            </a:extLst>
          </p:cNvPr>
          <p:cNvSpPr>
            <a:spLocks noGrp="1" noChangeArrowheads="1"/>
          </p:cNvSpPr>
          <p:nvPr>
            <p:ph type="title"/>
          </p:nvPr>
        </p:nvSpPr>
        <p:spPr>
          <a:xfrm>
            <a:off x="2763839" y="50800"/>
            <a:ext cx="7793037" cy="844550"/>
          </a:xfrm>
        </p:spPr>
        <p:txBody>
          <a:bodyPr>
            <a:normAutofit fontScale="90000"/>
          </a:bodyPr>
          <a:lstStyle/>
          <a:p>
            <a:pPr eaLnBrk="1" hangingPunct="1">
              <a:lnSpc>
                <a:spcPct val="80000"/>
              </a:lnSpc>
            </a:pPr>
            <a:r>
              <a:rPr lang="en-US" altLang="en-US"/>
              <a:t>2. Recognition of Need for Privacy Guarantees</a:t>
            </a:r>
            <a:r>
              <a:rPr lang="en-US" altLang="en-US" sz="2800"/>
              <a:t> </a:t>
            </a:r>
            <a:r>
              <a:rPr lang="en-US" altLang="en-US" sz="1600"/>
              <a:t>(1)</a:t>
            </a:r>
          </a:p>
        </p:txBody>
      </p:sp>
      <p:sp>
        <p:nvSpPr>
          <p:cNvPr id="12291" name="Rectangle 3">
            <a:extLst>
              <a:ext uri="{FF2B5EF4-FFF2-40B4-BE49-F238E27FC236}">
                <a16:creationId xmlns:a16="http://schemas.microsoft.com/office/drawing/2014/main" id="{3C25609C-8D9E-C295-5690-9908D1D4AC71}"/>
              </a:ext>
            </a:extLst>
          </p:cNvPr>
          <p:cNvSpPr>
            <a:spLocks noGrp="1" noChangeArrowheads="1"/>
          </p:cNvSpPr>
          <p:nvPr>
            <p:ph idx="1"/>
          </p:nvPr>
        </p:nvSpPr>
        <p:spPr>
          <a:xfrm>
            <a:off x="1828800" y="1404939"/>
            <a:ext cx="8839200" cy="5157787"/>
          </a:xfrm>
        </p:spPr>
        <p:txBody>
          <a:bodyPr/>
          <a:lstStyle/>
          <a:p>
            <a:pPr eaLnBrk="1" hangingPunct="1">
              <a:spcBef>
                <a:spcPct val="50000"/>
              </a:spcBef>
            </a:pPr>
            <a:r>
              <a:rPr lang="en-US" altLang="en-US"/>
              <a:t>By </a:t>
            </a:r>
            <a:r>
              <a:rPr lang="en-US" altLang="en-US">
                <a:solidFill>
                  <a:srgbClr val="0000FF"/>
                </a:solidFill>
              </a:rPr>
              <a:t>individuals</a:t>
            </a:r>
            <a:r>
              <a:rPr lang="en-US" altLang="en-US"/>
              <a:t>                      </a:t>
            </a:r>
            <a:r>
              <a:rPr lang="en-US" altLang="en-US" sz="1200"/>
              <a:t>[Cran </a:t>
            </a:r>
            <a:r>
              <a:rPr lang="en-US" altLang="en-US" sz="1200" i="1"/>
              <a:t>et al. ‘99</a:t>
            </a:r>
            <a:r>
              <a:rPr lang="en-US" altLang="en-US" sz="1200"/>
              <a:t>]</a:t>
            </a:r>
          </a:p>
          <a:p>
            <a:pPr lvl="1" eaLnBrk="1" hangingPunct="1"/>
            <a:r>
              <a:rPr lang="en-US" altLang="en-US"/>
              <a:t>99% unwilling to reveal their SSN</a:t>
            </a:r>
          </a:p>
          <a:p>
            <a:pPr lvl="1" eaLnBrk="1" hangingPunct="1"/>
            <a:r>
              <a:rPr lang="en-US" altLang="en-US"/>
              <a:t>18% unwilling to reveal their… favorite TV show</a:t>
            </a:r>
          </a:p>
          <a:p>
            <a:pPr eaLnBrk="1" hangingPunct="1">
              <a:spcBef>
                <a:spcPct val="50000"/>
              </a:spcBef>
            </a:pPr>
            <a:r>
              <a:rPr lang="en-US" altLang="en-US"/>
              <a:t>By </a:t>
            </a:r>
            <a:r>
              <a:rPr lang="en-US" altLang="en-US">
                <a:solidFill>
                  <a:srgbClr val="0000FF"/>
                </a:solidFill>
              </a:rPr>
              <a:t>businesses</a:t>
            </a:r>
          </a:p>
          <a:p>
            <a:pPr lvl="1" eaLnBrk="1" hangingPunct="1"/>
            <a:r>
              <a:rPr lang="en-US" altLang="en-US"/>
              <a:t>Online consumers worrying about revealing personal data</a:t>
            </a:r>
          </a:p>
          <a:p>
            <a:pPr lvl="1" eaLnBrk="1" hangingPunct="1">
              <a:buFont typeface="Wingdings" panose="05000000000000000000" pitchFamily="2" charset="2"/>
              <a:buNone/>
            </a:pPr>
            <a:r>
              <a:rPr lang="en-US" altLang="en-US"/>
              <a:t>	held back $15 billion in online revenue in 2001</a:t>
            </a:r>
          </a:p>
          <a:p>
            <a:pPr eaLnBrk="1" hangingPunct="1">
              <a:spcBef>
                <a:spcPct val="50000"/>
              </a:spcBef>
            </a:pPr>
            <a:r>
              <a:rPr lang="en-US" altLang="en-US"/>
              <a:t>By </a:t>
            </a:r>
            <a:r>
              <a:rPr lang="en-US" altLang="en-US">
                <a:solidFill>
                  <a:srgbClr val="0000FF"/>
                </a:solidFill>
              </a:rPr>
              <a:t>Federal government</a:t>
            </a:r>
          </a:p>
          <a:p>
            <a:pPr lvl="1" eaLnBrk="1" hangingPunct="1"/>
            <a:r>
              <a:rPr lang="en-US" altLang="en-US"/>
              <a:t>Privacy Act of 1974 for Federal agencies</a:t>
            </a:r>
          </a:p>
          <a:p>
            <a:pPr lvl="1" eaLnBrk="1" hangingPunct="1"/>
            <a:r>
              <a:rPr lang="en-US" altLang="en-US"/>
              <a:t>Health Insurance Portability and Accountability Act of 1996 (HIPAA)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3823-293E-0B97-BE54-78BD23ADEA4E}"/>
              </a:ext>
            </a:extLst>
          </p:cNvPr>
          <p:cNvSpPr>
            <a:spLocks noGrp="1"/>
          </p:cNvSpPr>
          <p:nvPr>
            <p:ph type="title"/>
          </p:nvPr>
        </p:nvSpPr>
        <p:spPr/>
        <p:txBody>
          <a:bodyPr/>
          <a:lstStyle/>
          <a:p>
            <a:r>
              <a:rPr lang="en-US" sz="4400" dirty="0">
                <a:solidFill>
                  <a:srgbClr val="000000"/>
                </a:solidFill>
                <a:effectLst/>
                <a:latin typeface="Times New Roman" panose="02020603050405020304" pitchFamily="18" charset="0"/>
                <a:ea typeface="Aptos" panose="020B0004020202020204" pitchFamily="34" charset="0"/>
                <a:cs typeface="Bookman Old Style" panose="02050604050505020204" pitchFamily="18" charset="0"/>
              </a:rPr>
              <a:t>Cryptography</a:t>
            </a:r>
            <a:endParaRPr lang="en-IN" dirty="0"/>
          </a:p>
        </p:txBody>
      </p:sp>
      <p:sp>
        <p:nvSpPr>
          <p:cNvPr id="3" name="Content Placeholder 2">
            <a:extLst>
              <a:ext uri="{FF2B5EF4-FFF2-40B4-BE49-F238E27FC236}">
                <a16:creationId xmlns:a16="http://schemas.microsoft.com/office/drawing/2014/main" id="{8681DE48-801D-3D1C-EF7E-598740B45E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273674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0E00F1ED-DFFD-42A3-3590-5319FD7776AC}"/>
              </a:ext>
            </a:extLst>
          </p:cNvPr>
          <p:cNvSpPr>
            <a:spLocks noGrp="1" noChangeArrowheads="1"/>
          </p:cNvSpPr>
          <p:nvPr>
            <p:ph type="title"/>
          </p:nvPr>
        </p:nvSpPr>
        <p:spPr>
          <a:xfrm>
            <a:off x="2763839" y="50800"/>
            <a:ext cx="7793037" cy="844550"/>
          </a:xfrm>
          <a:noFill/>
        </p:spPr>
        <p:txBody>
          <a:bodyPr/>
          <a:lstStyle/>
          <a:p>
            <a:pPr eaLnBrk="1" hangingPunct="1">
              <a:lnSpc>
                <a:spcPct val="80000"/>
              </a:lnSpc>
            </a:pPr>
            <a:r>
              <a:rPr lang="en-US" altLang="en-US" sz="2000"/>
              <a:t>2. Recognition of Need for Privacy Guarantees</a:t>
            </a:r>
            <a:r>
              <a:rPr lang="en-US" altLang="en-US"/>
              <a:t> </a:t>
            </a:r>
            <a:r>
              <a:rPr lang="en-US" altLang="en-US" sz="1600"/>
              <a:t>(2)</a:t>
            </a:r>
          </a:p>
        </p:txBody>
      </p:sp>
      <p:sp>
        <p:nvSpPr>
          <p:cNvPr id="14338" name="Rectangle 2">
            <a:extLst>
              <a:ext uri="{FF2B5EF4-FFF2-40B4-BE49-F238E27FC236}">
                <a16:creationId xmlns:a16="http://schemas.microsoft.com/office/drawing/2014/main" id="{C63447EB-2BF0-7DEC-78A7-E494EA925974}"/>
              </a:ext>
            </a:extLst>
          </p:cNvPr>
          <p:cNvSpPr>
            <a:spLocks noGrp="1" noChangeArrowheads="1"/>
          </p:cNvSpPr>
          <p:nvPr>
            <p:ph idx="1"/>
          </p:nvPr>
        </p:nvSpPr>
        <p:spPr>
          <a:xfrm>
            <a:off x="1828800" y="1365250"/>
            <a:ext cx="8650288" cy="5492750"/>
          </a:xfrm>
        </p:spPr>
        <p:txBody>
          <a:bodyPr>
            <a:normAutofit fontScale="92500" lnSpcReduction="10000"/>
          </a:bodyPr>
          <a:lstStyle/>
          <a:p>
            <a:pPr eaLnBrk="1" hangingPunct="1">
              <a:lnSpc>
                <a:spcPct val="90000"/>
              </a:lnSpc>
            </a:pPr>
            <a:r>
              <a:rPr lang="en-US" altLang="en-US" sz="2400"/>
              <a:t>By computer </a:t>
            </a:r>
            <a:r>
              <a:rPr lang="en-US" altLang="en-US" sz="2400">
                <a:solidFill>
                  <a:srgbClr val="0000FF"/>
                </a:solidFill>
              </a:rPr>
              <a:t>industry research</a:t>
            </a:r>
            <a:r>
              <a:rPr lang="pl-PL" altLang="en-US" sz="2400"/>
              <a:t> </a:t>
            </a:r>
            <a:r>
              <a:rPr lang="pl-PL" altLang="en-US" sz="1800">
                <a:solidFill>
                  <a:srgbClr val="5F5F5F"/>
                </a:solidFill>
              </a:rPr>
              <a:t>(examples)</a:t>
            </a:r>
            <a:endParaRPr lang="en-US" altLang="en-US" sz="2000">
              <a:solidFill>
                <a:srgbClr val="5F5F5F"/>
              </a:solidFill>
            </a:endParaRPr>
          </a:p>
          <a:p>
            <a:pPr lvl="1" eaLnBrk="1" hangingPunct="1">
              <a:lnSpc>
                <a:spcPct val="90000"/>
              </a:lnSpc>
            </a:pPr>
            <a:r>
              <a:rPr lang="en-US" altLang="en-US" sz="2000">
                <a:solidFill>
                  <a:schemeClr val="folHlink"/>
                </a:solidFill>
              </a:rPr>
              <a:t>Microsoft Research</a:t>
            </a:r>
          </a:p>
          <a:p>
            <a:pPr lvl="2" eaLnBrk="1" hangingPunct="1">
              <a:lnSpc>
                <a:spcPct val="90000"/>
              </a:lnSpc>
            </a:pPr>
            <a:r>
              <a:rPr lang="en-US" altLang="en-US" sz="1800"/>
              <a:t>The biggest research challenges:</a:t>
            </a:r>
          </a:p>
          <a:p>
            <a:pPr lvl="2" eaLnBrk="1" hangingPunct="1">
              <a:lnSpc>
                <a:spcPct val="90000"/>
              </a:lnSpc>
              <a:buFont typeface="Wingdings" panose="05000000000000000000" pitchFamily="2" charset="2"/>
              <a:buNone/>
            </a:pPr>
            <a:r>
              <a:rPr lang="en-US" altLang="en-US" sz="1800"/>
              <a:t>	</a:t>
            </a:r>
            <a:r>
              <a:rPr lang="en-US" altLang="en-US" sz="1400">
                <a:solidFill>
                  <a:srgbClr val="5F5F5F"/>
                </a:solidFill>
              </a:rPr>
              <a:t>According to Dr. Rick Rashid, Senior Vice President for Research</a:t>
            </a:r>
          </a:p>
          <a:p>
            <a:pPr lvl="3" eaLnBrk="1" hangingPunct="1">
              <a:lnSpc>
                <a:spcPct val="90000"/>
              </a:lnSpc>
            </a:pPr>
            <a:r>
              <a:rPr lang="en-US" altLang="en-US" sz="1600"/>
              <a:t>Reliability / Security / </a:t>
            </a:r>
            <a:r>
              <a:rPr lang="en-US" altLang="en-US" sz="1600">
                <a:solidFill>
                  <a:schemeClr val="folHlink"/>
                </a:solidFill>
              </a:rPr>
              <a:t>Privacy </a:t>
            </a:r>
            <a:r>
              <a:rPr lang="en-US" altLang="en-US" sz="1600"/>
              <a:t>/ Business Integrity</a:t>
            </a:r>
          </a:p>
          <a:p>
            <a:pPr lvl="4" eaLnBrk="1" hangingPunct="1">
              <a:lnSpc>
                <a:spcPct val="90000"/>
              </a:lnSpc>
            </a:pPr>
            <a:r>
              <a:rPr lang="en-US" altLang="en-US" sz="1400"/>
              <a:t>Broader: application integrity (just “integrity?”)</a:t>
            </a:r>
          </a:p>
          <a:p>
            <a:pPr lvl="4" eaLnBrk="1" hangingPunct="1">
              <a:lnSpc>
                <a:spcPct val="90000"/>
              </a:lnSpc>
            </a:pPr>
            <a:endParaRPr lang="en-US" altLang="en-US" sz="800"/>
          </a:p>
          <a:p>
            <a:pPr lvl="2" eaLnBrk="1" hangingPunct="1">
              <a:lnSpc>
                <a:spcPct val="90000"/>
              </a:lnSpc>
              <a:spcBef>
                <a:spcPct val="0"/>
              </a:spcBef>
              <a:buFont typeface="Wingdings" panose="05000000000000000000" pitchFamily="2" charset="2"/>
              <a:buNone/>
            </a:pPr>
            <a:r>
              <a:rPr lang="en-US" altLang="en-US" sz="1800"/>
              <a:t>	=&gt; MS Trustworthy Computing Initiative</a:t>
            </a:r>
          </a:p>
          <a:p>
            <a:pPr lvl="2" eaLnBrk="1" hangingPunct="1">
              <a:lnSpc>
                <a:spcPct val="90000"/>
              </a:lnSpc>
              <a:spcBef>
                <a:spcPct val="0"/>
              </a:spcBef>
              <a:buFont typeface="Wingdings" panose="05000000000000000000" pitchFamily="2" charset="2"/>
              <a:buNone/>
            </a:pPr>
            <a:endParaRPr lang="en-US" altLang="en-US" sz="800"/>
          </a:p>
          <a:p>
            <a:pPr lvl="2" eaLnBrk="1" hangingPunct="1">
              <a:lnSpc>
                <a:spcPct val="90000"/>
              </a:lnSpc>
            </a:pPr>
            <a:r>
              <a:rPr lang="en-US" altLang="en-US" sz="1800">
                <a:solidFill>
                  <a:schemeClr val="folHlink"/>
                </a:solidFill>
              </a:rPr>
              <a:t>Topics include:</a:t>
            </a:r>
            <a:r>
              <a:rPr lang="en-US" altLang="en-US" sz="1800"/>
              <a:t> DRM—digital rights management (incl. watermarking surviving photo editing attacks), software rights protection, intellectual property and content protection, database privacy and p.-p. data mining, anonymous e-cash, anti-spyware </a:t>
            </a:r>
          </a:p>
          <a:p>
            <a:pPr lvl="2" eaLnBrk="1" hangingPunct="1">
              <a:lnSpc>
                <a:spcPct val="90000"/>
              </a:lnSpc>
            </a:pPr>
            <a:endParaRPr lang="en-US" altLang="en-US" sz="900"/>
          </a:p>
          <a:p>
            <a:pPr lvl="1" eaLnBrk="1" hangingPunct="1">
              <a:lnSpc>
                <a:spcPct val="90000"/>
              </a:lnSpc>
            </a:pPr>
            <a:r>
              <a:rPr lang="en-US" altLang="en-US" sz="2000">
                <a:solidFill>
                  <a:schemeClr val="folHlink"/>
                </a:solidFill>
              </a:rPr>
              <a:t>IBM</a:t>
            </a:r>
            <a:r>
              <a:rPr lang="en-US" altLang="en-US" sz="2000"/>
              <a:t> (incl. Privacy Research Institute)</a:t>
            </a:r>
          </a:p>
          <a:p>
            <a:pPr lvl="2" eaLnBrk="1" hangingPunct="1">
              <a:lnSpc>
                <a:spcPct val="90000"/>
              </a:lnSpc>
            </a:pPr>
            <a:r>
              <a:rPr lang="en-US" altLang="en-US" sz="1800">
                <a:solidFill>
                  <a:schemeClr val="folHlink"/>
                </a:solidFill>
              </a:rPr>
              <a:t>Topics include:</a:t>
            </a:r>
            <a:r>
              <a:rPr lang="en-US" altLang="en-US" sz="1800"/>
              <a:t> pseudonymity for e-commerce, EPA and EPAL—enterprise privacy architecture and language, RFID privacy, p.-p. video surveillance, federated identity management (for enterprise federations), p.-p. data mining and p.-p.mining of association rules, hippocratic (p.-p.) databases, online privacy monitoring</a:t>
            </a:r>
          </a:p>
          <a:p>
            <a:pPr lvl="2" eaLnBrk="1" hangingPunct="1">
              <a:lnSpc>
                <a:spcPct val="90000"/>
              </a:lnSpc>
              <a:buFont typeface="Wingdings" panose="05000000000000000000" pitchFamily="2" charset="2"/>
              <a:buNone/>
            </a:pPr>
            <a:endParaRPr lang="en-US" altLang="en-US"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90FFD867-03C6-AB8F-A9A0-3AB84E8A936A}"/>
              </a:ext>
            </a:extLst>
          </p:cNvPr>
          <p:cNvSpPr>
            <a:spLocks noGrp="1" noChangeArrowheads="1"/>
          </p:cNvSpPr>
          <p:nvPr>
            <p:ph type="title"/>
          </p:nvPr>
        </p:nvSpPr>
        <p:spPr>
          <a:xfrm>
            <a:off x="2763839" y="50800"/>
            <a:ext cx="7793037" cy="844550"/>
          </a:xfrm>
          <a:noFill/>
        </p:spPr>
        <p:txBody>
          <a:bodyPr/>
          <a:lstStyle/>
          <a:p>
            <a:pPr eaLnBrk="1" hangingPunct="1">
              <a:lnSpc>
                <a:spcPct val="80000"/>
              </a:lnSpc>
            </a:pPr>
            <a:r>
              <a:rPr lang="en-US" altLang="en-US" sz="2000"/>
              <a:t>2. Recognition of Need for Privacy Guarantees</a:t>
            </a:r>
            <a:r>
              <a:rPr lang="en-US" altLang="en-US"/>
              <a:t> </a:t>
            </a:r>
            <a:r>
              <a:rPr lang="en-US" altLang="en-US" sz="1600"/>
              <a:t>(3)</a:t>
            </a:r>
          </a:p>
        </p:txBody>
      </p:sp>
      <p:sp>
        <p:nvSpPr>
          <p:cNvPr id="16386" name="Rectangle 2">
            <a:extLst>
              <a:ext uri="{FF2B5EF4-FFF2-40B4-BE49-F238E27FC236}">
                <a16:creationId xmlns:a16="http://schemas.microsoft.com/office/drawing/2014/main" id="{375A9657-A05F-A098-9A66-B5B40AA774BF}"/>
              </a:ext>
            </a:extLst>
          </p:cNvPr>
          <p:cNvSpPr>
            <a:spLocks noGrp="1" noChangeArrowheads="1"/>
          </p:cNvSpPr>
          <p:nvPr>
            <p:ph idx="1"/>
          </p:nvPr>
        </p:nvSpPr>
        <p:spPr>
          <a:xfrm>
            <a:off x="1828800" y="1181101"/>
            <a:ext cx="8839200" cy="5389563"/>
          </a:xfrm>
        </p:spPr>
        <p:txBody>
          <a:bodyPr>
            <a:normAutofit fontScale="92500" lnSpcReduction="10000"/>
          </a:bodyPr>
          <a:lstStyle/>
          <a:p>
            <a:pPr eaLnBrk="1" hangingPunct="1">
              <a:lnSpc>
                <a:spcPct val="80000"/>
              </a:lnSpc>
            </a:pPr>
            <a:r>
              <a:rPr lang="en-US" altLang="en-US" sz="2400"/>
              <a:t>By academic researchers</a:t>
            </a:r>
            <a:r>
              <a:rPr lang="pl-PL" altLang="en-US" sz="2400"/>
              <a:t> </a:t>
            </a:r>
            <a:r>
              <a:rPr lang="pl-PL" altLang="en-US" sz="1800">
                <a:solidFill>
                  <a:srgbClr val="5F5F5F"/>
                </a:solidFill>
              </a:rPr>
              <a:t>(examples</a:t>
            </a:r>
            <a:r>
              <a:rPr lang="en-US" altLang="en-US" sz="1800">
                <a:solidFill>
                  <a:srgbClr val="5F5F5F"/>
                </a:solidFill>
              </a:rPr>
              <a:t> from the U.S.A.</a:t>
            </a:r>
            <a:r>
              <a:rPr lang="pl-PL" altLang="en-US" sz="1800">
                <a:solidFill>
                  <a:srgbClr val="5F5F5F"/>
                </a:solidFill>
              </a:rPr>
              <a:t>)</a:t>
            </a:r>
            <a:endParaRPr lang="en-US" altLang="en-US" sz="1800">
              <a:solidFill>
                <a:srgbClr val="5F5F5F"/>
              </a:solidFill>
            </a:endParaRPr>
          </a:p>
          <a:p>
            <a:pPr lvl="1" eaLnBrk="1" hangingPunct="1">
              <a:lnSpc>
                <a:spcPct val="80000"/>
              </a:lnSpc>
            </a:pPr>
            <a:r>
              <a:rPr lang="en-US" altLang="en-US" sz="2000"/>
              <a:t>CMU and Privacy Technology Center</a:t>
            </a:r>
          </a:p>
          <a:p>
            <a:pPr lvl="2" eaLnBrk="1" hangingPunct="1">
              <a:lnSpc>
                <a:spcPct val="80000"/>
              </a:lnSpc>
            </a:pPr>
            <a:r>
              <a:rPr lang="en-US" altLang="en-US" sz="1800"/>
              <a:t>Latanya Sweeney (k-anonymity, SOS—Surveillance of Surveillances, genomic privacy)</a:t>
            </a:r>
            <a:endParaRPr lang="en-US" altLang="en-US" sz="1800">
              <a:solidFill>
                <a:schemeClr val="hlink"/>
              </a:solidFill>
            </a:endParaRPr>
          </a:p>
          <a:p>
            <a:pPr lvl="2" eaLnBrk="1" hangingPunct="1">
              <a:lnSpc>
                <a:spcPct val="80000"/>
              </a:lnSpc>
            </a:pPr>
            <a:r>
              <a:rPr lang="en-US" altLang="en-US" sz="1800"/>
              <a:t>Mike Reiter (Crowds – anonymity)</a:t>
            </a:r>
          </a:p>
          <a:p>
            <a:pPr lvl="2" eaLnBrk="1" hangingPunct="1">
              <a:lnSpc>
                <a:spcPct val="80000"/>
              </a:lnSpc>
            </a:pPr>
            <a:endParaRPr lang="en-US" altLang="en-US" sz="900"/>
          </a:p>
          <a:p>
            <a:pPr lvl="1" eaLnBrk="1" hangingPunct="1">
              <a:lnSpc>
                <a:spcPct val="80000"/>
              </a:lnSpc>
            </a:pPr>
            <a:r>
              <a:rPr lang="en-US" altLang="en-US" sz="2000"/>
              <a:t>Purdue University – CS and CERIAS</a:t>
            </a:r>
          </a:p>
          <a:p>
            <a:pPr lvl="2" eaLnBrk="1" hangingPunct="1">
              <a:lnSpc>
                <a:spcPct val="80000"/>
              </a:lnSpc>
            </a:pPr>
            <a:r>
              <a:rPr lang="en-US" altLang="en-US" sz="1800"/>
              <a:t>Elisa Bertino (trust negotiation languages and privacy)</a:t>
            </a:r>
            <a:endParaRPr lang="en-US" altLang="en-US" sz="1800">
              <a:solidFill>
                <a:schemeClr val="hlink"/>
              </a:solidFill>
            </a:endParaRPr>
          </a:p>
          <a:p>
            <a:pPr lvl="2" eaLnBrk="1" hangingPunct="1">
              <a:lnSpc>
                <a:spcPct val="80000"/>
              </a:lnSpc>
            </a:pPr>
            <a:r>
              <a:rPr lang="en-US" altLang="en-US" sz="1800"/>
              <a:t>Bharat Bhargava (privacy-trust tradeoff, privacy metrics, p.-p.  data dissemination, p.-p. location-based routing and services in networks)</a:t>
            </a:r>
          </a:p>
          <a:p>
            <a:pPr lvl="2" eaLnBrk="1" hangingPunct="1">
              <a:lnSpc>
                <a:spcPct val="80000"/>
              </a:lnSpc>
            </a:pPr>
            <a:r>
              <a:rPr lang="en-US" altLang="en-US" sz="1800"/>
              <a:t>Chris Clifton (p.-p. data mining)</a:t>
            </a:r>
            <a:endParaRPr lang="en-US" altLang="en-US" sz="1800">
              <a:solidFill>
                <a:schemeClr val="hlink"/>
              </a:solidFill>
            </a:endParaRPr>
          </a:p>
          <a:p>
            <a:pPr lvl="2" eaLnBrk="1" hangingPunct="1">
              <a:lnSpc>
                <a:spcPct val="80000"/>
              </a:lnSpc>
            </a:pPr>
            <a:r>
              <a:rPr lang="en-US" altLang="en-US" sz="1800"/>
              <a:t>Leszek Lilien (p.-p. data disemination)</a:t>
            </a:r>
          </a:p>
          <a:p>
            <a:pPr lvl="2" eaLnBrk="1" hangingPunct="1">
              <a:lnSpc>
                <a:spcPct val="80000"/>
              </a:lnSpc>
              <a:buFont typeface="Wingdings" panose="05000000000000000000" pitchFamily="2" charset="2"/>
              <a:buNone/>
            </a:pPr>
            <a:endParaRPr lang="en-US" altLang="en-US" sz="700"/>
          </a:p>
          <a:p>
            <a:pPr lvl="1" eaLnBrk="1" hangingPunct="1">
              <a:lnSpc>
                <a:spcPct val="80000"/>
              </a:lnSpc>
            </a:pPr>
            <a:r>
              <a:rPr lang="en-US" altLang="en-US" sz="2000"/>
              <a:t>UIUC</a:t>
            </a:r>
          </a:p>
          <a:p>
            <a:pPr lvl="2" eaLnBrk="1" hangingPunct="1">
              <a:lnSpc>
                <a:spcPct val="80000"/>
              </a:lnSpc>
            </a:pPr>
            <a:r>
              <a:rPr lang="en-US" altLang="en-US" sz="1800"/>
              <a:t>Roy Campbell (Mist – preserving location privacy in pervasive computing)</a:t>
            </a:r>
          </a:p>
          <a:p>
            <a:pPr lvl="2" eaLnBrk="1" hangingPunct="1">
              <a:lnSpc>
                <a:spcPct val="80000"/>
              </a:lnSpc>
            </a:pPr>
            <a:r>
              <a:rPr lang="en-US" altLang="en-US" sz="1800"/>
              <a:t>Marianne Winslett (trust negotiation w/ controled release of private credentials)</a:t>
            </a:r>
          </a:p>
          <a:p>
            <a:pPr lvl="2" eaLnBrk="1" hangingPunct="1">
              <a:lnSpc>
                <a:spcPct val="80000"/>
              </a:lnSpc>
            </a:pPr>
            <a:endParaRPr lang="en-US" altLang="en-US" sz="900"/>
          </a:p>
          <a:p>
            <a:pPr lvl="1" eaLnBrk="1" hangingPunct="1">
              <a:lnSpc>
                <a:spcPct val="80000"/>
              </a:lnSpc>
            </a:pPr>
            <a:r>
              <a:rPr lang="en-US" altLang="en-US" sz="2000"/>
              <a:t>U. of North Carolina Charlotte </a:t>
            </a:r>
          </a:p>
          <a:p>
            <a:pPr lvl="2" eaLnBrk="1" hangingPunct="1">
              <a:lnSpc>
                <a:spcPct val="80000"/>
              </a:lnSpc>
            </a:pPr>
            <a:r>
              <a:rPr lang="en-US" altLang="en-US" sz="1800"/>
              <a:t>Xintao Wu, Yongge Wang, Yuliang Zheng (p.-p. database testing and data mining)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783D7E2-194A-9250-2674-3716218D3468}"/>
              </a:ext>
            </a:extLst>
          </p:cNvPr>
          <p:cNvSpPr>
            <a:spLocks noGrp="1" noChangeArrowheads="1"/>
          </p:cNvSpPr>
          <p:nvPr>
            <p:ph type="title"/>
          </p:nvPr>
        </p:nvSpPr>
        <p:spPr>
          <a:xfrm>
            <a:off x="2673350" y="177801"/>
            <a:ext cx="7786688" cy="714375"/>
          </a:xfrm>
        </p:spPr>
        <p:txBody>
          <a:bodyPr>
            <a:normAutofit/>
          </a:bodyPr>
          <a:lstStyle/>
          <a:p>
            <a:pPr eaLnBrk="1" hangingPunct="1"/>
            <a:r>
              <a:rPr lang="en-US" altLang="en-US"/>
              <a:t>3. Threats to</a:t>
            </a:r>
            <a:r>
              <a:rPr lang="pl-PL" altLang="en-US"/>
              <a:t> Privacy</a:t>
            </a:r>
            <a:r>
              <a:rPr lang="pl-PL" altLang="en-US" sz="4000"/>
              <a:t> </a:t>
            </a:r>
            <a:r>
              <a:rPr lang="en-US" altLang="en-US" sz="1600"/>
              <a:t>(1)          </a:t>
            </a:r>
            <a:r>
              <a:rPr lang="en-US" altLang="en-US" sz="1400"/>
              <a:t>[cf. Simone Fischer-Hübner]</a:t>
            </a:r>
          </a:p>
        </p:txBody>
      </p:sp>
      <p:sp>
        <p:nvSpPr>
          <p:cNvPr id="18435" name="Rectangle 3">
            <a:extLst>
              <a:ext uri="{FF2B5EF4-FFF2-40B4-BE49-F238E27FC236}">
                <a16:creationId xmlns:a16="http://schemas.microsoft.com/office/drawing/2014/main" id="{312C5B74-B206-3B92-22D7-4A4B2DCEFB4E}"/>
              </a:ext>
            </a:extLst>
          </p:cNvPr>
          <p:cNvSpPr>
            <a:spLocks noGrp="1" noChangeArrowheads="1"/>
          </p:cNvSpPr>
          <p:nvPr>
            <p:ph idx="1"/>
          </p:nvPr>
        </p:nvSpPr>
        <p:spPr>
          <a:xfrm>
            <a:off x="2093914" y="1268414"/>
            <a:ext cx="8574087" cy="5589587"/>
          </a:xfrm>
        </p:spPr>
        <p:txBody>
          <a:bodyPr/>
          <a:lstStyle/>
          <a:p>
            <a:pPr eaLnBrk="1" hangingPunct="1">
              <a:spcBef>
                <a:spcPct val="0"/>
              </a:spcBef>
              <a:buFont typeface="Wingdings" panose="05000000000000000000" pitchFamily="2" charset="2"/>
              <a:buNone/>
            </a:pPr>
            <a:r>
              <a:rPr lang="en-US" altLang="en-US">
                <a:solidFill>
                  <a:srgbClr val="0000FF"/>
                </a:solidFill>
              </a:rPr>
              <a:t>1)</a:t>
            </a:r>
            <a:r>
              <a:rPr lang="en-US" altLang="en-US"/>
              <a:t> </a:t>
            </a:r>
            <a:r>
              <a:rPr lang="en-US" altLang="en-US" sz="2400"/>
              <a:t>Threats to privacy </a:t>
            </a:r>
            <a:r>
              <a:rPr lang="en-US" altLang="en-US" sz="2400">
                <a:solidFill>
                  <a:srgbClr val="0000FF"/>
                </a:solidFill>
              </a:rPr>
              <a:t>at application level</a:t>
            </a:r>
          </a:p>
          <a:p>
            <a:pPr eaLnBrk="1" hangingPunct="1">
              <a:spcBef>
                <a:spcPct val="0"/>
              </a:spcBef>
              <a:buClr>
                <a:srgbClr val="0000FF"/>
              </a:buClr>
              <a:buSzTx/>
              <a:buFont typeface="Wingdings" panose="05000000000000000000" pitchFamily="2" charset="2"/>
              <a:buChar char="§"/>
            </a:pPr>
            <a:r>
              <a:rPr lang="en-US" altLang="en-US" sz="2400"/>
              <a:t>Threats to </a:t>
            </a:r>
            <a:r>
              <a:rPr lang="en-US" altLang="en-US" sz="2400">
                <a:solidFill>
                  <a:srgbClr val="0000FF"/>
                </a:solidFill>
              </a:rPr>
              <a:t>collection</a:t>
            </a:r>
            <a:r>
              <a:rPr lang="en-US" altLang="en-US" sz="2400"/>
              <a:t> / </a:t>
            </a:r>
            <a:r>
              <a:rPr lang="en-US" altLang="en-US" sz="2400">
                <a:solidFill>
                  <a:srgbClr val="0000FF"/>
                </a:solidFill>
              </a:rPr>
              <a:t>transmission</a:t>
            </a:r>
            <a:r>
              <a:rPr lang="en-US" altLang="en-US" sz="2400"/>
              <a:t> of large quantities </a:t>
            </a:r>
            <a:r>
              <a:rPr lang="en-US" altLang="en-US" sz="2400">
                <a:solidFill>
                  <a:srgbClr val="0000FF"/>
                </a:solidFill>
              </a:rPr>
              <a:t>of personal data</a:t>
            </a:r>
          </a:p>
          <a:p>
            <a:pPr lvl="1" eaLnBrk="1" hangingPunct="1">
              <a:spcBef>
                <a:spcPct val="0"/>
              </a:spcBef>
            </a:pPr>
            <a:r>
              <a:rPr lang="en-US" altLang="en-US" sz="2000"/>
              <a:t>Incl. projects for new applications on Information Highway, e.g.:</a:t>
            </a:r>
          </a:p>
          <a:p>
            <a:pPr lvl="2" eaLnBrk="1" hangingPunct="1">
              <a:spcBef>
                <a:spcPct val="0"/>
              </a:spcBef>
            </a:pPr>
            <a:r>
              <a:rPr lang="en-US" altLang="en-US"/>
              <a:t>Health Networks / Public administration Networks</a:t>
            </a:r>
          </a:p>
          <a:p>
            <a:pPr lvl="2" eaLnBrk="1" hangingPunct="1">
              <a:spcBef>
                <a:spcPct val="0"/>
              </a:spcBef>
            </a:pPr>
            <a:r>
              <a:rPr lang="en-US" altLang="en-US"/>
              <a:t>Research Networks / Electronic Commerce / Teleworking</a:t>
            </a:r>
          </a:p>
          <a:p>
            <a:pPr lvl="2" eaLnBrk="1" hangingPunct="1">
              <a:spcBef>
                <a:spcPct val="0"/>
              </a:spcBef>
            </a:pPr>
            <a:r>
              <a:rPr lang="en-US" altLang="en-US"/>
              <a:t>Distance Learning / Private use</a:t>
            </a:r>
          </a:p>
          <a:p>
            <a:pPr lvl="2" eaLnBrk="1" hangingPunct="1">
              <a:spcBef>
                <a:spcPct val="0"/>
              </a:spcBef>
            </a:pPr>
            <a:endParaRPr lang="en-US" altLang="en-US"/>
          </a:p>
          <a:p>
            <a:pPr lvl="1" eaLnBrk="1" hangingPunct="1">
              <a:spcBef>
                <a:spcPct val="0"/>
              </a:spcBef>
            </a:pPr>
            <a:r>
              <a:rPr lang="en-US" altLang="en-US" sz="2000"/>
              <a:t>Example: Information infrastructure for a better healthcare</a:t>
            </a:r>
            <a:r>
              <a:rPr lang="en-US" altLang="en-US" sz="1800"/>
              <a:t> 		         </a:t>
            </a:r>
            <a:r>
              <a:rPr lang="en-US" altLang="en-US" sz="1200"/>
              <a:t>[cf. Danish "INFO-Society 2000"- or Bangemann-Report]</a:t>
            </a:r>
          </a:p>
          <a:p>
            <a:pPr lvl="2" eaLnBrk="1" hangingPunct="1">
              <a:spcBef>
                <a:spcPct val="0"/>
              </a:spcBef>
            </a:pPr>
            <a:r>
              <a:rPr lang="en-US" altLang="en-US" sz="1800"/>
              <a:t>National and European healthcare networks for the interchange of information</a:t>
            </a:r>
          </a:p>
          <a:p>
            <a:pPr lvl="2" eaLnBrk="1" hangingPunct="1">
              <a:spcBef>
                <a:spcPct val="0"/>
              </a:spcBef>
            </a:pPr>
            <a:r>
              <a:rPr lang="en-US" altLang="en-US" sz="1800"/>
              <a:t>Interchange of (standardized) electronic patient case files</a:t>
            </a:r>
          </a:p>
          <a:p>
            <a:pPr lvl="2" eaLnBrk="1" hangingPunct="1">
              <a:spcBef>
                <a:spcPct val="0"/>
              </a:spcBef>
            </a:pPr>
            <a:r>
              <a:rPr lang="en-US" altLang="en-US" sz="1800"/>
              <a:t>Systems for tele-diagnosing and clinical treatment</a:t>
            </a:r>
          </a:p>
          <a:p>
            <a:pPr lvl="2" eaLnBrk="1" hangingPunct="1">
              <a:spcBef>
                <a:spcPct val="0"/>
              </a:spcBef>
            </a:pPr>
            <a:endParaRPr lang="en-US" altLang="en-US"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2D515CF-A0D7-7F21-D3CD-92F9B9CB9AD2}"/>
              </a:ext>
            </a:extLst>
          </p:cNvPr>
          <p:cNvSpPr>
            <a:spLocks noGrp="1" noChangeArrowheads="1"/>
          </p:cNvSpPr>
          <p:nvPr>
            <p:ph type="title"/>
          </p:nvPr>
        </p:nvSpPr>
        <p:spPr>
          <a:xfrm>
            <a:off x="2673350" y="177801"/>
            <a:ext cx="7786688" cy="714375"/>
          </a:xfrm>
        </p:spPr>
        <p:txBody>
          <a:bodyPr/>
          <a:lstStyle/>
          <a:p>
            <a:pPr eaLnBrk="1" hangingPunct="1"/>
            <a:r>
              <a:rPr lang="en-US" altLang="en-US" sz="2000"/>
              <a:t>3. Threat to</a:t>
            </a:r>
            <a:r>
              <a:rPr lang="pl-PL" altLang="en-US" sz="2000"/>
              <a:t> Privacy</a:t>
            </a:r>
            <a:r>
              <a:rPr lang="pl-PL" altLang="en-US" sz="4000"/>
              <a:t> </a:t>
            </a:r>
            <a:r>
              <a:rPr lang="en-US" altLang="en-US" sz="1600"/>
              <a:t>(2) 	           		         </a:t>
            </a:r>
            <a:r>
              <a:rPr lang="en-US" altLang="en-US" sz="1400"/>
              <a:t>[cf. Simone Fischer-Hübner]</a:t>
            </a:r>
          </a:p>
        </p:txBody>
      </p:sp>
      <p:sp>
        <p:nvSpPr>
          <p:cNvPr id="20483" name="Rectangle 3">
            <a:extLst>
              <a:ext uri="{FF2B5EF4-FFF2-40B4-BE49-F238E27FC236}">
                <a16:creationId xmlns:a16="http://schemas.microsoft.com/office/drawing/2014/main" id="{F26834D7-6FC0-28BF-3A9C-44EE2EC1306C}"/>
              </a:ext>
            </a:extLst>
          </p:cNvPr>
          <p:cNvSpPr>
            <a:spLocks noGrp="1" noChangeArrowheads="1"/>
          </p:cNvSpPr>
          <p:nvPr>
            <p:ph idx="1"/>
          </p:nvPr>
        </p:nvSpPr>
        <p:spPr/>
        <p:txBody>
          <a:bodyPr>
            <a:normAutofit fontScale="40000" lnSpcReduction="20000"/>
          </a:bodyPr>
          <a:lstStyle/>
          <a:p>
            <a:pPr marL="609600" indent="-609600">
              <a:spcBef>
                <a:spcPct val="0"/>
              </a:spcBef>
              <a:buNone/>
            </a:pPr>
            <a:r>
              <a:rPr lang="en-US" altLang="en-US" sz="2400">
                <a:solidFill>
                  <a:srgbClr val="0000FF"/>
                </a:solidFill>
              </a:rPr>
              <a:t>2)</a:t>
            </a:r>
            <a:r>
              <a:rPr lang="en-US" altLang="en-US" sz="2400"/>
              <a:t> Threats to privacy </a:t>
            </a:r>
            <a:r>
              <a:rPr lang="en-US" altLang="en-US" sz="2400">
                <a:solidFill>
                  <a:srgbClr val="0000FF"/>
                </a:solidFill>
              </a:rPr>
              <a:t>at communication level</a:t>
            </a:r>
          </a:p>
          <a:p>
            <a:pPr marL="609600" indent="-609600">
              <a:spcBef>
                <a:spcPct val="0"/>
              </a:spcBef>
              <a:buNone/>
            </a:pPr>
            <a:endParaRPr lang="en-US" altLang="en-US" sz="800">
              <a:solidFill>
                <a:srgbClr val="0000FF"/>
              </a:solidFill>
            </a:endParaRPr>
          </a:p>
          <a:p>
            <a:pPr marL="609600" indent="-609600">
              <a:spcBef>
                <a:spcPct val="0"/>
              </a:spcBef>
            </a:pPr>
            <a:r>
              <a:rPr lang="en-US" altLang="en-US" sz="2400"/>
              <a:t>Threats to anonymity of </a:t>
            </a:r>
            <a:r>
              <a:rPr lang="en-US" altLang="en-US" sz="2400">
                <a:solidFill>
                  <a:srgbClr val="0000FF"/>
                </a:solidFill>
              </a:rPr>
              <a:t>sender</a:t>
            </a:r>
            <a:r>
              <a:rPr lang="en-US" altLang="en-US" sz="2400"/>
              <a:t> / </a:t>
            </a:r>
            <a:r>
              <a:rPr lang="en-US" altLang="en-US" sz="2400">
                <a:solidFill>
                  <a:srgbClr val="0000FF"/>
                </a:solidFill>
              </a:rPr>
              <a:t>forwarder </a:t>
            </a:r>
            <a:r>
              <a:rPr lang="en-US" altLang="en-US" sz="2400"/>
              <a:t>/ </a:t>
            </a:r>
            <a:r>
              <a:rPr lang="en-US" altLang="en-US" sz="2400">
                <a:solidFill>
                  <a:srgbClr val="0000FF"/>
                </a:solidFill>
              </a:rPr>
              <a:t>receiver</a:t>
            </a:r>
          </a:p>
          <a:p>
            <a:pPr marL="609600" indent="-609600">
              <a:spcBef>
                <a:spcPct val="0"/>
              </a:spcBef>
            </a:pPr>
            <a:endParaRPr lang="en-US" altLang="en-US" sz="800"/>
          </a:p>
          <a:p>
            <a:pPr marL="609600" indent="-609600">
              <a:spcBef>
                <a:spcPct val="0"/>
              </a:spcBef>
            </a:pPr>
            <a:r>
              <a:rPr lang="en-US" altLang="en-US" sz="2400"/>
              <a:t>Threats to anonymity of </a:t>
            </a:r>
            <a:r>
              <a:rPr lang="en-US" altLang="en-US" sz="2400">
                <a:solidFill>
                  <a:srgbClr val="0000FF"/>
                </a:solidFill>
              </a:rPr>
              <a:t>service provider</a:t>
            </a:r>
          </a:p>
          <a:p>
            <a:pPr marL="609600" indent="-609600">
              <a:spcBef>
                <a:spcPct val="0"/>
              </a:spcBef>
            </a:pPr>
            <a:endParaRPr lang="en-US" altLang="en-US" sz="800"/>
          </a:p>
          <a:p>
            <a:pPr marL="609600" indent="-609600">
              <a:spcBef>
                <a:spcPct val="0"/>
              </a:spcBef>
            </a:pPr>
            <a:r>
              <a:rPr lang="en-US" altLang="en-US" sz="2400"/>
              <a:t>Threats to </a:t>
            </a:r>
            <a:r>
              <a:rPr lang="en-US" altLang="en-US" sz="2400">
                <a:solidFill>
                  <a:srgbClr val="0000FF"/>
                </a:solidFill>
              </a:rPr>
              <a:t>privacy of communication</a:t>
            </a:r>
          </a:p>
          <a:p>
            <a:pPr marL="990600" lvl="1" indent="-533400">
              <a:spcBef>
                <a:spcPct val="0"/>
              </a:spcBef>
            </a:pPr>
            <a:r>
              <a:rPr lang="en-US" altLang="en-US" sz="2000"/>
              <a:t>E.g., via monitoring / logging of transactional data</a:t>
            </a:r>
          </a:p>
          <a:p>
            <a:pPr marL="1371600" lvl="2" indent="-457200">
              <a:spcBef>
                <a:spcPct val="0"/>
              </a:spcBef>
            </a:pPr>
            <a:r>
              <a:rPr lang="en-US" altLang="en-US" sz="1800"/>
              <a:t>Extraction of user profiles &amp; its long-term storage</a:t>
            </a:r>
          </a:p>
          <a:p>
            <a:pPr marL="1371600" lvl="2" indent="-457200">
              <a:spcBef>
                <a:spcPct val="0"/>
              </a:spcBef>
            </a:pPr>
            <a:endParaRPr lang="en-US" altLang="en-US" sz="1800"/>
          </a:p>
          <a:p>
            <a:pPr marL="609600" indent="-609600">
              <a:spcBef>
                <a:spcPct val="0"/>
              </a:spcBef>
              <a:buNone/>
            </a:pPr>
            <a:endParaRPr lang="en-US" altLang="en-US" sz="1800"/>
          </a:p>
          <a:p>
            <a:pPr marL="609600" indent="-609600">
              <a:spcBef>
                <a:spcPct val="0"/>
              </a:spcBef>
              <a:buNone/>
            </a:pPr>
            <a:r>
              <a:rPr lang="en-US" altLang="en-US" sz="2400">
                <a:solidFill>
                  <a:srgbClr val="0000FF"/>
                </a:solidFill>
              </a:rPr>
              <a:t>3)</a:t>
            </a:r>
            <a:r>
              <a:rPr lang="en-US" altLang="en-US" sz="2400"/>
              <a:t> Threats to privacy </a:t>
            </a:r>
            <a:r>
              <a:rPr lang="en-US" altLang="en-US" sz="2400">
                <a:solidFill>
                  <a:srgbClr val="0000FF"/>
                </a:solidFill>
              </a:rPr>
              <a:t>at system level</a:t>
            </a:r>
          </a:p>
          <a:p>
            <a:pPr marL="609600" indent="-609600">
              <a:spcBef>
                <a:spcPct val="0"/>
              </a:spcBef>
              <a:buNone/>
            </a:pPr>
            <a:endParaRPr lang="en-US" altLang="en-US" sz="800">
              <a:solidFill>
                <a:srgbClr val="0000FF"/>
              </a:solidFill>
            </a:endParaRPr>
          </a:p>
          <a:p>
            <a:pPr marL="609600" indent="-609600">
              <a:spcBef>
                <a:spcPct val="0"/>
              </a:spcBef>
            </a:pPr>
            <a:r>
              <a:rPr lang="en-US" altLang="en-US" sz="2000"/>
              <a:t>E.g., threats at system access level</a:t>
            </a:r>
          </a:p>
          <a:p>
            <a:pPr marL="609600" indent="-609600">
              <a:spcBef>
                <a:spcPct val="0"/>
              </a:spcBef>
            </a:pPr>
            <a:endParaRPr lang="en-US" altLang="en-US" sz="2400"/>
          </a:p>
          <a:p>
            <a:pPr marL="609600" indent="-609600">
              <a:spcBef>
                <a:spcPct val="0"/>
              </a:spcBef>
              <a:buNone/>
            </a:pPr>
            <a:endParaRPr lang="en-US" altLang="en-US" sz="1800"/>
          </a:p>
          <a:p>
            <a:pPr marL="609600" indent="-609600">
              <a:spcBef>
                <a:spcPct val="0"/>
              </a:spcBef>
              <a:buNone/>
            </a:pPr>
            <a:r>
              <a:rPr lang="en-US" altLang="en-US" sz="2400">
                <a:solidFill>
                  <a:srgbClr val="0000FF"/>
                </a:solidFill>
              </a:rPr>
              <a:t>4)</a:t>
            </a:r>
            <a:r>
              <a:rPr lang="en-US" altLang="en-US" sz="2400"/>
              <a:t> Threats to privacy </a:t>
            </a:r>
            <a:r>
              <a:rPr lang="en-US" altLang="en-US" sz="2400">
                <a:solidFill>
                  <a:srgbClr val="0000FF"/>
                </a:solidFill>
              </a:rPr>
              <a:t>in audit trails</a:t>
            </a:r>
          </a:p>
          <a:p>
            <a:pPr marL="609600" indent="-609600">
              <a:spcBef>
                <a:spcPct val="0"/>
              </a:spcBef>
            </a:pPr>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D5A4A3B-4D5D-FEAA-6C81-59863A9C11F7}"/>
              </a:ext>
            </a:extLst>
          </p:cNvPr>
          <p:cNvSpPr>
            <a:spLocks noGrp="1" noChangeArrowheads="1"/>
          </p:cNvSpPr>
          <p:nvPr>
            <p:ph type="title"/>
          </p:nvPr>
        </p:nvSpPr>
        <p:spPr>
          <a:xfrm>
            <a:off x="2673350" y="177801"/>
            <a:ext cx="7786688" cy="714375"/>
          </a:xfrm>
        </p:spPr>
        <p:txBody>
          <a:bodyPr/>
          <a:lstStyle/>
          <a:p>
            <a:pPr eaLnBrk="1" hangingPunct="1"/>
            <a:r>
              <a:rPr lang="en-US" altLang="en-US" sz="2000"/>
              <a:t>3. Threat to</a:t>
            </a:r>
            <a:r>
              <a:rPr lang="pl-PL" altLang="en-US" sz="2000"/>
              <a:t> Privacy</a:t>
            </a:r>
            <a:r>
              <a:rPr lang="en-US" altLang="en-US" sz="4000"/>
              <a:t> </a:t>
            </a:r>
            <a:r>
              <a:rPr lang="en-US" altLang="en-US" sz="1600"/>
              <a:t>(3) 	            		           </a:t>
            </a:r>
            <a:r>
              <a:rPr lang="en-US" altLang="en-US" sz="1400"/>
              <a:t>[cf. Simone Fischer-Hübner]</a:t>
            </a:r>
          </a:p>
        </p:txBody>
      </p:sp>
      <p:sp>
        <p:nvSpPr>
          <p:cNvPr id="22531" name="Rectangle 3">
            <a:extLst>
              <a:ext uri="{FF2B5EF4-FFF2-40B4-BE49-F238E27FC236}">
                <a16:creationId xmlns:a16="http://schemas.microsoft.com/office/drawing/2014/main" id="{0C709655-A73B-14BE-C0B4-04E97C588A9C}"/>
              </a:ext>
            </a:extLst>
          </p:cNvPr>
          <p:cNvSpPr>
            <a:spLocks noGrp="1" noChangeArrowheads="1"/>
          </p:cNvSpPr>
          <p:nvPr>
            <p:ph idx="1"/>
          </p:nvPr>
        </p:nvSpPr>
        <p:spPr/>
        <p:txBody>
          <a:bodyPr>
            <a:normAutofit fontScale="47500" lnSpcReduction="20000"/>
          </a:bodyPr>
          <a:lstStyle/>
          <a:p>
            <a:pPr eaLnBrk="1" hangingPunct="1">
              <a:lnSpc>
                <a:spcPct val="90000"/>
              </a:lnSpc>
            </a:pPr>
            <a:r>
              <a:rPr lang="en-US" altLang="en-US" sz="2400">
                <a:solidFill>
                  <a:srgbClr val="0000FF"/>
                </a:solidFill>
              </a:rPr>
              <a:t>Identity </a:t>
            </a:r>
            <a:r>
              <a:rPr lang="pl-PL" altLang="en-US" sz="2400">
                <a:solidFill>
                  <a:srgbClr val="0000FF"/>
                </a:solidFill>
              </a:rPr>
              <a:t>t</a:t>
            </a:r>
            <a:r>
              <a:rPr lang="en-US" altLang="en-US" sz="2400">
                <a:solidFill>
                  <a:srgbClr val="0000FF"/>
                </a:solidFill>
              </a:rPr>
              <a:t>heft</a:t>
            </a:r>
            <a:r>
              <a:rPr lang="pl-PL" altLang="en-US" sz="2400"/>
              <a:t> – the most serious crime against privacy</a:t>
            </a:r>
          </a:p>
          <a:p>
            <a:pPr eaLnBrk="1" hangingPunct="1">
              <a:lnSpc>
                <a:spcPct val="90000"/>
              </a:lnSpc>
            </a:pPr>
            <a:endParaRPr lang="en-US" altLang="en-US" sz="800"/>
          </a:p>
          <a:p>
            <a:pPr eaLnBrk="1" hangingPunct="1">
              <a:lnSpc>
                <a:spcPct val="90000"/>
              </a:lnSpc>
              <a:spcBef>
                <a:spcPct val="0"/>
              </a:spcBef>
            </a:pPr>
            <a:r>
              <a:rPr lang="pl-PL" altLang="en-US" sz="2400">
                <a:solidFill>
                  <a:srgbClr val="0000FF"/>
                </a:solidFill>
              </a:rPr>
              <a:t>Threats</a:t>
            </a:r>
            <a:r>
              <a:rPr lang="pl-PL" altLang="en-US" sz="2400"/>
              <a:t> to privacy</a:t>
            </a:r>
            <a:r>
              <a:rPr lang="en-US" altLang="en-US" sz="2400"/>
              <a:t> – another view</a:t>
            </a:r>
            <a:endParaRPr lang="pl-PL" altLang="en-US" sz="2400"/>
          </a:p>
          <a:p>
            <a:pPr lvl="1" eaLnBrk="1" hangingPunct="1">
              <a:lnSpc>
                <a:spcPct val="90000"/>
              </a:lnSpc>
              <a:spcBef>
                <a:spcPct val="0"/>
              </a:spcBef>
            </a:pPr>
            <a:r>
              <a:rPr lang="en-US" altLang="en-US"/>
              <a:t>Aggregation and </a:t>
            </a:r>
            <a:r>
              <a:rPr lang="pl-PL" altLang="en-US"/>
              <a:t>d</a:t>
            </a:r>
            <a:r>
              <a:rPr lang="en-US" altLang="en-US"/>
              <a:t>ata </a:t>
            </a:r>
            <a:r>
              <a:rPr lang="pl-PL" altLang="en-US"/>
              <a:t>m</a:t>
            </a:r>
            <a:r>
              <a:rPr lang="en-US" altLang="en-US"/>
              <a:t>ining</a:t>
            </a:r>
          </a:p>
          <a:p>
            <a:pPr lvl="1" eaLnBrk="1" hangingPunct="1">
              <a:lnSpc>
                <a:spcPct val="90000"/>
              </a:lnSpc>
              <a:spcBef>
                <a:spcPct val="0"/>
              </a:spcBef>
            </a:pPr>
            <a:r>
              <a:rPr lang="en-US" altLang="en-US"/>
              <a:t>Poor </a:t>
            </a:r>
            <a:r>
              <a:rPr lang="pl-PL" altLang="en-US"/>
              <a:t>s</a:t>
            </a:r>
            <a:r>
              <a:rPr lang="en-US" altLang="en-US"/>
              <a:t>ystem </a:t>
            </a:r>
            <a:r>
              <a:rPr lang="pl-PL" altLang="en-US"/>
              <a:t>s</a:t>
            </a:r>
            <a:r>
              <a:rPr lang="en-US" altLang="en-US"/>
              <a:t>ecurity</a:t>
            </a:r>
          </a:p>
          <a:p>
            <a:pPr lvl="1" eaLnBrk="1" hangingPunct="1">
              <a:lnSpc>
                <a:spcPct val="90000"/>
              </a:lnSpc>
              <a:spcBef>
                <a:spcPct val="0"/>
              </a:spcBef>
            </a:pPr>
            <a:r>
              <a:rPr lang="en-US" altLang="en-US"/>
              <a:t>Government </a:t>
            </a:r>
            <a:r>
              <a:rPr lang="pl-PL" altLang="en-US"/>
              <a:t>t</a:t>
            </a:r>
            <a:r>
              <a:rPr lang="en-US" altLang="en-US"/>
              <a:t>hreats</a:t>
            </a:r>
            <a:endParaRPr lang="pl-PL" altLang="en-US"/>
          </a:p>
          <a:p>
            <a:pPr lvl="2" eaLnBrk="1" hangingPunct="1">
              <a:lnSpc>
                <a:spcPct val="90000"/>
              </a:lnSpc>
              <a:spcBef>
                <a:spcPct val="0"/>
              </a:spcBef>
            </a:pPr>
            <a:r>
              <a:rPr lang="pl-PL" altLang="en-US"/>
              <a:t>Gov’t has a lot of people’s most private data</a:t>
            </a:r>
          </a:p>
          <a:p>
            <a:pPr lvl="3" eaLnBrk="1" hangingPunct="1">
              <a:lnSpc>
                <a:spcPct val="90000"/>
              </a:lnSpc>
              <a:spcBef>
                <a:spcPct val="0"/>
              </a:spcBef>
            </a:pPr>
            <a:r>
              <a:rPr lang="pl-PL" altLang="en-US"/>
              <a:t>Taxes / homeland security / etc.</a:t>
            </a:r>
          </a:p>
          <a:p>
            <a:pPr lvl="2" eaLnBrk="1" hangingPunct="1">
              <a:lnSpc>
                <a:spcPct val="90000"/>
              </a:lnSpc>
              <a:spcBef>
                <a:spcPct val="0"/>
              </a:spcBef>
            </a:pPr>
            <a:r>
              <a:rPr lang="en-US" altLang="en-US"/>
              <a:t>P</a:t>
            </a:r>
            <a:r>
              <a:rPr lang="pl-PL" altLang="en-US"/>
              <a:t>eople’s p</a:t>
            </a:r>
            <a:r>
              <a:rPr lang="en-US" altLang="en-US"/>
              <a:t>rivacy vs. </a:t>
            </a:r>
            <a:r>
              <a:rPr lang="pl-PL" altLang="en-US"/>
              <a:t>homeland s</a:t>
            </a:r>
            <a:r>
              <a:rPr lang="en-US" altLang="en-US"/>
              <a:t>ecurity </a:t>
            </a:r>
            <a:r>
              <a:rPr lang="pl-PL" altLang="en-US"/>
              <a:t>c</a:t>
            </a:r>
            <a:r>
              <a:rPr lang="en-US" altLang="en-US"/>
              <a:t>oncerns</a:t>
            </a:r>
          </a:p>
          <a:p>
            <a:pPr lvl="1" eaLnBrk="1" hangingPunct="1">
              <a:lnSpc>
                <a:spcPct val="90000"/>
              </a:lnSpc>
            </a:pPr>
            <a:r>
              <a:rPr lang="en-US" altLang="en-US"/>
              <a:t>The Internet</a:t>
            </a:r>
            <a:r>
              <a:rPr lang="pl-PL" altLang="en-US"/>
              <a:t> as privacy threat</a:t>
            </a:r>
          </a:p>
          <a:p>
            <a:pPr lvl="2" eaLnBrk="1" hangingPunct="1">
              <a:lnSpc>
                <a:spcPct val="90000"/>
              </a:lnSpc>
              <a:spcBef>
                <a:spcPct val="0"/>
              </a:spcBef>
            </a:pPr>
            <a:r>
              <a:rPr lang="pl-PL" altLang="en-US"/>
              <a:t>Unencrypted e-mail / web surfing / attacks</a:t>
            </a:r>
            <a:endParaRPr lang="en-US" altLang="en-US"/>
          </a:p>
          <a:p>
            <a:pPr lvl="1" eaLnBrk="1" hangingPunct="1">
              <a:lnSpc>
                <a:spcPct val="90000"/>
              </a:lnSpc>
            </a:pPr>
            <a:r>
              <a:rPr lang="en-US" altLang="en-US"/>
              <a:t>Corporate </a:t>
            </a:r>
            <a:r>
              <a:rPr lang="pl-PL" altLang="en-US"/>
              <a:t>r</a:t>
            </a:r>
            <a:r>
              <a:rPr lang="en-US" altLang="en-US"/>
              <a:t>ights and </a:t>
            </a:r>
            <a:r>
              <a:rPr lang="pl-PL" altLang="en-US"/>
              <a:t>p</a:t>
            </a:r>
            <a:r>
              <a:rPr lang="en-US" altLang="en-US"/>
              <a:t>rivate </a:t>
            </a:r>
            <a:r>
              <a:rPr lang="pl-PL" altLang="en-US"/>
              <a:t>b</a:t>
            </a:r>
            <a:r>
              <a:rPr lang="en-US" altLang="en-US"/>
              <a:t>usiness</a:t>
            </a:r>
            <a:endParaRPr lang="pl-PL" altLang="en-US"/>
          </a:p>
          <a:p>
            <a:pPr lvl="2" eaLnBrk="1" hangingPunct="1">
              <a:lnSpc>
                <a:spcPct val="90000"/>
              </a:lnSpc>
            </a:pPr>
            <a:r>
              <a:rPr lang="pl-PL" altLang="en-US"/>
              <a:t>Companies may collect data that U.S. gov’t is </a:t>
            </a:r>
            <a:r>
              <a:rPr lang="pl-PL" altLang="en-US" i="1"/>
              <a:t>not</a:t>
            </a:r>
            <a:r>
              <a:rPr lang="pl-PL" altLang="en-US"/>
              <a:t> allowed to</a:t>
            </a:r>
            <a:endParaRPr lang="en-US" altLang="en-US"/>
          </a:p>
          <a:p>
            <a:pPr lvl="1" eaLnBrk="1" hangingPunct="1">
              <a:lnSpc>
                <a:spcPct val="90000"/>
              </a:lnSpc>
            </a:pPr>
            <a:r>
              <a:rPr lang="en-US" altLang="en-US"/>
              <a:t>Privacy for </a:t>
            </a:r>
            <a:r>
              <a:rPr lang="pl-PL" altLang="en-US"/>
              <a:t>s</a:t>
            </a:r>
            <a:r>
              <a:rPr lang="en-US" altLang="en-US"/>
              <a:t>ale - m</a:t>
            </a:r>
            <a:r>
              <a:rPr lang="pl-PL" altLang="en-US"/>
              <a:t>any traps</a:t>
            </a:r>
          </a:p>
          <a:p>
            <a:pPr lvl="2" eaLnBrk="1" hangingPunct="1">
              <a:lnSpc>
                <a:spcPct val="90000"/>
              </a:lnSpc>
              <a:spcBef>
                <a:spcPct val="0"/>
              </a:spcBef>
            </a:pPr>
            <a:r>
              <a:rPr lang="en-US" altLang="en-US"/>
              <a:t>“Free” is not free…</a:t>
            </a:r>
          </a:p>
          <a:p>
            <a:pPr lvl="3" eaLnBrk="1" hangingPunct="1">
              <a:lnSpc>
                <a:spcPct val="90000"/>
              </a:lnSpc>
              <a:spcBef>
                <a:spcPct val="0"/>
              </a:spcBef>
            </a:pPr>
            <a:r>
              <a:rPr lang="en-US" altLang="en-US"/>
              <a:t>E.g., a</a:t>
            </a:r>
            <a:r>
              <a:rPr lang="pl-PL" altLang="en-US"/>
              <a:t>ccepting frequent-buyer cards reduces your privacy</a:t>
            </a:r>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46BA824-22FE-38ED-6FDC-CEBE7A124423}"/>
              </a:ext>
            </a:extLst>
          </p:cNvPr>
          <p:cNvSpPr>
            <a:spLocks noGrp="1" noChangeArrowheads="1"/>
          </p:cNvSpPr>
          <p:nvPr>
            <p:ph type="title"/>
          </p:nvPr>
        </p:nvSpPr>
        <p:spPr>
          <a:xfrm>
            <a:off x="2630489" y="192089"/>
            <a:ext cx="7845425" cy="669925"/>
          </a:xfrm>
        </p:spPr>
        <p:txBody>
          <a:bodyPr>
            <a:normAutofit fontScale="90000"/>
          </a:bodyPr>
          <a:lstStyle/>
          <a:p>
            <a:pPr eaLnBrk="1" hangingPunct="1"/>
            <a:r>
              <a:rPr lang="en-US" altLang="en-US"/>
              <a:t>4. </a:t>
            </a:r>
            <a:r>
              <a:rPr lang="pl-PL" altLang="en-US"/>
              <a:t>Privacy</a:t>
            </a:r>
            <a:r>
              <a:rPr lang="pl-PL" altLang="en-US" sz="2000"/>
              <a:t> </a:t>
            </a:r>
            <a:r>
              <a:rPr lang="en-US" altLang="en-US"/>
              <a:t>Controls</a:t>
            </a:r>
            <a:endParaRPr lang="en-US" altLang="en-US" sz="1600"/>
          </a:p>
        </p:txBody>
      </p:sp>
      <p:sp>
        <p:nvSpPr>
          <p:cNvPr id="24579" name="Rectangle 3">
            <a:extLst>
              <a:ext uri="{FF2B5EF4-FFF2-40B4-BE49-F238E27FC236}">
                <a16:creationId xmlns:a16="http://schemas.microsoft.com/office/drawing/2014/main" id="{14017322-8E69-81A2-1104-38D488B7A54E}"/>
              </a:ext>
            </a:extLst>
          </p:cNvPr>
          <p:cNvSpPr>
            <a:spLocks noGrp="1" noChangeArrowheads="1"/>
          </p:cNvSpPr>
          <p:nvPr>
            <p:ph idx="1"/>
          </p:nvPr>
        </p:nvSpPr>
        <p:spPr>
          <a:xfrm>
            <a:off x="1931988" y="1106488"/>
            <a:ext cx="8736012" cy="5751512"/>
          </a:xfrm>
        </p:spPr>
        <p:txBody>
          <a:bodyPr/>
          <a:lstStyle/>
          <a:p>
            <a:pPr marL="609600" indent="-609600">
              <a:buFont typeface="Wingdings" panose="05000000000000000000" pitchFamily="2" charset="2"/>
              <a:buAutoNum type="arabicParenR"/>
            </a:pPr>
            <a:r>
              <a:rPr lang="en-US" altLang="en-US" sz="2400">
                <a:solidFill>
                  <a:srgbClr val="0000FF"/>
                </a:solidFill>
              </a:rPr>
              <a:t>Technical</a:t>
            </a:r>
            <a:r>
              <a:rPr lang="en-US" altLang="en-US" sz="2400"/>
              <a:t> privacy </a:t>
            </a:r>
            <a:r>
              <a:rPr lang="pl-PL" altLang="en-US" sz="2400"/>
              <a:t>controls</a:t>
            </a:r>
            <a:r>
              <a:rPr lang="en-US" altLang="en-US" sz="2400"/>
              <a:t> - </a:t>
            </a:r>
            <a:r>
              <a:rPr lang="en-US" altLang="en-US" sz="2400">
                <a:solidFill>
                  <a:srgbClr val="0000FF"/>
                </a:solidFill>
              </a:rPr>
              <a:t>Privacy-Enhancing Technologies</a:t>
            </a:r>
            <a:r>
              <a:rPr lang="en-US" altLang="en-US" sz="2400"/>
              <a:t> (</a:t>
            </a:r>
            <a:r>
              <a:rPr lang="en-US" altLang="en-US" sz="2400">
                <a:solidFill>
                  <a:srgbClr val="0000FF"/>
                </a:solidFill>
              </a:rPr>
              <a:t>PETs</a:t>
            </a:r>
            <a:r>
              <a:rPr lang="en-US" altLang="en-US" sz="2400"/>
              <a:t>)</a:t>
            </a:r>
          </a:p>
          <a:p>
            <a:pPr marL="990600" lvl="1" indent="-533400">
              <a:buNone/>
            </a:pPr>
            <a:endParaRPr lang="en-US" altLang="en-US" sz="2000">
              <a:solidFill>
                <a:srgbClr val="FF0000"/>
              </a:solidFill>
            </a:endParaRPr>
          </a:p>
          <a:p>
            <a:pPr marL="990600" lvl="1" indent="-533400">
              <a:buNone/>
            </a:pPr>
            <a:r>
              <a:rPr lang="en-US" altLang="en-US" sz="2000">
                <a:solidFill>
                  <a:srgbClr val="FF0000"/>
                </a:solidFill>
              </a:rPr>
              <a:t>a)</a:t>
            </a:r>
            <a:r>
              <a:rPr lang="en-US" altLang="en-US" sz="2000"/>
              <a:t> Protecting </a:t>
            </a:r>
            <a:r>
              <a:rPr lang="en-US" altLang="en-US" sz="2000">
                <a:solidFill>
                  <a:srgbClr val="0000FF"/>
                </a:solidFill>
              </a:rPr>
              <a:t>user identities</a:t>
            </a:r>
          </a:p>
          <a:p>
            <a:pPr marL="990600" lvl="1" indent="-533400">
              <a:buNone/>
            </a:pPr>
            <a:r>
              <a:rPr lang="en-US" altLang="en-US" sz="2000">
                <a:solidFill>
                  <a:srgbClr val="FF0000"/>
                </a:solidFill>
              </a:rPr>
              <a:t>b)</a:t>
            </a:r>
            <a:r>
              <a:rPr lang="en-US" altLang="en-US" sz="2000"/>
              <a:t> Protecting </a:t>
            </a:r>
            <a:r>
              <a:rPr lang="en-US" altLang="en-US" sz="2000">
                <a:solidFill>
                  <a:srgbClr val="0000FF"/>
                </a:solidFill>
              </a:rPr>
              <a:t>usee identities</a:t>
            </a:r>
          </a:p>
          <a:p>
            <a:pPr marL="990600" lvl="1" indent="-533400">
              <a:buNone/>
            </a:pPr>
            <a:r>
              <a:rPr lang="en-US" altLang="en-US" sz="2000">
                <a:solidFill>
                  <a:srgbClr val="FF0000"/>
                </a:solidFill>
              </a:rPr>
              <a:t>c)</a:t>
            </a:r>
            <a:r>
              <a:rPr lang="en-US" altLang="en-US" sz="2000"/>
              <a:t> Protecting </a:t>
            </a:r>
            <a:r>
              <a:rPr lang="en-US" altLang="en-US" sz="2000">
                <a:solidFill>
                  <a:srgbClr val="0000FF"/>
                </a:solidFill>
              </a:rPr>
              <a:t>confidentiality &amp; integrity of personal data</a:t>
            </a:r>
            <a:endParaRPr lang="en-US" altLang="en-US" sz="2000"/>
          </a:p>
          <a:p>
            <a:pPr marL="609600" indent="-609600">
              <a:buNone/>
            </a:pPr>
            <a:endParaRPr lang="en-US" altLang="en-US" sz="2400"/>
          </a:p>
          <a:p>
            <a:pPr marL="609600" indent="-609600">
              <a:buNone/>
            </a:pPr>
            <a:r>
              <a:rPr lang="en-US" altLang="en-US" sz="2400">
                <a:solidFill>
                  <a:srgbClr val="0000FF"/>
                </a:solidFill>
              </a:rPr>
              <a:t>2)	Legal</a:t>
            </a:r>
            <a:r>
              <a:rPr lang="en-US" altLang="en-US" sz="2400"/>
              <a:t> privacy controls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D1C80B4-BE81-0E49-6569-D335F9F220D5}"/>
              </a:ext>
            </a:extLst>
          </p:cNvPr>
          <p:cNvSpPr>
            <a:spLocks noGrp="1" noChangeArrowheads="1"/>
          </p:cNvSpPr>
          <p:nvPr>
            <p:ph type="title"/>
          </p:nvPr>
        </p:nvSpPr>
        <p:spPr>
          <a:xfrm>
            <a:off x="2630489" y="192089"/>
            <a:ext cx="7845425" cy="669925"/>
          </a:xfrm>
        </p:spPr>
        <p:txBody>
          <a:bodyPr>
            <a:normAutofit fontScale="90000"/>
          </a:bodyPr>
          <a:lstStyle/>
          <a:p>
            <a:pPr eaLnBrk="1" hangingPunct="1"/>
            <a:r>
              <a:rPr lang="en-US" altLang="en-US"/>
              <a:t>4.1. Technical </a:t>
            </a:r>
            <a:r>
              <a:rPr lang="pl-PL" altLang="en-US"/>
              <a:t>Privacy</a:t>
            </a:r>
            <a:r>
              <a:rPr lang="pl-PL" altLang="en-US" sz="2000"/>
              <a:t> </a:t>
            </a:r>
            <a:r>
              <a:rPr lang="en-US" altLang="en-US"/>
              <a:t>Controls </a:t>
            </a:r>
            <a:r>
              <a:rPr lang="en-US" altLang="en-US" sz="1600"/>
              <a:t>(1)</a:t>
            </a:r>
          </a:p>
        </p:txBody>
      </p:sp>
      <p:sp>
        <p:nvSpPr>
          <p:cNvPr id="26627" name="Rectangle 3">
            <a:extLst>
              <a:ext uri="{FF2B5EF4-FFF2-40B4-BE49-F238E27FC236}">
                <a16:creationId xmlns:a16="http://schemas.microsoft.com/office/drawing/2014/main" id="{073AD997-BA4B-596A-7F26-00E1684FAC1C}"/>
              </a:ext>
            </a:extLst>
          </p:cNvPr>
          <p:cNvSpPr>
            <a:spLocks noGrp="1" noChangeArrowheads="1"/>
          </p:cNvSpPr>
          <p:nvPr>
            <p:ph idx="1"/>
          </p:nvPr>
        </p:nvSpPr>
        <p:spPr>
          <a:xfrm>
            <a:off x="2093914" y="1106488"/>
            <a:ext cx="8574087" cy="5751512"/>
          </a:xfrm>
        </p:spPr>
        <p:txBody>
          <a:bodyPr/>
          <a:lstStyle/>
          <a:p>
            <a:pPr eaLnBrk="1" hangingPunct="1">
              <a:buSzTx/>
              <a:buFont typeface="Wingdings" panose="05000000000000000000" pitchFamily="2" charset="2"/>
              <a:buChar char="§"/>
            </a:pPr>
            <a:r>
              <a:rPr lang="en-US" altLang="en-US" sz="2400">
                <a:solidFill>
                  <a:srgbClr val="0000FF"/>
                </a:solidFill>
              </a:rPr>
              <a:t>Technical</a:t>
            </a:r>
            <a:r>
              <a:rPr lang="en-US" altLang="en-US" sz="2400"/>
              <a:t> </a:t>
            </a:r>
            <a:r>
              <a:rPr lang="pl-PL" altLang="en-US" sz="2400"/>
              <a:t>controls</a:t>
            </a:r>
            <a:r>
              <a:rPr lang="en-US" altLang="en-US" sz="2400"/>
              <a:t> - </a:t>
            </a:r>
            <a:r>
              <a:rPr lang="en-US" altLang="en-US" sz="2400">
                <a:solidFill>
                  <a:srgbClr val="0000FF"/>
                </a:solidFill>
              </a:rPr>
              <a:t>Privacy-Enhancing Technologies</a:t>
            </a:r>
            <a:r>
              <a:rPr lang="en-US" altLang="en-US" sz="2400"/>
              <a:t> (</a:t>
            </a:r>
            <a:r>
              <a:rPr lang="en-US" altLang="en-US" sz="2400">
                <a:solidFill>
                  <a:srgbClr val="0000FF"/>
                </a:solidFill>
              </a:rPr>
              <a:t>PETs</a:t>
            </a:r>
            <a:r>
              <a:rPr lang="en-US" altLang="en-US" sz="2400"/>
              <a:t>)</a:t>
            </a:r>
          </a:p>
          <a:p>
            <a:pPr algn="r" eaLnBrk="1" hangingPunct="1">
              <a:buFont typeface="Wingdings" panose="05000000000000000000" pitchFamily="2" charset="2"/>
              <a:buNone/>
            </a:pPr>
            <a:r>
              <a:rPr lang="en-US" altLang="en-US" sz="1400"/>
              <a:t>[cf. Simone Fischer-Hübner]</a:t>
            </a:r>
            <a:endParaRPr lang="en-US" altLang="en-US" sz="2400"/>
          </a:p>
          <a:p>
            <a:pPr eaLnBrk="1" hangingPunct="1">
              <a:buSzTx/>
              <a:buFont typeface="Wingdings" panose="05000000000000000000" pitchFamily="2" charset="2"/>
              <a:buNone/>
            </a:pPr>
            <a:r>
              <a:rPr lang="en-US" altLang="en-US" sz="2400">
                <a:solidFill>
                  <a:srgbClr val="0000FF"/>
                </a:solidFill>
              </a:rPr>
              <a:t>a)</a:t>
            </a:r>
            <a:r>
              <a:rPr lang="en-US" altLang="en-US" sz="2400"/>
              <a:t> Protecting </a:t>
            </a:r>
            <a:r>
              <a:rPr lang="en-US" altLang="en-US" sz="2400">
                <a:solidFill>
                  <a:srgbClr val="0000FF"/>
                </a:solidFill>
              </a:rPr>
              <a:t>user identities </a:t>
            </a:r>
            <a:r>
              <a:rPr lang="en-US" altLang="en-US" sz="2400"/>
              <a:t>via, e.g.: </a:t>
            </a:r>
            <a:endParaRPr lang="en-US" altLang="en-US" sz="2400">
              <a:solidFill>
                <a:srgbClr val="0000FF"/>
              </a:solidFill>
            </a:endParaRPr>
          </a:p>
          <a:p>
            <a:pPr lvl="1" eaLnBrk="1" hangingPunct="1"/>
            <a:r>
              <a:rPr lang="en-US" altLang="en-US">
                <a:solidFill>
                  <a:srgbClr val="0000FF"/>
                </a:solidFill>
              </a:rPr>
              <a:t>Anonymity</a:t>
            </a:r>
            <a:r>
              <a:rPr lang="en-US" altLang="en-US"/>
              <a:t> - a user may use a resource or service without disclosing her identity</a:t>
            </a:r>
          </a:p>
          <a:p>
            <a:pPr lvl="1" eaLnBrk="1" hangingPunct="1"/>
            <a:r>
              <a:rPr lang="en-US" altLang="en-US">
                <a:solidFill>
                  <a:srgbClr val="0000FF"/>
                </a:solidFill>
              </a:rPr>
              <a:t>Pseudonymity</a:t>
            </a:r>
            <a:r>
              <a:rPr lang="en-US" altLang="en-US"/>
              <a:t> - a user acting under a pseudonym may use a resource or service without disclosing his identity</a:t>
            </a:r>
          </a:p>
          <a:p>
            <a:pPr lvl="1" eaLnBrk="1" hangingPunct="1"/>
            <a:r>
              <a:rPr lang="en-US" altLang="en-US">
                <a:solidFill>
                  <a:srgbClr val="0000FF"/>
                </a:solidFill>
              </a:rPr>
              <a:t>Unobservability</a:t>
            </a:r>
            <a:r>
              <a:rPr lang="en-US" altLang="en-US"/>
              <a:t> - a user may use a resource or service without others being able to observe that the resource or service is being used </a:t>
            </a:r>
          </a:p>
          <a:p>
            <a:pPr lvl="1" eaLnBrk="1" hangingPunct="1"/>
            <a:r>
              <a:rPr lang="en-US" altLang="en-US">
                <a:solidFill>
                  <a:srgbClr val="0000FF"/>
                </a:solidFill>
              </a:rPr>
              <a:t>Unlinkability</a:t>
            </a:r>
            <a:r>
              <a:rPr lang="en-US" altLang="en-US"/>
              <a:t> - sender and recipient cannot be identified as communicating with each other</a:t>
            </a:r>
          </a:p>
          <a:p>
            <a:pPr lvl="2" eaLnBrk="1" hangingPunct="1">
              <a:buFont typeface="Wingdings" panose="05000000000000000000" pitchFamily="2" charset="2"/>
              <a:buNone/>
            </a:pPr>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7AC4328-D142-2CDB-2B50-E16B3E051D5A}"/>
              </a:ext>
            </a:extLst>
          </p:cNvPr>
          <p:cNvSpPr>
            <a:spLocks noGrp="1" noChangeArrowheads="1"/>
          </p:cNvSpPr>
          <p:nvPr>
            <p:ph type="title"/>
          </p:nvPr>
        </p:nvSpPr>
        <p:spPr>
          <a:xfrm>
            <a:off x="2630489" y="192089"/>
            <a:ext cx="7845425" cy="669925"/>
          </a:xfrm>
        </p:spPr>
        <p:txBody>
          <a:bodyPr>
            <a:normAutofit fontScale="90000"/>
          </a:bodyPr>
          <a:lstStyle/>
          <a:p>
            <a:pPr eaLnBrk="1" hangingPunct="1"/>
            <a:r>
              <a:rPr lang="en-US" altLang="en-US" sz="2000"/>
              <a:t>4.1. Technical </a:t>
            </a:r>
            <a:r>
              <a:rPr lang="pl-PL" altLang="en-US" sz="2000"/>
              <a:t>Privacy </a:t>
            </a:r>
            <a:r>
              <a:rPr lang="en-US" altLang="en-US" sz="2000"/>
              <a:t>Controls</a:t>
            </a:r>
            <a:r>
              <a:rPr lang="en-US" altLang="en-US"/>
              <a:t> </a:t>
            </a:r>
            <a:r>
              <a:rPr lang="en-US" altLang="en-US" sz="1600"/>
              <a:t>(2)</a:t>
            </a:r>
          </a:p>
        </p:txBody>
      </p:sp>
      <p:sp>
        <p:nvSpPr>
          <p:cNvPr id="28675" name="Rectangle 3">
            <a:extLst>
              <a:ext uri="{FF2B5EF4-FFF2-40B4-BE49-F238E27FC236}">
                <a16:creationId xmlns:a16="http://schemas.microsoft.com/office/drawing/2014/main" id="{2CA57D28-2E67-2D5D-14B0-BFDF241778F8}"/>
              </a:ext>
            </a:extLst>
          </p:cNvPr>
          <p:cNvSpPr>
            <a:spLocks noGrp="1" noChangeArrowheads="1"/>
          </p:cNvSpPr>
          <p:nvPr>
            <p:ph idx="1"/>
          </p:nvPr>
        </p:nvSpPr>
        <p:spPr>
          <a:xfrm>
            <a:off x="2093914" y="1106489"/>
            <a:ext cx="8574087" cy="5324475"/>
          </a:xfrm>
        </p:spPr>
        <p:txBody>
          <a:bodyPr/>
          <a:lstStyle/>
          <a:p>
            <a:pPr marL="609600" indent="-609600">
              <a:buClr>
                <a:srgbClr val="0000FF"/>
              </a:buClr>
              <a:buFont typeface="Wingdings" panose="05000000000000000000" pitchFamily="2" charset="2"/>
              <a:buChar char="§"/>
            </a:pPr>
            <a:r>
              <a:rPr lang="en-US" altLang="en-US" sz="2400">
                <a:solidFill>
                  <a:srgbClr val="0000FF"/>
                </a:solidFill>
              </a:rPr>
              <a:t>Taxonomies</a:t>
            </a:r>
            <a:r>
              <a:rPr lang="en-US" altLang="en-US" sz="2400"/>
              <a:t> of pseudonyms</a:t>
            </a:r>
            <a:r>
              <a:rPr lang="en-US" altLang="en-US"/>
              <a:t>		    </a:t>
            </a:r>
            <a:r>
              <a:rPr lang="en-US" altLang="en-US" sz="1400"/>
              <a:t>[cf. Simone Fischer-Hübner]</a:t>
            </a:r>
          </a:p>
          <a:p>
            <a:pPr marL="990600" lvl="1" indent="-533400">
              <a:buClr>
                <a:srgbClr val="0000FF"/>
              </a:buClr>
              <a:buFont typeface="Wingdings" panose="05000000000000000000" pitchFamily="2" charset="2"/>
              <a:buChar char="§"/>
            </a:pPr>
            <a:r>
              <a:rPr lang="en-US" altLang="en-US"/>
              <a:t>Taxonomy of pseudonyms </a:t>
            </a:r>
            <a:r>
              <a:rPr lang="en-US" altLang="en-US">
                <a:solidFill>
                  <a:srgbClr val="0000FF"/>
                </a:solidFill>
              </a:rPr>
              <a:t>w.r.t. their function</a:t>
            </a:r>
            <a:endParaRPr lang="en-US" altLang="en-US" sz="2000"/>
          </a:p>
          <a:p>
            <a:pPr marL="1752600" lvl="3" indent="-381000">
              <a:buNone/>
            </a:pPr>
            <a:r>
              <a:rPr lang="en-US" altLang="en-US"/>
              <a:t>i) </a:t>
            </a:r>
            <a:r>
              <a:rPr lang="en-US" altLang="en-US">
                <a:solidFill>
                  <a:srgbClr val="0000FF"/>
                </a:solidFill>
              </a:rPr>
              <a:t>Personal</a:t>
            </a:r>
            <a:r>
              <a:rPr lang="en-US" altLang="en-US"/>
              <a:t> pseudonyms</a:t>
            </a:r>
          </a:p>
          <a:p>
            <a:pPr marL="2209800" lvl="4" indent="-381000"/>
            <a:r>
              <a:rPr lang="en-US" altLang="en-US"/>
              <a:t>Public personal pseudonyms /  Nonpublic personal pseudonyms / Private personal pseudonyms</a:t>
            </a:r>
          </a:p>
          <a:p>
            <a:pPr marL="1752600" lvl="3" indent="-381000">
              <a:buNone/>
            </a:pPr>
            <a:r>
              <a:rPr lang="en-US" altLang="en-US"/>
              <a:t>ii) </a:t>
            </a:r>
            <a:r>
              <a:rPr lang="en-US" altLang="en-US">
                <a:solidFill>
                  <a:srgbClr val="0000FF"/>
                </a:solidFill>
              </a:rPr>
              <a:t>Role</a:t>
            </a:r>
            <a:r>
              <a:rPr lang="en-US" altLang="en-US"/>
              <a:t> pseudonyms</a:t>
            </a:r>
          </a:p>
          <a:p>
            <a:pPr marL="2209800" lvl="4" indent="-381000"/>
            <a:r>
              <a:rPr lang="en-US" altLang="en-US"/>
              <a:t>Business pseudonyms / Transaction pseudonyms</a:t>
            </a:r>
          </a:p>
          <a:p>
            <a:pPr marL="2209800" lvl="4" indent="-381000"/>
            <a:endParaRPr lang="en-US" altLang="en-US" sz="800"/>
          </a:p>
          <a:p>
            <a:pPr marL="990600" lvl="1" indent="-533400">
              <a:buClr>
                <a:srgbClr val="0000FF"/>
              </a:buClr>
              <a:buFont typeface="Wingdings" panose="05000000000000000000" pitchFamily="2" charset="2"/>
              <a:buChar char="§"/>
            </a:pPr>
            <a:r>
              <a:rPr lang="en-US" altLang="en-US"/>
              <a:t>Taxonomy of pseudonyms </a:t>
            </a:r>
            <a:r>
              <a:rPr lang="en-US" altLang="en-US">
                <a:solidFill>
                  <a:srgbClr val="0000FF"/>
                </a:solidFill>
              </a:rPr>
              <a:t>w.r.t. their generation</a:t>
            </a:r>
            <a:endParaRPr lang="en-US" altLang="en-US"/>
          </a:p>
          <a:p>
            <a:pPr marL="1752600" lvl="3" indent="-381000">
              <a:buNone/>
            </a:pPr>
            <a:r>
              <a:rPr lang="en-US" altLang="en-US"/>
              <a:t>i)  Self-generated pseudonyms</a:t>
            </a:r>
          </a:p>
          <a:p>
            <a:pPr marL="1752600" lvl="3" indent="-381000">
              <a:buNone/>
            </a:pPr>
            <a:r>
              <a:rPr lang="en-US" altLang="en-US"/>
              <a:t>ii)  Reference pseudonyms</a:t>
            </a:r>
          </a:p>
          <a:p>
            <a:pPr marL="1752600" lvl="3" indent="-381000">
              <a:buNone/>
            </a:pPr>
            <a:r>
              <a:rPr lang="en-US" altLang="en-US"/>
              <a:t>iii) Cryptographic pseudonyms</a:t>
            </a:r>
          </a:p>
          <a:p>
            <a:pPr marL="1752600" lvl="3" indent="-381000">
              <a:buNone/>
            </a:pPr>
            <a:r>
              <a:rPr lang="en-US" altLang="en-US"/>
              <a:t>iv) One-way pseudonyms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8A00DE1-2F13-5553-5065-0DEA1FE44AEB}"/>
              </a:ext>
            </a:extLst>
          </p:cNvPr>
          <p:cNvSpPr>
            <a:spLocks noGrp="1" noChangeArrowheads="1"/>
          </p:cNvSpPr>
          <p:nvPr>
            <p:ph type="title"/>
          </p:nvPr>
        </p:nvSpPr>
        <p:spPr>
          <a:xfrm>
            <a:off x="2630489" y="192089"/>
            <a:ext cx="7845425" cy="669925"/>
          </a:xfrm>
        </p:spPr>
        <p:txBody>
          <a:bodyPr>
            <a:normAutofit fontScale="90000"/>
          </a:bodyPr>
          <a:lstStyle/>
          <a:p>
            <a:pPr eaLnBrk="1" hangingPunct="1"/>
            <a:r>
              <a:rPr lang="en-US" altLang="en-US" sz="2000"/>
              <a:t>4.1. Technical </a:t>
            </a:r>
            <a:r>
              <a:rPr lang="pl-PL" altLang="en-US" sz="2000"/>
              <a:t>Privacy </a:t>
            </a:r>
            <a:r>
              <a:rPr lang="en-US" altLang="en-US" sz="2000"/>
              <a:t>Controls</a:t>
            </a:r>
            <a:r>
              <a:rPr lang="en-US" altLang="en-US"/>
              <a:t> </a:t>
            </a:r>
            <a:r>
              <a:rPr lang="en-US" altLang="en-US" sz="1600"/>
              <a:t>(3)</a:t>
            </a:r>
          </a:p>
        </p:txBody>
      </p:sp>
      <p:sp>
        <p:nvSpPr>
          <p:cNvPr id="30723" name="Rectangle 3">
            <a:extLst>
              <a:ext uri="{FF2B5EF4-FFF2-40B4-BE49-F238E27FC236}">
                <a16:creationId xmlns:a16="http://schemas.microsoft.com/office/drawing/2014/main" id="{053FEF7D-8312-80CF-3F58-6B0C6FA692B5}"/>
              </a:ext>
            </a:extLst>
          </p:cNvPr>
          <p:cNvSpPr>
            <a:spLocks noGrp="1" noChangeArrowheads="1"/>
          </p:cNvSpPr>
          <p:nvPr>
            <p:ph idx="1"/>
          </p:nvPr>
        </p:nvSpPr>
        <p:spPr>
          <a:xfrm>
            <a:off x="2093914" y="1106488"/>
            <a:ext cx="8574087" cy="5751512"/>
          </a:xfrm>
        </p:spPr>
        <p:txBody>
          <a:bodyPr/>
          <a:lstStyle/>
          <a:p>
            <a:pPr eaLnBrk="1" hangingPunct="1">
              <a:spcBef>
                <a:spcPct val="0"/>
              </a:spcBef>
              <a:buFont typeface="Wingdings" panose="05000000000000000000" pitchFamily="2" charset="2"/>
              <a:buNone/>
            </a:pPr>
            <a:r>
              <a:rPr lang="en-US" altLang="en-US" sz="2400">
                <a:solidFill>
                  <a:srgbClr val="0000FF"/>
                </a:solidFill>
              </a:rPr>
              <a:t>b)</a:t>
            </a:r>
            <a:r>
              <a:rPr lang="en-US" altLang="en-US" sz="2400"/>
              <a:t> Protecting </a:t>
            </a:r>
            <a:r>
              <a:rPr lang="en-US" altLang="en-US" sz="2400">
                <a:solidFill>
                  <a:srgbClr val="0000FF"/>
                </a:solidFill>
              </a:rPr>
              <a:t>user identities </a:t>
            </a:r>
            <a:r>
              <a:rPr lang="en-US" altLang="en-US" sz="2400"/>
              <a:t>via, e.g.: 	    </a:t>
            </a:r>
            <a:r>
              <a:rPr lang="en-US" altLang="en-US" sz="1400"/>
              <a:t>[cf. Simone Fischer-Hübner]</a:t>
            </a:r>
            <a:endParaRPr lang="en-US" altLang="en-US" sz="2400">
              <a:solidFill>
                <a:srgbClr val="0000FF"/>
              </a:solidFill>
            </a:endParaRPr>
          </a:p>
          <a:p>
            <a:pPr lvl="1" eaLnBrk="1" hangingPunct="1">
              <a:spcBef>
                <a:spcPct val="0"/>
              </a:spcBef>
              <a:buFont typeface="Wingdings" panose="05000000000000000000" pitchFamily="2" charset="2"/>
              <a:buNone/>
            </a:pPr>
            <a:r>
              <a:rPr lang="en-US" altLang="en-US">
                <a:solidFill>
                  <a:srgbClr val="0000FF"/>
                </a:solidFill>
              </a:rPr>
              <a:t>Depersonalization</a:t>
            </a:r>
            <a:r>
              <a:rPr lang="en-US" altLang="en-US"/>
              <a:t> (</a:t>
            </a:r>
            <a:r>
              <a:rPr lang="en-US" altLang="en-US">
                <a:solidFill>
                  <a:srgbClr val="0000FF"/>
                </a:solidFill>
              </a:rPr>
              <a:t>anonymization</a:t>
            </a:r>
            <a:r>
              <a:rPr lang="en-US" altLang="en-US"/>
              <a:t>) of data subjects</a:t>
            </a:r>
          </a:p>
          <a:p>
            <a:pPr lvl="1" eaLnBrk="1" hangingPunct="1">
              <a:spcBef>
                <a:spcPct val="0"/>
              </a:spcBef>
            </a:pPr>
            <a:endParaRPr lang="en-US" altLang="en-US" sz="800"/>
          </a:p>
          <a:p>
            <a:pPr lvl="1" eaLnBrk="1" hangingPunct="1">
              <a:spcBef>
                <a:spcPct val="0"/>
              </a:spcBef>
            </a:pPr>
            <a:r>
              <a:rPr lang="en-US" altLang="en-US">
                <a:solidFill>
                  <a:srgbClr val="0000FF"/>
                </a:solidFill>
              </a:rPr>
              <a:t>Perfect</a:t>
            </a:r>
            <a:r>
              <a:rPr lang="en-US" altLang="en-US"/>
              <a:t> depersonalization:</a:t>
            </a:r>
          </a:p>
          <a:p>
            <a:pPr lvl="2" eaLnBrk="1" hangingPunct="1">
              <a:spcBef>
                <a:spcPct val="0"/>
              </a:spcBef>
            </a:pPr>
            <a:r>
              <a:rPr lang="en-US" altLang="en-US"/>
              <a:t>Data rendered anonymous in such a way that the data subject is no longer identifiable</a:t>
            </a:r>
          </a:p>
          <a:p>
            <a:pPr lvl="2" eaLnBrk="1" hangingPunct="1">
              <a:spcBef>
                <a:spcPct val="0"/>
              </a:spcBef>
            </a:pPr>
            <a:endParaRPr lang="en-US" altLang="en-US" sz="800"/>
          </a:p>
          <a:p>
            <a:pPr lvl="1" eaLnBrk="1" hangingPunct="1">
              <a:spcBef>
                <a:spcPct val="0"/>
              </a:spcBef>
            </a:pPr>
            <a:r>
              <a:rPr lang="en-US" altLang="en-US">
                <a:solidFill>
                  <a:srgbClr val="0000FF"/>
                </a:solidFill>
              </a:rPr>
              <a:t>Practical</a:t>
            </a:r>
            <a:r>
              <a:rPr lang="en-US" altLang="en-US"/>
              <a:t> depersonalization:</a:t>
            </a:r>
          </a:p>
          <a:p>
            <a:pPr lvl="2" eaLnBrk="1" hangingPunct="1">
              <a:spcBef>
                <a:spcPct val="0"/>
              </a:spcBef>
            </a:pPr>
            <a:r>
              <a:rPr lang="en-US" altLang="en-US"/>
              <a:t>The modification of personal data so that the information concerning personal or material circumstances can no longer </a:t>
            </a:r>
            <a:r>
              <a:rPr lang="en-US" altLang="en-US">
                <a:solidFill>
                  <a:srgbClr val="0000FF"/>
                </a:solidFill>
              </a:rPr>
              <a:t>or only with a disproportionate amount of time, expense and labor</a:t>
            </a:r>
            <a:r>
              <a:rPr lang="en-US" altLang="en-US"/>
              <a:t> be attributed to an identified or identifiable individual</a:t>
            </a:r>
          </a:p>
          <a:p>
            <a:pPr lvl="2" eaLnBrk="1" hangingPunct="1">
              <a:spcBef>
                <a:spcPct val="0"/>
              </a:spcBef>
            </a:pPr>
            <a:endParaRPr lang="en-US" altLang="en-US"/>
          </a:p>
          <a:p>
            <a:pPr lvl="1" eaLnBrk="1" hangingPunct="1">
              <a:spcBef>
                <a:spcPct val="0"/>
              </a:spcBef>
            </a:pPr>
            <a:r>
              <a:rPr lang="en-US" altLang="en-US">
                <a:solidFill>
                  <a:srgbClr val="0000FF"/>
                </a:solidFill>
              </a:rPr>
              <a:t>Controls</a:t>
            </a:r>
            <a:r>
              <a:rPr lang="en-US" altLang="en-US"/>
              <a:t> for depersonalization include:</a:t>
            </a:r>
          </a:p>
          <a:p>
            <a:pPr lvl="2" eaLnBrk="1" hangingPunct="1"/>
            <a:r>
              <a:rPr lang="en-US" altLang="en-US">
                <a:solidFill>
                  <a:srgbClr val="0000FF"/>
                </a:solidFill>
              </a:rPr>
              <a:t>Inference controls</a:t>
            </a:r>
            <a:r>
              <a:rPr lang="en-US" altLang="en-US"/>
              <a:t> for statistical databases</a:t>
            </a:r>
          </a:p>
          <a:p>
            <a:pPr lvl="2" eaLnBrk="1" hangingPunct="1"/>
            <a:r>
              <a:rPr lang="en-US" altLang="en-US">
                <a:solidFill>
                  <a:srgbClr val="0000FF"/>
                </a:solidFill>
              </a:rPr>
              <a:t>Privacy-preserving methods</a:t>
            </a:r>
            <a:r>
              <a:rPr lang="en-US" altLang="en-US"/>
              <a:t> for data mining</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E4A867E-DA04-0B13-0E4E-F51A1DA4EFE3}"/>
              </a:ext>
            </a:extLst>
          </p:cNvPr>
          <p:cNvSpPr>
            <a:spLocks noGrp="1" noChangeArrowheads="1"/>
          </p:cNvSpPr>
          <p:nvPr>
            <p:ph type="title"/>
          </p:nvPr>
        </p:nvSpPr>
        <p:spPr>
          <a:xfrm>
            <a:off x="2630489" y="192089"/>
            <a:ext cx="7845425" cy="669925"/>
          </a:xfrm>
        </p:spPr>
        <p:txBody>
          <a:bodyPr>
            <a:normAutofit fontScale="90000"/>
          </a:bodyPr>
          <a:lstStyle/>
          <a:p>
            <a:pPr eaLnBrk="1" hangingPunct="1"/>
            <a:r>
              <a:rPr lang="en-US" altLang="en-US" sz="2000"/>
              <a:t>4.1. Technical </a:t>
            </a:r>
            <a:r>
              <a:rPr lang="pl-PL" altLang="en-US" sz="2000"/>
              <a:t>Privacy </a:t>
            </a:r>
            <a:r>
              <a:rPr lang="en-US" altLang="en-US" sz="2000"/>
              <a:t>Controls</a:t>
            </a:r>
            <a:r>
              <a:rPr lang="en-US" altLang="en-US"/>
              <a:t> </a:t>
            </a:r>
            <a:r>
              <a:rPr lang="en-US" altLang="en-US" sz="1600"/>
              <a:t>(4)</a:t>
            </a:r>
          </a:p>
        </p:txBody>
      </p:sp>
      <p:sp>
        <p:nvSpPr>
          <p:cNvPr id="32771" name="Rectangle 3">
            <a:extLst>
              <a:ext uri="{FF2B5EF4-FFF2-40B4-BE49-F238E27FC236}">
                <a16:creationId xmlns:a16="http://schemas.microsoft.com/office/drawing/2014/main" id="{7E49F270-B6BE-110B-6DFC-573A1A621152}"/>
              </a:ext>
            </a:extLst>
          </p:cNvPr>
          <p:cNvSpPr>
            <a:spLocks noGrp="1" noChangeArrowheads="1"/>
          </p:cNvSpPr>
          <p:nvPr>
            <p:ph idx="1"/>
          </p:nvPr>
        </p:nvSpPr>
        <p:spPr>
          <a:xfrm>
            <a:off x="2093914" y="1106488"/>
            <a:ext cx="8574087" cy="5751512"/>
          </a:xfrm>
        </p:spPr>
        <p:txBody>
          <a:bodyPr>
            <a:normAutofit lnSpcReduction="10000"/>
          </a:bodyPr>
          <a:lstStyle/>
          <a:p>
            <a:pPr lvl="1" eaLnBrk="1" hangingPunct="1"/>
            <a:r>
              <a:rPr lang="en-US" altLang="en-US"/>
              <a:t>The risk of reidentification </a:t>
            </a:r>
            <a:r>
              <a:rPr lang="en-US" altLang="en-US" sz="1800">
                <a:solidFill>
                  <a:srgbClr val="5F5F5F"/>
                </a:solidFill>
              </a:rPr>
              <a:t>(a threat to anonymity)</a:t>
            </a:r>
          </a:p>
          <a:p>
            <a:pPr algn="r" eaLnBrk="1" hangingPunct="1">
              <a:buClr>
                <a:srgbClr val="0000FF"/>
              </a:buClr>
              <a:buSzTx/>
              <a:buFont typeface="Wingdings" panose="05000000000000000000" pitchFamily="2" charset="2"/>
              <a:buNone/>
            </a:pPr>
            <a:r>
              <a:rPr lang="en-US" altLang="en-US" sz="1200"/>
              <a:t>[cf. Simone Fischer-Hübner]</a:t>
            </a:r>
            <a:endParaRPr lang="en-US" altLang="en-US" sz="2000">
              <a:solidFill>
                <a:srgbClr val="5F5F5F"/>
              </a:solidFill>
            </a:endParaRPr>
          </a:p>
          <a:p>
            <a:pPr lvl="2" eaLnBrk="1" hangingPunct="1"/>
            <a:r>
              <a:rPr lang="en-US" altLang="en-US">
                <a:solidFill>
                  <a:srgbClr val="0000FF"/>
                </a:solidFill>
              </a:rPr>
              <a:t>Types of data </a:t>
            </a:r>
            <a:r>
              <a:rPr lang="en-US" altLang="en-US"/>
              <a:t>in statistical records:</a:t>
            </a:r>
          </a:p>
          <a:p>
            <a:pPr lvl="3" eaLnBrk="1" hangingPunct="1"/>
            <a:r>
              <a:rPr lang="en-US" altLang="en-US">
                <a:solidFill>
                  <a:srgbClr val="0000FF"/>
                </a:solidFill>
              </a:rPr>
              <a:t>Identity</a:t>
            </a:r>
            <a:r>
              <a:rPr lang="en-US" altLang="en-US"/>
              <a:t> data 	- e.g., name, address, personal number</a:t>
            </a:r>
          </a:p>
          <a:p>
            <a:pPr lvl="3" eaLnBrk="1" hangingPunct="1"/>
            <a:r>
              <a:rPr lang="en-US" altLang="en-US">
                <a:solidFill>
                  <a:srgbClr val="0000FF"/>
                </a:solidFill>
              </a:rPr>
              <a:t>Demographic</a:t>
            </a:r>
            <a:r>
              <a:rPr lang="en-US" altLang="en-US"/>
              <a:t> data 	- e.g., sex, age, nationality</a:t>
            </a:r>
          </a:p>
          <a:p>
            <a:pPr lvl="3" eaLnBrk="1" hangingPunct="1"/>
            <a:r>
              <a:rPr lang="en-US" altLang="en-US">
                <a:solidFill>
                  <a:srgbClr val="0000FF"/>
                </a:solidFill>
              </a:rPr>
              <a:t>Analysis</a:t>
            </a:r>
            <a:r>
              <a:rPr lang="en-US" altLang="en-US"/>
              <a:t> data 	- e.g., diseases, habits</a:t>
            </a:r>
          </a:p>
          <a:p>
            <a:pPr lvl="3" eaLnBrk="1" hangingPunct="1"/>
            <a:endParaRPr lang="en-US" altLang="en-US" sz="800"/>
          </a:p>
          <a:p>
            <a:pPr lvl="2" eaLnBrk="1" hangingPunct="1"/>
            <a:r>
              <a:rPr lang="en-US" altLang="en-US"/>
              <a:t>The </a:t>
            </a:r>
            <a:r>
              <a:rPr lang="en-US" altLang="en-US">
                <a:solidFill>
                  <a:srgbClr val="0000FF"/>
                </a:solidFill>
              </a:rPr>
              <a:t>degree of anonymity</a:t>
            </a:r>
            <a:r>
              <a:rPr lang="en-US" altLang="en-US"/>
              <a:t> of statistical data depends on:</a:t>
            </a:r>
          </a:p>
          <a:p>
            <a:pPr lvl="3" eaLnBrk="1" hangingPunct="1"/>
            <a:r>
              <a:rPr lang="en-US" altLang="en-US"/>
              <a:t>Database size</a:t>
            </a:r>
          </a:p>
          <a:p>
            <a:pPr lvl="3" eaLnBrk="1" hangingPunct="1"/>
            <a:r>
              <a:rPr lang="en-US" altLang="en-US"/>
              <a:t>The entropy of the demographic data attributes that can serve as supplementary knowledge for an attacker</a:t>
            </a:r>
          </a:p>
          <a:p>
            <a:pPr lvl="3" eaLnBrk="1" hangingPunct="1"/>
            <a:endParaRPr lang="en-US" altLang="en-US" sz="800"/>
          </a:p>
          <a:p>
            <a:pPr lvl="2" eaLnBrk="1" hangingPunct="1"/>
            <a:r>
              <a:rPr lang="en-US" altLang="en-US"/>
              <a:t>The </a:t>
            </a:r>
            <a:r>
              <a:rPr lang="en-US" altLang="en-US">
                <a:solidFill>
                  <a:srgbClr val="0000FF"/>
                </a:solidFill>
              </a:rPr>
              <a:t>entropy</a:t>
            </a:r>
            <a:r>
              <a:rPr lang="en-US" altLang="en-US"/>
              <a:t> of the demographic data attributes depends on:</a:t>
            </a:r>
          </a:p>
          <a:p>
            <a:pPr lvl="3" eaLnBrk="1" hangingPunct="1"/>
            <a:r>
              <a:rPr lang="en-US" altLang="en-US"/>
              <a:t>The number of attributes</a:t>
            </a:r>
          </a:p>
          <a:p>
            <a:pPr lvl="3" eaLnBrk="1" hangingPunct="1"/>
            <a:r>
              <a:rPr lang="en-US" altLang="en-US"/>
              <a:t>The number of possible values of each attribute</a:t>
            </a:r>
          </a:p>
          <a:p>
            <a:pPr lvl="3" eaLnBrk="1" hangingPunct="1"/>
            <a:r>
              <a:rPr lang="en-US" altLang="en-US"/>
              <a:t>Frequency distribution of the values</a:t>
            </a:r>
          </a:p>
          <a:p>
            <a:pPr lvl="3" eaLnBrk="1" hangingPunct="1"/>
            <a:r>
              <a:rPr lang="en-US" altLang="en-US"/>
              <a:t>Dependencies between attributes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3E95B8B5-37BF-F998-346A-22374C6F278E}"/>
              </a:ext>
            </a:extLst>
          </p:cNvPr>
          <p:cNvSpPr>
            <a:spLocks noGrp="1" noChangeArrowheads="1"/>
          </p:cNvSpPr>
          <p:nvPr>
            <p:ph idx="1"/>
          </p:nvPr>
        </p:nvSpPr>
        <p:spPr>
          <a:xfrm>
            <a:off x="2209800" y="1143000"/>
            <a:ext cx="8229600" cy="5334000"/>
          </a:xfrm>
        </p:spPr>
        <p:txBody>
          <a:bodyPr/>
          <a:lstStyle/>
          <a:p>
            <a:pPr marL="609600" indent="-609600"/>
            <a:r>
              <a:rPr lang="en-US" altLang="en-US">
                <a:latin typeface="Garamond" panose="02020404030301010803" pitchFamily="18" charset="0"/>
                <a:cs typeface="Times New Roman" panose="02020603050405020304" pitchFamily="18" charset="0"/>
              </a:rPr>
              <a:t>Well established needs for secure communication</a:t>
            </a:r>
          </a:p>
          <a:p>
            <a:pPr marL="1100138" lvl="1" indent="-533400"/>
            <a:r>
              <a:rPr lang="en-US" altLang="en-US">
                <a:latin typeface="Garamond" panose="02020404030301010803" pitchFamily="18" charset="0"/>
                <a:cs typeface="Times New Roman" panose="02020603050405020304" pitchFamily="18" charset="0"/>
              </a:rPr>
              <a:t>War time communication</a:t>
            </a:r>
          </a:p>
          <a:p>
            <a:pPr marL="1100138" lvl="1" indent="-533400"/>
            <a:r>
              <a:rPr lang="en-US" altLang="en-US">
                <a:latin typeface="Garamond" panose="02020404030301010803" pitchFamily="18" charset="0"/>
                <a:cs typeface="Times New Roman" panose="02020603050405020304" pitchFamily="18" charset="0"/>
              </a:rPr>
              <a:t>Business transactions</a:t>
            </a:r>
          </a:p>
          <a:p>
            <a:pPr marL="1100138" lvl="1" indent="-533400"/>
            <a:r>
              <a:rPr lang="en-US" altLang="en-US">
                <a:latin typeface="Garamond" panose="02020404030301010803" pitchFamily="18" charset="0"/>
                <a:cs typeface="Times New Roman" panose="02020603050405020304" pitchFamily="18" charset="0"/>
              </a:rPr>
              <a:t>Illicit Love Affairs</a:t>
            </a:r>
          </a:p>
          <a:p>
            <a:pPr marL="609600" indent="-609600"/>
            <a:r>
              <a:rPr lang="en-US" altLang="en-US">
                <a:latin typeface="Garamond" panose="02020404030301010803" pitchFamily="18" charset="0"/>
                <a:cs typeface="Times New Roman" panose="02020603050405020304" pitchFamily="18" charset="0"/>
              </a:rPr>
              <a:t>Requirements of secure communication</a:t>
            </a:r>
          </a:p>
          <a:p>
            <a:pPr marL="1100138" lvl="1" indent="-533400">
              <a:buFontTx/>
              <a:buAutoNum type="arabicPeriod"/>
            </a:pPr>
            <a:r>
              <a:rPr lang="en-US" altLang="en-US">
                <a:latin typeface="Garamond" panose="02020404030301010803" pitchFamily="18" charset="0"/>
                <a:cs typeface="Times New Roman" panose="02020603050405020304" pitchFamily="18" charset="0"/>
              </a:rPr>
              <a:t>Secrecy</a:t>
            </a:r>
          </a:p>
          <a:p>
            <a:pPr marL="1366838" lvl="2" indent="-457200">
              <a:buFontTx/>
              <a:buChar char="–"/>
            </a:pPr>
            <a:r>
              <a:rPr lang="en-US" altLang="en-US">
                <a:latin typeface="Garamond" panose="02020404030301010803" pitchFamily="18" charset="0"/>
                <a:cs typeface="Times New Roman" panose="02020603050405020304" pitchFamily="18" charset="0"/>
              </a:rPr>
              <a:t>Only intended receiver understands the message</a:t>
            </a:r>
          </a:p>
          <a:p>
            <a:pPr marL="1100138" lvl="1" indent="-533400">
              <a:buFontTx/>
              <a:buAutoNum type="arabicPeriod"/>
            </a:pPr>
            <a:r>
              <a:rPr lang="en-US" altLang="en-US">
                <a:latin typeface="Garamond" panose="02020404030301010803" pitchFamily="18" charset="0"/>
                <a:cs typeface="Times New Roman" panose="02020603050405020304" pitchFamily="18" charset="0"/>
              </a:rPr>
              <a:t>Authentication</a:t>
            </a:r>
          </a:p>
          <a:p>
            <a:pPr marL="1366838" lvl="2" indent="-457200">
              <a:buFontTx/>
              <a:buChar char="–"/>
            </a:pPr>
            <a:r>
              <a:rPr lang="en-US" altLang="en-US">
                <a:latin typeface="Garamond" panose="02020404030301010803" pitchFamily="18" charset="0"/>
                <a:cs typeface="Times New Roman" panose="02020603050405020304" pitchFamily="18" charset="0"/>
              </a:rPr>
              <a:t>Sender and receiver need to confirm each others identity</a:t>
            </a:r>
          </a:p>
          <a:p>
            <a:pPr marL="1100138" lvl="1" indent="-533400">
              <a:buFontTx/>
              <a:buAutoNum type="arabicPeriod"/>
            </a:pPr>
            <a:r>
              <a:rPr lang="en-US" altLang="en-US">
                <a:latin typeface="Garamond" panose="02020404030301010803" pitchFamily="18" charset="0"/>
                <a:cs typeface="Times New Roman" panose="02020603050405020304" pitchFamily="18" charset="0"/>
              </a:rPr>
              <a:t>Message Integrity</a:t>
            </a:r>
          </a:p>
          <a:p>
            <a:pPr marL="1366838" lvl="2" indent="-457200">
              <a:buFontTx/>
              <a:buChar char="–"/>
            </a:pPr>
            <a:r>
              <a:rPr lang="en-US" altLang="en-US">
                <a:latin typeface="Garamond" panose="02020404030301010803" pitchFamily="18" charset="0"/>
                <a:cs typeface="Times New Roman" panose="02020603050405020304" pitchFamily="18" charset="0"/>
              </a:rPr>
              <a:t>Ensure that their communication has not been altered, either maliciously or by accident during transmission</a:t>
            </a:r>
          </a:p>
        </p:txBody>
      </p:sp>
      <p:sp>
        <p:nvSpPr>
          <p:cNvPr id="319491" name="Rectangle 3">
            <a:extLst>
              <a:ext uri="{FF2B5EF4-FFF2-40B4-BE49-F238E27FC236}">
                <a16:creationId xmlns:a16="http://schemas.microsoft.com/office/drawing/2014/main" id="{DB09C53F-44E3-8FB0-BA1A-373147353897}"/>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l"/>
            <a:r>
              <a:rPr lang="en-US" altLang="en-US" sz="3600">
                <a:solidFill>
                  <a:srgbClr val="CC0000"/>
                </a:solidFill>
              </a:rPr>
              <a:t>Secure Communication </a:t>
            </a:r>
            <a:br>
              <a:rPr lang="en-US" altLang="en-US" sz="3600">
                <a:solidFill>
                  <a:srgbClr val="CC0000"/>
                </a:solidFill>
              </a:rPr>
            </a:br>
            <a:r>
              <a:rPr lang="en-US" altLang="en-US" sz="2400">
                <a:solidFill>
                  <a:srgbClr val="333399"/>
                </a:solidFill>
                <a:latin typeface="Arial" panose="020B0604020202020204" pitchFamily="34" charset="0"/>
              </a:rPr>
              <a:t>Needs and Requirements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9F04E87-60D2-38B5-9E2C-DB6DEBB82D90}"/>
              </a:ext>
            </a:extLst>
          </p:cNvPr>
          <p:cNvSpPr>
            <a:spLocks noGrp="1" noChangeArrowheads="1"/>
          </p:cNvSpPr>
          <p:nvPr>
            <p:ph type="title"/>
          </p:nvPr>
        </p:nvSpPr>
        <p:spPr>
          <a:xfrm>
            <a:off x="2630489" y="192089"/>
            <a:ext cx="7845425" cy="669925"/>
          </a:xfrm>
        </p:spPr>
        <p:txBody>
          <a:bodyPr>
            <a:normAutofit fontScale="90000"/>
          </a:bodyPr>
          <a:lstStyle/>
          <a:p>
            <a:pPr eaLnBrk="1" hangingPunct="1"/>
            <a:r>
              <a:rPr lang="en-US" altLang="en-US" sz="2000"/>
              <a:t>4.1. Technical </a:t>
            </a:r>
            <a:r>
              <a:rPr lang="pl-PL" altLang="en-US" sz="2000"/>
              <a:t>Privacy </a:t>
            </a:r>
            <a:r>
              <a:rPr lang="en-US" altLang="en-US" sz="2000"/>
              <a:t>Controls</a:t>
            </a:r>
            <a:r>
              <a:rPr lang="en-US" altLang="en-US"/>
              <a:t> </a:t>
            </a:r>
            <a:r>
              <a:rPr lang="en-US" altLang="en-US" sz="1600"/>
              <a:t>(5)</a:t>
            </a:r>
          </a:p>
        </p:txBody>
      </p:sp>
      <p:sp>
        <p:nvSpPr>
          <p:cNvPr id="34819" name="Rectangle 3">
            <a:extLst>
              <a:ext uri="{FF2B5EF4-FFF2-40B4-BE49-F238E27FC236}">
                <a16:creationId xmlns:a16="http://schemas.microsoft.com/office/drawing/2014/main" id="{575D6956-C739-F95B-C9D0-C399E31E6BDA}"/>
              </a:ext>
            </a:extLst>
          </p:cNvPr>
          <p:cNvSpPr>
            <a:spLocks noGrp="1" noChangeArrowheads="1"/>
          </p:cNvSpPr>
          <p:nvPr>
            <p:ph idx="1"/>
          </p:nvPr>
        </p:nvSpPr>
        <p:spPr>
          <a:xfrm>
            <a:off x="2093914" y="1106488"/>
            <a:ext cx="8574087" cy="5751512"/>
          </a:xfrm>
        </p:spPr>
        <p:txBody>
          <a:bodyPr/>
          <a:lstStyle/>
          <a:p>
            <a:pPr eaLnBrk="1" hangingPunct="1">
              <a:buFont typeface="Wingdings" panose="05000000000000000000" pitchFamily="2" charset="2"/>
              <a:buNone/>
            </a:pPr>
            <a:r>
              <a:rPr lang="en-US" altLang="en-US" sz="2400">
                <a:solidFill>
                  <a:srgbClr val="0000FF"/>
                </a:solidFill>
              </a:rPr>
              <a:t>c)</a:t>
            </a:r>
            <a:r>
              <a:rPr lang="en-US" altLang="en-US" sz="2400"/>
              <a:t> Protecting </a:t>
            </a:r>
            <a:r>
              <a:rPr lang="en-US" altLang="en-US" sz="2400">
                <a:solidFill>
                  <a:srgbClr val="0000FF"/>
                </a:solidFill>
              </a:rPr>
              <a:t>confidentiality and integrity of personal data </a:t>
            </a:r>
            <a:r>
              <a:rPr lang="en-US" altLang="en-US" sz="2400"/>
              <a:t>via, e.g.: </a:t>
            </a:r>
          </a:p>
          <a:p>
            <a:pPr algn="r" eaLnBrk="1" hangingPunct="1">
              <a:buClr>
                <a:srgbClr val="0000FF"/>
              </a:buClr>
              <a:buSzTx/>
              <a:buFont typeface="Wingdings" panose="05000000000000000000" pitchFamily="2" charset="2"/>
              <a:buNone/>
            </a:pPr>
            <a:r>
              <a:rPr lang="en-US" altLang="en-US" sz="1400"/>
              <a:t>[cf. Simone Fischer-Hübner]</a:t>
            </a:r>
            <a:endParaRPr lang="en-US" altLang="en-US" sz="2400">
              <a:solidFill>
                <a:srgbClr val="0000FF"/>
              </a:solidFill>
            </a:endParaRPr>
          </a:p>
          <a:p>
            <a:pPr lvl="1" eaLnBrk="1" hangingPunct="1"/>
            <a:r>
              <a:rPr lang="en-US" altLang="en-US"/>
              <a:t>Privacy-enhanced identity management</a:t>
            </a:r>
          </a:p>
          <a:p>
            <a:pPr lvl="1" eaLnBrk="1" hangingPunct="1"/>
            <a:r>
              <a:rPr lang="en-US" altLang="en-US"/>
              <a:t>Limiting access control</a:t>
            </a:r>
          </a:p>
          <a:p>
            <a:pPr lvl="2" eaLnBrk="1" hangingPunct="1"/>
            <a:r>
              <a:rPr lang="en-US" altLang="en-US"/>
              <a:t>Incl. formal privacy models for access control</a:t>
            </a:r>
          </a:p>
          <a:p>
            <a:pPr lvl="1" eaLnBrk="1" hangingPunct="1"/>
            <a:r>
              <a:rPr lang="en-US" altLang="en-US"/>
              <a:t>Enterprise privacy policies</a:t>
            </a:r>
          </a:p>
          <a:p>
            <a:pPr lvl="1" eaLnBrk="1" hangingPunct="1"/>
            <a:r>
              <a:rPr lang="en-US" altLang="en-US"/>
              <a:t>Steganography</a:t>
            </a:r>
          </a:p>
          <a:p>
            <a:pPr lvl="1" eaLnBrk="1" hangingPunct="1"/>
            <a:r>
              <a:rPr lang="en-US" altLang="en-US"/>
              <a:t>Specific tools</a:t>
            </a:r>
          </a:p>
          <a:p>
            <a:pPr lvl="2" eaLnBrk="1" hangingPunct="1"/>
            <a:r>
              <a:rPr lang="en-US" altLang="en-US"/>
              <a:t>Incl. P3P (Platform for Privacy Preferences)</a:t>
            </a:r>
          </a:p>
          <a:p>
            <a:pPr lvl="2" eaLnBrk="1" hangingPunct="1"/>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1325EA5-F67A-A44D-8BF5-6F2783E397E3}"/>
              </a:ext>
            </a:extLst>
          </p:cNvPr>
          <p:cNvSpPr>
            <a:spLocks noGrp="1" noChangeArrowheads="1"/>
          </p:cNvSpPr>
          <p:nvPr>
            <p:ph type="title"/>
          </p:nvPr>
        </p:nvSpPr>
        <p:spPr>
          <a:xfrm>
            <a:off x="2630489" y="192089"/>
            <a:ext cx="7845425" cy="669925"/>
          </a:xfrm>
        </p:spPr>
        <p:txBody>
          <a:bodyPr>
            <a:normAutofit fontScale="90000"/>
          </a:bodyPr>
          <a:lstStyle/>
          <a:p>
            <a:pPr eaLnBrk="1" hangingPunct="1"/>
            <a:r>
              <a:rPr lang="en-US" altLang="en-US"/>
              <a:t>4.2. Legal </a:t>
            </a:r>
            <a:r>
              <a:rPr lang="pl-PL" altLang="en-US"/>
              <a:t>Privacy</a:t>
            </a:r>
            <a:r>
              <a:rPr lang="pl-PL" altLang="en-US" sz="2000"/>
              <a:t> </a:t>
            </a:r>
            <a:r>
              <a:rPr lang="en-US" altLang="en-US"/>
              <a:t>Controls </a:t>
            </a:r>
            <a:r>
              <a:rPr lang="en-US" altLang="en-US" sz="1600"/>
              <a:t>(1)</a:t>
            </a:r>
          </a:p>
        </p:txBody>
      </p:sp>
      <p:sp>
        <p:nvSpPr>
          <p:cNvPr id="36867" name="Rectangle 3">
            <a:extLst>
              <a:ext uri="{FF2B5EF4-FFF2-40B4-BE49-F238E27FC236}">
                <a16:creationId xmlns:a16="http://schemas.microsoft.com/office/drawing/2014/main" id="{21696272-E474-CB9C-960F-9F2FC543D35B}"/>
              </a:ext>
            </a:extLst>
          </p:cNvPr>
          <p:cNvSpPr>
            <a:spLocks noGrp="1" noChangeArrowheads="1"/>
          </p:cNvSpPr>
          <p:nvPr>
            <p:ph idx="1"/>
          </p:nvPr>
        </p:nvSpPr>
        <p:spPr>
          <a:xfrm>
            <a:off x="2093914" y="1106488"/>
            <a:ext cx="8574087" cy="5751512"/>
          </a:xfrm>
        </p:spPr>
        <p:txBody>
          <a:bodyPr/>
          <a:lstStyle/>
          <a:p>
            <a:pPr marL="457200" indent="-457200"/>
            <a:r>
              <a:rPr lang="en-US" altLang="en-US">
                <a:solidFill>
                  <a:srgbClr val="0000FF"/>
                </a:solidFill>
              </a:rPr>
              <a:t>Outline</a:t>
            </a:r>
          </a:p>
          <a:p>
            <a:pPr marL="838200" lvl="1" indent="-381000">
              <a:spcBef>
                <a:spcPct val="0"/>
              </a:spcBef>
              <a:buClr>
                <a:schemeClr val="tx1"/>
              </a:buClr>
              <a:buFont typeface="Wingdings" panose="05000000000000000000" pitchFamily="2" charset="2"/>
              <a:buAutoNum type="alphaLcParenR"/>
            </a:pPr>
            <a:r>
              <a:rPr lang="en-US" altLang="en-US"/>
              <a:t>Legal World Views on Privacy</a:t>
            </a:r>
          </a:p>
          <a:p>
            <a:pPr marL="838200" lvl="1" indent="-381000">
              <a:spcBef>
                <a:spcPct val="0"/>
              </a:spcBef>
              <a:buClr>
                <a:schemeClr val="tx1"/>
              </a:buClr>
              <a:buFont typeface="Wingdings" panose="05000000000000000000" pitchFamily="2" charset="2"/>
              <a:buAutoNum type="alphaLcParenR"/>
            </a:pPr>
            <a:r>
              <a:rPr lang="en-US" altLang="en-US"/>
              <a:t>International Privacy Laws:</a:t>
            </a:r>
          </a:p>
          <a:p>
            <a:pPr marL="1257300" lvl="2" indent="-342900">
              <a:spcBef>
                <a:spcPct val="0"/>
              </a:spcBef>
            </a:pPr>
            <a:r>
              <a:rPr lang="en-US" altLang="en-US"/>
              <a:t>Comprehensive Privacy Laws </a:t>
            </a:r>
          </a:p>
          <a:p>
            <a:pPr marL="1257300" lvl="2" indent="-342900">
              <a:spcBef>
                <a:spcPct val="0"/>
              </a:spcBef>
            </a:pPr>
            <a:r>
              <a:rPr lang="en-US" altLang="en-US"/>
              <a:t>Sectoral Privacy Laws</a:t>
            </a:r>
          </a:p>
          <a:p>
            <a:pPr marL="1257300" lvl="2" indent="-342900">
              <a:spcBef>
                <a:spcPct val="0"/>
              </a:spcBef>
            </a:pPr>
            <a:endParaRPr lang="en-US" altLang="en-US"/>
          </a:p>
          <a:p>
            <a:pPr marL="838200" lvl="1" indent="-381000">
              <a:spcBef>
                <a:spcPct val="0"/>
              </a:spcBef>
              <a:buClr>
                <a:schemeClr val="tx1"/>
              </a:buClr>
              <a:buNone/>
            </a:pPr>
            <a:r>
              <a:rPr lang="en-US" altLang="en-US"/>
              <a:t>c)	Privacy Law Conflict European Union vs. USA</a:t>
            </a:r>
          </a:p>
          <a:p>
            <a:pPr marL="838200" lvl="1" indent="-381000">
              <a:spcBef>
                <a:spcPct val="0"/>
              </a:spcBef>
              <a:buClr>
                <a:schemeClr val="tx1"/>
              </a:buClr>
              <a:buNone/>
            </a:pPr>
            <a:r>
              <a:rPr lang="en-US" altLang="en-US"/>
              <a:t>d)	A Common Approach: Privacy Impact Assessments (PIA)</a:t>
            </a:r>
          </a:p>
          <a:p>
            <a:pPr marL="838200" lvl="1" indent="-381000">
              <a:spcBef>
                <a:spcPct val="0"/>
              </a:spcBef>
              <a:buClr>
                <a:schemeClr val="tx1"/>
              </a:buClr>
              <a:buNone/>
            </a:pPr>
            <a:r>
              <a:rPr lang="en-US" altLang="en-US"/>
              <a:t>e)	Observations &amp;  Conclusions</a:t>
            </a:r>
          </a:p>
          <a:p>
            <a:pPr marL="838200" lvl="1" indent="-381000"/>
            <a:endParaRPr lang="en-US" altLang="en-US"/>
          </a:p>
          <a:p>
            <a:pPr marL="457200" indent="-457200"/>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4A00AE3-E7F7-22CA-E138-45C6408E5A2F}"/>
              </a:ext>
            </a:extLst>
          </p:cNvPr>
          <p:cNvSpPr>
            <a:spLocks noGrp="1" noChangeArrowheads="1"/>
          </p:cNvSpPr>
          <p:nvPr>
            <p:ph type="title"/>
          </p:nvPr>
        </p:nvSpPr>
        <p:spPr>
          <a:xfrm>
            <a:off x="2752725" y="1"/>
            <a:ext cx="7723188" cy="862013"/>
          </a:xfrm>
        </p:spPr>
        <p:txBody>
          <a:bodyPr>
            <a:normAutofit/>
          </a:bodyPr>
          <a:lstStyle/>
          <a:p>
            <a:pPr eaLnBrk="1" hangingPunct="1">
              <a:lnSpc>
                <a:spcPct val="80000"/>
              </a:lnSpc>
            </a:pPr>
            <a:r>
              <a:rPr lang="en-US" altLang="en-US" sz="1600"/>
              <a:t>4.2. Legal </a:t>
            </a:r>
            <a:r>
              <a:rPr lang="pl-PL" altLang="en-US" sz="1600"/>
              <a:t>Privacy </a:t>
            </a:r>
            <a:r>
              <a:rPr lang="en-US" altLang="en-US" sz="1600"/>
              <a:t>Controls (2)</a:t>
            </a:r>
            <a:br>
              <a:rPr lang="en-US" altLang="en-US" sz="1600"/>
            </a:br>
            <a:r>
              <a:rPr lang="en-US" altLang="en-US" sz="2800"/>
              <a:t>a) Legal World Views on Privacy</a:t>
            </a:r>
            <a:r>
              <a:rPr lang="en-US" altLang="en-US"/>
              <a:t> </a:t>
            </a:r>
            <a:r>
              <a:rPr lang="en-US" altLang="en-US" sz="1200"/>
              <a:t>(1)</a:t>
            </a:r>
          </a:p>
        </p:txBody>
      </p:sp>
      <p:sp>
        <p:nvSpPr>
          <p:cNvPr id="38915" name="Rectangle 3">
            <a:extLst>
              <a:ext uri="{FF2B5EF4-FFF2-40B4-BE49-F238E27FC236}">
                <a16:creationId xmlns:a16="http://schemas.microsoft.com/office/drawing/2014/main" id="{0B908DFE-0705-6E90-F40B-500A2AF2805A}"/>
              </a:ext>
            </a:extLst>
          </p:cNvPr>
          <p:cNvSpPr>
            <a:spLocks noGrp="1" noChangeArrowheads="1"/>
          </p:cNvSpPr>
          <p:nvPr>
            <p:ph idx="1"/>
          </p:nvPr>
        </p:nvSpPr>
        <p:spPr>
          <a:xfrm>
            <a:off x="2324100" y="1504950"/>
            <a:ext cx="7816850" cy="4133850"/>
          </a:xfrm>
        </p:spPr>
        <p:txBody>
          <a:bodyPr/>
          <a:lstStyle/>
          <a:p>
            <a:pPr eaLnBrk="1" hangingPunct="1"/>
            <a:r>
              <a:rPr lang="en-US" altLang="en-US" sz="2400">
                <a:solidFill>
                  <a:srgbClr val="0000FF"/>
                </a:solidFill>
              </a:rPr>
              <a:t>General belief</a:t>
            </a:r>
            <a:r>
              <a:rPr lang="en-US" altLang="en-US" sz="2400"/>
              <a:t>:  Privacy is </a:t>
            </a:r>
            <a:r>
              <a:rPr lang="en-US" altLang="en-US" sz="2400">
                <a:solidFill>
                  <a:srgbClr val="0000FF"/>
                </a:solidFill>
              </a:rPr>
              <a:t>a fundamental human right</a:t>
            </a:r>
            <a:r>
              <a:rPr lang="en-US" altLang="en-US" sz="2400"/>
              <a:t> that has become one of the most important rights of the modern age</a:t>
            </a:r>
          </a:p>
          <a:p>
            <a:pPr eaLnBrk="1" hangingPunct="1"/>
            <a:endParaRPr lang="en-US" altLang="en-US" sz="2400"/>
          </a:p>
          <a:p>
            <a:pPr eaLnBrk="1" hangingPunct="1"/>
            <a:r>
              <a:rPr lang="en-US" altLang="en-US" sz="2400"/>
              <a:t>Privacy also recognized and protected by individual countries</a:t>
            </a:r>
          </a:p>
          <a:p>
            <a:pPr lvl="1" eaLnBrk="1" hangingPunct="1"/>
            <a:r>
              <a:rPr lang="en-US" altLang="en-US" sz="2000"/>
              <a:t>At a minimum each country has a provision for rights of inviolability of the home and secrecy of communications</a:t>
            </a:r>
          </a:p>
          <a:p>
            <a:pPr lvl="1" eaLnBrk="1" hangingPunct="1"/>
            <a:r>
              <a:rPr lang="en-US" altLang="en-US" sz="2000"/>
              <a:t>Definitions of privacy vary according to context and environment</a:t>
            </a:r>
          </a:p>
          <a:p>
            <a:pPr algn="ctr" eaLnBrk="1" hangingPunct="1">
              <a:buFont typeface="Wingdings" panose="05000000000000000000" pitchFamily="2" charset="2"/>
              <a:buNone/>
            </a:pPr>
            <a:endParaRPr lang="en-US" altLang="en-US" sz="2000"/>
          </a:p>
        </p:txBody>
      </p:sp>
      <p:sp>
        <p:nvSpPr>
          <p:cNvPr id="38916" name="Text Box 4">
            <a:extLst>
              <a:ext uri="{FF2B5EF4-FFF2-40B4-BE49-F238E27FC236}">
                <a16:creationId xmlns:a16="http://schemas.microsoft.com/office/drawing/2014/main" id="{CF200F94-E025-A834-6985-8ABF78930D70}"/>
              </a:ext>
            </a:extLst>
          </p:cNvPr>
          <p:cNvSpPr txBox="1">
            <a:spLocks noChangeArrowheads="1"/>
          </p:cNvSpPr>
          <p:nvPr/>
        </p:nvSpPr>
        <p:spPr bwMode="auto">
          <a:xfrm>
            <a:off x="7162800" y="91440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200"/>
              <a:t>[cf. A.M. Green, Yale, 2004]</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82C3CDB-EF79-2C0E-D086-B6D8704456E5}"/>
              </a:ext>
            </a:extLst>
          </p:cNvPr>
          <p:cNvSpPr>
            <a:spLocks noGrp="1" noChangeArrowheads="1"/>
          </p:cNvSpPr>
          <p:nvPr>
            <p:ph type="title"/>
          </p:nvPr>
        </p:nvSpPr>
        <p:spPr>
          <a:xfrm>
            <a:off x="2820989" y="1"/>
            <a:ext cx="7654925" cy="862013"/>
          </a:xfrm>
        </p:spPr>
        <p:txBody>
          <a:bodyPr/>
          <a:lstStyle/>
          <a:p>
            <a:pPr eaLnBrk="1" hangingPunct="1"/>
            <a:r>
              <a:rPr lang="en-US" altLang="en-US" sz="1600"/>
              <a:t>4.2. Legal </a:t>
            </a:r>
            <a:r>
              <a:rPr lang="pl-PL" altLang="en-US" sz="1600"/>
              <a:t>Privacy </a:t>
            </a:r>
            <a:r>
              <a:rPr lang="en-US" altLang="en-US" sz="1600"/>
              <a:t>Controls (3)</a:t>
            </a:r>
            <a:br>
              <a:rPr lang="en-US" altLang="en-US" sz="1600"/>
            </a:br>
            <a:r>
              <a:rPr lang="en-US" altLang="en-US" sz="1600"/>
              <a:t>a) Legal World Views on Privacy (2)</a:t>
            </a:r>
          </a:p>
        </p:txBody>
      </p:sp>
      <p:sp>
        <p:nvSpPr>
          <p:cNvPr id="40963" name="Rectangle 3">
            <a:extLst>
              <a:ext uri="{FF2B5EF4-FFF2-40B4-BE49-F238E27FC236}">
                <a16:creationId xmlns:a16="http://schemas.microsoft.com/office/drawing/2014/main" id="{E7B830B0-DC7D-6F51-D4C3-9F3E26946AEC}"/>
              </a:ext>
            </a:extLst>
          </p:cNvPr>
          <p:cNvSpPr>
            <a:spLocks noGrp="1" noChangeArrowheads="1"/>
          </p:cNvSpPr>
          <p:nvPr>
            <p:ph idx="1"/>
          </p:nvPr>
        </p:nvSpPr>
        <p:spPr>
          <a:xfrm>
            <a:off x="2093913" y="1584326"/>
            <a:ext cx="8393112" cy="5045075"/>
          </a:xfrm>
        </p:spPr>
        <p:txBody>
          <a:bodyPr/>
          <a:lstStyle/>
          <a:p>
            <a:pPr eaLnBrk="1" hangingPunct="1">
              <a:lnSpc>
                <a:spcPct val="90000"/>
              </a:lnSpc>
              <a:buFont typeface="Wingdings" panose="05000000000000000000" pitchFamily="2" charset="2"/>
              <a:buNone/>
            </a:pPr>
            <a:r>
              <a:rPr lang="en-US" altLang="en-US" sz="2400">
                <a:solidFill>
                  <a:schemeClr val="folHlink"/>
                </a:solidFill>
              </a:rPr>
              <a:t>United States</a:t>
            </a:r>
            <a:r>
              <a:rPr lang="en-US" altLang="en-US" sz="2400"/>
              <a:t>: “Privacy is the right to be left alone”   - Justice Louis Brandeis</a:t>
            </a:r>
          </a:p>
          <a:p>
            <a:pPr eaLnBrk="1" hangingPunct="1">
              <a:lnSpc>
                <a:spcPct val="90000"/>
              </a:lnSpc>
              <a:buFont typeface="Wingdings" panose="05000000000000000000" pitchFamily="2" charset="2"/>
              <a:buNone/>
            </a:pPr>
            <a:endParaRPr lang="en-US" altLang="en-US" sz="2400"/>
          </a:p>
          <a:p>
            <a:pPr eaLnBrk="1" hangingPunct="1">
              <a:lnSpc>
                <a:spcPct val="90000"/>
              </a:lnSpc>
              <a:buFont typeface="Wingdings" panose="05000000000000000000" pitchFamily="2" charset="2"/>
              <a:buNone/>
            </a:pPr>
            <a:r>
              <a:rPr lang="en-US" altLang="en-US" sz="2400">
                <a:solidFill>
                  <a:schemeClr val="folHlink"/>
                </a:solidFill>
              </a:rPr>
              <a:t>UK</a:t>
            </a:r>
            <a:r>
              <a:rPr lang="en-US" altLang="en-US" sz="2400"/>
              <a:t>: “the right of an individual to be protected against intrusion into his personal life or affairs by direct physical means or by publication of information</a:t>
            </a:r>
          </a:p>
          <a:p>
            <a:pPr eaLnBrk="1" hangingPunct="1">
              <a:lnSpc>
                <a:spcPct val="90000"/>
              </a:lnSpc>
              <a:buFont typeface="Wingdings" panose="05000000000000000000" pitchFamily="2" charset="2"/>
              <a:buNone/>
            </a:pPr>
            <a:endParaRPr lang="en-US" altLang="en-US" sz="2400"/>
          </a:p>
          <a:p>
            <a:pPr eaLnBrk="1" hangingPunct="1">
              <a:lnSpc>
                <a:spcPct val="90000"/>
              </a:lnSpc>
              <a:buFont typeface="Wingdings" panose="05000000000000000000" pitchFamily="2" charset="2"/>
              <a:buNone/>
            </a:pPr>
            <a:r>
              <a:rPr lang="en-US" altLang="en-US" sz="2400">
                <a:solidFill>
                  <a:schemeClr val="folHlink"/>
                </a:solidFill>
              </a:rPr>
              <a:t>Australia</a:t>
            </a:r>
            <a:r>
              <a:rPr lang="en-US" altLang="en-US" sz="2400"/>
              <a:t>: “</a:t>
            </a:r>
            <a:r>
              <a:rPr lang="en-US" altLang="en-US" sz="2400">
                <a:cs typeface="Times New Roman" panose="02020603050405020304" pitchFamily="18" charset="0"/>
              </a:rPr>
              <a:t>Privacy is a basic human right and the reasonable expectation of every person”</a:t>
            </a:r>
            <a:r>
              <a:rPr lang="en-US" altLang="en-US" sz="2400"/>
              <a:t> </a:t>
            </a:r>
          </a:p>
        </p:txBody>
      </p:sp>
      <p:sp>
        <p:nvSpPr>
          <p:cNvPr id="40964" name="Text Box 4">
            <a:extLst>
              <a:ext uri="{FF2B5EF4-FFF2-40B4-BE49-F238E27FC236}">
                <a16:creationId xmlns:a16="http://schemas.microsoft.com/office/drawing/2014/main" id="{F9AD8329-0E7E-9923-46C3-C1466AE32D9F}"/>
              </a:ext>
            </a:extLst>
          </p:cNvPr>
          <p:cNvSpPr txBox="1">
            <a:spLocks noChangeArrowheads="1"/>
          </p:cNvSpPr>
          <p:nvPr/>
        </p:nvSpPr>
        <p:spPr bwMode="auto">
          <a:xfrm>
            <a:off x="7239000" y="76200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200"/>
              <a:t>[A.M. Green, Yale, 2004]</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4973487-255B-BC12-12A6-3B0823664060}"/>
              </a:ext>
            </a:extLst>
          </p:cNvPr>
          <p:cNvSpPr>
            <a:spLocks noGrp="1" noChangeArrowheads="1"/>
          </p:cNvSpPr>
          <p:nvPr>
            <p:ph type="title"/>
          </p:nvPr>
        </p:nvSpPr>
        <p:spPr>
          <a:xfrm>
            <a:off x="2725739" y="1"/>
            <a:ext cx="7750175" cy="862013"/>
          </a:xfrm>
        </p:spPr>
        <p:txBody>
          <a:bodyPr/>
          <a:lstStyle/>
          <a:p>
            <a:pPr eaLnBrk="1" hangingPunct="1"/>
            <a:r>
              <a:rPr lang="en-US" altLang="en-US" sz="1600"/>
              <a:t>4.2. Legal </a:t>
            </a:r>
            <a:r>
              <a:rPr lang="pl-PL" altLang="en-US" sz="1600"/>
              <a:t>Privacy </a:t>
            </a:r>
            <a:r>
              <a:rPr lang="en-US" altLang="en-US" sz="1600"/>
              <a:t>Controls (4) </a:t>
            </a:r>
            <a:br>
              <a:rPr lang="en-US" altLang="en-US" sz="1600"/>
            </a:br>
            <a:r>
              <a:rPr lang="en-US" altLang="en-US" sz="2800"/>
              <a:t>b) International Privacy Laws</a:t>
            </a:r>
          </a:p>
        </p:txBody>
      </p:sp>
      <p:sp>
        <p:nvSpPr>
          <p:cNvPr id="43011" name="Rectangle 3">
            <a:extLst>
              <a:ext uri="{FF2B5EF4-FFF2-40B4-BE49-F238E27FC236}">
                <a16:creationId xmlns:a16="http://schemas.microsoft.com/office/drawing/2014/main" id="{62270282-DBCA-4DE3-EF8A-DEB9DEF423D2}"/>
              </a:ext>
            </a:extLst>
          </p:cNvPr>
          <p:cNvSpPr>
            <a:spLocks noGrp="1" noChangeArrowheads="1"/>
          </p:cNvSpPr>
          <p:nvPr>
            <p:ph idx="1"/>
          </p:nvPr>
        </p:nvSpPr>
        <p:spPr>
          <a:xfrm>
            <a:off x="1905000" y="990600"/>
            <a:ext cx="8610600" cy="5867400"/>
          </a:xfrm>
        </p:spPr>
        <p:txBody>
          <a:bodyPr/>
          <a:lstStyle/>
          <a:p>
            <a:pPr marL="609600" indent="-609600"/>
            <a:r>
              <a:rPr lang="en-US" altLang="en-US" sz="2400"/>
              <a:t>Two</a:t>
            </a:r>
            <a:r>
              <a:rPr lang="en-US" altLang="en-US" sz="2400">
                <a:solidFill>
                  <a:srgbClr val="0000FF"/>
                </a:solidFill>
              </a:rPr>
              <a:t> types of privacy laws</a:t>
            </a:r>
            <a:r>
              <a:rPr lang="en-US" altLang="en-US" sz="2400"/>
              <a:t> in various countries:</a:t>
            </a:r>
          </a:p>
          <a:p>
            <a:pPr marL="609600" indent="-609600">
              <a:buNone/>
            </a:pPr>
            <a:r>
              <a:rPr lang="en-US" altLang="en-US" sz="2400">
                <a:solidFill>
                  <a:srgbClr val="0000FF"/>
                </a:solidFill>
              </a:rPr>
              <a:t>1)	Comprehensive</a:t>
            </a:r>
            <a:r>
              <a:rPr lang="en-US" altLang="en-US" sz="2400"/>
              <a:t> Laws</a:t>
            </a:r>
          </a:p>
          <a:p>
            <a:pPr marL="990600" lvl="1" indent="-533400"/>
            <a:r>
              <a:rPr lang="en-US" altLang="en-US" sz="2000"/>
              <a:t>Def: General laws that govern the collection, use and dissemination of personal information by public &amp; private sectors</a:t>
            </a:r>
          </a:p>
          <a:p>
            <a:pPr marL="990600" lvl="1" indent="-533400"/>
            <a:r>
              <a:rPr lang="en-US" altLang="en-US" sz="2000"/>
              <a:t>Require commissioners or independent enforcement body</a:t>
            </a:r>
          </a:p>
          <a:p>
            <a:pPr marL="990600" lvl="1" indent="-533400"/>
            <a:r>
              <a:rPr lang="en-US" altLang="en-US" sz="2000"/>
              <a:t>Difficulty: lack of resources for oversight and enforcement; agencies under government control</a:t>
            </a:r>
          </a:p>
          <a:p>
            <a:pPr marL="990600" lvl="1" indent="-533400"/>
            <a:r>
              <a:rPr lang="en-US" altLang="en-US" sz="2000"/>
              <a:t>Examples: European Union, Australia, Canada and the UK</a:t>
            </a:r>
          </a:p>
          <a:p>
            <a:pPr marL="990600" lvl="1" indent="-533400"/>
            <a:endParaRPr lang="en-US" altLang="en-US" sz="700"/>
          </a:p>
          <a:p>
            <a:pPr marL="609600" indent="-609600">
              <a:buNone/>
            </a:pPr>
            <a:r>
              <a:rPr lang="en-US" altLang="en-US" sz="2400">
                <a:solidFill>
                  <a:srgbClr val="0000FF"/>
                </a:solidFill>
              </a:rPr>
              <a:t>2)	Sectoral</a:t>
            </a:r>
            <a:r>
              <a:rPr lang="en-US" altLang="en-US" sz="2400"/>
              <a:t> Laws</a:t>
            </a:r>
          </a:p>
          <a:p>
            <a:pPr marL="990600" lvl="1" indent="-533400"/>
            <a:r>
              <a:rPr lang="en-US" altLang="en-US" sz="2000"/>
              <a:t>Idea: Avoid general laws, focus on specific sectors instead</a:t>
            </a:r>
          </a:p>
          <a:p>
            <a:pPr marL="990600" lvl="1" indent="-533400"/>
            <a:r>
              <a:rPr lang="en-US" altLang="en-US" sz="2000"/>
              <a:t>Advantage: enforcement through a range of mechanisms</a:t>
            </a:r>
          </a:p>
          <a:p>
            <a:pPr marL="990600" lvl="1" indent="-533400"/>
            <a:r>
              <a:rPr lang="en-US" altLang="en-US" sz="2000"/>
              <a:t>Disadvantage: each new technology requires new legislation</a:t>
            </a:r>
          </a:p>
          <a:p>
            <a:pPr marL="990600" lvl="1" indent="-533400"/>
            <a:r>
              <a:rPr lang="en-US" altLang="en-US" sz="2000"/>
              <a:t>Example: United States</a:t>
            </a:r>
          </a:p>
        </p:txBody>
      </p:sp>
      <p:sp>
        <p:nvSpPr>
          <p:cNvPr id="43012" name="Text Box 4">
            <a:extLst>
              <a:ext uri="{FF2B5EF4-FFF2-40B4-BE49-F238E27FC236}">
                <a16:creationId xmlns:a16="http://schemas.microsoft.com/office/drawing/2014/main" id="{D018276F-537A-E3CC-C91F-5F8C3C9F0F59}"/>
              </a:ext>
            </a:extLst>
          </p:cNvPr>
          <p:cNvSpPr txBox="1">
            <a:spLocks noChangeArrowheads="1"/>
          </p:cNvSpPr>
          <p:nvPr/>
        </p:nvSpPr>
        <p:spPr bwMode="auto">
          <a:xfrm>
            <a:off x="7391400" y="76200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200"/>
              <a:t>[cf. A.M. Green, Yale, 2004]</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D8081B3-AC1A-1A9D-3F1C-35358358EEAC}"/>
              </a:ext>
            </a:extLst>
          </p:cNvPr>
          <p:cNvSpPr>
            <a:spLocks noGrp="1" noChangeArrowheads="1"/>
          </p:cNvSpPr>
          <p:nvPr>
            <p:ph type="title"/>
          </p:nvPr>
        </p:nvSpPr>
        <p:spPr>
          <a:xfrm>
            <a:off x="2705100" y="214314"/>
            <a:ext cx="7962900" cy="623887"/>
          </a:xfrm>
        </p:spPr>
        <p:txBody>
          <a:bodyPr>
            <a:normAutofit fontScale="90000"/>
          </a:bodyPr>
          <a:lstStyle/>
          <a:p>
            <a:pPr eaLnBrk="1" hangingPunct="1"/>
            <a:r>
              <a:rPr lang="en-US" altLang="en-US" sz="1600"/>
              <a:t>4.2. Legal </a:t>
            </a:r>
            <a:r>
              <a:rPr lang="pl-PL" altLang="en-US" sz="1600"/>
              <a:t>Privacy </a:t>
            </a:r>
            <a:r>
              <a:rPr lang="en-US" altLang="en-US" sz="1600"/>
              <a:t>Controls (5) -- b) International Privacy Laws </a:t>
            </a:r>
            <a:br>
              <a:rPr lang="en-US" altLang="en-US" sz="1600"/>
            </a:br>
            <a:r>
              <a:rPr lang="en-US" altLang="en-US" sz="2800"/>
              <a:t>Comprehensive Laws - European Union</a:t>
            </a:r>
          </a:p>
        </p:txBody>
      </p:sp>
      <p:sp>
        <p:nvSpPr>
          <p:cNvPr id="45059" name="Rectangle 3">
            <a:extLst>
              <a:ext uri="{FF2B5EF4-FFF2-40B4-BE49-F238E27FC236}">
                <a16:creationId xmlns:a16="http://schemas.microsoft.com/office/drawing/2014/main" id="{4F66F84D-6C42-83CC-17DC-BE7D963A9C4A}"/>
              </a:ext>
            </a:extLst>
          </p:cNvPr>
          <p:cNvSpPr>
            <a:spLocks noGrp="1" noChangeArrowheads="1"/>
          </p:cNvSpPr>
          <p:nvPr>
            <p:ph idx="1"/>
          </p:nvPr>
        </p:nvSpPr>
        <p:spPr/>
        <p:txBody>
          <a:bodyPr>
            <a:normAutofit fontScale="85000" lnSpcReduction="20000"/>
          </a:bodyPr>
          <a:lstStyle/>
          <a:p>
            <a:pPr eaLnBrk="1" hangingPunct="1"/>
            <a:r>
              <a:rPr lang="en-US" altLang="en-US" sz="2400"/>
              <a:t>European Union Council adopted the new </a:t>
            </a:r>
            <a:r>
              <a:rPr lang="en-US" altLang="en-US" sz="2400">
                <a:solidFill>
                  <a:srgbClr val="0000FF"/>
                </a:solidFill>
              </a:rPr>
              <a:t>Privacy Electronic Communications Directive 	        </a:t>
            </a:r>
            <a:r>
              <a:rPr lang="en-US" altLang="en-US" sz="1200"/>
              <a:t>[cf. A.M. Green, Yale, 2004]</a:t>
            </a:r>
            <a:endParaRPr lang="en-US" altLang="en-US" sz="2400">
              <a:solidFill>
                <a:srgbClr val="0000FF"/>
              </a:solidFill>
            </a:endParaRPr>
          </a:p>
          <a:p>
            <a:pPr lvl="1" eaLnBrk="1" hangingPunct="1"/>
            <a:r>
              <a:rPr lang="en-US" altLang="en-US" sz="2000"/>
              <a:t>Prohibits secondary uses of data without informed consent</a:t>
            </a:r>
          </a:p>
          <a:p>
            <a:pPr lvl="1" eaLnBrk="1" hangingPunct="1"/>
            <a:r>
              <a:rPr lang="en-US" altLang="en-US" sz="2000"/>
              <a:t>No transfer of data to non EU countries unless there is adequate privacy protection</a:t>
            </a:r>
          </a:p>
          <a:p>
            <a:pPr lvl="2" eaLnBrk="1" hangingPunct="1"/>
            <a:r>
              <a:rPr lang="en-US" altLang="en-US" sz="1800"/>
              <a:t>Consequences for the USA</a:t>
            </a:r>
          </a:p>
          <a:p>
            <a:pPr eaLnBrk="1" hangingPunct="1"/>
            <a:endParaRPr lang="en-US" altLang="en-US" sz="800"/>
          </a:p>
          <a:p>
            <a:pPr eaLnBrk="1" hangingPunct="1"/>
            <a:endParaRPr lang="en-US" altLang="en-US" sz="800"/>
          </a:p>
          <a:p>
            <a:pPr eaLnBrk="1" hangingPunct="1">
              <a:spcBef>
                <a:spcPct val="0"/>
              </a:spcBef>
            </a:pPr>
            <a:r>
              <a:rPr lang="en-US" altLang="en-US" sz="2400">
                <a:solidFill>
                  <a:srgbClr val="0000FF"/>
                </a:solidFill>
              </a:rPr>
              <a:t>EU</a:t>
            </a:r>
            <a:r>
              <a:rPr lang="pl-PL" altLang="en-US" sz="2400">
                <a:solidFill>
                  <a:srgbClr val="0000FF"/>
                </a:solidFill>
              </a:rPr>
              <a:t> </a:t>
            </a:r>
            <a:r>
              <a:rPr lang="en-US" altLang="en-US" sz="2400">
                <a:solidFill>
                  <a:srgbClr val="0000FF"/>
                </a:solidFill>
              </a:rPr>
              <a:t>laws</a:t>
            </a:r>
            <a:r>
              <a:rPr lang="pl-PL" altLang="en-US" sz="2400"/>
              <a:t> related to </a:t>
            </a:r>
            <a:r>
              <a:rPr lang="en-US" altLang="en-US" sz="2400"/>
              <a:t>privacy include</a:t>
            </a:r>
          </a:p>
          <a:p>
            <a:pPr lvl="1" eaLnBrk="1" hangingPunct="1">
              <a:spcBef>
                <a:spcPct val="0"/>
              </a:spcBef>
            </a:pPr>
            <a:r>
              <a:rPr lang="pl-PL" altLang="en-US" sz="2000"/>
              <a:t>1994 — </a:t>
            </a:r>
            <a:r>
              <a:rPr lang="en-US" altLang="en-US" sz="2000"/>
              <a:t>EU Data Protection Act</a:t>
            </a:r>
          </a:p>
          <a:p>
            <a:pPr lvl="1" eaLnBrk="1" hangingPunct="1"/>
            <a:r>
              <a:rPr lang="pl-PL" altLang="en-US" sz="2000"/>
              <a:t>1998 — </a:t>
            </a:r>
            <a:r>
              <a:rPr lang="en-US" altLang="en-US" sz="2000"/>
              <a:t>EU </a:t>
            </a:r>
            <a:r>
              <a:rPr lang="pl-PL" altLang="en-US" sz="2000"/>
              <a:t>Data </a:t>
            </a:r>
            <a:r>
              <a:rPr lang="en-US" altLang="en-US" sz="2000"/>
              <a:t>Protection Act</a:t>
            </a:r>
            <a:endParaRPr lang="pl-PL" altLang="en-US" sz="2000"/>
          </a:p>
          <a:p>
            <a:pPr lvl="2" eaLnBrk="1" hangingPunct="1"/>
            <a:r>
              <a:rPr lang="pl-PL" altLang="en-US"/>
              <a:t>Privacy protections stronger than in the U.S.</a:t>
            </a:r>
          </a:p>
          <a:p>
            <a:pPr eaLnBrk="1" hangingPunct="1"/>
            <a:endParaRPr lang="en-US" altLang="en-US" sz="20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725A53B-65E0-6C66-F595-68055D7CB73C}"/>
              </a:ext>
            </a:extLst>
          </p:cNvPr>
          <p:cNvSpPr>
            <a:spLocks noGrp="1" noChangeArrowheads="1"/>
          </p:cNvSpPr>
          <p:nvPr>
            <p:ph type="title"/>
          </p:nvPr>
        </p:nvSpPr>
        <p:spPr/>
        <p:txBody>
          <a:bodyPr/>
          <a:lstStyle/>
          <a:p>
            <a:pPr eaLnBrk="1" hangingPunct="1"/>
            <a:r>
              <a:rPr lang="en-US" altLang="en-US" sz="1600"/>
              <a:t>4.2. Legal </a:t>
            </a:r>
            <a:r>
              <a:rPr lang="pl-PL" altLang="en-US" sz="1600"/>
              <a:t>Privacy </a:t>
            </a:r>
            <a:r>
              <a:rPr lang="en-US" altLang="en-US" sz="1600"/>
              <a:t>Controls (6) -- b) International Privacy Laws </a:t>
            </a:r>
            <a:br>
              <a:rPr lang="en-US" altLang="en-US" sz="1600"/>
            </a:br>
            <a:r>
              <a:rPr lang="en-US" altLang="en-US" sz="2800"/>
              <a:t>Sectoral Laws - United States </a:t>
            </a:r>
            <a:r>
              <a:rPr lang="en-US" altLang="en-US" sz="1600"/>
              <a:t>(1)</a:t>
            </a:r>
          </a:p>
        </p:txBody>
      </p:sp>
      <p:sp>
        <p:nvSpPr>
          <p:cNvPr id="47107" name="Rectangle 3">
            <a:extLst>
              <a:ext uri="{FF2B5EF4-FFF2-40B4-BE49-F238E27FC236}">
                <a16:creationId xmlns:a16="http://schemas.microsoft.com/office/drawing/2014/main" id="{67F7D7DB-9A3D-197E-3417-707D7F95358E}"/>
              </a:ext>
            </a:extLst>
          </p:cNvPr>
          <p:cNvSpPr>
            <a:spLocks noGrp="1" noChangeArrowheads="1"/>
          </p:cNvSpPr>
          <p:nvPr>
            <p:ph idx="1"/>
          </p:nvPr>
        </p:nvSpPr>
        <p:spPr>
          <a:xfrm>
            <a:off x="2133600" y="1066800"/>
            <a:ext cx="8345488" cy="5410200"/>
          </a:xfrm>
        </p:spPr>
        <p:txBody>
          <a:bodyPr>
            <a:normAutofit lnSpcReduction="10000"/>
          </a:bodyPr>
          <a:lstStyle/>
          <a:p>
            <a:pPr eaLnBrk="1" hangingPunct="1">
              <a:lnSpc>
                <a:spcPct val="90000"/>
              </a:lnSpc>
            </a:pPr>
            <a:r>
              <a:rPr lang="en-US" altLang="en-US" sz="2400"/>
              <a:t>No explicit right to privacy in the constitution</a:t>
            </a:r>
          </a:p>
          <a:p>
            <a:pPr eaLnBrk="1" hangingPunct="1">
              <a:lnSpc>
                <a:spcPct val="90000"/>
              </a:lnSpc>
            </a:pPr>
            <a:r>
              <a:rPr lang="en-US" altLang="en-US" sz="2400"/>
              <a:t>Limited constitutional right to privacy implied in number of provisions in the Bill of Rights</a:t>
            </a:r>
          </a:p>
          <a:p>
            <a:pPr eaLnBrk="1" hangingPunct="1">
              <a:lnSpc>
                <a:spcPct val="90000"/>
              </a:lnSpc>
            </a:pPr>
            <a:endParaRPr lang="en-US" altLang="en-US" sz="800"/>
          </a:p>
          <a:p>
            <a:pPr eaLnBrk="1" hangingPunct="1">
              <a:lnSpc>
                <a:spcPct val="90000"/>
              </a:lnSpc>
            </a:pPr>
            <a:r>
              <a:rPr lang="en-US" altLang="en-US" sz="2400"/>
              <a:t>A patchwork of federal laws for specific categories of personal information</a:t>
            </a:r>
          </a:p>
          <a:p>
            <a:pPr lvl="1" eaLnBrk="1" hangingPunct="1">
              <a:lnSpc>
                <a:spcPct val="90000"/>
              </a:lnSpc>
            </a:pPr>
            <a:r>
              <a:rPr lang="en-US" altLang="en-US" sz="2000"/>
              <a:t>E.g., financial reports, credit reports, video rentals, etc.</a:t>
            </a:r>
          </a:p>
          <a:p>
            <a:pPr lvl="1" eaLnBrk="1" hangingPunct="1">
              <a:lnSpc>
                <a:spcPct val="90000"/>
              </a:lnSpc>
            </a:pPr>
            <a:endParaRPr lang="en-US" altLang="en-US" sz="800"/>
          </a:p>
          <a:p>
            <a:pPr eaLnBrk="1" hangingPunct="1">
              <a:lnSpc>
                <a:spcPct val="90000"/>
              </a:lnSpc>
            </a:pPr>
            <a:r>
              <a:rPr lang="en-US" altLang="en-US" sz="2400"/>
              <a:t>No legal protections, e.g., for individual’s privacy on the internet are in place 	</a:t>
            </a:r>
            <a:r>
              <a:rPr lang="en-US" altLang="en-US" sz="2000"/>
              <a:t>(as of Oct. 2003)</a:t>
            </a:r>
          </a:p>
          <a:p>
            <a:pPr eaLnBrk="1" hangingPunct="1">
              <a:lnSpc>
                <a:spcPct val="90000"/>
              </a:lnSpc>
            </a:pPr>
            <a:r>
              <a:rPr lang="en-US" altLang="en-US" sz="2400"/>
              <a:t>White House and private sector believe that self-regulation is enough and that no new laws are needed (exception: medical records)</a:t>
            </a:r>
          </a:p>
          <a:p>
            <a:pPr eaLnBrk="1" hangingPunct="1">
              <a:lnSpc>
                <a:spcPct val="90000"/>
              </a:lnSpc>
            </a:pPr>
            <a:endParaRPr lang="en-US" altLang="en-US" sz="800"/>
          </a:p>
          <a:p>
            <a:pPr eaLnBrk="1" hangingPunct="1">
              <a:lnSpc>
                <a:spcPct val="90000"/>
              </a:lnSpc>
            </a:pPr>
            <a:r>
              <a:rPr lang="en-US" altLang="en-US" sz="2400"/>
              <a:t>Leads to conflicts with other countries’ privacy policies</a:t>
            </a:r>
          </a:p>
          <a:p>
            <a:pPr lvl="1" eaLnBrk="1" hangingPunct="1">
              <a:lnSpc>
                <a:spcPct val="90000"/>
              </a:lnSpc>
            </a:pPr>
            <a:endParaRPr lang="en-US" altLang="en-US" sz="2000"/>
          </a:p>
        </p:txBody>
      </p:sp>
      <p:sp>
        <p:nvSpPr>
          <p:cNvPr id="47108" name="Text Box 4">
            <a:extLst>
              <a:ext uri="{FF2B5EF4-FFF2-40B4-BE49-F238E27FC236}">
                <a16:creationId xmlns:a16="http://schemas.microsoft.com/office/drawing/2014/main" id="{8429AB2D-83F5-3BDA-BE2B-2CAA00145B5E}"/>
              </a:ext>
            </a:extLst>
          </p:cNvPr>
          <p:cNvSpPr txBox="1">
            <a:spLocks noChangeArrowheads="1"/>
          </p:cNvSpPr>
          <p:nvPr/>
        </p:nvSpPr>
        <p:spPr bwMode="auto">
          <a:xfrm>
            <a:off x="7239000" y="83820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200"/>
              <a:t>[cf. A.M. Green, Yale, 2004]</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80A82DA-1F71-3C64-FF6D-DBFCD5622420}"/>
              </a:ext>
            </a:extLst>
          </p:cNvPr>
          <p:cNvSpPr>
            <a:spLocks noGrp="1" noChangeArrowheads="1"/>
          </p:cNvSpPr>
          <p:nvPr>
            <p:ph type="title"/>
          </p:nvPr>
        </p:nvSpPr>
        <p:spPr/>
        <p:txBody>
          <a:bodyPr/>
          <a:lstStyle/>
          <a:p>
            <a:pPr eaLnBrk="1" hangingPunct="1"/>
            <a:r>
              <a:rPr lang="en-US" altLang="en-US" sz="1600"/>
              <a:t>4.2. Legal </a:t>
            </a:r>
            <a:r>
              <a:rPr lang="pl-PL" altLang="en-US" sz="1600"/>
              <a:t>Privacy </a:t>
            </a:r>
            <a:r>
              <a:rPr lang="en-US" altLang="en-US" sz="1600"/>
              <a:t>Controls (7) -- b) International Privacy Laws</a:t>
            </a:r>
            <a:br>
              <a:rPr lang="en-US" altLang="en-US" sz="1600"/>
            </a:br>
            <a:r>
              <a:rPr lang="en-US" altLang="en-US" sz="2800"/>
              <a:t>Sectoral Laws - United States </a:t>
            </a:r>
            <a:r>
              <a:rPr lang="en-US" altLang="en-US" sz="1600"/>
              <a:t>(2)</a:t>
            </a:r>
          </a:p>
        </p:txBody>
      </p:sp>
      <p:sp>
        <p:nvSpPr>
          <p:cNvPr id="49155" name="Rectangle 3">
            <a:extLst>
              <a:ext uri="{FF2B5EF4-FFF2-40B4-BE49-F238E27FC236}">
                <a16:creationId xmlns:a16="http://schemas.microsoft.com/office/drawing/2014/main" id="{892951B4-23FB-D033-71ED-B2036DF3992B}"/>
              </a:ext>
            </a:extLst>
          </p:cNvPr>
          <p:cNvSpPr>
            <a:spLocks noGrp="1" noChangeArrowheads="1"/>
          </p:cNvSpPr>
          <p:nvPr>
            <p:ph idx="1"/>
          </p:nvPr>
        </p:nvSpPr>
        <p:spPr>
          <a:xfrm>
            <a:off x="2133600" y="1066800"/>
            <a:ext cx="8345488" cy="5410200"/>
          </a:xfrm>
        </p:spPr>
        <p:txBody>
          <a:bodyPr>
            <a:normAutofit fontScale="92500" lnSpcReduction="10000"/>
          </a:bodyPr>
          <a:lstStyle/>
          <a:p>
            <a:pPr eaLnBrk="1" hangingPunct="1">
              <a:spcBef>
                <a:spcPct val="0"/>
              </a:spcBef>
            </a:pPr>
            <a:r>
              <a:rPr lang="pl-PL" altLang="en-US" sz="2400">
                <a:solidFill>
                  <a:srgbClr val="0000FF"/>
                </a:solidFill>
              </a:rPr>
              <a:t>American </a:t>
            </a:r>
            <a:r>
              <a:rPr lang="en-US" altLang="en-US" sz="2400">
                <a:solidFill>
                  <a:srgbClr val="0000FF"/>
                </a:solidFill>
              </a:rPr>
              <a:t>laws</a:t>
            </a:r>
            <a:r>
              <a:rPr lang="pl-PL" altLang="en-US" sz="2400"/>
              <a:t> related to </a:t>
            </a:r>
            <a:r>
              <a:rPr lang="en-US" altLang="en-US" sz="2400"/>
              <a:t>privacy include:</a:t>
            </a:r>
            <a:endParaRPr lang="en-US" altLang="en-US" sz="2400" b="1"/>
          </a:p>
          <a:p>
            <a:pPr lvl="1" eaLnBrk="1" hangingPunct="1">
              <a:spcBef>
                <a:spcPct val="0"/>
              </a:spcBef>
            </a:pPr>
            <a:r>
              <a:rPr lang="pl-PL" altLang="en-US" sz="2000"/>
              <a:t>1974 — </a:t>
            </a:r>
            <a:r>
              <a:rPr lang="en-US" altLang="en-US" sz="2000"/>
              <a:t>US Privacy Act</a:t>
            </a:r>
            <a:endParaRPr lang="pl-PL" altLang="en-US" sz="2000"/>
          </a:p>
          <a:p>
            <a:pPr lvl="2" eaLnBrk="1" hangingPunct="1">
              <a:spcBef>
                <a:spcPct val="0"/>
              </a:spcBef>
            </a:pPr>
            <a:r>
              <a:rPr lang="pl-PL" altLang="en-US"/>
              <a:t>Protects privacy of data collected by the </a:t>
            </a:r>
            <a:r>
              <a:rPr lang="pl-PL" altLang="en-US">
                <a:solidFill>
                  <a:srgbClr val="0000FF"/>
                </a:solidFill>
              </a:rPr>
              <a:t>executive branch</a:t>
            </a:r>
            <a:r>
              <a:rPr lang="pl-PL" altLang="en-US"/>
              <a:t> of federal gov’t</a:t>
            </a:r>
          </a:p>
          <a:p>
            <a:pPr lvl="1" eaLnBrk="1" hangingPunct="1">
              <a:spcBef>
                <a:spcPct val="0"/>
              </a:spcBef>
            </a:pPr>
            <a:r>
              <a:rPr lang="pl-PL" altLang="en-US" sz="2000"/>
              <a:t>1984</a:t>
            </a:r>
            <a:r>
              <a:rPr lang="en-US" altLang="en-US" sz="2000"/>
              <a:t> </a:t>
            </a:r>
            <a:r>
              <a:rPr lang="pl-PL" altLang="en-US" sz="2000"/>
              <a:t>— </a:t>
            </a:r>
            <a:r>
              <a:rPr lang="en-US" altLang="en-US" sz="2000"/>
              <a:t>US Computer Fraud and Abuse Act</a:t>
            </a:r>
            <a:endParaRPr lang="pl-PL" altLang="en-US" sz="2000"/>
          </a:p>
          <a:p>
            <a:pPr lvl="2" eaLnBrk="1" hangingPunct="1">
              <a:spcBef>
                <a:spcPct val="0"/>
              </a:spcBef>
            </a:pPr>
            <a:r>
              <a:rPr lang="pl-PL" altLang="en-US"/>
              <a:t>Penalties: max{100K, stolen value} and/or 1 to 20 yrs</a:t>
            </a:r>
          </a:p>
          <a:p>
            <a:pPr lvl="1" eaLnBrk="1" hangingPunct="1">
              <a:spcBef>
                <a:spcPct val="0"/>
              </a:spcBef>
            </a:pPr>
            <a:r>
              <a:rPr lang="pl-PL" altLang="en-US" sz="2000"/>
              <a:t>1986</a:t>
            </a:r>
            <a:r>
              <a:rPr lang="en-US" altLang="en-US" sz="2000"/>
              <a:t> </a:t>
            </a:r>
            <a:r>
              <a:rPr lang="pl-PL" altLang="en-US" sz="2000"/>
              <a:t>— </a:t>
            </a:r>
            <a:r>
              <a:rPr lang="en-US" altLang="en-US" sz="2000"/>
              <a:t>US Electronic Communications Privacy Act</a:t>
            </a:r>
            <a:endParaRPr lang="pl-PL" altLang="en-US" sz="2000"/>
          </a:p>
          <a:p>
            <a:pPr lvl="2" eaLnBrk="1" hangingPunct="1">
              <a:spcBef>
                <a:spcPct val="0"/>
              </a:spcBef>
            </a:pPr>
            <a:r>
              <a:rPr lang="pl-PL" altLang="en-US"/>
              <a:t>Protects </a:t>
            </a:r>
            <a:r>
              <a:rPr lang="pl-PL" altLang="en-US">
                <a:solidFill>
                  <a:srgbClr val="0000FF"/>
                </a:solidFill>
              </a:rPr>
              <a:t>against wiretapping</a:t>
            </a:r>
          </a:p>
          <a:p>
            <a:pPr lvl="2" eaLnBrk="1" hangingPunct="1">
              <a:spcBef>
                <a:spcPct val="0"/>
              </a:spcBef>
            </a:pPr>
            <a:r>
              <a:rPr lang="pl-PL" altLang="en-US"/>
              <a:t>Exceptions: court order, ISPs</a:t>
            </a:r>
          </a:p>
          <a:p>
            <a:pPr lvl="1" eaLnBrk="1" hangingPunct="1">
              <a:spcBef>
                <a:spcPct val="0"/>
              </a:spcBef>
            </a:pPr>
            <a:r>
              <a:rPr lang="pl-PL" altLang="en-US" sz="2000"/>
              <a:t>1996</a:t>
            </a:r>
            <a:r>
              <a:rPr lang="en-US" altLang="en-US" sz="2000"/>
              <a:t> </a:t>
            </a:r>
            <a:r>
              <a:rPr lang="pl-PL" altLang="en-US" sz="2000"/>
              <a:t>— </a:t>
            </a:r>
            <a:r>
              <a:rPr lang="en-US" altLang="en-US" sz="2000"/>
              <a:t>US </a:t>
            </a:r>
            <a:r>
              <a:rPr lang="en-US" altLang="en-US" sz="2000">
                <a:solidFill>
                  <a:srgbClr val="0000FF"/>
                </a:solidFill>
              </a:rPr>
              <a:t>Economic Espionage</a:t>
            </a:r>
            <a:r>
              <a:rPr lang="en-US" altLang="en-US" sz="2000"/>
              <a:t> Ac</a:t>
            </a:r>
            <a:r>
              <a:rPr lang="pl-PL" altLang="en-US" sz="2000"/>
              <a:t>t</a:t>
            </a:r>
            <a:endParaRPr lang="en-US" altLang="en-US" sz="2000"/>
          </a:p>
          <a:p>
            <a:pPr lvl="1" eaLnBrk="1" hangingPunct="1">
              <a:spcBef>
                <a:spcPct val="0"/>
              </a:spcBef>
            </a:pPr>
            <a:r>
              <a:rPr lang="pl-PL" altLang="en-US" sz="2000"/>
              <a:t>1996 — </a:t>
            </a:r>
            <a:r>
              <a:rPr lang="en-US" altLang="en-US" sz="2000"/>
              <a:t>HIPAA</a:t>
            </a:r>
            <a:endParaRPr lang="pl-PL" altLang="en-US" sz="2000"/>
          </a:p>
          <a:p>
            <a:pPr lvl="2" eaLnBrk="1" hangingPunct="1">
              <a:spcBef>
                <a:spcPct val="0"/>
              </a:spcBef>
            </a:pPr>
            <a:r>
              <a:rPr lang="pl-PL" altLang="en-US"/>
              <a:t>Privacy of individuals’ </a:t>
            </a:r>
            <a:r>
              <a:rPr lang="pl-PL" altLang="en-US">
                <a:solidFill>
                  <a:srgbClr val="0000FF"/>
                </a:solidFill>
              </a:rPr>
              <a:t>medical</a:t>
            </a:r>
            <a:r>
              <a:rPr lang="pl-PL" altLang="en-US"/>
              <a:t> records</a:t>
            </a:r>
          </a:p>
          <a:p>
            <a:pPr lvl="1" eaLnBrk="1" hangingPunct="1">
              <a:spcBef>
                <a:spcPct val="0"/>
              </a:spcBef>
            </a:pPr>
            <a:r>
              <a:rPr lang="pl-PL" altLang="en-US" sz="2000"/>
              <a:t>1999 — </a:t>
            </a:r>
            <a:r>
              <a:rPr lang="en-US" altLang="en-US" sz="2000"/>
              <a:t>Gra</a:t>
            </a:r>
            <a:r>
              <a:rPr lang="pl-PL" altLang="en-US" sz="2000"/>
              <a:t>m</a:t>
            </a:r>
            <a:r>
              <a:rPr lang="en-US" altLang="en-US" sz="2000"/>
              <a:t>m-Leach-B</a:t>
            </a:r>
            <a:r>
              <a:rPr lang="pl-PL" altLang="en-US" sz="2000"/>
              <a:t>lil</a:t>
            </a:r>
            <a:r>
              <a:rPr lang="en-US" altLang="en-US" sz="2000"/>
              <a:t>ey</a:t>
            </a:r>
            <a:r>
              <a:rPr lang="pl-PL" altLang="en-US" sz="2000"/>
              <a:t> Act</a:t>
            </a:r>
          </a:p>
          <a:p>
            <a:pPr lvl="2" eaLnBrk="1" hangingPunct="1">
              <a:spcBef>
                <a:spcPct val="0"/>
              </a:spcBef>
            </a:pPr>
            <a:r>
              <a:rPr lang="pl-PL" altLang="en-US"/>
              <a:t>Privacy of data for customers of </a:t>
            </a:r>
            <a:r>
              <a:rPr lang="pl-PL" altLang="en-US">
                <a:solidFill>
                  <a:srgbClr val="0000FF"/>
                </a:solidFill>
              </a:rPr>
              <a:t>financial</a:t>
            </a:r>
            <a:r>
              <a:rPr lang="pl-PL" altLang="en-US"/>
              <a:t> institutions</a:t>
            </a:r>
            <a:r>
              <a:rPr lang="en-US" altLang="en-US"/>
              <a:t> </a:t>
            </a:r>
            <a:endParaRPr lang="pl-PL" altLang="en-US"/>
          </a:p>
          <a:p>
            <a:pPr lvl="1" eaLnBrk="1" hangingPunct="1">
              <a:spcBef>
                <a:spcPct val="0"/>
              </a:spcBef>
            </a:pPr>
            <a:r>
              <a:rPr lang="pl-PL" altLang="en-US" sz="2000"/>
              <a:t>2001</a:t>
            </a:r>
            <a:r>
              <a:rPr lang="en-US" altLang="en-US" sz="2000"/>
              <a:t> </a:t>
            </a:r>
            <a:r>
              <a:rPr lang="pl-PL" altLang="en-US" sz="2000"/>
              <a:t>— </a:t>
            </a:r>
            <a:r>
              <a:rPr lang="en-US" altLang="en-US" sz="2000"/>
              <a:t>USA Patriot Ac</a:t>
            </a:r>
            <a:r>
              <a:rPr lang="pl-PL" altLang="en-US" sz="2000"/>
              <a:t>t</a:t>
            </a:r>
            <a:endParaRPr lang="en-US" altLang="en-US" sz="2000"/>
          </a:p>
          <a:p>
            <a:pPr lvl="1" eaLnBrk="1" hangingPunct="1">
              <a:spcBef>
                <a:spcPct val="0"/>
              </a:spcBef>
            </a:pPr>
            <a:r>
              <a:rPr lang="pl-PL" altLang="en-US" sz="2000"/>
              <a:t>— </a:t>
            </a:r>
            <a:r>
              <a:rPr lang="en-US" altLang="en-US" sz="2000"/>
              <a:t>US Electronic Funds Transfer Act</a:t>
            </a:r>
            <a:endParaRPr lang="pl-PL" altLang="en-US" sz="2000"/>
          </a:p>
          <a:p>
            <a:pPr lvl="1" eaLnBrk="1" hangingPunct="1">
              <a:spcBef>
                <a:spcPct val="0"/>
              </a:spcBef>
            </a:pPr>
            <a:r>
              <a:rPr lang="pl-PL" altLang="en-US" sz="2000"/>
              <a:t>— </a:t>
            </a:r>
            <a:r>
              <a:rPr lang="en-US" altLang="en-US" sz="2000"/>
              <a:t>US Freedom of Information Act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B758E7F-A021-E652-F610-F1ECB3B778B0}"/>
              </a:ext>
            </a:extLst>
          </p:cNvPr>
          <p:cNvSpPr>
            <a:spLocks noGrp="1" noChangeArrowheads="1"/>
          </p:cNvSpPr>
          <p:nvPr>
            <p:ph type="title"/>
          </p:nvPr>
        </p:nvSpPr>
        <p:spPr/>
        <p:txBody>
          <a:bodyPr/>
          <a:lstStyle/>
          <a:p>
            <a:pPr eaLnBrk="1" hangingPunct="1"/>
            <a:r>
              <a:rPr lang="en-US" altLang="en-US" sz="1600"/>
              <a:t>4.2. Legal </a:t>
            </a:r>
            <a:r>
              <a:rPr lang="pl-PL" altLang="en-US" sz="1600"/>
              <a:t>Privacy </a:t>
            </a:r>
            <a:r>
              <a:rPr lang="en-US" altLang="en-US" sz="1600"/>
              <a:t>Controls (8) </a:t>
            </a:r>
            <a:br>
              <a:rPr lang="en-US" altLang="en-US" sz="1600"/>
            </a:br>
            <a:r>
              <a:rPr lang="en-US" altLang="en-US" sz="2800"/>
              <a:t>c) Privacy Law Conflict: EU vs. The United States</a:t>
            </a:r>
          </a:p>
        </p:txBody>
      </p:sp>
      <p:sp>
        <p:nvSpPr>
          <p:cNvPr id="51203" name="Rectangle 3">
            <a:extLst>
              <a:ext uri="{FF2B5EF4-FFF2-40B4-BE49-F238E27FC236}">
                <a16:creationId xmlns:a16="http://schemas.microsoft.com/office/drawing/2014/main" id="{6C120EDB-1932-185A-8BCF-09C6BAEC9417}"/>
              </a:ext>
            </a:extLst>
          </p:cNvPr>
          <p:cNvSpPr>
            <a:spLocks noGrp="1" noChangeArrowheads="1"/>
          </p:cNvSpPr>
          <p:nvPr>
            <p:ph idx="1"/>
          </p:nvPr>
        </p:nvSpPr>
        <p:spPr>
          <a:xfrm>
            <a:off x="2133600" y="1066800"/>
            <a:ext cx="8345488" cy="5410200"/>
          </a:xfrm>
        </p:spPr>
        <p:txBody>
          <a:bodyPr>
            <a:normAutofit lnSpcReduction="10000"/>
          </a:bodyPr>
          <a:lstStyle/>
          <a:p>
            <a:pPr eaLnBrk="1" hangingPunct="1">
              <a:lnSpc>
                <a:spcPct val="90000"/>
              </a:lnSpc>
            </a:pPr>
            <a:r>
              <a:rPr lang="en-US" altLang="en-US" sz="2400"/>
              <a:t>US lobbied EU for 2 years </a:t>
            </a:r>
            <a:r>
              <a:rPr lang="en-US" altLang="en-US" sz="1800"/>
              <a:t>(1998-2000)</a:t>
            </a:r>
            <a:r>
              <a:rPr lang="en-US" altLang="en-US" sz="2400"/>
              <a:t> to convince it that the US system is adequate</a:t>
            </a:r>
          </a:p>
          <a:p>
            <a:pPr eaLnBrk="1" hangingPunct="1">
              <a:lnSpc>
                <a:spcPct val="90000"/>
              </a:lnSpc>
            </a:pPr>
            <a:endParaRPr lang="en-US" altLang="en-US" sz="800"/>
          </a:p>
          <a:p>
            <a:pPr eaLnBrk="1" hangingPunct="1">
              <a:lnSpc>
                <a:spcPct val="90000"/>
              </a:lnSpc>
            </a:pPr>
            <a:r>
              <a:rPr lang="en-US" altLang="en-US" sz="2400"/>
              <a:t>Result was the “</a:t>
            </a:r>
            <a:r>
              <a:rPr lang="en-US" altLang="en-US" sz="2400">
                <a:solidFill>
                  <a:srgbClr val="0000FF"/>
                </a:solidFill>
              </a:rPr>
              <a:t>Safe Harbor Agreement</a:t>
            </a:r>
            <a:r>
              <a:rPr lang="en-US" altLang="en-US" sz="2400"/>
              <a:t>” </a:t>
            </a:r>
            <a:r>
              <a:rPr lang="en-US" altLang="en-US" sz="1800"/>
              <a:t>(</a:t>
            </a:r>
            <a:r>
              <a:rPr lang="en-US" altLang="en-US" sz="1800">
                <a:cs typeface="Times New Roman" panose="02020603050405020304" pitchFamily="18" charset="0"/>
              </a:rPr>
              <a:t>July 2000)</a:t>
            </a:r>
            <a:r>
              <a:rPr lang="en-US" altLang="en-US" sz="2400"/>
              <a:t>: </a:t>
            </a:r>
          </a:p>
          <a:p>
            <a:pPr eaLnBrk="1" hangingPunct="1">
              <a:lnSpc>
                <a:spcPct val="90000"/>
              </a:lnSpc>
              <a:buFont typeface="Wingdings" panose="05000000000000000000" pitchFamily="2" charset="2"/>
              <a:buNone/>
            </a:pPr>
            <a:r>
              <a:rPr lang="en-US" altLang="en-US" sz="2400">
                <a:cs typeface="Times New Roman" panose="02020603050405020304" pitchFamily="18" charset="0"/>
              </a:rPr>
              <a:t>	US companies would </a:t>
            </a:r>
            <a:r>
              <a:rPr lang="en-US" altLang="en-US" sz="2400">
                <a:solidFill>
                  <a:srgbClr val="0000FF"/>
                </a:solidFill>
                <a:cs typeface="Times New Roman" panose="02020603050405020304" pitchFamily="18" charset="0"/>
              </a:rPr>
              <a:t>voluntarily self-certify</a:t>
            </a:r>
            <a:r>
              <a:rPr lang="en-US" altLang="en-US" sz="2400">
                <a:cs typeface="Times New Roman" panose="02020603050405020304" pitchFamily="18" charset="0"/>
              </a:rPr>
              <a:t> to adhere to a set of privacy principles worked out by US Department of Commerce and Internal Market Directorate of the European Commission</a:t>
            </a:r>
          </a:p>
          <a:p>
            <a:pPr lvl="1" eaLnBrk="1" hangingPunct="1">
              <a:lnSpc>
                <a:spcPct val="90000"/>
              </a:lnSpc>
            </a:pPr>
            <a:r>
              <a:rPr lang="en-US" altLang="en-US" sz="2000">
                <a:solidFill>
                  <a:srgbClr val="0000FF"/>
                </a:solidFill>
                <a:cs typeface="Times New Roman" panose="02020603050405020304" pitchFamily="18" charset="0"/>
              </a:rPr>
              <a:t>Little enforcement</a:t>
            </a:r>
            <a:r>
              <a:rPr lang="en-US" altLang="en-US" sz="2000">
                <a:cs typeface="Times New Roman" panose="02020603050405020304" pitchFamily="18" charset="0"/>
              </a:rPr>
              <a:t>: A self-regulatory system in which companies merely promise not to violate their declared privacy practices </a:t>
            </a:r>
          </a:p>
          <a:p>
            <a:pPr lvl="1" eaLnBrk="1" hangingPunct="1">
              <a:lnSpc>
                <a:spcPct val="90000"/>
              </a:lnSpc>
            </a:pPr>
            <a:r>
              <a:rPr lang="en-US" altLang="en-US" sz="2000">
                <a:solidFill>
                  <a:srgbClr val="0000FF"/>
                </a:solidFill>
                <a:cs typeface="Times New Roman" panose="02020603050405020304" pitchFamily="18" charset="0"/>
              </a:rPr>
              <a:t>Criticized</a:t>
            </a:r>
            <a:r>
              <a:rPr lang="en-US" altLang="en-US" sz="2000">
                <a:cs typeface="Times New Roman" panose="02020603050405020304" pitchFamily="18" charset="0"/>
              </a:rPr>
              <a:t> by privacy advocates and consumer groups in both US and Europe</a:t>
            </a:r>
            <a:endParaRPr lang="en-US" altLang="en-US" sz="800">
              <a:cs typeface="Times New Roman" panose="02020603050405020304" pitchFamily="18" charset="0"/>
            </a:endParaRPr>
          </a:p>
          <a:p>
            <a:pPr lvl="1" eaLnBrk="1" hangingPunct="1">
              <a:lnSpc>
                <a:spcPct val="90000"/>
              </a:lnSpc>
            </a:pPr>
            <a:endParaRPr lang="en-US" altLang="en-US" sz="800">
              <a:cs typeface="Times New Roman" panose="02020603050405020304" pitchFamily="18" charset="0"/>
            </a:endParaRPr>
          </a:p>
          <a:p>
            <a:pPr eaLnBrk="1" hangingPunct="1">
              <a:lnSpc>
                <a:spcPct val="90000"/>
              </a:lnSpc>
            </a:pPr>
            <a:r>
              <a:rPr lang="en-US" altLang="en-US" sz="2400">
                <a:cs typeface="Times New Roman" panose="02020603050405020304" pitchFamily="18" charset="0"/>
              </a:rPr>
              <a:t>Agreement </a:t>
            </a:r>
            <a:r>
              <a:rPr lang="en-US" altLang="en-US" sz="2400">
                <a:solidFill>
                  <a:srgbClr val="0000FF"/>
                </a:solidFill>
                <a:cs typeface="Times New Roman" panose="02020603050405020304" pitchFamily="18" charset="0"/>
              </a:rPr>
              <a:t>re-evaluated in 2003</a:t>
            </a:r>
          </a:p>
          <a:p>
            <a:pPr lvl="1" eaLnBrk="1" hangingPunct="1">
              <a:lnSpc>
                <a:spcPct val="90000"/>
              </a:lnSpc>
            </a:pPr>
            <a:r>
              <a:rPr lang="en-US" altLang="en-US" sz="2000"/>
              <a:t>Main issue: </a:t>
            </a:r>
            <a:r>
              <a:rPr lang="en-US" altLang="en-US" sz="2000">
                <a:cs typeface="Times New Roman" panose="02020603050405020304" pitchFamily="18" charset="0"/>
              </a:rPr>
              <a:t>European Commission doubted effectiveness of the sectoral/self-regulatory approach</a:t>
            </a:r>
          </a:p>
        </p:txBody>
      </p:sp>
      <p:sp>
        <p:nvSpPr>
          <p:cNvPr id="51204" name="Text Box 4">
            <a:extLst>
              <a:ext uri="{FF2B5EF4-FFF2-40B4-BE49-F238E27FC236}">
                <a16:creationId xmlns:a16="http://schemas.microsoft.com/office/drawing/2014/main" id="{05190903-9DF7-791C-2E3A-26CE188F68B4}"/>
              </a:ext>
            </a:extLst>
          </p:cNvPr>
          <p:cNvSpPr txBox="1">
            <a:spLocks noChangeArrowheads="1"/>
          </p:cNvSpPr>
          <p:nvPr/>
        </p:nvSpPr>
        <p:spPr bwMode="auto">
          <a:xfrm>
            <a:off x="7162800" y="68580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200"/>
              <a:t>[cf. A.M. Green, Yale, 2004]</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C053A38-9458-1EB9-46C7-2ED2F026BBD4}"/>
              </a:ext>
            </a:extLst>
          </p:cNvPr>
          <p:cNvSpPr>
            <a:spLocks noGrp="1" noChangeArrowheads="1"/>
          </p:cNvSpPr>
          <p:nvPr>
            <p:ph type="title"/>
          </p:nvPr>
        </p:nvSpPr>
        <p:spPr>
          <a:xfrm>
            <a:off x="2674939" y="0"/>
            <a:ext cx="7793037" cy="966788"/>
          </a:xfrm>
        </p:spPr>
        <p:txBody>
          <a:bodyPr>
            <a:normAutofit fontScale="90000"/>
          </a:bodyPr>
          <a:lstStyle/>
          <a:p>
            <a:pPr eaLnBrk="1" hangingPunct="1">
              <a:lnSpc>
                <a:spcPct val="85000"/>
              </a:lnSpc>
            </a:pPr>
            <a:r>
              <a:rPr lang="en-US" altLang="en-US" sz="1600"/>
              <a:t>4.2. Legal </a:t>
            </a:r>
            <a:r>
              <a:rPr lang="pl-PL" altLang="en-US" sz="1600"/>
              <a:t>Privacy </a:t>
            </a:r>
            <a:r>
              <a:rPr lang="en-US" altLang="en-US" sz="1600"/>
              <a:t>Controls (9)		</a:t>
            </a:r>
            <a:br>
              <a:rPr lang="en-US" altLang="en-US" sz="1600"/>
            </a:br>
            <a:r>
              <a:rPr lang="en-US" altLang="en-US" sz="2800"/>
              <a:t>d) A Common Approach:</a:t>
            </a:r>
            <a:br>
              <a:rPr lang="en-US" altLang="en-US" sz="2800"/>
            </a:br>
            <a:r>
              <a:rPr lang="en-US" altLang="en-US" sz="2800"/>
              <a:t>Privacy Impact Assessments (PIA) </a:t>
            </a:r>
            <a:r>
              <a:rPr lang="en-US" altLang="en-US" sz="1200"/>
              <a:t>(1)</a:t>
            </a:r>
          </a:p>
        </p:txBody>
      </p:sp>
      <p:sp>
        <p:nvSpPr>
          <p:cNvPr id="53251" name="Rectangle 3">
            <a:extLst>
              <a:ext uri="{FF2B5EF4-FFF2-40B4-BE49-F238E27FC236}">
                <a16:creationId xmlns:a16="http://schemas.microsoft.com/office/drawing/2014/main" id="{2B868F76-7972-D001-79CC-4788FA4774C3}"/>
              </a:ext>
            </a:extLst>
          </p:cNvPr>
          <p:cNvSpPr>
            <a:spLocks noGrp="1" noChangeArrowheads="1"/>
          </p:cNvSpPr>
          <p:nvPr>
            <p:ph idx="1"/>
          </p:nvPr>
        </p:nvSpPr>
        <p:spPr/>
        <p:txBody>
          <a:bodyPr>
            <a:normAutofit fontScale="77500" lnSpcReduction="20000"/>
          </a:bodyPr>
          <a:lstStyle/>
          <a:p>
            <a:pPr eaLnBrk="1" hangingPunct="1"/>
            <a:r>
              <a:rPr lang="en-US" altLang="en-US" sz="2400">
                <a:cs typeface="Times New Roman" panose="02020603050405020304" pitchFamily="18" charset="0"/>
              </a:rPr>
              <a:t>An evaluation conducted to assess how the adoption of new information policies, the procurement of new computer systems, or the initiation of new data collection programs will affect individual privacy</a:t>
            </a:r>
          </a:p>
          <a:p>
            <a:pPr eaLnBrk="1" hangingPunct="1"/>
            <a:endParaRPr lang="en-US" altLang="en-US" sz="800">
              <a:cs typeface="Times New Roman" panose="02020603050405020304" pitchFamily="18" charset="0"/>
            </a:endParaRPr>
          </a:p>
          <a:p>
            <a:pPr eaLnBrk="1" hangingPunct="1"/>
            <a:r>
              <a:rPr lang="en-US" altLang="en-US" sz="2400">
                <a:cs typeface="Times New Roman" panose="02020603050405020304" pitchFamily="18" charset="0"/>
              </a:rPr>
              <a:t>The premise: Considering privacy issues at the early stages of a project cycle will reduce potential adverse impacts on privacy after it has been implemented</a:t>
            </a:r>
          </a:p>
          <a:p>
            <a:pPr eaLnBrk="1" hangingPunct="1"/>
            <a:endParaRPr lang="en-US" altLang="en-US" sz="800">
              <a:cs typeface="Times New Roman" panose="02020603050405020304" pitchFamily="18" charset="0"/>
            </a:endParaRPr>
          </a:p>
          <a:p>
            <a:pPr eaLnBrk="1" hangingPunct="1"/>
            <a:r>
              <a:rPr lang="en-US" altLang="en-US" sz="2400"/>
              <a:t>Requirements:</a:t>
            </a:r>
          </a:p>
          <a:p>
            <a:pPr lvl="1" eaLnBrk="1" hangingPunct="1"/>
            <a:r>
              <a:rPr lang="en-US" altLang="en-US">
                <a:cs typeface="Times New Roman" panose="02020603050405020304" pitchFamily="18" charset="0"/>
              </a:rPr>
              <a:t>PIA process should be independent</a:t>
            </a:r>
          </a:p>
          <a:p>
            <a:pPr lvl="1" eaLnBrk="1" hangingPunct="1"/>
            <a:r>
              <a:rPr lang="en-US" altLang="en-US">
                <a:cs typeface="Times New Roman" panose="02020603050405020304" pitchFamily="18" charset="0"/>
              </a:rPr>
              <a:t>PIA performed by an independent entity </a:t>
            </a:r>
            <a:r>
              <a:rPr lang="en-US" altLang="en-US" sz="1800">
                <a:cs typeface="Times New Roman" panose="02020603050405020304" pitchFamily="18" charset="0"/>
              </a:rPr>
              <a:t>(office and/or commissioner)</a:t>
            </a:r>
            <a:r>
              <a:rPr lang="en-US" altLang="en-US">
                <a:cs typeface="Times New Roman" panose="02020603050405020304" pitchFamily="18" charset="0"/>
              </a:rPr>
              <a:t> not linked to the project under review</a:t>
            </a:r>
          </a:p>
          <a:p>
            <a:pPr lvl="1" eaLnBrk="1" hangingPunct="1"/>
            <a:r>
              <a:rPr lang="en-US" altLang="en-US">
                <a:cs typeface="Times New Roman" panose="02020603050405020304" pitchFamily="18" charset="0"/>
              </a:rPr>
              <a:t>Participating countries: US, EU, Canada, etc.</a:t>
            </a:r>
            <a:endParaRPr lang="en-US" altLang="en-US" sz="2000"/>
          </a:p>
        </p:txBody>
      </p:sp>
      <p:sp>
        <p:nvSpPr>
          <p:cNvPr id="53252" name="Text Box 4">
            <a:extLst>
              <a:ext uri="{FF2B5EF4-FFF2-40B4-BE49-F238E27FC236}">
                <a16:creationId xmlns:a16="http://schemas.microsoft.com/office/drawing/2014/main" id="{396A05C8-4DCD-D8DB-F4DD-D2798D0F75CA}"/>
              </a:ext>
            </a:extLst>
          </p:cNvPr>
          <p:cNvSpPr txBox="1">
            <a:spLocks noChangeArrowheads="1"/>
          </p:cNvSpPr>
          <p:nvPr/>
        </p:nvSpPr>
        <p:spPr bwMode="auto">
          <a:xfrm>
            <a:off x="7162800" y="838200"/>
            <a:ext cx="3276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200"/>
              <a:t>[cf. A.M. Green, Yale, 2004]</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8427</TotalTime>
  <Words>17702</Words>
  <Application>Microsoft Office PowerPoint</Application>
  <PresentationFormat>Widescreen</PresentationFormat>
  <Paragraphs>1893</Paragraphs>
  <Slides>156</Slides>
  <Notes>99</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156</vt:i4>
      </vt:variant>
    </vt:vector>
  </HeadingPairs>
  <TitlesOfParts>
    <vt:vector size="174" baseType="lpstr">
      <vt:lpstr>Aptos</vt:lpstr>
      <vt:lpstr>Arial</vt:lpstr>
      <vt:lpstr>Arial-BoldMT</vt:lpstr>
      <vt:lpstr>Bookman Old Style</vt:lpstr>
      <vt:lpstr>Calibri</vt:lpstr>
      <vt:lpstr>Comic Sans MS</vt:lpstr>
      <vt:lpstr>Corbel</vt:lpstr>
      <vt:lpstr>Garamond</vt:lpstr>
      <vt:lpstr>Google Sans</vt:lpstr>
      <vt:lpstr>Lucida Console</vt:lpstr>
      <vt:lpstr>Nunito</vt:lpstr>
      <vt:lpstr>Roboto</vt:lpstr>
      <vt:lpstr>Times New Roman</vt:lpstr>
      <vt:lpstr>Trebuchet MS</vt:lpstr>
      <vt:lpstr>Wingdings</vt:lpstr>
      <vt:lpstr>Parallax</vt:lpstr>
      <vt:lpstr>Clip</vt:lpstr>
      <vt:lpstr>Equation</vt:lpstr>
      <vt:lpstr>IT Data Security Lecture Series</vt:lpstr>
      <vt:lpstr>Contents</vt:lpstr>
      <vt:lpstr>Definitions and terminology</vt:lpstr>
      <vt:lpstr>Definitions and terminology</vt:lpstr>
      <vt:lpstr>Definitions and terminology</vt:lpstr>
      <vt:lpstr>Definitions and terminology</vt:lpstr>
      <vt:lpstr>Need for new methods, </vt:lpstr>
      <vt:lpstr>Cryptography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provenance, </vt:lpstr>
      <vt:lpstr>Infrastructure Security</vt:lpstr>
      <vt:lpstr>The Network Level</vt:lpstr>
      <vt:lpstr>The Network Level - Mitigation</vt:lpstr>
      <vt:lpstr>The Host Level</vt:lpstr>
      <vt:lpstr>The Host Level (cont.)</vt:lpstr>
      <vt:lpstr> Case study: Amazon's EC2 infrastructure </vt:lpstr>
      <vt:lpstr>Local Host Security</vt:lpstr>
      <vt:lpstr>Local Host Security (Cont.)</vt:lpstr>
      <vt:lpstr>The Application Level</vt:lpstr>
      <vt:lpstr>Data Security and Storage</vt:lpstr>
      <vt:lpstr>Data Security and Storage (cont.)</vt:lpstr>
      <vt:lpstr>Data Security and Storage</vt:lpstr>
      <vt:lpstr>Why IAM?</vt:lpstr>
      <vt:lpstr>IAM considerations </vt:lpstr>
      <vt:lpstr>What is Privacy?</vt:lpstr>
      <vt:lpstr>What is the data life cycle?</vt:lpstr>
      <vt:lpstr>What Are the Key Privacy Concerns?</vt:lpstr>
      <vt:lpstr>Storage</vt:lpstr>
      <vt:lpstr>Retention</vt:lpstr>
      <vt:lpstr>Destruction</vt:lpstr>
      <vt:lpstr>Auditing, monitoring and risk management</vt:lpstr>
      <vt:lpstr>Privacy breaches</vt:lpstr>
      <vt:lpstr>Who is responsible for protecting privacy?</vt:lpstr>
      <vt:lpstr>Outline — Introduction to Privacy in Computing</vt:lpstr>
      <vt:lpstr>1. Introduction (1)       [cf. Simone Fischer-Hübner]</vt:lpstr>
      <vt:lpstr>1. Introduction (2)              [cf. Simone Fischer-Hübner]</vt:lpstr>
      <vt:lpstr>2. Recognition of Need for Privacy Guarantees (1)</vt:lpstr>
      <vt:lpstr>2. Recognition of Need for Privacy Guarantees (2)</vt:lpstr>
      <vt:lpstr>2. Recognition of Need for Privacy Guarantees (3)</vt:lpstr>
      <vt:lpstr>3. Threats to Privacy (1)          [cf. Simone Fischer-Hübner]</vt:lpstr>
      <vt:lpstr>3. Threat to Privacy (2)                        [cf. Simone Fischer-Hübner]</vt:lpstr>
      <vt:lpstr>3. Threat to Privacy (3)                           [cf. Simone Fischer-Hübner]</vt:lpstr>
      <vt:lpstr>4. Privacy Controls</vt:lpstr>
      <vt:lpstr>4.1. Technical Privacy Controls (1)</vt:lpstr>
      <vt:lpstr>4.1. Technical Privacy Controls (2)</vt:lpstr>
      <vt:lpstr>4.1. Technical Privacy Controls (3)</vt:lpstr>
      <vt:lpstr>4.1. Technical Privacy Controls (4)</vt:lpstr>
      <vt:lpstr>4.1. Technical Privacy Controls (5)</vt:lpstr>
      <vt:lpstr>4.2. Legal Privacy Controls (1)</vt:lpstr>
      <vt:lpstr>4.2. Legal Privacy Controls (2) a) Legal World Views on Privacy (1)</vt:lpstr>
      <vt:lpstr>4.2. Legal Privacy Controls (3) a) Legal World Views on Privacy (2)</vt:lpstr>
      <vt:lpstr>4.2. Legal Privacy Controls (4)  b) International Privacy Laws</vt:lpstr>
      <vt:lpstr>4.2. Legal Privacy Controls (5) -- b) International Privacy Laws  Comprehensive Laws - European Union</vt:lpstr>
      <vt:lpstr>4.2. Legal Privacy Controls (6) -- b) International Privacy Laws  Sectoral Laws - United States (1)</vt:lpstr>
      <vt:lpstr>4.2. Legal Privacy Controls (7) -- b) International Privacy Laws Sectoral Laws - United States (2)</vt:lpstr>
      <vt:lpstr>4.2. Legal Privacy Controls (8)  c) Privacy Law Conflict: EU vs. The United States</vt:lpstr>
      <vt:lpstr>4.2. Legal Privacy Controls (9)   d) A Common Approach: Privacy Impact Assessments (PIA) (1)</vt:lpstr>
      <vt:lpstr>4.2. Legal Privacy Controls (10)   d) A Common Approach: PIA (2)</vt:lpstr>
      <vt:lpstr>4.2. Legal Privacy Controls (11)  e) Observations and Conclusions</vt:lpstr>
      <vt:lpstr>4.2. Legal Privacy Controls (12)   e) Observations and Conclusions</vt:lpstr>
      <vt:lpstr>5. Selected Advanced Topics in Privacy (1)</vt:lpstr>
      <vt:lpstr>5. Selected Advanced Topics in Privacy 5.1. Privacy in Pervasive Computing (1)</vt:lpstr>
      <vt:lpstr>5.1. Privacy in Pervasive Computing (2)</vt:lpstr>
      <vt:lpstr>5. Selected Advanced Topics in Privacy 5.2. Using Trust for Privacy Protection (1)</vt:lpstr>
      <vt:lpstr>5.2. Using Trust for Privacy Protection (2)</vt:lpstr>
      <vt:lpstr>5.2. Using Trust for Privacy Protection (3)</vt:lpstr>
      <vt:lpstr>5. Selected Advanced Topics in Privacy 5.3. Privacy Metrics (1)</vt:lpstr>
      <vt:lpstr>5.3. Privacy Metrics (2)  a) Problem and Challenges</vt:lpstr>
      <vt:lpstr>5.3. Privacy Metrics (3a) b) Requirements for Privacy Metrics</vt:lpstr>
      <vt:lpstr>5.3. Privacy Metrics (3b) c) Related Work</vt:lpstr>
      <vt:lpstr>5.3. Privacy Metrics (4) d) Proposed Metrics</vt:lpstr>
      <vt:lpstr>5.3. Privacy Metrics (5)  A. Anonymity Set Size Metrics</vt:lpstr>
      <vt:lpstr>5.3. Privacy Metrics (6) Anonymity Set</vt:lpstr>
      <vt:lpstr>5.3. Privacy Metrics (7)  Effective Anonymity Set Size</vt:lpstr>
      <vt:lpstr>5.3. Privacy Metrics (8)  B. Entropy-based Metrics</vt:lpstr>
      <vt:lpstr>5.3. Privacy Metrics (9)  Dynamics of Entropy</vt:lpstr>
      <vt:lpstr>5.3. Privacy Metrics (10)  Quantifying Privacy Loss</vt:lpstr>
      <vt:lpstr>5.3. Privacy Metrics (11)  Using Entropy in Data Dissemination</vt:lpstr>
      <vt:lpstr>5.3. Privacy Metrics (12)  Entropy: Example</vt:lpstr>
      <vt:lpstr>5.3. Privacy Metrics (13) Entropy: Example – cont.</vt:lpstr>
      <vt:lpstr>Security Issues in Cloud Computing : </vt:lpstr>
      <vt:lpstr>PowerPoint Presentation</vt:lpstr>
      <vt:lpstr>PowerPoint Presentation</vt:lpstr>
      <vt:lpstr>PowerPoint Presentation</vt:lpstr>
      <vt:lpstr>PowerPoint Presentation</vt:lpstr>
      <vt:lpstr>PowerPoint Presentation</vt:lpstr>
      <vt:lpstr>Nomad: A Framework for Developing Mission-Critical Cloud-based Applications</vt:lpstr>
      <vt:lpstr>PowerPoint Presentation</vt:lpstr>
      <vt:lpstr>PowerPoint Presentation</vt:lpstr>
      <vt:lpstr>Client Management Service</vt:lpstr>
      <vt:lpstr>. Cloud Storage Service</vt:lpstr>
      <vt:lpstr>Nomad Operational Overview</vt:lpstr>
      <vt:lpstr>Nomad Operational Overview</vt:lpstr>
      <vt:lpstr>Nomad Operational Overview</vt:lpstr>
      <vt:lpstr>Nomad Operational Overview</vt:lpstr>
      <vt:lpstr>HE Operation Workflow</vt:lpstr>
      <vt:lpstr>. FULLY HOMOMORPHIC ENCRYPTION</vt:lpstr>
      <vt:lpstr>FULLY HOMOMORPHIC ENCRYPTION</vt:lpstr>
      <vt:lpstr>Brakerski, Gentry, and Vaikuntanathan (BGV) Scheme</vt:lpstr>
      <vt:lpstr>Brakerski, Gentry, and Vaikuntanathan (BGV) Scheme</vt:lpstr>
      <vt:lpstr>The operations defined by the BGV scheme are as follows:</vt:lpstr>
      <vt:lpstr>HElib</vt:lpstr>
      <vt:lpstr>HElib</vt:lpstr>
      <vt:lpstr>HElib</vt:lpstr>
      <vt:lpstr>ACCELERATING HOMOMORPHIC ENCRYPTION</vt:lpstr>
      <vt:lpstr>ACCELERATING HOMOMORPHIC ENCRYPTION</vt:lpstr>
      <vt:lpstr>CallForF ire</vt:lpstr>
      <vt:lpstr>CallForF ire</vt:lpstr>
      <vt:lpstr>CLocation Calculation using Polar Plot:</vt:lpstr>
      <vt:lpstr>CLocation Calculation using Polar Plot:</vt:lpstr>
      <vt:lpstr>CLocation Calculation using Polar Plot:</vt:lpstr>
      <vt:lpstr>CallForFire performance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Narendra Kumar Dewangan</dc:creator>
  <cp:lastModifiedBy>Narendra Kumar Dewangan</cp:lastModifiedBy>
  <cp:revision>142</cp:revision>
  <dcterms:created xsi:type="dcterms:W3CDTF">2024-08-21T05:33:10Z</dcterms:created>
  <dcterms:modified xsi:type="dcterms:W3CDTF">2024-11-07T06:23:52Z</dcterms:modified>
</cp:coreProperties>
</file>