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9" r:id="rId4"/>
    <p:sldId id="266" r:id="rId5"/>
    <p:sldId id="267" r:id="rId6"/>
    <p:sldId id="260" r:id="rId7"/>
    <p:sldId id="298" r:id="rId8"/>
    <p:sldId id="263" r:id="rId9"/>
    <p:sldId id="264" r:id="rId10"/>
    <p:sldId id="261" r:id="rId11"/>
    <p:sldId id="262" r:id="rId12"/>
    <p:sldId id="321" r:id="rId13"/>
    <p:sldId id="322" r:id="rId14"/>
    <p:sldId id="265" r:id="rId15"/>
    <p:sldId id="299" r:id="rId16"/>
    <p:sldId id="301" r:id="rId17"/>
    <p:sldId id="302" r:id="rId18"/>
    <p:sldId id="303" r:id="rId19"/>
    <p:sldId id="290" r:id="rId20"/>
    <p:sldId id="268" r:id="rId21"/>
    <p:sldId id="304" r:id="rId22"/>
    <p:sldId id="269" r:id="rId23"/>
    <p:sldId id="270" r:id="rId24"/>
    <p:sldId id="271" r:id="rId25"/>
    <p:sldId id="272" r:id="rId26"/>
    <p:sldId id="291" r:id="rId27"/>
    <p:sldId id="273" r:id="rId28"/>
    <p:sldId id="274" r:id="rId29"/>
    <p:sldId id="275" r:id="rId30"/>
    <p:sldId id="276" r:id="rId31"/>
    <p:sldId id="277" r:id="rId32"/>
    <p:sldId id="280" r:id="rId33"/>
    <p:sldId id="281" r:id="rId34"/>
    <p:sldId id="306" r:id="rId35"/>
    <p:sldId id="307" r:id="rId36"/>
    <p:sldId id="279" r:id="rId37"/>
    <p:sldId id="309" r:id="rId38"/>
    <p:sldId id="278" r:id="rId39"/>
    <p:sldId id="308" r:id="rId40"/>
    <p:sldId id="292" r:id="rId41"/>
    <p:sldId id="283" r:id="rId42"/>
    <p:sldId id="311" r:id="rId43"/>
    <p:sldId id="313" r:id="rId44"/>
    <p:sldId id="315" r:id="rId45"/>
    <p:sldId id="284" r:id="rId46"/>
    <p:sldId id="318" r:id="rId47"/>
    <p:sldId id="323" r:id="rId48"/>
    <p:sldId id="32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89C96-C749-436D-8020-C14A0DBAECC8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1054F-F32D-4AB7-9187-060A8D6C1E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E7F2295-BEFF-886A-FF11-4E8D294BD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899A4-92A1-4730-AEC8-C6A9A1314EFE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B1F2844-AA7E-D3F3-00A3-2F95946C57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94F6253-E495-3EFF-9649-3CA71B87C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94E7295-B137-1E56-9D2C-57EA9DA5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F30AE-F017-4EFE-94C1-A3FF812205F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8CD6B59-AE26-2205-2612-5776B35B6B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1E744680-DB58-FFA1-BB41-6E56C592F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26D455F-FC66-2567-4349-9758C95731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FFD9E-053E-4BD9-82F3-85F4641532E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54C8C4B-D2D7-6E84-B9AD-34DAF520E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F51723F-7BA9-3CE4-3739-397CDDB99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4C3BEF2-EA7B-53F2-CD53-E14129383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3D8A09-362E-4F29-9CF0-9CB56CB252E0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F8D1C2D2-FC4A-D597-28B4-1D3BB4C5FA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A30060A1-3B72-19EA-E09E-8367B5DD2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0DA5-CB25-76C1-7019-C75B3E0C3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1602C-1C8A-4671-2C28-0C6720FEC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FAF9A-A875-0A07-9736-93854136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E354-306E-73CF-3190-B824C792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58C-34E2-40E7-3706-0D26CC85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13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DA55-E6AC-4499-1A5A-84BF3B64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9D660-BE95-1D98-8F36-4CC862373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2BFD7-4D78-AFB0-E24B-4D7BC8C6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0F70-520E-A14D-3A0A-1C316CAB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30C1-E11E-48BE-C1D0-4063EAA6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4F0A5-E93C-C361-7F35-CE7EC64DA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9814E-33B7-CA74-1D13-244E45E38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D7A93-30BF-AB1E-D4A4-D1A4C78A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4FBF-73EF-131F-65A7-DC3D6550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0343-6944-198A-3CAD-6463F2C5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579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5C42-D71A-FF64-1C6C-633BABE4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796FDBC-BB44-E5BD-A5DB-33C756E54B6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B7EB-7394-110B-F389-C11587EC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966A-B033-E260-0D7C-8EF2DDCD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D71A-54F8-8A77-180E-90C70AD2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E9DAA9C-3BCF-4980-ADD2-F21F357884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464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87E9-E9DB-928E-5713-B24254DB9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88D8C-6627-F3DC-193A-BF62682CA5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802B2-80AF-9391-1C17-481422A45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A7D17-6AE1-4315-C208-11BE8A54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13B70-7A2E-8AE8-3922-B2FF5ECE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18724-C393-5E18-9D5A-D6FE6891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85EC687-78E0-48B9-BDDD-C4CD5893EB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47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6C69-2934-7D0A-9BA9-BA446368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B4E0-CDB2-A2A4-BD7F-A65E588C9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3DD92-450F-02B1-D2DB-B2F08D89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696E-812B-4356-D18D-58B8FEAB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3229-5EC8-4858-BBBF-B3322322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B017-ACAB-79A8-98BB-90D87CC6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CF05F-8395-A52F-B58A-5ACC5D7B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7019-89FF-CB7D-24D9-2EF49F99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9B2A-838E-E9EA-C6A3-BABDF774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6EEE-4971-B88C-09FA-45092ECB3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8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348D-3C3A-0E56-B308-8BA536D0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4E3B0-0C7A-6BC4-AA67-BE015BA9B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0D693-3A5A-6D39-AFAB-043A7FEDC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75C89-D961-D264-E39B-4C650FEB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53C0-641B-7E26-DE53-A591B79E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540E3-D56E-FAAA-C0B2-032462E1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72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F33CB-2829-F2DC-87F7-2C4A011F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0F160-D82A-4DF3-FB6C-BAC43414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9BE5D-773F-EFAF-A306-691E321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E0B69-A64E-4987-21A4-67E3AE11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C411B-C4DA-07D1-79FE-77A31E1AE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964A3E-C730-A9DB-339A-533EBC68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F14AC-0BF6-7B7E-56A3-01EA3766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87321-0A22-8DBE-DB27-D0AFE9D1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2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FAB0-93DA-8A10-0D5B-038CFD3B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C9D88-CD5C-48A4-7F94-3EDE8A36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AF468-D498-B44D-F335-C9DF18CF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DDCC0-ECC2-2053-5D2A-3B3C9793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194FA-B58A-C7B2-87C7-18E5D63E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5483C-8293-9057-1742-D7CE6D44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1364E-3B81-EEB0-98B8-B1B75BA8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4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775B-68A0-6FED-62D0-7DEB043C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E6E65-849B-0C5E-F0FC-1E480EA2F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9D158-A60E-B44D-944C-D3AB40A60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A0DF-B2F2-F615-0AB9-21D05D23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3E1A8-80DC-B984-BE9E-F2DFF3A3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9E7F-1A60-0D2D-8494-54460B9D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2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35E2-2F08-0760-90DC-D0D408B19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0FE1A-DDBC-3E0E-C2CE-E0501162D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329AB-F344-8AB0-4E4D-2C103DF73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BBD6-F2EB-CA55-73C6-BEF551FBA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CAF04-7AB2-342C-B50C-5A0024DB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CAC07-6F9B-C405-8EAF-6147CE78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97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7E50E-F92B-B27A-09E4-1E4B32A6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6BD3-5F3F-471D-87A7-ADDB86A31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59A1-B653-5687-5967-BA12B0F91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DFD29-8882-4F81-8374-F07F63101B10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F8066-8A7A-3CE1-FA9A-0747444E5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A5B4-DBCE-878A-8987-51132F8A6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1907C-87C0-45EB-AA56-7B4D7CBF7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7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68D2F12-95DB-ADA6-7113-96634A304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F5FCF18-840E-2A90-4426-BA1772C4E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IN"/>
          </a:p>
        </p:txBody>
      </p:sp>
      <p:pic>
        <p:nvPicPr>
          <p:cNvPr id="10" name="Picture 9" descr="A blue circle with a lock in it&#10;&#10;Description automatically generated">
            <a:extLst>
              <a:ext uri="{FF2B5EF4-FFF2-40B4-BE49-F238E27FC236}">
                <a16:creationId xmlns:a16="http://schemas.microsoft.com/office/drawing/2014/main" id="{05FF4044-EE39-E1A4-F2F7-3B41D77E3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16" r="19273"/>
          <a:stretch/>
        </p:blipFill>
        <p:spPr>
          <a:xfrm>
            <a:off x="3" y="-12172"/>
            <a:ext cx="7858547" cy="6857988"/>
          </a:xfrm>
          <a:prstGeom prst="rect">
            <a:avLst/>
          </a:prstGeom>
        </p:spPr>
      </p:pic>
      <p:pic>
        <p:nvPicPr>
          <p:cNvPr id="11" name="Picture 10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0DB7D945-08E4-F647-AD07-491A169AB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r="19873"/>
          <a:stretch/>
        </p:blipFill>
        <p:spPr>
          <a:xfrm>
            <a:off x="7858551" y="10"/>
            <a:ext cx="4333449" cy="68579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F66D43-15AE-127B-88EC-EDDC5575D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99146" y="-828761"/>
            <a:ext cx="3177919" cy="1220779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660007-46DA-685F-8EF9-7E2B0757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868358" y="1858645"/>
            <a:ext cx="6857998" cy="3152863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6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AE1DB-A06D-2E1C-6623-F9A5EDCB1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2980971" y="-2987065"/>
            <a:ext cx="1632206" cy="7594149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5000"/>
                </a:schemeClr>
              </a:gs>
              <a:gs pos="42000">
                <a:schemeClr val="accent5">
                  <a:alpha val="0"/>
                </a:schemeClr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A716C6-160E-9F29-FB90-512AE1614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45785" y="1311995"/>
            <a:ext cx="3152865" cy="5552081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3000"/>
                </a:schemeClr>
              </a:gs>
              <a:gs pos="42000">
                <a:schemeClr val="accent5"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68AF1-C240-0CBD-1DB7-8641A5F9F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09913" y="-314653"/>
            <a:ext cx="2146948" cy="1219835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790535E-F064-EA7B-B40F-1EEA1FB229CA}"/>
              </a:ext>
            </a:extLst>
          </p:cNvPr>
          <p:cNvSpPr txBox="1">
            <a:spLocks/>
          </p:cNvSpPr>
          <p:nvPr/>
        </p:nvSpPr>
        <p:spPr>
          <a:xfrm>
            <a:off x="881974" y="4000292"/>
            <a:ext cx="7138219" cy="139198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FFFFFF"/>
                </a:solidFill>
              </a:rPr>
              <a:t>IT Data Security Lecture Series</a:t>
            </a:r>
            <a:endParaRPr lang="en-IN" sz="3600" b="1" dirty="0">
              <a:solidFill>
                <a:srgbClr val="FFFFFF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E3A97E6-1578-3599-6881-50FB558FB7FA}"/>
              </a:ext>
            </a:extLst>
          </p:cNvPr>
          <p:cNvSpPr txBox="1">
            <a:spLocks/>
          </p:cNvSpPr>
          <p:nvPr/>
        </p:nvSpPr>
        <p:spPr>
          <a:xfrm>
            <a:off x="9045785" y="365683"/>
            <a:ext cx="2314667" cy="462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/>
              <a:t>V Semester CSF </a:t>
            </a:r>
            <a:endParaRPr lang="en-IN" sz="20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9EE596-73DC-6B1B-AAD7-AA7B7EF47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6897056" y="1541165"/>
            <a:ext cx="6857998" cy="3763479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95000"/>
                </a:schemeClr>
              </a:gs>
              <a:gs pos="38000">
                <a:schemeClr val="accent2">
                  <a:alpha val="0"/>
                </a:schemeClr>
              </a:gs>
            </a:gsLst>
            <a:lin ang="60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47B35A-4E9E-EC88-88D8-E57F3C03D7DB}"/>
              </a:ext>
            </a:extLst>
          </p:cNvPr>
          <p:cNvSpPr txBox="1"/>
          <p:nvPr/>
        </p:nvSpPr>
        <p:spPr>
          <a:xfrm>
            <a:off x="3797074" y="5502870"/>
            <a:ext cx="444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Dr. Narendra Kumar Dewangan</a:t>
            </a:r>
          </a:p>
          <a:p>
            <a:r>
              <a:rPr lang="en-US" dirty="0">
                <a:solidFill>
                  <a:schemeClr val="bg1"/>
                </a:solidFill>
              </a:rPr>
              <a:t>Assistant Professor, Senior Scale </a:t>
            </a:r>
          </a:p>
          <a:p>
            <a:r>
              <a:rPr lang="en-US" dirty="0">
                <a:solidFill>
                  <a:schemeClr val="bg1"/>
                </a:solidFill>
              </a:rPr>
              <a:t>Systems</a:t>
            </a:r>
            <a:r>
              <a:rPr lang="en-IN" dirty="0">
                <a:solidFill>
                  <a:schemeClr val="bg1"/>
                </a:solidFill>
              </a:rPr>
              <a:t>, School of Computer Sciences</a:t>
            </a:r>
          </a:p>
          <a:p>
            <a:r>
              <a:rPr lang="en-IN" dirty="0">
                <a:solidFill>
                  <a:schemeClr val="bg1"/>
                </a:solidFill>
              </a:rPr>
              <a:t>UPES Dehradun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E0C18A-1329-F11E-D750-9E540E900DD8}"/>
              </a:ext>
            </a:extLst>
          </p:cNvPr>
          <p:cNvSpPr/>
          <p:nvPr/>
        </p:nvSpPr>
        <p:spPr>
          <a:xfrm>
            <a:off x="8518551" y="5821011"/>
            <a:ext cx="3195298" cy="923330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Lecture-4</a:t>
            </a:r>
          </a:p>
        </p:txBody>
      </p:sp>
    </p:spTree>
    <p:extLst>
      <p:ext uri="{BB962C8B-B14F-4D97-AF65-F5344CB8AC3E}">
        <p14:creationId xmlns:p14="http://schemas.microsoft.com/office/powerpoint/2010/main" val="216587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0EA5AE6-FBCF-33E8-18C8-0BC0503B7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Attacks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5D5E7E1-528C-64AC-D78D-B519B281C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4572001"/>
            <a:ext cx="8229600" cy="15541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>
                <a:sym typeface="Wingdings" panose="05000000000000000000" pitchFamily="2" charset="2"/>
              </a:rPr>
              <a:t>Issues?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ym typeface="Wingdings" panose="05000000000000000000" pitchFamily="2" charset="2"/>
              </a:rPr>
              <a:t>Server needs to keep waiting for ACK y+1</a:t>
            </a:r>
          </a:p>
          <a:p>
            <a:pPr lvl="1">
              <a:lnSpc>
                <a:spcPct val="80000"/>
              </a:lnSpc>
            </a:pPr>
            <a:r>
              <a:rPr lang="en-US" altLang="en-US">
                <a:sym typeface="Wingdings" panose="05000000000000000000" pitchFamily="2" charset="2"/>
              </a:rPr>
              <a:t>Server recognizes Client based on IP address/port and y+1</a:t>
            </a:r>
            <a:endParaRPr lang="en-US" altLang="en-US" baseline="-25000">
              <a:sym typeface="Wingdings" panose="05000000000000000000" pitchFamily="2" charset="2"/>
            </a:endParaRP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A01404FB-63A4-24CC-FCF2-002C32A9E8C9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2362199"/>
            <a:ext cx="2438401" cy="1733550"/>
            <a:chOff x="192" y="1488"/>
            <a:chExt cx="1536" cy="1092"/>
          </a:xfrm>
        </p:grpSpPr>
        <p:sp>
          <p:nvSpPr>
            <p:cNvPr id="7173" name="Text Box 5">
              <a:extLst>
                <a:ext uri="{FF2B5EF4-FFF2-40B4-BE49-F238E27FC236}">
                  <a16:creationId xmlns:a16="http://schemas.microsoft.com/office/drawing/2014/main" id="{F856A125-3DBD-D7DB-7A3E-F422BFC4C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400">
                  <a:latin typeface="Times New Roman" panose="02020603050405020304" pitchFamily="18" charset="0"/>
                </a:rPr>
                <a:t>Client</a:t>
              </a:r>
            </a:p>
          </p:txBody>
        </p:sp>
        <p:pic>
          <p:nvPicPr>
            <p:cNvPr id="7174" name="Picture 6">
              <a:extLst>
                <a:ext uri="{FF2B5EF4-FFF2-40B4-BE49-F238E27FC236}">
                  <a16:creationId xmlns:a16="http://schemas.microsoft.com/office/drawing/2014/main" id="{7B908B2D-1E80-88AC-8626-805C1E66F6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7175" name="Group 7">
            <a:extLst>
              <a:ext uri="{FF2B5EF4-FFF2-40B4-BE49-F238E27FC236}">
                <a16:creationId xmlns:a16="http://schemas.microsoft.com/office/drawing/2014/main" id="{22690A0B-CAC8-C1F0-8404-DE20267FE83A}"/>
              </a:ext>
            </a:extLst>
          </p:cNvPr>
          <p:cNvGrpSpPr>
            <a:grpSpLocks/>
          </p:cNvGrpSpPr>
          <p:nvPr/>
        </p:nvGrpSpPr>
        <p:grpSpPr bwMode="auto">
          <a:xfrm>
            <a:off x="8610603" y="1676400"/>
            <a:ext cx="2057401" cy="2647950"/>
            <a:chOff x="4464" y="1056"/>
            <a:chExt cx="1296" cy="1668"/>
          </a:xfrm>
        </p:grpSpPr>
        <p:sp>
          <p:nvSpPr>
            <p:cNvPr id="7176" name="Text Box 8">
              <a:extLst>
                <a:ext uri="{FF2B5EF4-FFF2-40B4-BE49-F238E27FC236}">
                  <a16:creationId xmlns:a16="http://schemas.microsoft.com/office/drawing/2014/main" id="{14F3DB73-3394-BCFE-F77A-11CAF0D7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448"/>
              <a:ext cx="129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400">
                  <a:latin typeface="Times New Roman" panose="02020603050405020304" pitchFamily="18" charset="0"/>
                </a:rPr>
                <a:t>Server</a:t>
              </a:r>
            </a:p>
          </p:txBody>
        </p:sp>
        <p:pic>
          <p:nvPicPr>
            <p:cNvPr id="7177" name="Picture 9">
              <a:extLst>
                <a:ext uri="{FF2B5EF4-FFF2-40B4-BE49-F238E27FC236}">
                  <a16:creationId xmlns:a16="http://schemas.microsoft.com/office/drawing/2014/main" id="{82685C7F-1185-EC19-EACE-EB36051CB8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056"/>
              <a:ext cx="1078" cy="1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7178" name="Group 10">
            <a:extLst>
              <a:ext uri="{FF2B5EF4-FFF2-40B4-BE49-F238E27FC236}">
                <a16:creationId xmlns:a16="http://schemas.microsoft.com/office/drawing/2014/main" id="{12362FC5-26FE-F726-D055-21CBA9D30CED}"/>
              </a:ext>
            </a:extLst>
          </p:cNvPr>
          <p:cNvGrpSpPr>
            <a:grpSpLocks/>
          </p:cNvGrpSpPr>
          <p:nvPr/>
        </p:nvGrpSpPr>
        <p:grpSpPr bwMode="auto">
          <a:xfrm>
            <a:off x="6781801" y="2514603"/>
            <a:ext cx="1674813" cy="635001"/>
            <a:chOff x="3312" y="1584"/>
            <a:chExt cx="1055" cy="400"/>
          </a:xfrm>
        </p:grpSpPr>
        <p:grpSp>
          <p:nvGrpSpPr>
            <p:cNvPr id="7179" name="Group 11">
              <a:extLst>
                <a:ext uri="{FF2B5EF4-FFF2-40B4-BE49-F238E27FC236}">
                  <a16:creationId xmlns:a16="http://schemas.microsoft.com/office/drawing/2014/main" id="{A01A52E4-0100-DCC4-AE08-6919C9D4F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584"/>
              <a:ext cx="1055" cy="159"/>
              <a:chOff x="3312" y="1584"/>
              <a:chExt cx="1055" cy="159"/>
            </a:xfrm>
          </p:grpSpPr>
          <p:sp>
            <p:nvSpPr>
              <p:cNvPr id="7180" name="Freeform 12">
                <a:extLst>
                  <a:ext uri="{FF2B5EF4-FFF2-40B4-BE49-F238E27FC236}">
                    <a16:creationId xmlns:a16="http://schemas.microsoft.com/office/drawing/2014/main" id="{B4C0CD81-B411-DD88-4195-60375A13B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" y="1584"/>
                <a:ext cx="891" cy="160"/>
              </a:xfrm>
              <a:custGeom>
                <a:avLst/>
                <a:gdLst>
                  <a:gd name="T0" fmla="*/ 0 w 3931"/>
                  <a:gd name="T1" fmla="*/ 176 h 707"/>
                  <a:gd name="T2" fmla="*/ 2766 w 3931"/>
                  <a:gd name="T3" fmla="*/ 176 h 707"/>
                  <a:gd name="T4" fmla="*/ 2766 w 3931"/>
                  <a:gd name="T5" fmla="*/ 0 h 707"/>
                  <a:gd name="T6" fmla="*/ 3930 w 3931"/>
                  <a:gd name="T7" fmla="*/ 353 h 707"/>
                  <a:gd name="T8" fmla="*/ 2766 w 3931"/>
                  <a:gd name="T9" fmla="*/ 706 h 707"/>
                  <a:gd name="T10" fmla="*/ 2766 w 3931"/>
                  <a:gd name="T11" fmla="*/ 530 h 707"/>
                  <a:gd name="T12" fmla="*/ 0 w 3931"/>
                  <a:gd name="T13" fmla="*/ 530 h 707"/>
                  <a:gd name="T14" fmla="*/ 0 w 3931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1" h="707">
                    <a:moveTo>
                      <a:pt x="0" y="176"/>
                    </a:moveTo>
                    <a:lnTo>
                      <a:pt x="2766" y="176"/>
                    </a:lnTo>
                    <a:lnTo>
                      <a:pt x="2766" y="0"/>
                    </a:lnTo>
                    <a:lnTo>
                      <a:pt x="3930" y="353"/>
                    </a:lnTo>
                    <a:lnTo>
                      <a:pt x="2766" y="706"/>
                    </a:lnTo>
                    <a:lnTo>
                      <a:pt x="2766" y="530"/>
                    </a:lnTo>
                    <a:lnTo>
                      <a:pt x="0" y="53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1" name="Freeform 13">
                <a:extLst>
                  <a:ext uri="{FF2B5EF4-FFF2-40B4-BE49-F238E27FC236}">
                    <a16:creationId xmlns:a16="http://schemas.microsoft.com/office/drawing/2014/main" id="{563BADDC-5872-60CE-B286-3E0E290CD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624"/>
                <a:ext cx="33" cy="81"/>
              </a:xfrm>
              <a:custGeom>
                <a:avLst/>
                <a:gdLst>
                  <a:gd name="T0" fmla="*/ 0 w 146"/>
                  <a:gd name="T1" fmla="*/ 0 h 355"/>
                  <a:gd name="T2" fmla="*/ 145 w 146"/>
                  <a:gd name="T3" fmla="*/ 0 h 355"/>
                  <a:gd name="T4" fmla="*/ 145 w 146"/>
                  <a:gd name="T5" fmla="*/ 354 h 355"/>
                  <a:gd name="T6" fmla="*/ 0 w 146"/>
                  <a:gd name="T7" fmla="*/ 354 h 355"/>
                  <a:gd name="T8" fmla="*/ 0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2" name="Freeform 14">
                <a:extLst>
                  <a:ext uri="{FF2B5EF4-FFF2-40B4-BE49-F238E27FC236}">
                    <a16:creationId xmlns:a16="http://schemas.microsoft.com/office/drawing/2014/main" id="{B4D27288-8988-1300-06C1-067ABA7FD7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1624"/>
                <a:ext cx="66" cy="81"/>
              </a:xfrm>
              <a:custGeom>
                <a:avLst/>
                <a:gdLst>
                  <a:gd name="T0" fmla="*/ 0 w 292"/>
                  <a:gd name="T1" fmla="*/ 0 h 355"/>
                  <a:gd name="T2" fmla="*/ 291 w 292"/>
                  <a:gd name="T3" fmla="*/ 0 h 355"/>
                  <a:gd name="T4" fmla="*/ 291 w 292"/>
                  <a:gd name="T5" fmla="*/ 354 h 355"/>
                  <a:gd name="T6" fmla="*/ 0 w 292"/>
                  <a:gd name="T7" fmla="*/ 354 h 355"/>
                  <a:gd name="T8" fmla="*/ 0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0" y="0"/>
                    </a:moveTo>
                    <a:lnTo>
                      <a:pt x="291" y="0"/>
                    </a:lnTo>
                    <a:lnTo>
                      <a:pt x="291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83" name="Text Box 15">
              <a:extLst>
                <a:ext uri="{FF2B5EF4-FFF2-40B4-BE49-F238E27FC236}">
                  <a16:creationId xmlns:a16="http://schemas.microsoft.com/office/drawing/2014/main" id="{6403F8B3-E16B-B0C8-3A27-6E7DBD631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744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000">
                  <a:latin typeface="Times New Roman" panose="02020603050405020304" pitchFamily="18" charset="0"/>
                </a:rPr>
                <a:t>SYN x</a:t>
              </a:r>
            </a:p>
          </p:txBody>
        </p:sp>
      </p:grpSp>
      <p:grpSp>
        <p:nvGrpSpPr>
          <p:cNvPr id="7196" name="Group 28">
            <a:extLst>
              <a:ext uri="{FF2B5EF4-FFF2-40B4-BE49-F238E27FC236}">
                <a16:creationId xmlns:a16="http://schemas.microsoft.com/office/drawing/2014/main" id="{19721CC2-6F95-0743-7F06-B4ACC3686D0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19403"/>
            <a:ext cx="1981200" cy="635001"/>
            <a:chOff x="1440" y="1776"/>
            <a:chExt cx="1248" cy="400"/>
          </a:xfrm>
        </p:grpSpPr>
        <p:grpSp>
          <p:nvGrpSpPr>
            <p:cNvPr id="7185" name="Group 17">
              <a:extLst>
                <a:ext uri="{FF2B5EF4-FFF2-40B4-BE49-F238E27FC236}">
                  <a16:creationId xmlns:a16="http://schemas.microsoft.com/office/drawing/2014/main" id="{20AB0182-80F4-0E55-5954-6A20F9B4F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776"/>
              <a:ext cx="1055" cy="159"/>
              <a:chOff x="1440" y="1776"/>
              <a:chExt cx="1055" cy="159"/>
            </a:xfrm>
          </p:grpSpPr>
          <p:sp>
            <p:nvSpPr>
              <p:cNvPr id="7186" name="Freeform 18">
                <a:extLst>
                  <a:ext uri="{FF2B5EF4-FFF2-40B4-BE49-F238E27FC236}">
                    <a16:creationId xmlns:a16="http://schemas.microsoft.com/office/drawing/2014/main" id="{543EE3AC-74BA-2E9A-09A1-A223AC9F5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891" cy="160"/>
              </a:xfrm>
              <a:custGeom>
                <a:avLst/>
                <a:gdLst>
                  <a:gd name="T0" fmla="*/ 3929 w 3930"/>
                  <a:gd name="T1" fmla="*/ 176 h 707"/>
                  <a:gd name="T2" fmla="*/ 1164 w 3930"/>
                  <a:gd name="T3" fmla="*/ 176 h 707"/>
                  <a:gd name="T4" fmla="*/ 1164 w 3930"/>
                  <a:gd name="T5" fmla="*/ 0 h 707"/>
                  <a:gd name="T6" fmla="*/ 0 w 3930"/>
                  <a:gd name="T7" fmla="*/ 353 h 707"/>
                  <a:gd name="T8" fmla="*/ 1164 w 3930"/>
                  <a:gd name="T9" fmla="*/ 706 h 707"/>
                  <a:gd name="T10" fmla="*/ 1164 w 3930"/>
                  <a:gd name="T11" fmla="*/ 530 h 707"/>
                  <a:gd name="T12" fmla="*/ 3929 w 3930"/>
                  <a:gd name="T13" fmla="*/ 530 h 707"/>
                  <a:gd name="T14" fmla="*/ 3929 w 3930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0" h="707">
                    <a:moveTo>
                      <a:pt x="3929" y="176"/>
                    </a:moveTo>
                    <a:lnTo>
                      <a:pt x="1164" y="176"/>
                    </a:lnTo>
                    <a:lnTo>
                      <a:pt x="1164" y="0"/>
                    </a:lnTo>
                    <a:lnTo>
                      <a:pt x="0" y="353"/>
                    </a:lnTo>
                    <a:lnTo>
                      <a:pt x="1164" y="706"/>
                    </a:lnTo>
                    <a:lnTo>
                      <a:pt x="1164" y="530"/>
                    </a:lnTo>
                    <a:lnTo>
                      <a:pt x="3929" y="530"/>
                    </a:lnTo>
                    <a:lnTo>
                      <a:pt x="3929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7" name="Freeform 19">
                <a:extLst>
                  <a:ext uri="{FF2B5EF4-FFF2-40B4-BE49-F238E27FC236}">
                    <a16:creationId xmlns:a16="http://schemas.microsoft.com/office/drawing/2014/main" id="{74F2B3B1-186A-82E4-37CC-241B52F58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1816"/>
                <a:ext cx="33" cy="81"/>
              </a:xfrm>
              <a:custGeom>
                <a:avLst/>
                <a:gdLst>
                  <a:gd name="T0" fmla="*/ 145 w 146"/>
                  <a:gd name="T1" fmla="*/ 0 h 355"/>
                  <a:gd name="T2" fmla="*/ 0 w 146"/>
                  <a:gd name="T3" fmla="*/ 0 h 355"/>
                  <a:gd name="T4" fmla="*/ 0 w 146"/>
                  <a:gd name="T5" fmla="*/ 354 h 355"/>
                  <a:gd name="T6" fmla="*/ 145 w 146"/>
                  <a:gd name="T7" fmla="*/ 354 h 355"/>
                  <a:gd name="T8" fmla="*/ 145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145" y="0"/>
                    </a:moveTo>
                    <a:lnTo>
                      <a:pt x="0" y="0"/>
                    </a:lnTo>
                    <a:lnTo>
                      <a:pt x="0" y="354"/>
                    </a:lnTo>
                    <a:lnTo>
                      <a:pt x="145" y="354"/>
                    </a:lnTo>
                    <a:lnTo>
                      <a:pt x="145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88" name="Freeform 20">
                <a:extLst>
                  <a:ext uri="{FF2B5EF4-FFF2-40B4-BE49-F238E27FC236}">
                    <a16:creationId xmlns:a16="http://schemas.microsoft.com/office/drawing/2014/main" id="{D922DFDD-A96C-AE71-2C03-FCD6984ED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1816"/>
                <a:ext cx="66" cy="81"/>
              </a:xfrm>
              <a:custGeom>
                <a:avLst/>
                <a:gdLst>
                  <a:gd name="T0" fmla="*/ 291 w 292"/>
                  <a:gd name="T1" fmla="*/ 0 h 355"/>
                  <a:gd name="T2" fmla="*/ 0 w 292"/>
                  <a:gd name="T3" fmla="*/ 0 h 355"/>
                  <a:gd name="T4" fmla="*/ 0 w 292"/>
                  <a:gd name="T5" fmla="*/ 354 h 355"/>
                  <a:gd name="T6" fmla="*/ 291 w 292"/>
                  <a:gd name="T7" fmla="*/ 354 h 355"/>
                  <a:gd name="T8" fmla="*/ 291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291" y="0"/>
                    </a:moveTo>
                    <a:lnTo>
                      <a:pt x="0" y="0"/>
                    </a:lnTo>
                    <a:lnTo>
                      <a:pt x="0" y="354"/>
                    </a:lnTo>
                    <a:lnTo>
                      <a:pt x="291" y="354"/>
                    </a:lnTo>
                    <a:lnTo>
                      <a:pt x="291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89" name="Text Box 21">
              <a:extLst>
                <a:ext uri="{FF2B5EF4-FFF2-40B4-BE49-F238E27FC236}">
                  <a16:creationId xmlns:a16="http://schemas.microsoft.com/office/drawing/2014/main" id="{C5350DB3-F087-3F44-E5AA-4AE16E507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36"/>
              <a:ext cx="1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000">
                  <a:latin typeface="Times New Roman" panose="02020603050405020304" pitchFamily="18" charset="0"/>
                </a:rPr>
                <a:t>SYN y | ACK x+1</a:t>
              </a:r>
            </a:p>
          </p:txBody>
        </p:sp>
      </p:grpSp>
      <p:grpSp>
        <p:nvGrpSpPr>
          <p:cNvPr id="7190" name="Group 22">
            <a:extLst>
              <a:ext uri="{FF2B5EF4-FFF2-40B4-BE49-F238E27FC236}">
                <a16:creationId xmlns:a16="http://schemas.microsoft.com/office/drawing/2014/main" id="{8058A0F3-E2A1-E399-C27E-D8552262EF13}"/>
              </a:ext>
            </a:extLst>
          </p:cNvPr>
          <p:cNvGrpSpPr>
            <a:grpSpLocks/>
          </p:cNvGrpSpPr>
          <p:nvPr/>
        </p:nvGrpSpPr>
        <p:grpSpPr bwMode="auto">
          <a:xfrm>
            <a:off x="6705601" y="3276604"/>
            <a:ext cx="1827213" cy="635001"/>
            <a:chOff x="3312" y="2064"/>
            <a:chExt cx="1055" cy="400"/>
          </a:xfrm>
        </p:grpSpPr>
        <p:grpSp>
          <p:nvGrpSpPr>
            <p:cNvPr id="7191" name="Group 23">
              <a:extLst>
                <a:ext uri="{FF2B5EF4-FFF2-40B4-BE49-F238E27FC236}">
                  <a16:creationId xmlns:a16="http://schemas.microsoft.com/office/drawing/2014/main" id="{C10E1206-73EF-BCFE-E228-DE24B50F29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064"/>
              <a:ext cx="1055" cy="159"/>
              <a:chOff x="3312" y="2064"/>
              <a:chExt cx="1055" cy="159"/>
            </a:xfrm>
          </p:grpSpPr>
          <p:sp>
            <p:nvSpPr>
              <p:cNvPr id="7192" name="Freeform 24">
                <a:extLst>
                  <a:ext uri="{FF2B5EF4-FFF2-40B4-BE49-F238E27FC236}">
                    <a16:creationId xmlns:a16="http://schemas.microsoft.com/office/drawing/2014/main" id="{5189403F-BF51-2384-4591-3B0F5EA97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" y="2064"/>
                <a:ext cx="891" cy="160"/>
              </a:xfrm>
              <a:custGeom>
                <a:avLst/>
                <a:gdLst>
                  <a:gd name="T0" fmla="*/ 0 w 3931"/>
                  <a:gd name="T1" fmla="*/ 176 h 707"/>
                  <a:gd name="T2" fmla="*/ 2766 w 3931"/>
                  <a:gd name="T3" fmla="*/ 176 h 707"/>
                  <a:gd name="T4" fmla="*/ 2766 w 3931"/>
                  <a:gd name="T5" fmla="*/ 0 h 707"/>
                  <a:gd name="T6" fmla="*/ 3930 w 3931"/>
                  <a:gd name="T7" fmla="*/ 353 h 707"/>
                  <a:gd name="T8" fmla="*/ 2766 w 3931"/>
                  <a:gd name="T9" fmla="*/ 706 h 707"/>
                  <a:gd name="T10" fmla="*/ 2766 w 3931"/>
                  <a:gd name="T11" fmla="*/ 530 h 707"/>
                  <a:gd name="T12" fmla="*/ 0 w 3931"/>
                  <a:gd name="T13" fmla="*/ 530 h 707"/>
                  <a:gd name="T14" fmla="*/ 0 w 3931"/>
                  <a:gd name="T15" fmla="*/ 176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31" h="707">
                    <a:moveTo>
                      <a:pt x="0" y="176"/>
                    </a:moveTo>
                    <a:lnTo>
                      <a:pt x="2766" y="176"/>
                    </a:lnTo>
                    <a:lnTo>
                      <a:pt x="2766" y="0"/>
                    </a:lnTo>
                    <a:lnTo>
                      <a:pt x="3930" y="353"/>
                    </a:lnTo>
                    <a:lnTo>
                      <a:pt x="2766" y="706"/>
                    </a:lnTo>
                    <a:lnTo>
                      <a:pt x="2766" y="530"/>
                    </a:lnTo>
                    <a:lnTo>
                      <a:pt x="0" y="530"/>
                    </a:lnTo>
                    <a:lnTo>
                      <a:pt x="0" y="176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3" name="Freeform 25">
                <a:extLst>
                  <a:ext uri="{FF2B5EF4-FFF2-40B4-BE49-F238E27FC236}">
                    <a16:creationId xmlns:a16="http://schemas.microsoft.com/office/drawing/2014/main" id="{FC5CEE86-C0F3-8C93-F1FA-7F0B6BA0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104"/>
                <a:ext cx="33" cy="81"/>
              </a:xfrm>
              <a:custGeom>
                <a:avLst/>
                <a:gdLst>
                  <a:gd name="T0" fmla="*/ 0 w 146"/>
                  <a:gd name="T1" fmla="*/ 0 h 355"/>
                  <a:gd name="T2" fmla="*/ 145 w 146"/>
                  <a:gd name="T3" fmla="*/ 0 h 355"/>
                  <a:gd name="T4" fmla="*/ 145 w 146"/>
                  <a:gd name="T5" fmla="*/ 354 h 355"/>
                  <a:gd name="T6" fmla="*/ 0 w 146"/>
                  <a:gd name="T7" fmla="*/ 354 h 355"/>
                  <a:gd name="T8" fmla="*/ 0 w 146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55">
                    <a:moveTo>
                      <a:pt x="0" y="0"/>
                    </a:moveTo>
                    <a:lnTo>
                      <a:pt x="145" y="0"/>
                    </a:lnTo>
                    <a:lnTo>
                      <a:pt x="145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94" name="Freeform 26">
                <a:extLst>
                  <a:ext uri="{FF2B5EF4-FFF2-40B4-BE49-F238E27FC236}">
                    <a16:creationId xmlns:a16="http://schemas.microsoft.com/office/drawing/2014/main" id="{CD80B653-2B8C-A7FE-D58C-86E244A6C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8" y="2104"/>
                <a:ext cx="66" cy="81"/>
              </a:xfrm>
              <a:custGeom>
                <a:avLst/>
                <a:gdLst>
                  <a:gd name="T0" fmla="*/ 0 w 292"/>
                  <a:gd name="T1" fmla="*/ 0 h 355"/>
                  <a:gd name="T2" fmla="*/ 291 w 292"/>
                  <a:gd name="T3" fmla="*/ 0 h 355"/>
                  <a:gd name="T4" fmla="*/ 291 w 292"/>
                  <a:gd name="T5" fmla="*/ 354 h 355"/>
                  <a:gd name="T6" fmla="*/ 0 w 292"/>
                  <a:gd name="T7" fmla="*/ 354 h 355"/>
                  <a:gd name="T8" fmla="*/ 0 w 292"/>
                  <a:gd name="T9" fmla="*/ 0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355">
                    <a:moveTo>
                      <a:pt x="0" y="0"/>
                    </a:moveTo>
                    <a:lnTo>
                      <a:pt x="291" y="0"/>
                    </a:lnTo>
                    <a:lnTo>
                      <a:pt x="291" y="354"/>
                    </a:lnTo>
                    <a:lnTo>
                      <a:pt x="0" y="35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CC99"/>
              </a:solidFill>
              <a:ln w="126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7195" name="Text Box 27">
              <a:extLst>
                <a:ext uri="{FF2B5EF4-FFF2-40B4-BE49-F238E27FC236}">
                  <a16:creationId xmlns:a16="http://schemas.microsoft.com/office/drawing/2014/main" id="{EAE35AE1-0C8A-4A8D-95CA-35CDC0860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224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 sz="2000">
                  <a:latin typeface="Times New Roman" panose="02020603050405020304" pitchFamily="18" charset="0"/>
                </a:rPr>
                <a:t>ACK y+1</a:t>
              </a:r>
            </a:p>
          </p:txBody>
        </p:sp>
      </p:grp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18440C2-8014-F2C4-6BC3-36280829E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F241DD1-724C-548E-EDDD-3B9D25445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Layer Attacks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32C05D7-F97F-BBEF-524B-D040CD901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TCP SYN Flooding</a:t>
            </a:r>
          </a:p>
          <a:p>
            <a:pPr lvl="1"/>
            <a:r>
              <a:rPr lang="en-US" altLang="en-US"/>
              <a:t>Exploit state allocated at server after initial SYN packet</a:t>
            </a:r>
          </a:p>
          <a:p>
            <a:pPr lvl="1"/>
            <a:r>
              <a:rPr lang="en-US" altLang="en-US"/>
              <a:t>Send a SYN and don’t reply with ACK</a:t>
            </a:r>
          </a:p>
          <a:p>
            <a:pPr lvl="1"/>
            <a:r>
              <a:rPr lang="en-US" altLang="en-US"/>
              <a:t>Server will wait for 511 seconds for ACK</a:t>
            </a:r>
          </a:p>
          <a:p>
            <a:pPr lvl="1"/>
            <a:r>
              <a:rPr lang="en-US" altLang="en-US"/>
              <a:t>Finite queue size for incomplete connections (1024)</a:t>
            </a:r>
          </a:p>
          <a:p>
            <a:pPr lvl="1"/>
            <a:r>
              <a:rPr lang="en-US" altLang="en-US"/>
              <a:t>Once the queue is full it doesn’t accept requests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D4E1AFB1-3332-B2AA-8982-2DC5E108D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1E1DCB7-8B7F-24E7-C820-3E68B1E2E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Layer Attacks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193859C-5F00-AB79-FC99-D25A4A711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TCP Session Hijack</a:t>
            </a:r>
          </a:p>
          <a:p>
            <a:pPr lvl="1"/>
            <a:r>
              <a:rPr lang="en-US" altLang="en-US"/>
              <a:t>When is a TCP packet valid?</a:t>
            </a:r>
          </a:p>
          <a:p>
            <a:pPr lvl="2"/>
            <a:r>
              <a:rPr lang="en-US" altLang="en-US"/>
              <a:t>Address/Port/Sequence Number in window</a:t>
            </a:r>
          </a:p>
          <a:p>
            <a:pPr lvl="1"/>
            <a:r>
              <a:rPr lang="en-US" altLang="en-US"/>
              <a:t>How to get sequence number?</a:t>
            </a:r>
          </a:p>
          <a:p>
            <a:pPr lvl="2"/>
            <a:r>
              <a:rPr lang="en-US" altLang="en-US"/>
              <a:t>Sniff traffic</a:t>
            </a:r>
          </a:p>
          <a:p>
            <a:pPr lvl="2"/>
            <a:r>
              <a:rPr lang="en-US" altLang="en-US"/>
              <a:t>Guess it</a:t>
            </a:r>
          </a:p>
          <a:p>
            <a:pPr lvl="3"/>
            <a:r>
              <a:rPr lang="en-US" altLang="en-US"/>
              <a:t>Many earlier systems had predictable ISN</a:t>
            </a:r>
          </a:p>
          <a:p>
            <a:pPr lvl="1"/>
            <a:r>
              <a:rPr lang="en-US" altLang="en-US"/>
              <a:t>Inject arbitrary data to the connection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8D3DB96-0CD8-F481-9EEF-0E8DEDF31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0B518B0-1FD3-4632-14F9-820B22B6D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TCP Layer Attacks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D304DA2-A245-B4E9-1E25-46DCF4D85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TCP Session Poisoning</a:t>
            </a:r>
          </a:p>
          <a:p>
            <a:pPr lvl="1"/>
            <a:r>
              <a:rPr lang="en-US" altLang="en-US"/>
              <a:t>Send RST packet</a:t>
            </a:r>
          </a:p>
          <a:p>
            <a:pPr lvl="2"/>
            <a:r>
              <a:rPr lang="en-US" altLang="en-US"/>
              <a:t>Will tear down connection</a:t>
            </a:r>
          </a:p>
          <a:p>
            <a:pPr lvl="1"/>
            <a:r>
              <a:rPr lang="en-US" altLang="en-US"/>
              <a:t>Do you have to guess the exact sequence number?</a:t>
            </a:r>
          </a:p>
          <a:p>
            <a:pPr lvl="2"/>
            <a:r>
              <a:rPr lang="en-US" altLang="en-US"/>
              <a:t>Anywhere in window is fine</a:t>
            </a:r>
          </a:p>
          <a:p>
            <a:pPr lvl="2"/>
            <a:r>
              <a:rPr lang="en-US" altLang="en-US"/>
              <a:t>For 64k window it takes 64k packets to reset</a:t>
            </a:r>
          </a:p>
          <a:p>
            <a:pPr lvl="2"/>
            <a:r>
              <a:rPr lang="en-US" altLang="en-US"/>
              <a:t>About 15 seconds for a T1</a:t>
            </a:r>
          </a:p>
          <a:p>
            <a:pPr lvl="1"/>
            <a:endParaRPr lang="en-US" altLang="en-US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62F42270-384B-AC54-7B1F-A9C5AF235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F4655A7-F7E4-97CB-9A1E-4B25FE6E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 Layer Attacks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27A4FCA-510F-7A99-7590-DEE97A8DF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Applications don’t authenticate properly</a:t>
            </a:r>
          </a:p>
          <a:p>
            <a:r>
              <a:rPr lang="en-US" altLang="en-US"/>
              <a:t>Authentication information in clear</a:t>
            </a:r>
          </a:p>
          <a:p>
            <a:pPr lvl="1"/>
            <a:r>
              <a:rPr lang="en-US" altLang="en-US"/>
              <a:t>FTP, Telnet, POP</a:t>
            </a:r>
          </a:p>
          <a:p>
            <a:r>
              <a:rPr lang="en-US" altLang="en-US"/>
              <a:t>DNS insecurity</a:t>
            </a:r>
          </a:p>
          <a:p>
            <a:pPr lvl="1"/>
            <a:r>
              <a:rPr lang="en-US" altLang="en-US"/>
              <a:t>DNS poisoning</a:t>
            </a:r>
          </a:p>
          <a:p>
            <a:pPr lvl="1"/>
            <a:r>
              <a:rPr lang="en-US" altLang="en-US"/>
              <a:t>DNS zone transfer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617FA27-D81A-5E26-8382-194C4BD2D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EB360B32-3EFD-6563-A08F-654FEE9E5C8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2229" name="Text Box 5">
              <a:extLst>
                <a:ext uri="{FF2B5EF4-FFF2-40B4-BE49-F238E27FC236}">
                  <a16:creationId xmlns:a16="http://schemas.microsoft.com/office/drawing/2014/main" id="{81119CEB-9365-216B-075C-02207DDFA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2230" name="Picture 6">
              <a:extLst>
                <a:ext uri="{FF2B5EF4-FFF2-40B4-BE49-F238E27FC236}">
                  <a16:creationId xmlns:a16="http://schemas.microsoft.com/office/drawing/2014/main" id="{E07B556A-768F-8907-E352-3A4693256E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2231" name="Group 7">
            <a:extLst>
              <a:ext uri="{FF2B5EF4-FFF2-40B4-BE49-F238E27FC236}">
                <a16:creationId xmlns:a16="http://schemas.microsoft.com/office/drawing/2014/main" id="{6C11A3D3-5078-769D-70FA-7C84D4061910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2232" name="Text Box 8">
              <a:extLst>
                <a:ext uri="{FF2B5EF4-FFF2-40B4-BE49-F238E27FC236}">
                  <a16:creationId xmlns:a16="http://schemas.microsoft.com/office/drawing/2014/main" id="{31940EDF-F624-BB4F-5461-EBF9996F0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2233" name="Picture 9">
              <a:extLst>
                <a:ext uri="{FF2B5EF4-FFF2-40B4-BE49-F238E27FC236}">
                  <a16:creationId xmlns:a16="http://schemas.microsoft.com/office/drawing/2014/main" id="{3B44D712-595A-57C9-8D0B-BABFB89A0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2234" name="Group 10">
            <a:extLst>
              <a:ext uri="{FF2B5EF4-FFF2-40B4-BE49-F238E27FC236}">
                <a16:creationId xmlns:a16="http://schemas.microsoft.com/office/drawing/2014/main" id="{C79DAF88-03C9-64BE-7F9D-77434DE48AB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2235" name="Text Box 11">
              <a:extLst>
                <a:ext uri="{FF2B5EF4-FFF2-40B4-BE49-F238E27FC236}">
                  <a16:creationId xmlns:a16="http://schemas.microsoft.com/office/drawing/2014/main" id="{8D76C9F6-860B-6172-FF3D-2189490CA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2236" name="Picture 12">
              <a:extLst>
                <a:ext uri="{FF2B5EF4-FFF2-40B4-BE49-F238E27FC236}">
                  <a16:creationId xmlns:a16="http://schemas.microsoft.com/office/drawing/2014/main" id="{2A3725EC-15F9-834F-2A96-CF83F520F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cxnSp>
        <p:nvCxnSpPr>
          <p:cNvPr id="52237" name="AutoShape 13">
            <a:extLst>
              <a:ext uri="{FF2B5EF4-FFF2-40B4-BE49-F238E27FC236}">
                <a16:creationId xmlns:a16="http://schemas.microsoft.com/office/drawing/2014/main" id="{4802B1DB-36C4-9565-7F1D-ACA69327E89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479132" y="2278857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Text Box 15">
            <a:extLst>
              <a:ext uri="{FF2B5EF4-FFF2-40B4-BE49-F238E27FC236}">
                <a16:creationId xmlns:a16="http://schemas.microsoft.com/office/drawing/2014/main" id="{09BA72F2-72DA-2157-EB0A-1602B651B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2322513"/>
            <a:ext cx="793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Finger</a:t>
            </a:r>
          </a:p>
        </p:txBody>
      </p:sp>
      <p:sp>
        <p:nvSpPr>
          <p:cNvPr id="52242" name="Text Box 18">
            <a:extLst>
              <a:ext uri="{FF2B5EF4-FFF2-40B4-BE49-F238E27FC236}">
                <a16:creationId xmlns:a16="http://schemas.microsoft.com/office/drawing/2014/main" id="{79AA3A79-4A52-FB35-7610-A1872A36B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57601"/>
            <a:ext cx="3429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showmount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FCD7802B-C1F6-FECA-0E04-A8F0D69CD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1"/>
            <a:ext cx="38862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Determine ISN behavior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92C4AD36-74D3-B12D-7777-CF95263C7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2474913"/>
            <a:ext cx="165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Showmount -e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8EDB5BE5-9584-9BE5-96AC-29AA5B620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2627313"/>
            <a:ext cx="598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9" grpId="0"/>
      <p:bldP spid="52239" grpId="1"/>
      <p:bldP spid="52245" grpId="0"/>
      <p:bldP spid="52245" grpId="1"/>
      <p:bldP spid="522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119E9C4-BAD3-03F8-914A-4E91AAF78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FF8EED2-2402-B31B-DDD0-D7F1D990DB3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4276" name="Text Box 4">
              <a:extLst>
                <a:ext uri="{FF2B5EF4-FFF2-40B4-BE49-F238E27FC236}">
                  <a16:creationId xmlns:a16="http://schemas.microsoft.com/office/drawing/2014/main" id="{F883B0CD-2CDA-BDAB-8691-D53A22D5A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4277" name="Picture 5">
              <a:extLst>
                <a:ext uri="{FF2B5EF4-FFF2-40B4-BE49-F238E27FC236}">
                  <a16:creationId xmlns:a16="http://schemas.microsoft.com/office/drawing/2014/main" id="{FF07CAEE-CB01-40BE-0688-75CB734B4D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4278" name="Group 6">
            <a:extLst>
              <a:ext uri="{FF2B5EF4-FFF2-40B4-BE49-F238E27FC236}">
                <a16:creationId xmlns:a16="http://schemas.microsoft.com/office/drawing/2014/main" id="{026967FB-21FB-62BD-D7E4-21CA5A13017B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4279" name="Text Box 7">
              <a:extLst>
                <a:ext uri="{FF2B5EF4-FFF2-40B4-BE49-F238E27FC236}">
                  <a16:creationId xmlns:a16="http://schemas.microsoft.com/office/drawing/2014/main" id="{BE1931FD-4C8A-D732-04C1-BE999F88C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Trusted(T)</a:t>
              </a:r>
            </a:p>
          </p:txBody>
        </p:sp>
        <p:pic>
          <p:nvPicPr>
            <p:cNvPr id="54280" name="Picture 8">
              <a:extLst>
                <a:ext uri="{FF2B5EF4-FFF2-40B4-BE49-F238E27FC236}">
                  <a16:creationId xmlns:a16="http://schemas.microsoft.com/office/drawing/2014/main" id="{D478E3F5-7583-52CE-42E1-53A8AEB4F8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4281" name="Group 9">
            <a:extLst>
              <a:ext uri="{FF2B5EF4-FFF2-40B4-BE49-F238E27FC236}">
                <a16:creationId xmlns:a16="http://schemas.microsoft.com/office/drawing/2014/main" id="{26610B7D-BA7B-F7DC-D087-B3778D68768A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4282" name="Text Box 10">
              <a:extLst>
                <a:ext uri="{FF2B5EF4-FFF2-40B4-BE49-F238E27FC236}">
                  <a16:creationId xmlns:a16="http://schemas.microsoft.com/office/drawing/2014/main" id="{8740D335-F194-B19D-2161-0064FDD27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4283" name="Picture 11">
              <a:extLst>
                <a:ext uri="{FF2B5EF4-FFF2-40B4-BE49-F238E27FC236}">
                  <a16:creationId xmlns:a16="http://schemas.microsoft.com/office/drawing/2014/main" id="{1798BE2A-33FF-BC34-5D0A-6AF4A75B1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4286" name="Text Box 14">
            <a:extLst>
              <a:ext uri="{FF2B5EF4-FFF2-40B4-BE49-F238E27FC236}">
                <a16:creationId xmlns:a16="http://schemas.microsoft.com/office/drawing/2014/main" id="{76B27753-0F41-917A-2C35-625F0DBA0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57601"/>
            <a:ext cx="3429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showmount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SYN flood T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080F789B-8575-6705-9E6B-E9995644B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1"/>
            <a:ext cx="38862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 won’t respond to packets</a:t>
            </a:r>
          </a:p>
        </p:txBody>
      </p:sp>
      <p:cxnSp>
        <p:nvCxnSpPr>
          <p:cNvPr id="54290" name="AutoShape 18">
            <a:extLst>
              <a:ext uri="{FF2B5EF4-FFF2-40B4-BE49-F238E27FC236}">
                <a16:creationId xmlns:a16="http://schemas.microsoft.com/office/drawing/2014/main" id="{46A6050F-B220-4071-1E95-AED5B2D2A41F}"/>
              </a:ext>
            </a:extLst>
          </p:cNvPr>
          <p:cNvCxnSpPr>
            <a:cxnSpLocks noChangeShapeType="1"/>
            <a:stCxn id="54283" idx="0"/>
            <a:endCxn id="54280" idx="1"/>
          </p:cNvCxnSpPr>
          <p:nvPr/>
        </p:nvCxnSpPr>
        <p:spPr bwMode="auto">
          <a:xfrm rot="16200000">
            <a:off x="6114257" y="2223294"/>
            <a:ext cx="1330325" cy="16906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91" name="Text Box 19">
            <a:extLst>
              <a:ext uri="{FF2B5EF4-FFF2-40B4-BE49-F238E27FC236}">
                <a16:creationId xmlns:a16="http://schemas.microsoft.com/office/drawing/2014/main" id="{F7AF326C-636F-3F18-8575-2D2F7347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2551113"/>
            <a:ext cx="1103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 flood</a:t>
            </a:r>
          </a:p>
        </p:txBody>
      </p:sp>
      <p:sp>
        <p:nvSpPr>
          <p:cNvPr id="54292" name="Text Box 20">
            <a:extLst>
              <a:ext uri="{FF2B5EF4-FFF2-40B4-BE49-F238E27FC236}">
                <a16:creationId xmlns:a16="http://schemas.microsoft.com/office/drawing/2014/main" id="{DE9ABE71-804E-F311-1122-F0D24593AE6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48601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1" grpId="0"/>
      <p:bldP spid="542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59CA3E4-761B-A42B-4392-52DF8C47F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BBD921EF-7852-9E76-BECC-0BC47B6700A1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5300" name="Text Box 4">
              <a:extLst>
                <a:ext uri="{FF2B5EF4-FFF2-40B4-BE49-F238E27FC236}">
                  <a16:creationId xmlns:a16="http://schemas.microsoft.com/office/drawing/2014/main" id="{0C44B87F-4754-FFAB-9428-67C151076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5301" name="Picture 5">
              <a:extLst>
                <a:ext uri="{FF2B5EF4-FFF2-40B4-BE49-F238E27FC236}">
                  <a16:creationId xmlns:a16="http://schemas.microsoft.com/office/drawing/2014/main" id="{ABD8EE87-657C-DBC8-50C1-F24D3F84F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5302" name="Group 6">
            <a:extLst>
              <a:ext uri="{FF2B5EF4-FFF2-40B4-BE49-F238E27FC236}">
                <a16:creationId xmlns:a16="http://schemas.microsoft.com/office/drawing/2014/main" id="{12DA43AE-135A-1C0C-33B3-BCF44E14E94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id="{3CB4889D-21E0-9B4B-6B45-CE5239D7E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5304" name="Picture 8">
              <a:extLst>
                <a:ext uri="{FF2B5EF4-FFF2-40B4-BE49-F238E27FC236}">
                  <a16:creationId xmlns:a16="http://schemas.microsoft.com/office/drawing/2014/main" id="{08164AD1-4B30-E638-45A1-D4D5A2B3C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5305" name="Group 9">
            <a:extLst>
              <a:ext uri="{FF2B5EF4-FFF2-40B4-BE49-F238E27FC236}">
                <a16:creationId xmlns:a16="http://schemas.microsoft.com/office/drawing/2014/main" id="{D14772E0-0957-EB8A-11D0-855A87DB45A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5306" name="Text Box 10">
              <a:extLst>
                <a:ext uri="{FF2B5EF4-FFF2-40B4-BE49-F238E27FC236}">
                  <a16:creationId xmlns:a16="http://schemas.microsoft.com/office/drawing/2014/main" id="{95644E95-324D-79D1-CE29-16D501BE8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 (M)</a:t>
              </a:r>
            </a:p>
          </p:txBody>
        </p:sp>
        <p:pic>
          <p:nvPicPr>
            <p:cNvPr id="55307" name="Picture 11">
              <a:extLst>
                <a:ext uri="{FF2B5EF4-FFF2-40B4-BE49-F238E27FC236}">
                  <a16:creationId xmlns:a16="http://schemas.microsoft.com/office/drawing/2014/main" id="{9ADE2991-A866-1BCD-82EF-9FB0222BC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5308" name="Text Box 12">
            <a:extLst>
              <a:ext uri="{FF2B5EF4-FFF2-40B4-BE49-F238E27FC236}">
                <a16:creationId xmlns:a16="http://schemas.microsoft.com/office/drawing/2014/main" id="{59410984-CA61-ABB2-9D84-577AB0F14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57600"/>
            <a:ext cx="34290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showmount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SYN flood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SYN to S spoofing as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ACK to S with a guessed number</a:t>
            </a:r>
          </a:p>
        </p:txBody>
      </p:sp>
      <p:sp>
        <p:nvSpPr>
          <p:cNvPr id="55309" name="Text Box 13">
            <a:extLst>
              <a:ext uri="{FF2B5EF4-FFF2-40B4-BE49-F238E27FC236}">
                <a16:creationId xmlns:a16="http://schemas.microsoft.com/office/drawing/2014/main" id="{EF70D864-032E-1091-CB8E-C781F44CD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0"/>
            <a:ext cx="388620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 won’t respond to packets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 assumes that it has a session with T</a:t>
            </a:r>
          </a:p>
        </p:txBody>
      </p:sp>
      <p:sp>
        <p:nvSpPr>
          <p:cNvPr id="55312" name="Text Box 16">
            <a:extLst>
              <a:ext uri="{FF2B5EF4-FFF2-40B4-BE49-F238E27FC236}">
                <a16:creationId xmlns:a16="http://schemas.microsoft.com/office/drawing/2014/main" id="{D1BF1E06-088B-153B-4000-4814CE65C2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48601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5313" name="AutoShape 17">
            <a:extLst>
              <a:ext uri="{FF2B5EF4-FFF2-40B4-BE49-F238E27FC236}">
                <a16:creationId xmlns:a16="http://schemas.microsoft.com/office/drawing/2014/main" id="{C0208847-0FC1-D1D2-010F-F3F087AB10A5}"/>
              </a:ext>
            </a:extLst>
          </p:cNvPr>
          <p:cNvCxnSpPr>
            <a:cxnSpLocks noChangeShapeType="1"/>
            <a:stCxn id="55307" idx="0"/>
            <a:endCxn id="55301" idx="3"/>
          </p:cNvCxnSpPr>
          <p:nvPr/>
        </p:nvCxnSpPr>
        <p:spPr bwMode="auto">
          <a:xfrm rot="5400000" flipH="1">
            <a:off x="4479132" y="2278857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4" name="Text Box 18">
            <a:extLst>
              <a:ext uri="{FF2B5EF4-FFF2-40B4-BE49-F238E27FC236}">
                <a16:creationId xmlns:a16="http://schemas.microsoft.com/office/drawing/2014/main" id="{D6A96865-7542-41BD-04CD-B9B4966B1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598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</a:t>
            </a:r>
          </a:p>
        </p:txBody>
      </p:sp>
      <p:sp>
        <p:nvSpPr>
          <p:cNvPr id="55315" name="Line 19">
            <a:extLst>
              <a:ext uri="{FF2B5EF4-FFF2-40B4-BE49-F238E27FC236}">
                <a16:creationId xmlns:a16="http://schemas.microsoft.com/office/drawing/2014/main" id="{239A3DC5-8F55-8B41-DF7E-31D2CD5B6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86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9EF8799C-9C23-255A-1C34-22A2D9915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1865313"/>
            <a:ext cx="10846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SYN|ACK</a:t>
            </a:r>
          </a:p>
        </p:txBody>
      </p:sp>
      <p:cxnSp>
        <p:nvCxnSpPr>
          <p:cNvPr id="55318" name="AutoShape 22">
            <a:extLst>
              <a:ext uri="{FF2B5EF4-FFF2-40B4-BE49-F238E27FC236}">
                <a16:creationId xmlns:a16="http://schemas.microsoft.com/office/drawing/2014/main" id="{3C54E444-D9FC-220C-05FB-E9991315CF6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593432" y="2264570"/>
            <a:ext cx="1433513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9" name="Text Box 23">
            <a:extLst>
              <a:ext uri="{FF2B5EF4-FFF2-40B4-BE49-F238E27FC236}">
                <a16:creationId xmlns:a16="http://schemas.microsoft.com/office/drawing/2014/main" id="{EF96ECCF-CE8F-8FEF-6CA1-C590257A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703513"/>
            <a:ext cx="6080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ACK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7EF34490-CBB3-6096-A0E4-C03C9375C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4" grpId="0"/>
      <p:bldP spid="55316" grpId="0"/>
      <p:bldP spid="553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2783A83-BF23-14A6-7822-F4B3D54A3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F6FF37DD-F94C-6018-63CD-10B2B86699DA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1828801"/>
            <a:ext cx="1981200" cy="1328013"/>
            <a:chOff x="192" y="1488"/>
            <a:chExt cx="1536" cy="1084"/>
          </a:xfrm>
        </p:grpSpPr>
        <p:sp>
          <p:nvSpPr>
            <p:cNvPr id="56324" name="Text Box 4">
              <a:extLst>
                <a:ext uri="{FF2B5EF4-FFF2-40B4-BE49-F238E27FC236}">
                  <a16:creationId xmlns:a16="http://schemas.microsoft.com/office/drawing/2014/main" id="{930EDC5A-A1EC-607E-DF1F-6940003C1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269"/>
              <a:ext cx="153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 anchorCtr="1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Shimomura (S)</a:t>
              </a:r>
              <a:endParaRPr lang="en-GB" altLang="en-US"/>
            </a:p>
          </p:txBody>
        </p:sp>
        <p:pic>
          <p:nvPicPr>
            <p:cNvPr id="56325" name="Picture 5">
              <a:extLst>
                <a:ext uri="{FF2B5EF4-FFF2-40B4-BE49-F238E27FC236}">
                  <a16:creationId xmlns:a16="http://schemas.microsoft.com/office/drawing/2014/main" id="{4E81A0DD-3D42-688F-2FDF-46B9ECA4D6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6326" name="Group 6">
            <a:extLst>
              <a:ext uri="{FF2B5EF4-FFF2-40B4-BE49-F238E27FC236}">
                <a16:creationId xmlns:a16="http://schemas.microsoft.com/office/drawing/2014/main" id="{E49ED7EF-5ACE-67E4-D1DE-DB82DA2BE00B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981200"/>
            <a:ext cx="1981200" cy="1247401"/>
            <a:chOff x="192" y="1488"/>
            <a:chExt cx="1536" cy="1137"/>
          </a:xfrm>
        </p:grpSpPr>
        <p:sp>
          <p:nvSpPr>
            <p:cNvPr id="56327" name="Text Box 7">
              <a:extLst>
                <a:ext uri="{FF2B5EF4-FFF2-40B4-BE49-F238E27FC236}">
                  <a16:creationId xmlns:a16="http://schemas.microsoft.com/office/drawing/2014/main" id="{B3DB1124-76FF-8405-EAFB-9EB8B63C4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Trusted (T)</a:t>
              </a:r>
            </a:p>
          </p:txBody>
        </p:sp>
        <p:pic>
          <p:nvPicPr>
            <p:cNvPr id="56328" name="Picture 8">
              <a:extLst>
                <a:ext uri="{FF2B5EF4-FFF2-40B4-BE49-F238E27FC236}">
                  <a16:creationId xmlns:a16="http://schemas.microsoft.com/office/drawing/2014/main" id="{17C3000F-3DE6-FF03-DCE5-8161DB0AD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grpSp>
        <p:nvGrpSpPr>
          <p:cNvPr id="56329" name="Group 9">
            <a:extLst>
              <a:ext uri="{FF2B5EF4-FFF2-40B4-BE49-F238E27FC236}">
                <a16:creationId xmlns:a16="http://schemas.microsoft.com/office/drawing/2014/main" id="{320EEE86-08AF-EC7E-A1F4-D2D87E8578BF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733801"/>
            <a:ext cx="1828800" cy="1156469"/>
            <a:chOff x="192" y="1488"/>
            <a:chExt cx="1536" cy="1173"/>
          </a:xfrm>
        </p:grpSpPr>
        <p:sp>
          <p:nvSpPr>
            <p:cNvPr id="56330" name="Text Box 10">
              <a:extLst>
                <a:ext uri="{FF2B5EF4-FFF2-40B4-BE49-F238E27FC236}">
                  <a16:creationId xmlns:a16="http://schemas.microsoft.com/office/drawing/2014/main" id="{EE50EE36-CD92-1B74-11FC-F2BAD5BC7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04"/>
              <a:ext cx="1536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3000"/>
                </a:lnSpc>
                <a:spcBef>
                  <a:spcPts val="1500"/>
                </a:spcBef>
                <a:buClr>
                  <a:srgbClr val="000000"/>
                </a:buClr>
                <a:buSzPct val="100000"/>
              </a:pPr>
              <a:r>
                <a:rPr lang="en-GB" altLang="en-US">
                  <a:latin typeface="Times New Roman" panose="02020603050405020304" pitchFamily="18" charset="0"/>
                </a:rPr>
                <a:t>Mitnick</a:t>
              </a:r>
            </a:p>
          </p:txBody>
        </p:sp>
        <p:pic>
          <p:nvPicPr>
            <p:cNvPr id="56331" name="Picture 11">
              <a:extLst>
                <a:ext uri="{FF2B5EF4-FFF2-40B4-BE49-F238E27FC236}">
                  <a16:creationId xmlns:a16="http://schemas.microsoft.com/office/drawing/2014/main" id="{600934A7-7F49-2721-FE5F-E60303E7F3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912" cy="7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</a:extLst>
          </p:spPr>
        </p:pic>
      </p:grpSp>
      <p:sp>
        <p:nvSpPr>
          <p:cNvPr id="56332" name="Text Box 12">
            <a:extLst>
              <a:ext uri="{FF2B5EF4-FFF2-40B4-BE49-F238E27FC236}">
                <a16:creationId xmlns:a16="http://schemas.microsoft.com/office/drawing/2014/main" id="{E52171B9-E387-8803-421F-8507C132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57600"/>
            <a:ext cx="3429000" cy="311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Finger @S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showmount –e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20 SYN packets to 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SYN flood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SYN to S spoofing as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ACK to S with a guessed number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Send “echo + + &gt; ~/.rhosts”</a:t>
            </a: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BB808957-8E80-CBEE-27CB-95E8C44F8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581400"/>
            <a:ext cx="3886200" cy="297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Attack when no one is around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What other systems it trusts?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Determine ISN behavior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T won’t respond to packets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S assumes that it has a session with 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Give permission to anyone from anywhere</a:t>
            </a:r>
          </a:p>
        </p:txBody>
      </p:sp>
      <p:sp>
        <p:nvSpPr>
          <p:cNvPr id="56334" name="Text Box 14">
            <a:extLst>
              <a:ext uri="{FF2B5EF4-FFF2-40B4-BE49-F238E27FC236}">
                <a16:creationId xmlns:a16="http://schemas.microsoft.com/office/drawing/2014/main" id="{212BFF99-C1BF-A2DE-AACF-760F282E555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48601" y="1905000"/>
            <a:ext cx="6762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sz="600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6335" name="AutoShape 15">
            <a:extLst>
              <a:ext uri="{FF2B5EF4-FFF2-40B4-BE49-F238E27FC236}">
                <a16:creationId xmlns:a16="http://schemas.microsoft.com/office/drawing/2014/main" id="{971922FA-8895-62F4-5E45-638B86E680BE}"/>
              </a:ext>
            </a:extLst>
          </p:cNvPr>
          <p:cNvCxnSpPr>
            <a:cxnSpLocks noChangeShapeType="1"/>
            <a:stCxn id="56331" idx="0"/>
            <a:endCxn id="56325" idx="3"/>
          </p:cNvCxnSpPr>
          <p:nvPr/>
        </p:nvCxnSpPr>
        <p:spPr bwMode="auto">
          <a:xfrm rot="5400000" flipH="1">
            <a:off x="4479132" y="2278857"/>
            <a:ext cx="1433512" cy="14763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336" name="Text Box 16">
            <a:extLst>
              <a:ext uri="{FF2B5EF4-FFF2-40B4-BE49-F238E27FC236}">
                <a16:creationId xmlns:a16="http://schemas.microsoft.com/office/drawing/2014/main" id="{C5F6377C-D582-36F5-0367-2CD22684F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71800"/>
            <a:ext cx="1275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++ &gt; rhosts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16FFC47D-4911-BC58-3BFE-E5321F570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1D73039-2DB2-BCE1-A414-1CAADF0FE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AE11B11-1875-1334-C498-F43D09937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  <a:p>
            <a:r>
              <a:rPr lang="en-US" altLang="en-US"/>
              <a:t>DoS and D-DoS</a:t>
            </a:r>
          </a:p>
          <a:p>
            <a:r>
              <a:rPr lang="en-US" altLang="en-US"/>
              <a:t>Firewalls</a:t>
            </a:r>
          </a:p>
          <a:p>
            <a:r>
              <a:rPr lang="en-US" altLang="en-US"/>
              <a:t>Intrusion Detection Systems</a:t>
            </a:r>
          </a:p>
        </p:txBody>
      </p:sp>
      <p:grpSp>
        <p:nvGrpSpPr>
          <p:cNvPr id="40967" name="Group 7">
            <a:extLst>
              <a:ext uri="{FF2B5EF4-FFF2-40B4-BE49-F238E27FC236}">
                <a16:creationId xmlns:a16="http://schemas.microsoft.com/office/drawing/2014/main" id="{5B95A6F4-4A6E-2FAC-7EA2-745060721BA7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1981200"/>
            <a:ext cx="3767138" cy="369888"/>
            <a:chOff x="2400" y="1248"/>
            <a:chExt cx="2373" cy="233"/>
          </a:xfrm>
        </p:grpSpPr>
        <p:sp>
          <p:nvSpPr>
            <p:cNvPr id="40965" name="Text Box 5">
              <a:extLst>
                <a:ext uri="{FF2B5EF4-FFF2-40B4-BE49-F238E27FC236}">
                  <a16:creationId xmlns:a16="http://schemas.microsoft.com/office/drawing/2014/main" id="{4A3798FB-B1B6-B13C-8871-1645EBAF5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48"/>
              <a:ext cx="88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You are here</a:t>
              </a:r>
            </a:p>
          </p:txBody>
        </p:sp>
        <p:sp>
          <p:nvSpPr>
            <p:cNvPr id="40966" name="Line 6">
              <a:extLst>
                <a:ext uri="{FF2B5EF4-FFF2-40B4-BE49-F238E27FC236}">
                  <a16:creationId xmlns:a16="http://schemas.microsoft.com/office/drawing/2014/main" id="{38E36814-671F-ADD5-3F85-0D92300604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3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02F0D915-B500-4D92-9880-89DD80946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A30F6-8123-A090-4946-5D0421F9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Network Based Threats</a:t>
            </a:r>
            <a:endParaRPr lang="en-IN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8FCB-BFD7-BA44-DEF2-F233FA34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Security Vulnerabilities</a:t>
            </a:r>
          </a:p>
          <a:p>
            <a:r>
              <a:rPr lang="en-US" altLang="en-US" sz="2200" dirty="0"/>
              <a:t>DoS and D-DoS</a:t>
            </a:r>
          </a:p>
          <a:p>
            <a:r>
              <a:rPr lang="en-US" altLang="en-US" sz="2200" dirty="0"/>
              <a:t>Firewalls</a:t>
            </a:r>
          </a:p>
          <a:p>
            <a:r>
              <a:rPr lang="en-US" altLang="en-US" sz="2200" dirty="0"/>
              <a:t>Intrusion Detection Systems</a:t>
            </a:r>
          </a:p>
          <a:p>
            <a:endParaRPr lang="en-IN" sz="2200" dirty="0"/>
          </a:p>
        </p:txBody>
      </p:sp>
      <p:pic>
        <p:nvPicPr>
          <p:cNvPr id="4" name="Picture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2453BF5-C512-5E6D-953A-871540309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122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F8874C2-A1FD-FE54-EE85-8E5EE3D91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BF3AA27-A35C-7CE0-8474-B5D886FDD2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Objective </a:t>
            </a:r>
            <a:r>
              <a:rPr lang="en-US" altLang="en-US">
                <a:sym typeface="Wingdings" panose="05000000000000000000" pitchFamily="2" charset="2"/>
              </a:rPr>
              <a:t></a:t>
            </a:r>
            <a:r>
              <a:rPr lang="en-US" altLang="en-US"/>
              <a:t> make a service unusable, usually by overloading the server or network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Consume host resources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TCP SYN floods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ICMP ECHO (ping) floods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Consume bandwidth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UDP floods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ICMP floods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5509698E-E32E-D5EB-1F0F-D811074D5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4914A24-6171-CF72-221B-C27DB7A43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Denial of Service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1D5A924-4535-1507-301C-D58810EE8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Crashing the victim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Ping-of-Death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TCP options (unused, or used incorrectly)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Forcing more computation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Taking long path in processing of packets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508AE9F0-E0B4-2881-6B4C-58423B3B5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881CB69-F4D1-73F7-76FE-296ABB6D0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DoS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7BD0EE5D-0AAE-D6AC-D395-14ADAD2C5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Attacker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75FC5389-1ADD-925B-3B14-764E7AAB7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99231886-E3F9-5058-B48F-99816249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2D596DF5-CD39-DADF-DEF5-010D448CB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035997A0-0805-35E8-99B0-C994BC7299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6670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EB4F0A65-E11D-31F5-A03F-E987BE6E7B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08069E5D-F180-6519-0553-EFB572C5E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67000"/>
            <a:ext cx="175260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CEC64DFD-C6EE-0648-DFF6-2D5D8B99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789114"/>
            <a:ext cx="327342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The Attacker usually spoofed</a:t>
            </a:r>
          </a:p>
          <a:p>
            <a:r>
              <a:rPr lang="en-US" altLang="en-US"/>
              <a:t>  source address to hide origin</a:t>
            </a:r>
          </a:p>
          <a:p>
            <a:pPr>
              <a:buFontTx/>
              <a:buChar char="•"/>
            </a:pPr>
            <a:r>
              <a:rPr lang="en-US" altLang="en-US"/>
              <a:t> Easy to block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F0369A8D-5C29-CFB5-2BD2-12533184D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DC186DD-CFCD-D437-43F6-3D7AF5D4E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Coordinated DoS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C283F7C2-9F28-C50F-C97A-2B368F13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Attacker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CA0D95D7-9570-3B75-594D-FB893C57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1987C28F-9A07-3DAD-DC1B-C3AA830F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08713B1-0901-83C7-2F80-2C0A77D6B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Victim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58486B60-7217-AC6B-C412-4311F8E15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93CBB5AD-55EC-F9B9-FC32-96AC0BC94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Attacker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DAAAFB3D-3A91-7808-43B1-BC40FABC2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Attacker</a:t>
            </a: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D43DDC4A-4885-9F95-D07E-549BCD737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514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82233BDE-B4AF-267D-F8C1-AF7B99C33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5146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2662A7E2-E00A-A5C4-1032-799AEE517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6002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50B85881-7C5F-D1C1-5A3A-57E3AC3CA6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2667000"/>
            <a:ext cx="16764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AA5C5886-AA37-F4EB-CA4D-5EA82AF9A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3A96EE9A-4237-5D42-376F-FF658FC9B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800600"/>
            <a:ext cx="72358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/>
              <a:t> The first attacker attacks a different victim to cover up the real attack</a:t>
            </a:r>
          </a:p>
          <a:p>
            <a:pPr>
              <a:buFontTx/>
              <a:buChar char="•"/>
            </a:pPr>
            <a:r>
              <a:rPr lang="en-US" altLang="en-US"/>
              <a:t> The Attacker usually spoofed source address to hide origin</a:t>
            </a:r>
          </a:p>
          <a:p>
            <a:pPr>
              <a:buFontTx/>
              <a:buChar char="•"/>
            </a:pPr>
            <a:r>
              <a:rPr lang="en-US" altLang="en-US"/>
              <a:t> Harder to deal with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3270F2EE-AAA2-7C75-9851-9D013F370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3A4DCF1-9F5E-B9EF-2B33-1ABB61C55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DoS</a:t>
            </a:r>
          </a:p>
        </p:txBody>
      </p:sp>
      <p:grpSp>
        <p:nvGrpSpPr>
          <p:cNvPr id="20511" name="Group 31">
            <a:extLst>
              <a:ext uri="{FF2B5EF4-FFF2-40B4-BE49-F238E27FC236}">
                <a16:creationId xmlns:a16="http://schemas.microsoft.com/office/drawing/2014/main" id="{7E84ACC0-D3C9-9A29-8D4B-6F99FDFD275B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371600"/>
            <a:ext cx="7239000" cy="4038600"/>
            <a:chOff x="1200" y="864"/>
            <a:chExt cx="4560" cy="2544"/>
          </a:xfrm>
        </p:grpSpPr>
        <p:sp>
          <p:nvSpPr>
            <p:cNvPr id="20484" name="Rectangle 4">
              <a:extLst>
                <a:ext uri="{FF2B5EF4-FFF2-40B4-BE49-F238E27FC236}">
                  <a16:creationId xmlns:a16="http://schemas.microsoft.com/office/drawing/2014/main" id="{A9593D46-B2A0-4CC5-A27E-2423BADE8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86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Attacker</a:t>
              </a:r>
            </a:p>
          </p:txBody>
        </p:sp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BA778D29-1E43-CE21-7AFA-08E8D0D2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Handler</a:t>
              </a: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66161C12-EA95-7F11-8EAA-098BEB1F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84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Handler</a:t>
              </a: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611C3033-A434-BEA0-294A-04563CCA8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455092F9-D8B5-6607-C7A4-ECAE75079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233B3EB4-1D56-6B9B-4940-CE39BD17A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35565996-F525-FF16-6130-D544B309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91" name="Rectangle 11">
              <a:extLst>
                <a:ext uri="{FF2B5EF4-FFF2-40B4-BE49-F238E27FC236}">
                  <a16:creationId xmlns:a16="http://schemas.microsoft.com/office/drawing/2014/main" id="{00DB3978-9545-27B3-69A8-04E015412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2352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Agent</a:t>
              </a:r>
            </a:p>
          </p:txBody>
        </p:sp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id="{02508238-5F75-8CE7-BAFB-7FBFAFFC2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168"/>
              <a:ext cx="67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Victim</a:t>
              </a:r>
            </a:p>
          </p:txBody>
        </p:sp>
        <p:sp>
          <p:nvSpPr>
            <p:cNvPr id="20495" name="Line 15">
              <a:extLst>
                <a:ext uri="{FF2B5EF4-FFF2-40B4-BE49-F238E27FC236}">
                  <a16:creationId xmlns:a16="http://schemas.microsoft.com/office/drawing/2014/main" id="{C5FE3044-EC82-279E-3128-9C80CB350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6" name="Line 16">
              <a:extLst>
                <a:ext uri="{FF2B5EF4-FFF2-40B4-BE49-F238E27FC236}">
                  <a16:creationId xmlns:a16="http://schemas.microsoft.com/office/drawing/2014/main" id="{5BE09F1C-72AE-F710-00B8-72CB49107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1824"/>
              <a:ext cx="100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7" name="Line 17">
              <a:extLst>
                <a:ext uri="{FF2B5EF4-FFF2-40B4-BE49-F238E27FC236}">
                  <a16:creationId xmlns:a16="http://schemas.microsoft.com/office/drawing/2014/main" id="{53AA7AD0-7D81-8FC1-FA10-E7339A1F3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04"/>
              <a:ext cx="5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499" name="Line 19">
              <a:extLst>
                <a:ext uri="{FF2B5EF4-FFF2-40B4-BE49-F238E27FC236}">
                  <a16:creationId xmlns:a16="http://schemas.microsoft.com/office/drawing/2014/main" id="{9E27C30C-DF69-291A-DFF7-31161D272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24"/>
              <a:ext cx="110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id="{4DD4A1F0-9EEB-BC94-19CC-ACFB75239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24"/>
              <a:ext cx="29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3" name="Line 23">
              <a:extLst>
                <a:ext uri="{FF2B5EF4-FFF2-40B4-BE49-F238E27FC236}">
                  <a16:creationId xmlns:a16="http://schemas.microsoft.com/office/drawing/2014/main" id="{2493A227-2097-D5A5-39E8-EF6DD52B8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824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4" name="Line 24">
              <a:extLst>
                <a:ext uri="{FF2B5EF4-FFF2-40B4-BE49-F238E27FC236}">
                  <a16:creationId xmlns:a16="http://schemas.microsoft.com/office/drawing/2014/main" id="{C9E219C4-5BFB-71CB-60E5-C6611BC40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824"/>
              <a:ext cx="81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5" name="Line 25">
              <a:extLst>
                <a:ext uri="{FF2B5EF4-FFF2-40B4-BE49-F238E27FC236}">
                  <a16:creationId xmlns:a16="http://schemas.microsoft.com/office/drawing/2014/main" id="{58FC4967-FE65-1306-870F-136ED3A88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592"/>
              <a:ext cx="168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6" name="Line 26">
              <a:extLst>
                <a:ext uri="{FF2B5EF4-FFF2-40B4-BE49-F238E27FC236}">
                  <a16:creationId xmlns:a16="http://schemas.microsoft.com/office/drawing/2014/main" id="{FE5E4F41-9BCF-ED8F-2D81-426C8FCAE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72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7" name="Line 27">
              <a:extLst>
                <a:ext uri="{FF2B5EF4-FFF2-40B4-BE49-F238E27FC236}">
                  <a16:creationId xmlns:a16="http://schemas.microsoft.com/office/drawing/2014/main" id="{324B3809-992B-505E-A5C0-4F1EB4A43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592"/>
              <a:ext cx="336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8" name="Line 28">
              <a:extLst>
                <a:ext uri="{FF2B5EF4-FFF2-40B4-BE49-F238E27FC236}">
                  <a16:creationId xmlns:a16="http://schemas.microsoft.com/office/drawing/2014/main" id="{C689E5C1-1B9F-FFD2-F6DB-F90160DC2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592"/>
              <a:ext cx="1344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509" name="Line 29">
              <a:extLst>
                <a:ext uri="{FF2B5EF4-FFF2-40B4-BE49-F238E27FC236}">
                  <a16:creationId xmlns:a16="http://schemas.microsoft.com/office/drawing/2014/main" id="{3748CFFC-2B4A-0D12-25D0-8EDEBF582F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6" y="2592"/>
              <a:ext cx="2208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7B03298-305A-4DE8-221B-D24A6C25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059B7D2-0BB9-7472-15E6-B4BD23B67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Distributed DoS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23233C9-5871-0F3D-4E9E-5EF1306F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handlers are usually very high volume servers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Easy to hide the attack packets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agents are usually home users with DSL/Cable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Already infected and the agent installed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Very difficult to track down the attacker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How to differentiate between DDoS and Flash Crowd?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Flash Crowd </a:t>
            </a:r>
            <a:r>
              <a:rPr lang="en-US" altLang="en-US" sz="2000">
                <a:sym typeface="Wingdings" panose="05000000000000000000" pitchFamily="2" charset="2"/>
              </a:rPr>
              <a:t> Many clients using a service legimitaly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Slashdot Effect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Victoria Secret Webcast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Generally the flash crowd disappears when the network is flooded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Sources in flash crowd are clustered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3787B4C1-9CE4-09F6-3007-7F289DE16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F8E2988-6E00-4FBD-345E-A35477F0E2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EF55616-0B4F-33AB-ED57-E185CEB63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  <a:p>
            <a:r>
              <a:rPr lang="en-US" altLang="en-US"/>
              <a:t>DoS and D-DoS</a:t>
            </a:r>
          </a:p>
          <a:p>
            <a:r>
              <a:rPr lang="en-US" altLang="en-US"/>
              <a:t>Firewalls</a:t>
            </a:r>
          </a:p>
          <a:p>
            <a:r>
              <a:rPr lang="en-US" altLang="en-US"/>
              <a:t>Intrusion Detection Systems</a:t>
            </a:r>
          </a:p>
        </p:txBody>
      </p:sp>
      <p:grpSp>
        <p:nvGrpSpPr>
          <p:cNvPr id="43012" name="Group 4">
            <a:extLst>
              <a:ext uri="{FF2B5EF4-FFF2-40B4-BE49-F238E27FC236}">
                <a16:creationId xmlns:a16="http://schemas.microsoft.com/office/drawing/2014/main" id="{F0E45BB0-5191-AC30-A760-8161F6A7FB9F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2590800"/>
            <a:ext cx="3767138" cy="369888"/>
            <a:chOff x="2400" y="1248"/>
            <a:chExt cx="2373" cy="233"/>
          </a:xfrm>
        </p:grpSpPr>
        <p:sp>
          <p:nvSpPr>
            <p:cNvPr id="43013" name="Text Box 5">
              <a:extLst>
                <a:ext uri="{FF2B5EF4-FFF2-40B4-BE49-F238E27FC236}">
                  <a16:creationId xmlns:a16="http://schemas.microsoft.com/office/drawing/2014/main" id="{02FE5F01-1A02-64C2-8483-B0604E9F0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48"/>
              <a:ext cx="88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You are here</a:t>
              </a:r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7BAACD36-A60A-338B-BC1E-F4CE03C1C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3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26BD2532-4637-E5D8-E10A-BD6AF355F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158F827-739C-CC26-A2FD-1F9CE865A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510002F-91AB-8D57-5395-9802334B3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Lots of vulnerabilities on hosts in network</a:t>
            </a:r>
          </a:p>
          <a:p>
            <a:r>
              <a:rPr lang="en-US" altLang="en-US"/>
              <a:t>Users don’t keep systems up to date</a:t>
            </a:r>
          </a:p>
          <a:p>
            <a:pPr lvl="1"/>
            <a:r>
              <a:rPr lang="en-US" altLang="en-US"/>
              <a:t>Lots of patches</a:t>
            </a:r>
          </a:p>
          <a:p>
            <a:pPr lvl="1"/>
            <a:r>
              <a:rPr lang="en-US" altLang="en-US"/>
              <a:t>Lots of exploits in wild (no patch for them)</a:t>
            </a:r>
          </a:p>
          <a:p>
            <a:r>
              <a:rPr lang="en-US" altLang="en-US"/>
              <a:t>Solution?</a:t>
            </a:r>
          </a:p>
          <a:p>
            <a:pPr lvl="1"/>
            <a:r>
              <a:rPr lang="en-US" altLang="en-US"/>
              <a:t>Limit access to the network</a:t>
            </a:r>
          </a:p>
          <a:p>
            <a:pPr lvl="1"/>
            <a:r>
              <a:rPr lang="en-US" altLang="en-US"/>
              <a:t>Put firewalls across the perimeter of the network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D25F196-D0BC-C9DA-8E44-536859332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79742A9-01D3-43A7-28C5-0AE6B9BE8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Firewalls (contd…)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77BAB73-9F3F-70D1-CA64-CB5CC3C2E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Firewall inspects traffic through it</a:t>
            </a:r>
          </a:p>
          <a:p>
            <a:r>
              <a:rPr lang="en-US" altLang="en-US" sz="2400"/>
              <a:t>Allows traffic specified in the policy</a:t>
            </a:r>
          </a:p>
          <a:p>
            <a:r>
              <a:rPr lang="en-US" altLang="en-US" sz="2400"/>
              <a:t>Drops everything else</a:t>
            </a:r>
          </a:p>
          <a:p>
            <a:r>
              <a:rPr lang="en-US" altLang="en-US" sz="2400"/>
              <a:t>Two Types</a:t>
            </a:r>
          </a:p>
          <a:p>
            <a:pPr lvl="1"/>
            <a:r>
              <a:rPr lang="en-US" altLang="en-US" sz="2000"/>
              <a:t>Packet Filters, Proxies</a:t>
            </a:r>
          </a:p>
        </p:txBody>
      </p:sp>
      <p:sp>
        <p:nvSpPr>
          <p:cNvPr id="23556" name="Cloud">
            <a:extLst>
              <a:ext uri="{FF2B5EF4-FFF2-40B4-BE49-F238E27FC236}">
                <a16:creationId xmlns:a16="http://schemas.microsoft.com/office/drawing/2014/main" id="{EB9DB705-DEC8-B0EF-A050-E81172BBAFF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2286000" y="4343400"/>
            <a:ext cx="20574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/>
              <a:t>Internet</a:t>
            </a:r>
          </a:p>
        </p:txBody>
      </p:sp>
      <p:sp>
        <p:nvSpPr>
          <p:cNvPr id="23557" name="Firewall">
            <a:extLst>
              <a:ext uri="{FF2B5EF4-FFF2-40B4-BE49-F238E27FC236}">
                <a16:creationId xmlns:a16="http://schemas.microsoft.com/office/drawing/2014/main" id="{267575E5-F3B5-EDF8-32CC-16D05826B1E2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4953000" y="4495801"/>
            <a:ext cx="1809750" cy="9048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34E2FEC1-A0EE-20E0-68F6-8F326F92E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5" name="Line 13">
            <a:extLst>
              <a:ext uri="{FF2B5EF4-FFF2-40B4-BE49-F238E27FC236}">
                <a16:creationId xmlns:a16="http://schemas.microsoft.com/office/drawing/2014/main" id="{9C3D68DE-9468-862A-F5CD-909E5F968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953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6" name="Line 14">
            <a:extLst>
              <a:ext uri="{FF2B5EF4-FFF2-40B4-BE49-F238E27FC236}">
                <a16:creationId xmlns:a16="http://schemas.microsoft.com/office/drawing/2014/main" id="{D9FB5C4E-BF47-C096-AB73-261D7703D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505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644C2F10-4884-8770-D61B-6EA9850A9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3694113"/>
            <a:ext cx="184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Internal Network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3D89D3D1-9C04-0208-63C8-29FF6BE5B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3998913"/>
            <a:ext cx="97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Firewall</a:t>
            </a:r>
          </a:p>
        </p:txBody>
      </p:sp>
      <p:sp>
        <p:nvSpPr>
          <p:cNvPr id="23570" name="AutoShape 18">
            <a:extLst>
              <a:ext uri="{FF2B5EF4-FFF2-40B4-BE49-F238E27FC236}">
                <a16:creationId xmlns:a16="http://schemas.microsoft.com/office/drawing/2014/main" id="{A8E67BBA-10BE-FE93-0869-3D6A7F1D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1" name="AutoShape 19">
            <a:extLst>
              <a:ext uri="{FF2B5EF4-FFF2-40B4-BE49-F238E27FC236}">
                <a16:creationId xmlns:a16="http://schemas.microsoft.com/office/drawing/2014/main" id="{4FD2079F-21D7-14BB-17D1-75FEB6F65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4EA264BA-F592-A870-8518-DA725416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B122E9C6-3A91-093D-EA5B-060AA28E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4" name="AutoShape 22">
            <a:extLst>
              <a:ext uri="{FF2B5EF4-FFF2-40B4-BE49-F238E27FC236}">
                <a16:creationId xmlns:a16="http://schemas.microsoft.com/office/drawing/2014/main" id="{CC22ACBF-678E-A601-BA62-03A13E9C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C66D7D93-2F9B-69C2-F619-06E974EA3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02C82B5-0E8E-67B3-F629-55499B40F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1F436E9-598F-BEAB-3DC8-E64E47D47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Packet filter selectively passes packets from one network interface to another</a:t>
            </a:r>
          </a:p>
          <a:p>
            <a:r>
              <a:rPr lang="en-US" altLang="en-US"/>
              <a:t>Usually done within a router between external and internal networks</a:t>
            </a:r>
          </a:p>
          <a:p>
            <a:pPr lvl="1"/>
            <a:r>
              <a:rPr lang="en-US" altLang="en-US"/>
              <a:t>screening router</a:t>
            </a:r>
          </a:p>
          <a:p>
            <a:endParaRPr lang="en-US" altLang="en-US"/>
          </a:p>
          <a:p>
            <a:r>
              <a:rPr lang="en-US" altLang="en-US"/>
              <a:t>Can be done by a dedicated network element</a:t>
            </a:r>
          </a:p>
          <a:p>
            <a:pPr lvl="1"/>
            <a:r>
              <a:rPr lang="en-US" altLang="en-US"/>
              <a:t>packet filtering bridge</a:t>
            </a:r>
          </a:p>
          <a:p>
            <a:pPr lvl="1"/>
            <a:r>
              <a:rPr lang="en-US" altLang="en-US"/>
              <a:t>harder to detect and attack than screening routers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51D51024-5432-263B-9451-831776206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F8C6283-D206-1369-44EF-AFB77572E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835628C-6386-DAFC-DECA-D9D45487EF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Security Problems in the TCP/IP Protocol Suite – Steve </a:t>
            </a:r>
            <a:r>
              <a:rPr lang="en-US" altLang="en-US" dirty="0" err="1"/>
              <a:t>Bellovin</a:t>
            </a:r>
            <a:r>
              <a:rPr lang="en-US" altLang="en-US" dirty="0"/>
              <a:t> - 89</a:t>
            </a:r>
          </a:p>
          <a:p>
            <a:r>
              <a:rPr lang="en-US" altLang="en-US" dirty="0"/>
              <a:t>Attacks on Different Layers</a:t>
            </a:r>
          </a:p>
          <a:p>
            <a:pPr lvl="1"/>
            <a:r>
              <a:rPr lang="en-US" altLang="en-US" dirty="0"/>
              <a:t>IP Attacks</a:t>
            </a:r>
          </a:p>
          <a:p>
            <a:pPr lvl="1"/>
            <a:r>
              <a:rPr lang="en-US" altLang="en-US" dirty="0"/>
              <a:t>ICMP Attacks</a:t>
            </a:r>
          </a:p>
          <a:p>
            <a:pPr lvl="1"/>
            <a:r>
              <a:rPr lang="en-US" altLang="en-US" dirty="0"/>
              <a:t>Routing Attacks</a:t>
            </a:r>
          </a:p>
          <a:p>
            <a:pPr lvl="1"/>
            <a:r>
              <a:rPr lang="en-US" altLang="en-US" dirty="0"/>
              <a:t>TCP Attacks</a:t>
            </a:r>
          </a:p>
          <a:p>
            <a:pPr lvl="1"/>
            <a:r>
              <a:rPr lang="en-US" altLang="en-US" dirty="0"/>
              <a:t>Application Layer Attacks</a:t>
            </a:r>
          </a:p>
          <a:p>
            <a:endParaRPr lang="en-US" altLang="en-US" dirty="0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CDA5F1EC-8767-6CE5-E9B8-703F8C9AB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FA264A2-4F98-233C-DBCE-778294EE3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 Contd.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4517728-D05F-97CA-C009-10415C468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/>
              <a:t>Data Available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IP source and destination addresses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Transport protocol (TCP, UDP, or ICMP)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TCP/UDP source and destination ports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ICMP message type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Packet options (Fragment Size etc.)</a:t>
            </a:r>
          </a:p>
          <a:p>
            <a:pPr>
              <a:lnSpc>
                <a:spcPct val="80000"/>
              </a:lnSpc>
            </a:pPr>
            <a:r>
              <a:rPr lang="en-US" altLang="en-US" b="1"/>
              <a:t>Actions Available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Allow the packet to go through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Drop the packet (Notify Sender/Drop Silently)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Alter the packet (NAT?)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Log information about the packet</a:t>
            </a:r>
          </a:p>
          <a:p>
            <a:pPr lvl="1"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EA6B7B3E-9D32-1E37-C932-E16A74AD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7B53E72-7BC8-A2C8-F420-4BA0D50E1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 Contd.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CEF2FB0-8A28-DFF6-3A48-F6F7BE6AF9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Example filters</a:t>
            </a:r>
          </a:p>
          <a:p>
            <a:pPr lvl="1"/>
            <a:r>
              <a:rPr lang="en-US" altLang="en-US"/>
              <a:t>Block all packets from outside except for SMTP servers</a:t>
            </a:r>
          </a:p>
          <a:p>
            <a:pPr lvl="1"/>
            <a:r>
              <a:rPr lang="en-US" altLang="en-US"/>
              <a:t>Block all traffic to a list of domains</a:t>
            </a:r>
          </a:p>
          <a:p>
            <a:pPr lvl="1"/>
            <a:r>
              <a:rPr lang="en-US" altLang="en-US"/>
              <a:t>Block all connections from a specified domain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EC3B443E-6A7B-C544-D90F-C16C9011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C37D562-7654-B291-1B41-0145BB873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Typical Firewall Configuration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7471E557-5FEB-06AA-1465-EEE54B24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676401"/>
            <a:ext cx="3886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Internal hosts can access DMZ and Internet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External hosts can access DMZ only, not Intranet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DMZ hosts can access Internet only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 Advantages?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/>
              <a:t> If a service gets compromised in DMZ it cannot affect internal hosts</a:t>
            </a:r>
          </a:p>
        </p:txBody>
      </p:sp>
      <p:sp>
        <p:nvSpPr>
          <p:cNvPr id="29706" name="Cloud">
            <a:extLst>
              <a:ext uri="{FF2B5EF4-FFF2-40B4-BE49-F238E27FC236}">
                <a16:creationId xmlns:a16="http://schemas.microsoft.com/office/drawing/2014/main" id="{D550267A-9645-0F70-FB48-65ADADA1D6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172200" y="1295400"/>
            <a:ext cx="2057400" cy="13795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/>
              <a:t>Internet</a:t>
            </a:r>
          </a:p>
        </p:txBody>
      </p:sp>
      <p:sp>
        <p:nvSpPr>
          <p:cNvPr id="29707" name="Firewall">
            <a:extLst>
              <a:ext uri="{FF2B5EF4-FFF2-40B4-BE49-F238E27FC236}">
                <a16:creationId xmlns:a16="http://schemas.microsoft.com/office/drawing/2014/main" id="{3365E22B-DA52-E417-5B68-2DA24E6563E9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6705600" y="3276600"/>
            <a:ext cx="1143000" cy="68580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060 w 21600"/>
              <a:gd name="T7" fmla="*/ 10800 h 21600"/>
              <a:gd name="T8" fmla="*/ 21060 w 21600"/>
              <a:gd name="T9" fmla="*/ 21600 h 21600"/>
              <a:gd name="T10" fmla="*/ 10800 w 21600"/>
              <a:gd name="T11" fmla="*/ 21600 h 21600"/>
              <a:gd name="T12" fmla="*/ 540 w 21600"/>
              <a:gd name="T13" fmla="*/ 21600 h 21600"/>
              <a:gd name="T14" fmla="*/ 540 w 21600"/>
              <a:gd name="T15" fmla="*/ 10800 h 21600"/>
              <a:gd name="T16" fmla="*/ 761 w 21600"/>
              <a:gd name="T17" fmla="*/ 22454 h 21600"/>
              <a:gd name="T18" fmla="*/ 21069 w 21600"/>
              <a:gd name="T19" fmla="*/ 32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540" y="4628"/>
                </a:moveTo>
                <a:lnTo>
                  <a:pt x="0" y="4628"/>
                </a:lnTo>
                <a:lnTo>
                  <a:pt x="0" y="0"/>
                </a:lnTo>
                <a:lnTo>
                  <a:pt x="21600" y="0"/>
                </a:lnTo>
                <a:lnTo>
                  <a:pt x="21600" y="4628"/>
                </a:lnTo>
                <a:lnTo>
                  <a:pt x="21060" y="4628"/>
                </a:lnTo>
                <a:lnTo>
                  <a:pt x="21060" y="21600"/>
                </a:lnTo>
                <a:lnTo>
                  <a:pt x="540" y="21600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540" y="4628"/>
                </a:moveTo>
                <a:lnTo>
                  <a:pt x="540" y="6171"/>
                </a:lnTo>
                <a:lnTo>
                  <a:pt x="2700" y="6171"/>
                </a:lnTo>
                <a:lnTo>
                  <a:pt x="2700" y="4628"/>
                </a:lnTo>
                <a:lnTo>
                  <a:pt x="540" y="4628"/>
                </a:lnTo>
                <a:close/>
              </a:path>
              <a:path w="21600" h="21600" extrusionOk="0">
                <a:moveTo>
                  <a:pt x="2700" y="4628"/>
                </a:moveTo>
                <a:lnTo>
                  <a:pt x="2700" y="6171"/>
                </a:lnTo>
                <a:lnTo>
                  <a:pt x="4860" y="6171"/>
                </a:lnTo>
                <a:lnTo>
                  <a:pt x="4860" y="4628"/>
                </a:lnTo>
                <a:lnTo>
                  <a:pt x="2700" y="4628"/>
                </a:lnTo>
                <a:close/>
              </a:path>
              <a:path w="21600" h="21600" extrusionOk="0">
                <a:moveTo>
                  <a:pt x="4860" y="4628"/>
                </a:moveTo>
                <a:lnTo>
                  <a:pt x="4860" y="6171"/>
                </a:lnTo>
                <a:lnTo>
                  <a:pt x="7020" y="6171"/>
                </a:lnTo>
                <a:lnTo>
                  <a:pt x="7020" y="4628"/>
                </a:lnTo>
                <a:lnTo>
                  <a:pt x="4860" y="4628"/>
                </a:lnTo>
                <a:close/>
              </a:path>
              <a:path w="21600" h="21600" extrusionOk="0">
                <a:moveTo>
                  <a:pt x="7020" y="4628"/>
                </a:moveTo>
                <a:lnTo>
                  <a:pt x="7020" y="6171"/>
                </a:lnTo>
                <a:lnTo>
                  <a:pt x="9180" y="6171"/>
                </a:lnTo>
                <a:lnTo>
                  <a:pt x="9180" y="4628"/>
                </a:lnTo>
                <a:lnTo>
                  <a:pt x="7020" y="4628"/>
                </a:lnTo>
                <a:close/>
              </a:path>
              <a:path w="21600" h="21600" extrusionOk="0">
                <a:moveTo>
                  <a:pt x="9180" y="4628"/>
                </a:moveTo>
                <a:lnTo>
                  <a:pt x="9180" y="6171"/>
                </a:lnTo>
                <a:lnTo>
                  <a:pt x="11340" y="6171"/>
                </a:lnTo>
                <a:lnTo>
                  <a:pt x="11340" y="4628"/>
                </a:lnTo>
                <a:lnTo>
                  <a:pt x="9180" y="4628"/>
                </a:lnTo>
                <a:close/>
              </a:path>
              <a:path w="21600" h="21600" extrusionOk="0">
                <a:moveTo>
                  <a:pt x="11340" y="4628"/>
                </a:moveTo>
                <a:lnTo>
                  <a:pt x="11340" y="6171"/>
                </a:lnTo>
                <a:lnTo>
                  <a:pt x="13500" y="6171"/>
                </a:lnTo>
                <a:lnTo>
                  <a:pt x="13500" y="4628"/>
                </a:lnTo>
                <a:lnTo>
                  <a:pt x="11340" y="4628"/>
                </a:lnTo>
                <a:close/>
              </a:path>
              <a:path w="21600" h="21600" extrusionOk="0">
                <a:moveTo>
                  <a:pt x="13500" y="4628"/>
                </a:moveTo>
                <a:lnTo>
                  <a:pt x="13500" y="6171"/>
                </a:lnTo>
                <a:lnTo>
                  <a:pt x="15660" y="6171"/>
                </a:lnTo>
                <a:lnTo>
                  <a:pt x="15660" y="4628"/>
                </a:lnTo>
                <a:lnTo>
                  <a:pt x="13500" y="4628"/>
                </a:lnTo>
                <a:close/>
              </a:path>
              <a:path w="21600" h="21600" extrusionOk="0">
                <a:moveTo>
                  <a:pt x="15660" y="4628"/>
                </a:moveTo>
                <a:lnTo>
                  <a:pt x="15660" y="6171"/>
                </a:lnTo>
                <a:lnTo>
                  <a:pt x="17820" y="6171"/>
                </a:lnTo>
                <a:lnTo>
                  <a:pt x="17820" y="4628"/>
                </a:lnTo>
                <a:lnTo>
                  <a:pt x="15660" y="4628"/>
                </a:lnTo>
                <a:close/>
              </a:path>
              <a:path w="21600" h="21600" extrusionOk="0">
                <a:moveTo>
                  <a:pt x="17820" y="4628"/>
                </a:moveTo>
                <a:lnTo>
                  <a:pt x="17820" y="6171"/>
                </a:lnTo>
                <a:lnTo>
                  <a:pt x="19980" y="6171"/>
                </a:lnTo>
                <a:lnTo>
                  <a:pt x="19980" y="4628"/>
                </a:lnTo>
                <a:lnTo>
                  <a:pt x="17820" y="4628"/>
                </a:lnTo>
                <a:close/>
              </a:path>
              <a:path w="21600" h="21600" extrusionOk="0">
                <a:moveTo>
                  <a:pt x="1620" y="6171"/>
                </a:moveTo>
                <a:lnTo>
                  <a:pt x="1620" y="7714"/>
                </a:lnTo>
                <a:lnTo>
                  <a:pt x="3779" y="7714"/>
                </a:lnTo>
                <a:lnTo>
                  <a:pt x="3779" y="6171"/>
                </a:lnTo>
                <a:lnTo>
                  <a:pt x="1620" y="6171"/>
                </a:lnTo>
                <a:close/>
              </a:path>
              <a:path w="21600" h="21600" extrusionOk="0">
                <a:moveTo>
                  <a:pt x="3779" y="6171"/>
                </a:moveTo>
                <a:lnTo>
                  <a:pt x="3779" y="7714"/>
                </a:lnTo>
                <a:lnTo>
                  <a:pt x="5940" y="7714"/>
                </a:lnTo>
                <a:lnTo>
                  <a:pt x="5940" y="6171"/>
                </a:lnTo>
                <a:lnTo>
                  <a:pt x="3779" y="6171"/>
                </a:lnTo>
                <a:close/>
              </a:path>
              <a:path w="21600" h="21600" extrusionOk="0">
                <a:moveTo>
                  <a:pt x="5940" y="6171"/>
                </a:moveTo>
                <a:lnTo>
                  <a:pt x="5940" y="7714"/>
                </a:lnTo>
                <a:lnTo>
                  <a:pt x="8100" y="7714"/>
                </a:lnTo>
                <a:lnTo>
                  <a:pt x="8100" y="6171"/>
                </a:lnTo>
                <a:lnTo>
                  <a:pt x="5940" y="6171"/>
                </a:lnTo>
                <a:close/>
              </a:path>
              <a:path w="21600" h="21600" extrusionOk="0">
                <a:moveTo>
                  <a:pt x="8100" y="6171"/>
                </a:moveTo>
                <a:lnTo>
                  <a:pt x="8100" y="7714"/>
                </a:lnTo>
                <a:lnTo>
                  <a:pt x="10260" y="7714"/>
                </a:lnTo>
                <a:lnTo>
                  <a:pt x="10260" y="6171"/>
                </a:lnTo>
                <a:lnTo>
                  <a:pt x="8100" y="6171"/>
                </a:lnTo>
                <a:close/>
              </a:path>
              <a:path w="21600" h="21600" extrusionOk="0">
                <a:moveTo>
                  <a:pt x="10260" y="6171"/>
                </a:moveTo>
                <a:lnTo>
                  <a:pt x="10260" y="7714"/>
                </a:lnTo>
                <a:lnTo>
                  <a:pt x="12419" y="7714"/>
                </a:lnTo>
                <a:lnTo>
                  <a:pt x="12419" y="6171"/>
                </a:lnTo>
                <a:lnTo>
                  <a:pt x="10260" y="6171"/>
                </a:lnTo>
                <a:close/>
              </a:path>
              <a:path w="21600" h="21600" extrusionOk="0">
                <a:moveTo>
                  <a:pt x="12419" y="6171"/>
                </a:moveTo>
                <a:lnTo>
                  <a:pt x="12419" y="7714"/>
                </a:lnTo>
                <a:lnTo>
                  <a:pt x="14580" y="7714"/>
                </a:lnTo>
                <a:lnTo>
                  <a:pt x="14580" y="6171"/>
                </a:lnTo>
                <a:lnTo>
                  <a:pt x="12419" y="6171"/>
                </a:lnTo>
                <a:close/>
              </a:path>
              <a:path w="21600" h="21600" extrusionOk="0">
                <a:moveTo>
                  <a:pt x="14580" y="6171"/>
                </a:moveTo>
                <a:lnTo>
                  <a:pt x="14580" y="7714"/>
                </a:lnTo>
                <a:lnTo>
                  <a:pt x="16740" y="7714"/>
                </a:lnTo>
                <a:lnTo>
                  <a:pt x="16740" y="6171"/>
                </a:lnTo>
                <a:lnTo>
                  <a:pt x="14580" y="6171"/>
                </a:lnTo>
                <a:close/>
              </a:path>
              <a:path w="21600" h="21600" extrusionOk="0">
                <a:moveTo>
                  <a:pt x="16740" y="6171"/>
                </a:moveTo>
                <a:lnTo>
                  <a:pt x="16740" y="7714"/>
                </a:lnTo>
                <a:lnTo>
                  <a:pt x="18900" y="7714"/>
                </a:lnTo>
                <a:lnTo>
                  <a:pt x="18900" y="6171"/>
                </a:lnTo>
                <a:lnTo>
                  <a:pt x="16740" y="6171"/>
                </a:lnTo>
                <a:close/>
              </a:path>
              <a:path w="21600" h="21600" extrusionOk="0">
                <a:moveTo>
                  <a:pt x="18900" y="6171"/>
                </a:moveTo>
                <a:lnTo>
                  <a:pt x="18900" y="7714"/>
                </a:lnTo>
                <a:lnTo>
                  <a:pt x="21060" y="7714"/>
                </a:lnTo>
                <a:lnTo>
                  <a:pt x="21060" y="6171"/>
                </a:lnTo>
                <a:lnTo>
                  <a:pt x="18900" y="6171"/>
                </a:lnTo>
                <a:close/>
              </a:path>
              <a:path w="21600" h="21600" extrusionOk="0">
                <a:moveTo>
                  <a:pt x="540" y="7714"/>
                </a:moveTo>
                <a:lnTo>
                  <a:pt x="540" y="9257"/>
                </a:lnTo>
                <a:lnTo>
                  <a:pt x="2700" y="9257"/>
                </a:lnTo>
                <a:lnTo>
                  <a:pt x="2700" y="7714"/>
                </a:lnTo>
                <a:lnTo>
                  <a:pt x="540" y="7714"/>
                </a:lnTo>
                <a:close/>
              </a:path>
              <a:path w="21600" h="21600" extrusionOk="0">
                <a:moveTo>
                  <a:pt x="2700" y="7714"/>
                </a:moveTo>
                <a:lnTo>
                  <a:pt x="2700" y="9257"/>
                </a:lnTo>
                <a:lnTo>
                  <a:pt x="4860" y="9257"/>
                </a:lnTo>
                <a:lnTo>
                  <a:pt x="4860" y="7714"/>
                </a:lnTo>
                <a:lnTo>
                  <a:pt x="2700" y="7714"/>
                </a:lnTo>
                <a:close/>
              </a:path>
              <a:path w="21600" h="21600" extrusionOk="0">
                <a:moveTo>
                  <a:pt x="4860" y="7714"/>
                </a:moveTo>
                <a:lnTo>
                  <a:pt x="4860" y="9257"/>
                </a:lnTo>
                <a:lnTo>
                  <a:pt x="7020" y="9257"/>
                </a:lnTo>
                <a:lnTo>
                  <a:pt x="7020" y="7714"/>
                </a:lnTo>
                <a:lnTo>
                  <a:pt x="4860" y="7714"/>
                </a:lnTo>
                <a:close/>
              </a:path>
              <a:path w="21600" h="21600" extrusionOk="0">
                <a:moveTo>
                  <a:pt x="7020" y="7714"/>
                </a:moveTo>
                <a:lnTo>
                  <a:pt x="7020" y="9257"/>
                </a:lnTo>
                <a:lnTo>
                  <a:pt x="9180" y="9257"/>
                </a:lnTo>
                <a:lnTo>
                  <a:pt x="9180" y="7714"/>
                </a:lnTo>
                <a:lnTo>
                  <a:pt x="7020" y="7714"/>
                </a:lnTo>
                <a:close/>
              </a:path>
              <a:path w="21600" h="21600" extrusionOk="0">
                <a:moveTo>
                  <a:pt x="9180" y="7714"/>
                </a:moveTo>
                <a:lnTo>
                  <a:pt x="9180" y="9257"/>
                </a:lnTo>
                <a:lnTo>
                  <a:pt x="11340" y="9257"/>
                </a:lnTo>
                <a:lnTo>
                  <a:pt x="11340" y="7714"/>
                </a:lnTo>
                <a:lnTo>
                  <a:pt x="9180" y="7714"/>
                </a:lnTo>
                <a:close/>
              </a:path>
              <a:path w="21600" h="21600" extrusionOk="0">
                <a:moveTo>
                  <a:pt x="11340" y="7714"/>
                </a:moveTo>
                <a:lnTo>
                  <a:pt x="11340" y="9257"/>
                </a:lnTo>
                <a:lnTo>
                  <a:pt x="13500" y="9257"/>
                </a:lnTo>
                <a:lnTo>
                  <a:pt x="13500" y="7714"/>
                </a:lnTo>
                <a:lnTo>
                  <a:pt x="11340" y="7714"/>
                </a:lnTo>
                <a:close/>
              </a:path>
              <a:path w="21600" h="21600" extrusionOk="0">
                <a:moveTo>
                  <a:pt x="13500" y="7714"/>
                </a:moveTo>
                <a:lnTo>
                  <a:pt x="13500" y="9257"/>
                </a:lnTo>
                <a:lnTo>
                  <a:pt x="15660" y="9257"/>
                </a:lnTo>
                <a:lnTo>
                  <a:pt x="15660" y="7714"/>
                </a:lnTo>
                <a:lnTo>
                  <a:pt x="13500" y="7714"/>
                </a:lnTo>
                <a:close/>
              </a:path>
              <a:path w="21600" h="21600" extrusionOk="0">
                <a:moveTo>
                  <a:pt x="15660" y="7714"/>
                </a:moveTo>
                <a:lnTo>
                  <a:pt x="15660" y="9257"/>
                </a:lnTo>
                <a:lnTo>
                  <a:pt x="17820" y="9257"/>
                </a:lnTo>
                <a:lnTo>
                  <a:pt x="17820" y="7714"/>
                </a:lnTo>
                <a:lnTo>
                  <a:pt x="15660" y="7714"/>
                </a:lnTo>
                <a:close/>
              </a:path>
              <a:path w="21600" h="21600" extrusionOk="0">
                <a:moveTo>
                  <a:pt x="17820" y="7714"/>
                </a:moveTo>
                <a:lnTo>
                  <a:pt x="17820" y="9257"/>
                </a:lnTo>
                <a:lnTo>
                  <a:pt x="19980" y="9257"/>
                </a:lnTo>
                <a:lnTo>
                  <a:pt x="19980" y="7714"/>
                </a:lnTo>
                <a:lnTo>
                  <a:pt x="17820" y="7714"/>
                </a:lnTo>
                <a:close/>
              </a:path>
              <a:path w="21600" h="21600" extrusionOk="0">
                <a:moveTo>
                  <a:pt x="1620" y="9257"/>
                </a:moveTo>
                <a:lnTo>
                  <a:pt x="1620" y="10800"/>
                </a:lnTo>
                <a:lnTo>
                  <a:pt x="3779" y="10800"/>
                </a:lnTo>
                <a:lnTo>
                  <a:pt x="3779" y="9257"/>
                </a:lnTo>
                <a:lnTo>
                  <a:pt x="1620" y="9257"/>
                </a:lnTo>
                <a:close/>
              </a:path>
              <a:path w="21600" h="21600" extrusionOk="0">
                <a:moveTo>
                  <a:pt x="3779" y="9257"/>
                </a:moveTo>
                <a:lnTo>
                  <a:pt x="3779" y="10800"/>
                </a:lnTo>
                <a:lnTo>
                  <a:pt x="5940" y="10800"/>
                </a:lnTo>
                <a:lnTo>
                  <a:pt x="5940" y="9257"/>
                </a:lnTo>
                <a:lnTo>
                  <a:pt x="3779" y="9257"/>
                </a:lnTo>
                <a:close/>
              </a:path>
              <a:path w="21600" h="21600" extrusionOk="0">
                <a:moveTo>
                  <a:pt x="5940" y="9257"/>
                </a:moveTo>
                <a:lnTo>
                  <a:pt x="5940" y="10800"/>
                </a:lnTo>
                <a:lnTo>
                  <a:pt x="8100" y="10800"/>
                </a:lnTo>
                <a:lnTo>
                  <a:pt x="8100" y="9257"/>
                </a:lnTo>
                <a:lnTo>
                  <a:pt x="5940" y="9257"/>
                </a:lnTo>
                <a:close/>
              </a:path>
              <a:path w="21600" h="21600" extrusionOk="0">
                <a:moveTo>
                  <a:pt x="8100" y="9257"/>
                </a:moveTo>
                <a:lnTo>
                  <a:pt x="8100" y="10800"/>
                </a:lnTo>
                <a:lnTo>
                  <a:pt x="10260" y="10800"/>
                </a:lnTo>
                <a:lnTo>
                  <a:pt x="10260" y="9257"/>
                </a:lnTo>
                <a:lnTo>
                  <a:pt x="8100" y="9257"/>
                </a:lnTo>
                <a:close/>
              </a:path>
              <a:path w="21600" h="21600" extrusionOk="0">
                <a:moveTo>
                  <a:pt x="10260" y="9257"/>
                </a:moveTo>
                <a:lnTo>
                  <a:pt x="10260" y="10800"/>
                </a:lnTo>
                <a:lnTo>
                  <a:pt x="12419" y="10800"/>
                </a:lnTo>
                <a:lnTo>
                  <a:pt x="12419" y="9257"/>
                </a:lnTo>
                <a:lnTo>
                  <a:pt x="10260" y="9257"/>
                </a:lnTo>
                <a:close/>
              </a:path>
              <a:path w="21600" h="21600" extrusionOk="0">
                <a:moveTo>
                  <a:pt x="12419" y="9257"/>
                </a:moveTo>
                <a:lnTo>
                  <a:pt x="12419" y="10800"/>
                </a:lnTo>
                <a:lnTo>
                  <a:pt x="14580" y="10800"/>
                </a:lnTo>
                <a:lnTo>
                  <a:pt x="14580" y="9257"/>
                </a:lnTo>
                <a:lnTo>
                  <a:pt x="12419" y="9257"/>
                </a:lnTo>
                <a:close/>
              </a:path>
              <a:path w="21600" h="21600" extrusionOk="0">
                <a:moveTo>
                  <a:pt x="14580" y="9257"/>
                </a:moveTo>
                <a:lnTo>
                  <a:pt x="14580" y="10800"/>
                </a:lnTo>
                <a:lnTo>
                  <a:pt x="16740" y="10800"/>
                </a:lnTo>
                <a:lnTo>
                  <a:pt x="16740" y="9257"/>
                </a:lnTo>
                <a:lnTo>
                  <a:pt x="14580" y="9257"/>
                </a:lnTo>
                <a:close/>
              </a:path>
              <a:path w="21600" h="21600" extrusionOk="0">
                <a:moveTo>
                  <a:pt x="16740" y="9257"/>
                </a:moveTo>
                <a:lnTo>
                  <a:pt x="16740" y="10800"/>
                </a:lnTo>
                <a:lnTo>
                  <a:pt x="18900" y="10800"/>
                </a:lnTo>
                <a:lnTo>
                  <a:pt x="18900" y="9257"/>
                </a:lnTo>
                <a:lnTo>
                  <a:pt x="16740" y="9257"/>
                </a:lnTo>
                <a:close/>
              </a:path>
              <a:path w="21600" h="21600" extrusionOk="0">
                <a:moveTo>
                  <a:pt x="18900" y="9257"/>
                </a:moveTo>
                <a:lnTo>
                  <a:pt x="18900" y="10800"/>
                </a:lnTo>
                <a:lnTo>
                  <a:pt x="21060" y="10800"/>
                </a:lnTo>
                <a:lnTo>
                  <a:pt x="21060" y="9257"/>
                </a:lnTo>
                <a:lnTo>
                  <a:pt x="18900" y="9257"/>
                </a:lnTo>
                <a:close/>
              </a:path>
              <a:path w="21600" h="21600" extrusionOk="0">
                <a:moveTo>
                  <a:pt x="540" y="10800"/>
                </a:moveTo>
                <a:lnTo>
                  <a:pt x="540" y="12342"/>
                </a:lnTo>
                <a:lnTo>
                  <a:pt x="2700" y="12342"/>
                </a:lnTo>
                <a:lnTo>
                  <a:pt x="2700" y="10800"/>
                </a:lnTo>
                <a:lnTo>
                  <a:pt x="540" y="10800"/>
                </a:lnTo>
                <a:close/>
              </a:path>
              <a:path w="21600" h="21600" extrusionOk="0">
                <a:moveTo>
                  <a:pt x="2700" y="10800"/>
                </a:moveTo>
                <a:lnTo>
                  <a:pt x="2700" y="12342"/>
                </a:lnTo>
                <a:lnTo>
                  <a:pt x="4860" y="12342"/>
                </a:lnTo>
                <a:lnTo>
                  <a:pt x="4860" y="10800"/>
                </a:lnTo>
                <a:lnTo>
                  <a:pt x="2700" y="10800"/>
                </a:lnTo>
                <a:close/>
              </a:path>
              <a:path w="21600" h="21600" extrusionOk="0">
                <a:moveTo>
                  <a:pt x="4860" y="10800"/>
                </a:moveTo>
                <a:lnTo>
                  <a:pt x="4860" y="12342"/>
                </a:lnTo>
                <a:lnTo>
                  <a:pt x="7020" y="12342"/>
                </a:lnTo>
                <a:lnTo>
                  <a:pt x="7020" y="10800"/>
                </a:lnTo>
                <a:lnTo>
                  <a:pt x="4860" y="10800"/>
                </a:lnTo>
                <a:close/>
              </a:path>
              <a:path w="21600" h="21600" extrusionOk="0">
                <a:moveTo>
                  <a:pt x="7020" y="10800"/>
                </a:moveTo>
                <a:lnTo>
                  <a:pt x="7020" y="12342"/>
                </a:lnTo>
                <a:lnTo>
                  <a:pt x="9180" y="12342"/>
                </a:lnTo>
                <a:lnTo>
                  <a:pt x="9180" y="10800"/>
                </a:lnTo>
                <a:lnTo>
                  <a:pt x="7020" y="10800"/>
                </a:lnTo>
                <a:close/>
              </a:path>
              <a:path w="21600" h="21600" extrusionOk="0">
                <a:moveTo>
                  <a:pt x="9180" y="10800"/>
                </a:moveTo>
                <a:lnTo>
                  <a:pt x="9180" y="12342"/>
                </a:lnTo>
                <a:lnTo>
                  <a:pt x="11340" y="12342"/>
                </a:lnTo>
                <a:lnTo>
                  <a:pt x="11340" y="10800"/>
                </a:lnTo>
                <a:lnTo>
                  <a:pt x="9180" y="10800"/>
                </a:lnTo>
                <a:close/>
              </a:path>
              <a:path w="21600" h="21600" extrusionOk="0">
                <a:moveTo>
                  <a:pt x="11340" y="10800"/>
                </a:moveTo>
                <a:lnTo>
                  <a:pt x="11340" y="12342"/>
                </a:lnTo>
                <a:lnTo>
                  <a:pt x="13500" y="12342"/>
                </a:lnTo>
                <a:lnTo>
                  <a:pt x="13500" y="10800"/>
                </a:lnTo>
                <a:lnTo>
                  <a:pt x="11340" y="10800"/>
                </a:lnTo>
                <a:close/>
              </a:path>
              <a:path w="21600" h="21600" extrusionOk="0">
                <a:moveTo>
                  <a:pt x="13500" y="10800"/>
                </a:moveTo>
                <a:lnTo>
                  <a:pt x="13500" y="12342"/>
                </a:lnTo>
                <a:lnTo>
                  <a:pt x="15660" y="12342"/>
                </a:lnTo>
                <a:lnTo>
                  <a:pt x="15660" y="10800"/>
                </a:lnTo>
                <a:lnTo>
                  <a:pt x="13500" y="10800"/>
                </a:lnTo>
                <a:close/>
              </a:path>
              <a:path w="21600" h="21600" extrusionOk="0">
                <a:moveTo>
                  <a:pt x="15660" y="10800"/>
                </a:moveTo>
                <a:lnTo>
                  <a:pt x="15660" y="12342"/>
                </a:lnTo>
                <a:lnTo>
                  <a:pt x="17820" y="12342"/>
                </a:lnTo>
                <a:lnTo>
                  <a:pt x="17820" y="10800"/>
                </a:lnTo>
                <a:lnTo>
                  <a:pt x="15660" y="10800"/>
                </a:lnTo>
                <a:close/>
              </a:path>
              <a:path w="21600" h="21600" extrusionOk="0">
                <a:moveTo>
                  <a:pt x="17820" y="10800"/>
                </a:moveTo>
                <a:lnTo>
                  <a:pt x="17820" y="12342"/>
                </a:lnTo>
                <a:lnTo>
                  <a:pt x="19980" y="12342"/>
                </a:lnTo>
                <a:lnTo>
                  <a:pt x="19980" y="10800"/>
                </a:lnTo>
                <a:lnTo>
                  <a:pt x="17820" y="10800"/>
                </a:lnTo>
                <a:close/>
              </a:path>
              <a:path w="21600" h="21600" extrusionOk="0">
                <a:moveTo>
                  <a:pt x="1620" y="12342"/>
                </a:moveTo>
                <a:lnTo>
                  <a:pt x="1620" y="13885"/>
                </a:lnTo>
                <a:lnTo>
                  <a:pt x="3779" y="13885"/>
                </a:lnTo>
                <a:lnTo>
                  <a:pt x="3779" y="12342"/>
                </a:lnTo>
                <a:lnTo>
                  <a:pt x="1620" y="12342"/>
                </a:lnTo>
                <a:close/>
              </a:path>
              <a:path w="21600" h="21600" extrusionOk="0">
                <a:moveTo>
                  <a:pt x="3779" y="12342"/>
                </a:moveTo>
                <a:lnTo>
                  <a:pt x="3779" y="13885"/>
                </a:lnTo>
                <a:lnTo>
                  <a:pt x="5940" y="13885"/>
                </a:lnTo>
                <a:lnTo>
                  <a:pt x="5940" y="12342"/>
                </a:lnTo>
                <a:lnTo>
                  <a:pt x="3779" y="12342"/>
                </a:lnTo>
                <a:close/>
              </a:path>
              <a:path w="21600" h="21600" extrusionOk="0">
                <a:moveTo>
                  <a:pt x="5940" y="12342"/>
                </a:moveTo>
                <a:lnTo>
                  <a:pt x="5940" y="13885"/>
                </a:lnTo>
                <a:lnTo>
                  <a:pt x="8100" y="13885"/>
                </a:lnTo>
                <a:lnTo>
                  <a:pt x="8100" y="12342"/>
                </a:lnTo>
                <a:lnTo>
                  <a:pt x="5940" y="12342"/>
                </a:lnTo>
                <a:close/>
              </a:path>
              <a:path w="21600" h="21600" extrusionOk="0">
                <a:moveTo>
                  <a:pt x="8100" y="12342"/>
                </a:moveTo>
                <a:lnTo>
                  <a:pt x="8100" y="13885"/>
                </a:lnTo>
                <a:lnTo>
                  <a:pt x="10260" y="13885"/>
                </a:lnTo>
                <a:lnTo>
                  <a:pt x="10260" y="12342"/>
                </a:lnTo>
                <a:lnTo>
                  <a:pt x="8100" y="12342"/>
                </a:lnTo>
                <a:close/>
              </a:path>
              <a:path w="21600" h="21600" extrusionOk="0">
                <a:moveTo>
                  <a:pt x="10260" y="12342"/>
                </a:moveTo>
                <a:lnTo>
                  <a:pt x="10260" y="13885"/>
                </a:lnTo>
                <a:lnTo>
                  <a:pt x="12419" y="13885"/>
                </a:lnTo>
                <a:lnTo>
                  <a:pt x="12419" y="12342"/>
                </a:lnTo>
                <a:lnTo>
                  <a:pt x="10260" y="12342"/>
                </a:lnTo>
                <a:close/>
              </a:path>
              <a:path w="21600" h="21600" extrusionOk="0">
                <a:moveTo>
                  <a:pt x="12419" y="12342"/>
                </a:moveTo>
                <a:lnTo>
                  <a:pt x="12419" y="13885"/>
                </a:lnTo>
                <a:lnTo>
                  <a:pt x="14580" y="13885"/>
                </a:lnTo>
                <a:lnTo>
                  <a:pt x="14580" y="12342"/>
                </a:lnTo>
                <a:lnTo>
                  <a:pt x="12419" y="12342"/>
                </a:lnTo>
                <a:close/>
              </a:path>
              <a:path w="21600" h="21600" extrusionOk="0">
                <a:moveTo>
                  <a:pt x="14580" y="12342"/>
                </a:moveTo>
                <a:lnTo>
                  <a:pt x="14580" y="13885"/>
                </a:lnTo>
                <a:lnTo>
                  <a:pt x="16740" y="13885"/>
                </a:lnTo>
                <a:lnTo>
                  <a:pt x="16740" y="12342"/>
                </a:lnTo>
                <a:lnTo>
                  <a:pt x="14580" y="12342"/>
                </a:lnTo>
                <a:close/>
              </a:path>
              <a:path w="21600" h="21600" extrusionOk="0">
                <a:moveTo>
                  <a:pt x="16740" y="12342"/>
                </a:moveTo>
                <a:lnTo>
                  <a:pt x="16740" y="13885"/>
                </a:lnTo>
                <a:lnTo>
                  <a:pt x="18900" y="13885"/>
                </a:lnTo>
                <a:lnTo>
                  <a:pt x="18900" y="12342"/>
                </a:lnTo>
                <a:lnTo>
                  <a:pt x="16740" y="12342"/>
                </a:lnTo>
                <a:close/>
              </a:path>
              <a:path w="21600" h="21600" extrusionOk="0">
                <a:moveTo>
                  <a:pt x="18900" y="12342"/>
                </a:moveTo>
                <a:lnTo>
                  <a:pt x="18900" y="13885"/>
                </a:lnTo>
                <a:lnTo>
                  <a:pt x="21060" y="13885"/>
                </a:lnTo>
                <a:lnTo>
                  <a:pt x="21060" y="12342"/>
                </a:lnTo>
                <a:lnTo>
                  <a:pt x="18900" y="12342"/>
                </a:lnTo>
                <a:close/>
              </a:path>
              <a:path w="21600" h="21600" extrusionOk="0">
                <a:moveTo>
                  <a:pt x="540" y="13885"/>
                </a:moveTo>
                <a:lnTo>
                  <a:pt x="540" y="15428"/>
                </a:lnTo>
                <a:lnTo>
                  <a:pt x="2700" y="15428"/>
                </a:lnTo>
                <a:lnTo>
                  <a:pt x="2700" y="13885"/>
                </a:lnTo>
                <a:lnTo>
                  <a:pt x="540" y="13885"/>
                </a:lnTo>
                <a:close/>
              </a:path>
              <a:path w="21600" h="21600" extrusionOk="0">
                <a:moveTo>
                  <a:pt x="2700" y="13885"/>
                </a:moveTo>
                <a:lnTo>
                  <a:pt x="2700" y="15428"/>
                </a:lnTo>
                <a:lnTo>
                  <a:pt x="4860" y="15428"/>
                </a:lnTo>
                <a:lnTo>
                  <a:pt x="4860" y="13885"/>
                </a:lnTo>
                <a:lnTo>
                  <a:pt x="2700" y="13885"/>
                </a:lnTo>
                <a:close/>
              </a:path>
              <a:path w="21600" h="21600" extrusionOk="0">
                <a:moveTo>
                  <a:pt x="4860" y="13885"/>
                </a:moveTo>
                <a:lnTo>
                  <a:pt x="4860" y="15428"/>
                </a:lnTo>
                <a:lnTo>
                  <a:pt x="7020" y="15428"/>
                </a:lnTo>
                <a:lnTo>
                  <a:pt x="7020" y="13885"/>
                </a:lnTo>
                <a:lnTo>
                  <a:pt x="4860" y="13885"/>
                </a:lnTo>
                <a:close/>
              </a:path>
              <a:path w="21600" h="21600" extrusionOk="0">
                <a:moveTo>
                  <a:pt x="7020" y="13885"/>
                </a:moveTo>
                <a:lnTo>
                  <a:pt x="7020" y="15428"/>
                </a:lnTo>
                <a:lnTo>
                  <a:pt x="9180" y="15428"/>
                </a:lnTo>
                <a:lnTo>
                  <a:pt x="9180" y="13885"/>
                </a:lnTo>
                <a:lnTo>
                  <a:pt x="7020" y="13885"/>
                </a:lnTo>
                <a:close/>
              </a:path>
              <a:path w="21600" h="21600" extrusionOk="0">
                <a:moveTo>
                  <a:pt x="9180" y="13885"/>
                </a:moveTo>
                <a:lnTo>
                  <a:pt x="9180" y="15428"/>
                </a:lnTo>
                <a:lnTo>
                  <a:pt x="11340" y="15428"/>
                </a:lnTo>
                <a:lnTo>
                  <a:pt x="11340" y="13885"/>
                </a:lnTo>
                <a:lnTo>
                  <a:pt x="9180" y="13885"/>
                </a:lnTo>
                <a:close/>
              </a:path>
              <a:path w="21600" h="21600" extrusionOk="0">
                <a:moveTo>
                  <a:pt x="11340" y="13885"/>
                </a:moveTo>
                <a:lnTo>
                  <a:pt x="11340" y="15428"/>
                </a:lnTo>
                <a:lnTo>
                  <a:pt x="13500" y="15428"/>
                </a:lnTo>
                <a:lnTo>
                  <a:pt x="13500" y="13885"/>
                </a:lnTo>
                <a:lnTo>
                  <a:pt x="11340" y="13885"/>
                </a:lnTo>
                <a:close/>
              </a:path>
              <a:path w="21600" h="21600" extrusionOk="0">
                <a:moveTo>
                  <a:pt x="13500" y="13885"/>
                </a:moveTo>
                <a:lnTo>
                  <a:pt x="13500" y="15428"/>
                </a:lnTo>
                <a:lnTo>
                  <a:pt x="15660" y="15428"/>
                </a:lnTo>
                <a:lnTo>
                  <a:pt x="15660" y="13885"/>
                </a:lnTo>
                <a:lnTo>
                  <a:pt x="13500" y="13885"/>
                </a:lnTo>
                <a:close/>
              </a:path>
              <a:path w="21600" h="21600" extrusionOk="0">
                <a:moveTo>
                  <a:pt x="15660" y="13885"/>
                </a:moveTo>
                <a:lnTo>
                  <a:pt x="15660" y="15428"/>
                </a:lnTo>
                <a:lnTo>
                  <a:pt x="17820" y="15428"/>
                </a:lnTo>
                <a:lnTo>
                  <a:pt x="17820" y="13885"/>
                </a:lnTo>
                <a:lnTo>
                  <a:pt x="15660" y="13885"/>
                </a:lnTo>
                <a:close/>
              </a:path>
              <a:path w="21600" h="21600" extrusionOk="0">
                <a:moveTo>
                  <a:pt x="17820" y="13885"/>
                </a:moveTo>
                <a:lnTo>
                  <a:pt x="17820" y="15428"/>
                </a:lnTo>
                <a:lnTo>
                  <a:pt x="19980" y="15428"/>
                </a:lnTo>
                <a:lnTo>
                  <a:pt x="19980" y="13885"/>
                </a:lnTo>
                <a:lnTo>
                  <a:pt x="17820" y="13885"/>
                </a:lnTo>
                <a:close/>
              </a:path>
              <a:path w="21600" h="21600" extrusionOk="0">
                <a:moveTo>
                  <a:pt x="1620" y="15428"/>
                </a:moveTo>
                <a:lnTo>
                  <a:pt x="1620" y="16971"/>
                </a:lnTo>
                <a:lnTo>
                  <a:pt x="3779" y="16971"/>
                </a:lnTo>
                <a:lnTo>
                  <a:pt x="3779" y="15428"/>
                </a:lnTo>
                <a:lnTo>
                  <a:pt x="1620" y="15428"/>
                </a:lnTo>
                <a:close/>
              </a:path>
              <a:path w="21600" h="21600" extrusionOk="0">
                <a:moveTo>
                  <a:pt x="3779" y="15428"/>
                </a:moveTo>
                <a:lnTo>
                  <a:pt x="3779" y="16971"/>
                </a:lnTo>
                <a:lnTo>
                  <a:pt x="5940" y="16971"/>
                </a:lnTo>
                <a:lnTo>
                  <a:pt x="5940" y="15428"/>
                </a:lnTo>
                <a:lnTo>
                  <a:pt x="3779" y="15428"/>
                </a:lnTo>
                <a:close/>
              </a:path>
              <a:path w="21600" h="21600" extrusionOk="0">
                <a:moveTo>
                  <a:pt x="5940" y="15428"/>
                </a:moveTo>
                <a:lnTo>
                  <a:pt x="5940" y="16971"/>
                </a:lnTo>
                <a:lnTo>
                  <a:pt x="8100" y="16971"/>
                </a:lnTo>
                <a:lnTo>
                  <a:pt x="8100" y="15428"/>
                </a:lnTo>
                <a:lnTo>
                  <a:pt x="5940" y="15428"/>
                </a:lnTo>
                <a:close/>
              </a:path>
              <a:path w="21600" h="21600" extrusionOk="0">
                <a:moveTo>
                  <a:pt x="8100" y="15428"/>
                </a:moveTo>
                <a:lnTo>
                  <a:pt x="8100" y="16971"/>
                </a:lnTo>
                <a:lnTo>
                  <a:pt x="10260" y="16971"/>
                </a:lnTo>
                <a:lnTo>
                  <a:pt x="10260" y="15428"/>
                </a:lnTo>
                <a:lnTo>
                  <a:pt x="8100" y="15428"/>
                </a:lnTo>
                <a:close/>
              </a:path>
              <a:path w="21600" h="21600" extrusionOk="0">
                <a:moveTo>
                  <a:pt x="10260" y="15428"/>
                </a:moveTo>
                <a:lnTo>
                  <a:pt x="10260" y="16971"/>
                </a:lnTo>
                <a:lnTo>
                  <a:pt x="12419" y="16971"/>
                </a:lnTo>
                <a:lnTo>
                  <a:pt x="12419" y="15428"/>
                </a:lnTo>
                <a:lnTo>
                  <a:pt x="10260" y="15428"/>
                </a:lnTo>
                <a:close/>
              </a:path>
              <a:path w="21600" h="21600" extrusionOk="0">
                <a:moveTo>
                  <a:pt x="12419" y="15428"/>
                </a:moveTo>
                <a:lnTo>
                  <a:pt x="12419" y="16971"/>
                </a:lnTo>
                <a:lnTo>
                  <a:pt x="14580" y="16971"/>
                </a:lnTo>
                <a:lnTo>
                  <a:pt x="14580" y="15428"/>
                </a:lnTo>
                <a:lnTo>
                  <a:pt x="12419" y="15428"/>
                </a:lnTo>
                <a:close/>
              </a:path>
              <a:path w="21600" h="21600" extrusionOk="0">
                <a:moveTo>
                  <a:pt x="14580" y="15428"/>
                </a:moveTo>
                <a:lnTo>
                  <a:pt x="14580" y="16971"/>
                </a:lnTo>
                <a:lnTo>
                  <a:pt x="16740" y="16971"/>
                </a:lnTo>
                <a:lnTo>
                  <a:pt x="16740" y="15428"/>
                </a:lnTo>
                <a:lnTo>
                  <a:pt x="14580" y="15428"/>
                </a:lnTo>
                <a:close/>
              </a:path>
              <a:path w="21600" h="21600" extrusionOk="0">
                <a:moveTo>
                  <a:pt x="16740" y="15428"/>
                </a:moveTo>
                <a:lnTo>
                  <a:pt x="16740" y="16971"/>
                </a:lnTo>
                <a:lnTo>
                  <a:pt x="18900" y="16971"/>
                </a:lnTo>
                <a:lnTo>
                  <a:pt x="18900" y="15428"/>
                </a:lnTo>
                <a:lnTo>
                  <a:pt x="16740" y="15428"/>
                </a:lnTo>
                <a:close/>
              </a:path>
              <a:path w="21600" h="21600" extrusionOk="0">
                <a:moveTo>
                  <a:pt x="18900" y="15428"/>
                </a:moveTo>
                <a:lnTo>
                  <a:pt x="18900" y="16971"/>
                </a:lnTo>
                <a:lnTo>
                  <a:pt x="21060" y="16971"/>
                </a:lnTo>
                <a:lnTo>
                  <a:pt x="21060" y="15428"/>
                </a:lnTo>
                <a:lnTo>
                  <a:pt x="18900" y="15428"/>
                </a:lnTo>
                <a:close/>
              </a:path>
              <a:path w="21600" h="21600" extrusionOk="0">
                <a:moveTo>
                  <a:pt x="540" y="16971"/>
                </a:moveTo>
                <a:lnTo>
                  <a:pt x="540" y="18514"/>
                </a:lnTo>
                <a:lnTo>
                  <a:pt x="2700" y="18514"/>
                </a:lnTo>
                <a:lnTo>
                  <a:pt x="2700" y="16971"/>
                </a:lnTo>
                <a:lnTo>
                  <a:pt x="540" y="16971"/>
                </a:lnTo>
                <a:close/>
              </a:path>
              <a:path w="21600" h="21600" extrusionOk="0">
                <a:moveTo>
                  <a:pt x="2700" y="16971"/>
                </a:moveTo>
                <a:lnTo>
                  <a:pt x="2700" y="18514"/>
                </a:lnTo>
                <a:lnTo>
                  <a:pt x="4860" y="18514"/>
                </a:lnTo>
                <a:lnTo>
                  <a:pt x="4860" y="16971"/>
                </a:lnTo>
                <a:lnTo>
                  <a:pt x="2700" y="16971"/>
                </a:lnTo>
                <a:close/>
              </a:path>
              <a:path w="21600" h="21600" extrusionOk="0">
                <a:moveTo>
                  <a:pt x="4860" y="16971"/>
                </a:moveTo>
                <a:lnTo>
                  <a:pt x="4860" y="18514"/>
                </a:lnTo>
                <a:lnTo>
                  <a:pt x="7020" y="18514"/>
                </a:lnTo>
                <a:lnTo>
                  <a:pt x="7020" y="16971"/>
                </a:lnTo>
                <a:lnTo>
                  <a:pt x="4860" y="16971"/>
                </a:lnTo>
                <a:close/>
              </a:path>
              <a:path w="21600" h="21600" extrusionOk="0">
                <a:moveTo>
                  <a:pt x="7020" y="16971"/>
                </a:moveTo>
                <a:lnTo>
                  <a:pt x="7020" y="18514"/>
                </a:lnTo>
                <a:lnTo>
                  <a:pt x="9180" y="18514"/>
                </a:lnTo>
                <a:lnTo>
                  <a:pt x="9180" y="16971"/>
                </a:lnTo>
                <a:lnTo>
                  <a:pt x="7020" y="16971"/>
                </a:lnTo>
                <a:close/>
              </a:path>
              <a:path w="21600" h="21600" extrusionOk="0">
                <a:moveTo>
                  <a:pt x="9180" y="16971"/>
                </a:moveTo>
                <a:lnTo>
                  <a:pt x="9180" y="18514"/>
                </a:lnTo>
                <a:lnTo>
                  <a:pt x="11340" y="18514"/>
                </a:lnTo>
                <a:lnTo>
                  <a:pt x="11340" y="16971"/>
                </a:lnTo>
                <a:lnTo>
                  <a:pt x="9180" y="16971"/>
                </a:lnTo>
                <a:close/>
              </a:path>
              <a:path w="21600" h="21600" extrusionOk="0">
                <a:moveTo>
                  <a:pt x="11340" y="16971"/>
                </a:moveTo>
                <a:lnTo>
                  <a:pt x="11340" y="18514"/>
                </a:lnTo>
                <a:lnTo>
                  <a:pt x="13500" y="18514"/>
                </a:lnTo>
                <a:lnTo>
                  <a:pt x="13500" y="16971"/>
                </a:lnTo>
                <a:lnTo>
                  <a:pt x="11340" y="16971"/>
                </a:lnTo>
                <a:close/>
              </a:path>
              <a:path w="21600" h="21600" extrusionOk="0">
                <a:moveTo>
                  <a:pt x="13500" y="16971"/>
                </a:moveTo>
                <a:lnTo>
                  <a:pt x="13500" y="18514"/>
                </a:lnTo>
                <a:lnTo>
                  <a:pt x="15660" y="18514"/>
                </a:lnTo>
                <a:lnTo>
                  <a:pt x="15660" y="16971"/>
                </a:lnTo>
                <a:lnTo>
                  <a:pt x="13500" y="16971"/>
                </a:lnTo>
                <a:close/>
              </a:path>
              <a:path w="21600" h="21600" extrusionOk="0">
                <a:moveTo>
                  <a:pt x="15660" y="16971"/>
                </a:moveTo>
                <a:lnTo>
                  <a:pt x="15660" y="18514"/>
                </a:lnTo>
                <a:lnTo>
                  <a:pt x="17820" y="18514"/>
                </a:lnTo>
                <a:lnTo>
                  <a:pt x="17820" y="16971"/>
                </a:lnTo>
                <a:lnTo>
                  <a:pt x="15660" y="16971"/>
                </a:lnTo>
                <a:close/>
              </a:path>
              <a:path w="21600" h="21600" extrusionOk="0">
                <a:moveTo>
                  <a:pt x="17820" y="16971"/>
                </a:moveTo>
                <a:lnTo>
                  <a:pt x="17820" y="18514"/>
                </a:lnTo>
                <a:lnTo>
                  <a:pt x="19980" y="18514"/>
                </a:lnTo>
                <a:lnTo>
                  <a:pt x="19980" y="16971"/>
                </a:lnTo>
                <a:lnTo>
                  <a:pt x="17820" y="16971"/>
                </a:lnTo>
                <a:close/>
              </a:path>
              <a:path w="21600" h="21600" extrusionOk="0">
                <a:moveTo>
                  <a:pt x="1620" y="18514"/>
                </a:moveTo>
                <a:lnTo>
                  <a:pt x="1620" y="20057"/>
                </a:lnTo>
                <a:lnTo>
                  <a:pt x="3779" y="20057"/>
                </a:lnTo>
                <a:lnTo>
                  <a:pt x="3779" y="18514"/>
                </a:lnTo>
                <a:lnTo>
                  <a:pt x="1620" y="18514"/>
                </a:lnTo>
                <a:close/>
              </a:path>
              <a:path w="21600" h="21600" extrusionOk="0">
                <a:moveTo>
                  <a:pt x="3779" y="18514"/>
                </a:moveTo>
                <a:lnTo>
                  <a:pt x="3779" y="20057"/>
                </a:lnTo>
                <a:lnTo>
                  <a:pt x="5940" y="20057"/>
                </a:lnTo>
                <a:lnTo>
                  <a:pt x="5940" y="18514"/>
                </a:lnTo>
                <a:lnTo>
                  <a:pt x="3779" y="18514"/>
                </a:lnTo>
                <a:close/>
              </a:path>
              <a:path w="21600" h="21600" extrusionOk="0">
                <a:moveTo>
                  <a:pt x="5940" y="18514"/>
                </a:moveTo>
                <a:lnTo>
                  <a:pt x="5940" y="20057"/>
                </a:lnTo>
                <a:lnTo>
                  <a:pt x="8100" y="20057"/>
                </a:lnTo>
                <a:lnTo>
                  <a:pt x="8100" y="18514"/>
                </a:lnTo>
                <a:lnTo>
                  <a:pt x="5940" y="18514"/>
                </a:lnTo>
                <a:close/>
              </a:path>
              <a:path w="21600" h="21600" extrusionOk="0">
                <a:moveTo>
                  <a:pt x="8100" y="18514"/>
                </a:moveTo>
                <a:lnTo>
                  <a:pt x="8100" y="20057"/>
                </a:lnTo>
                <a:lnTo>
                  <a:pt x="10260" y="20057"/>
                </a:lnTo>
                <a:lnTo>
                  <a:pt x="10260" y="18514"/>
                </a:lnTo>
                <a:lnTo>
                  <a:pt x="8100" y="18514"/>
                </a:lnTo>
                <a:close/>
              </a:path>
              <a:path w="21600" h="21600" extrusionOk="0">
                <a:moveTo>
                  <a:pt x="10260" y="18514"/>
                </a:moveTo>
                <a:lnTo>
                  <a:pt x="10260" y="20057"/>
                </a:lnTo>
                <a:lnTo>
                  <a:pt x="12419" y="20057"/>
                </a:lnTo>
                <a:lnTo>
                  <a:pt x="12419" y="18514"/>
                </a:lnTo>
                <a:lnTo>
                  <a:pt x="10260" y="18514"/>
                </a:lnTo>
                <a:close/>
              </a:path>
              <a:path w="21600" h="21600" extrusionOk="0">
                <a:moveTo>
                  <a:pt x="12419" y="18514"/>
                </a:moveTo>
                <a:lnTo>
                  <a:pt x="12419" y="20057"/>
                </a:lnTo>
                <a:lnTo>
                  <a:pt x="14580" y="20057"/>
                </a:lnTo>
                <a:lnTo>
                  <a:pt x="14580" y="18514"/>
                </a:lnTo>
                <a:lnTo>
                  <a:pt x="12419" y="18514"/>
                </a:lnTo>
                <a:close/>
              </a:path>
              <a:path w="21600" h="21600" extrusionOk="0">
                <a:moveTo>
                  <a:pt x="14580" y="18514"/>
                </a:moveTo>
                <a:lnTo>
                  <a:pt x="14580" y="20057"/>
                </a:lnTo>
                <a:lnTo>
                  <a:pt x="16740" y="20057"/>
                </a:lnTo>
                <a:lnTo>
                  <a:pt x="16740" y="18514"/>
                </a:lnTo>
                <a:lnTo>
                  <a:pt x="14580" y="18514"/>
                </a:lnTo>
                <a:close/>
              </a:path>
              <a:path w="21600" h="21600" extrusionOk="0">
                <a:moveTo>
                  <a:pt x="16740" y="18514"/>
                </a:moveTo>
                <a:lnTo>
                  <a:pt x="16740" y="20057"/>
                </a:lnTo>
                <a:lnTo>
                  <a:pt x="18900" y="20057"/>
                </a:lnTo>
                <a:lnTo>
                  <a:pt x="18900" y="18514"/>
                </a:lnTo>
                <a:lnTo>
                  <a:pt x="16740" y="18514"/>
                </a:lnTo>
                <a:close/>
              </a:path>
              <a:path w="21600" h="21600" extrusionOk="0">
                <a:moveTo>
                  <a:pt x="18900" y="18514"/>
                </a:moveTo>
                <a:lnTo>
                  <a:pt x="18900" y="20057"/>
                </a:lnTo>
                <a:lnTo>
                  <a:pt x="21060" y="20057"/>
                </a:lnTo>
                <a:lnTo>
                  <a:pt x="21060" y="18514"/>
                </a:lnTo>
                <a:lnTo>
                  <a:pt x="18900" y="18514"/>
                </a:lnTo>
                <a:close/>
              </a:path>
              <a:path w="21600" h="21600" extrusionOk="0">
                <a:moveTo>
                  <a:pt x="540" y="20057"/>
                </a:moveTo>
                <a:lnTo>
                  <a:pt x="540" y="21600"/>
                </a:lnTo>
                <a:lnTo>
                  <a:pt x="2700" y="21600"/>
                </a:lnTo>
                <a:lnTo>
                  <a:pt x="2700" y="20057"/>
                </a:lnTo>
                <a:lnTo>
                  <a:pt x="540" y="20057"/>
                </a:lnTo>
                <a:close/>
              </a:path>
              <a:path w="21600" h="21600" extrusionOk="0">
                <a:moveTo>
                  <a:pt x="2700" y="20057"/>
                </a:moveTo>
                <a:lnTo>
                  <a:pt x="2700" y="21600"/>
                </a:lnTo>
                <a:lnTo>
                  <a:pt x="4860" y="21600"/>
                </a:lnTo>
                <a:lnTo>
                  <a:pt x="4860" y="20057"/>
                </a:lnTo>
                <a:lnTo>
                  <a:pt x="2700" y="20057"/>
                </a:lnTo>
                <a:close/>
              </a:path>
              <a:path w="21600" h="21600" extrusionOk="0">
                <a:moveTo>
                  <a:pt x="4860" y="20057"/>
                </a:moveTo>
                <a:lnTo>
                  <a:pt x="4860" y="21600"/>
                </a:lnTo>
                <a:lnTo>
                  <a:pt x="7020" y="21600"/>
                </a:lnTo>
                <a:lnTo>
                  <a:pt x="7020" y="20057"/>
                </a:lnTo>
                <a:lnTo>
                  <a:pt x="4860" y="20057"/>
                </a:lnTo>
                <a:close/>
              </a:path>
              <a:path w="21600" h="21600" extrusionOk="0">
                <a:moveTo>
                  <a:pt x="7020" y="20057"/>
                </a:moveTo>
                <a:lnTo>
                  <a:pt x="7020" y="21600"/>
                </a:lnTo>
                <a:lnTo>
                  <a:pt x="9180" y="21600"/>
                </a:lnTo>
                <a:lnTo>
                  <a:pt x="9180" y="20057"/>
                </a:lnTo>
                <a:lnTo>
                  <a:pt x="7020" y="20057"/>
                </a:lnTo>
                <a:close/>
              </a:path>
              <a:path w="21600" h="21600" extrusionOk="0">
                <a:moveTo>
                  <a:pt x="9180" y="20057"/>
                </a:moveTo>
                <a:lnTo>
                  <a:pt x="9180" y="21600"/>
                </a:lnTo>
                <a:lnTo>
                  <a:pt x="11340" y="21600"/>
                </a:lnTo>
                <a:lnTo>
                  <a:pt x="11340" y="20057"/>
                </a:lnTo>
                <a:lnTo>
                  <a:pt x="9180" y="20057"/>
                </a:lnTo>
                <a:close/>
              </a:path>
              <a:path w="21600" h="21600" extrusionOk="0">
                <a:moveTo>
                  <a:pt x="11340" y="20057"/>
                </a:moveTo>
                <a:lnTo>
                  <a:pt x="11340" y="21600"/>
                </a:lnTo>
                <a:lnTo>
                  <a:pt x="13500" y="21600"/>
                </a:lnTo>
                <a:lnTo>
                  <a:pt x="13500" y="20057"/>
                </a:lnTo>
                <a:lnTo>
                  <a:pt x="11340" y="20057"/>
                </a:lnTo>
                <a:close/>
              </a:path>
              <a:path w="21600" h="21600" extrusionOk="0">
                <a:moveTo>
                  <a:pt x="13500" y="20057"/>
                </a:moveTo>
                <a:lnTo>
                  <a:pt x="13500" y="21600"/>
                </a:lnTo>
                <a:lnTo>
                  <a:pt x="15660" y="21600"/>
                </a:lnTo>
                <a:lnTo>
                  <a:pt x="15660" y="20057"/>
                </a:lnTo>
                <a:lnTo>
                  <a:pt x="13500" y="20057"/>
                </a:lnTo>
                <a:close/>
              </a:path>
              <a:path w="21600" h="21600" extrusionOk="0">
                <a:moveTo>
                  <a:pt x="15660" y="20057"/>
                </a:moveTo>
                <a:lnTo>
                  <a:pt x="15660" y="21600"/>
                </a:lnTo>
                <a:lnTo>
                  <a:pt x="17820" y="21600"/>
                </a:lnTo>
                <a:lnTo>
                  <a:pt x="17820" y="20057"/>
                </a:lnTo>
                <a:lnTo>
                  <a:pt x="15660" y="20057"/>
                </a:lnTo>
                <a:close/>
              </a:path>
              <a:path w="21600" h="21600" extrusionOk="0">
                <a:moveTo>
                  <a:pt x="17820" y="20057"/>
                </a:moveTo>
                <a:lnTo>
                  <a:pt x="17820" y="21600"/>
                </a:lnTo>
                <a:lnTo>
                  <a:pt x="19980" y="21600"/>
                </a:lnTo>
                <a:lnTo>
                  <a:pt x="19980" y="20057"/>
                </a:lnTo>
                <a:lnTo>
                  <a:pt x="17820" y="20057"/>
                </a:lnTo>
                <a:close/>
              </a:path>
              <a:path w="21600" h="21600" extrusionOk="0">
                <a:moveTo>
                  <a:pt x="19980" y="4628"/>
                </a:moveTo>
                <a:lnTo>
                  <a:pt x="21060" y="4628"/>
                </a:lnTo>
                <a:lnTo>
                  <a:pt x="21060" y="6171"/>
                </a:lnTo>
                <a:lnTo>
                  <a:pt x="19980" y="6171"/>
                </a:lnTo>
                <a:lnTo>
                  <a:pt x="19980" y="4628"/>
                </a:lnTo>
                <a:close/>
              </a:path>
            </a:pathLst>
          </a:cu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040081F2-83E9-C295-C5AD-67A6F0DA6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97FAA0C5-D93B-BB48-3E8E-BBB491EC6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15" name="Cloud">
            <a:extLst>
              <a:ext uri="{FF2B5EF4-FFF2-40B4-BE49-F238E27FC236}">
                <a16:creationId xmlns:a16="http://schemas.microsoft.com/office/drawing/2014/main" id="{9A2C7D26-3C39-3B2B-55E7-497FFCDD6610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6400800" y="4953000"/>
            <a:ext cx="1676400" cy="112395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/>
              <a:t>Intranet</a:t>
            </a:r>
          </a:p>
        </p:txBody>
      </p:sp>
      <p:sp>
        <p:nvSpPr>
          <p:cNvPr id="29716" name="Cloud">
            <a:extLst>
              <a:ext uri="{FF2B5EF4-FFF2-40B4-BE49-F238E27FC236}">
                <a16:creationId xmlns:a16="http://schemas.microsoft.com/office/drawing/2014/main" id="{FA0D4078-E035-6CE8-3D88-62AC7C13BE31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915400" y="3200401"/>
            <a:ext cx="1143000" cy="7667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/>
              <a:t>DMZ</a:t>
            </a:r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B07F6574-AFD6-1896-26FD-000C299B4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cxnSp>
        <p:nvCxnSpPr>
          <p:cNvPr id="29718" name="AutoShape 22">
            <a:extLst>
              <a:ext uri="{FF2B5EF4-FFF2-40B4-BE49-F238E27FC236}">
                <a16:creationId xmlns:a16="http://schemas.microsoft.com/office/drawing/2014/main" id="{F32C7AEB-219E-2AC7-F990-EB5224BA8E93}"/>
              </a:ext>
            </a:extLst>
          </p:cNvPr>
          <p:cNvCxnSpPr>
            <a:cxnSpLocks noChangeShapeType="1"/>
            <a:stCxn id="29715" idx="3"/>
          </p:cNvCxnSpPr>
          <p:nvPr/>
        </p:nvCxnSpPr>
        <p:spPr bwMode="auto">
          <a:xfrm rot="16200000">
            <a:off x="7283450" y="3460750"/>
            <a:ext cx="1511300" cy="1600200"/>
          </a:xfrm>
          <a:prstGeom prst="curvedConnector2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0" name="Freeform 24">
            <a:extLst>
              <a:ext uri="{FF2B5EF4-FFF2-40B4-BE49-F238E27FC236}">
                <a16:creationId xmlns:a16="http://schemas.microsoft.com/office/drawing/2014/main" id="{0E74BF32-7041-5A96-E0D4-7B332E103571}"/>
              </a:ext>
            </a:extLst>
          </p:cNvPr>
          <p:cNvSpPr>
            <a:spLocks/>
          </p:cNvSpPr>
          <p:nvPr/>
        </p:nvSpPr>
        <p:spPr bwMode="auto">
          <a:xfrm>
            <a:off x="7239000" y="2667000"/>
            <a:ext cx="1676400" cy="914400"/>
          </a:xfrm>
          <a:custGeom>
            <a:avLst/>
            <a:gdLst>
              <a:gd name="T0" fmla="*/ 0 w 1056"/>
              <a:gd name="T1" fmla="*/ 0 h 576"/>
              <a:gd name="T2" fmla="*/ 192 w 1056"/>
              <a:gd name="T3" fmla="*/ 336 h 576"/>
              <a:gd name="T4" fmla="*/ 1056 w 1056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576">
                <a:moveTo>
                  <a:pt x="0" y="0"/>
                </a:moveTo>
                <a:cubicBezTo>
                  <a:pt x="8" y="120"/>
                  <a:pt x="16" y="240"/>
                  <a:pt x="192" y="336"/>
                </a:cubicBezTo>
                <a:cubicBezTo>
                  <a:pt x="368" y="432"/>
                  <a:pt x="896" y="536"/>
                  <a:pt x="1056" y="576"/>
                </a:cubicBezTo>
              </a:path>
            </a:pathLst>
          </a:cu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5D5F81F7-36ED-D13B-F413-ADF68D324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743200"/>
            <a:ext cx="0" cy="2209800"/>
          </a:xfrm>
          <a:prstGeom prst="line">
            <a:avLst/>
          </a:prstGeom>
          <a:noFill/>
          <a:ln w="222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530927BC-763F-DD3C-B71B-9356077D0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392271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33697B4E-FEF7-AE70-A597-ADF830C47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743200"/>
            <a:ext cx="0" cy="21336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5" name="Freeform 29">
            <a:extLst>
              <a:ext uri="{FF2B5EF4-FFF2-40B4-BE49-F238E27FC236}">
                <a16:creationId xmlns:a16="http://schemas.microsoft.com/office/drawing/2014/main" id="{1AF16949-D16E-0D9D-866B-301068CD66F8}"/>
              </a:ext>
            </a:extLst>
          </p:cNvPr>
          <p:cNvSpPr>
            <a:spLocks/>
          </p:cNvSpPr>
          <p:nvPr/>
        </p:nvSpPr>
        <p:spPr bwMode="auto">
          <a:xfrm>
            <a:off x="7543800" y="3657600"/>
            <a:ext cx="1371600" cy="1295400"/>
          </a:xfrm>
          <a:custGeom>
            <a:avLst/>
            <a:gdLst>
              <a:gd name="T0" fmla="*/ 864 w 864"/>
              <a:gd name="T1" fmla="*/ 0 h 816"/>
              <a:gd name="T2" fmla="*/ 240 w 864"/>
              <a:gd name="T3" fmla="*/ 192 h 816"/>
              <a:gd name="T4" fmla="*/ 0 w 864"/>
              <a:gd name="T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64" h="816">
                <a:moveTo>
                  <a:pt x="864" y="0"/>
                </a:moveTo>
                <a:cubicBezTo>
                  <a:pt x="624" y="28"/>
                  <a:pt x="384" y="56"/>
                  <a:pt x="240" y="192"/>
                </a:cubicBezTo>
                <a:cubicBezTo>
                  <a:pt x="96" y="328"/>
                  <a:pt x="48" y="572"/>
                  <a:pt x="0" y="816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4261A0E6-E60C-F592-10B5-3A2C5BA4F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07511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729" name="Freeform 33">
            <a:extLst>
              <a:ext uri="{FF2B5EF4-FFF2-40B4-BE49-F238E27FC236}">
                <a16:creationId xmlns:a16="http://schemas.microsoft.com/office/drawing/2014/main" id="{4ECEAB61-A234-B583-A49D-2C14A62DD978}"/>
              </a:ext>
            </a:extLst>
          </p:cNvPr>
          <p:cNvSpPr>
            <a:spLocks/>
          </p:cNvSpPr>
          <p:nvPr/>
        </p:nvSpPr>
        <p:spPr bwMode="auto">
          <a:xfrm>
            <a:off x="7391400" y="2743200"/>
            <a:ext cx="1524000" cy="723900"/>
          </a:xfrm>
          <a:custGeom>
            <a:avLst/>
            <a:gdLst>
              <a:gd name="T0" fmla="*/ 960 w 960"/>
              <a:gd name="T1" fmla="*/ 432 h 456"/>
              <a:gd name="T2" fmla="*/ 480 w 960"/>
              <a:gd name="T3" fmla="*/ 384 h 456"/>
              <a:gd name="T4" fmla="*/ 0 w 960"/>
              <a:gd name="T5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0" h="456">
                <a:moveTo>
                  <a:pt x="960" y="432"/>
                </a:moveTo>
                <a:cubicBezTo>
                  <a:pt x="800" y="444"/>
                  <a:pt x="640" y="456"/>
                  <a:pt x="480" y="384"/>
                </a:cubicBezTo>
                <a:cubicBezTo>
                  <a:pt x="320" y="312"/>
                  <a:pt x="160" y="156"/>
                  <a:pt x="0" y="0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284BDCFB-D236-67FB-AA40-69F68DB2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 animBg="1"/>
      <p:bldP spid="29722" grpId="0"/>
      <p:bldP spid="297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35CAD3A-1E46-0CC9-AFA7-3D1BFBA48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Firewall Rules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07367E3-E2DC-8F6E-6F71-F2D79973C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Stateless packet filtering firewall</a:t>
            </a:r>
          </a:p>
          <a:p>
            <a:r>
              <a:rPr lang="en-US" altLang="en-US">
                <a:sym typeface="Wingdings" panose="05000000000000000000" pitchFamily="2" charset="2"/>
              </a:rPr>
              <a:t>Rule  (Condition, Action)</a:t>
            </a:r>
          </a:p>
          <a:p>
            <a:r>
              <a:rPr lang="en-US" altLang="en-US"/>
              <a:t>Rules are processed in top-down order</a:t>
            </a:r>
          </a:p>
          <a:p>
            <a:pPr lvl="1"/>
            <a:r>
              <a:rPr lang="en-US" altLang="en-US"/>
              <a:t>If a condition satisfied – action is taken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823B187D-8DCC-CAB6-15B1-83A537F7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72" name="Rectangle 56">
            <a:extLst>
              <a:ext uri="{FF2B5EF4-FFF2-40B4-BE49-F238E27FC236}">
                <a16:creationId xmlns:a16="http://schemas.microsoft.com/office/drawing/2014/main" id="{33BB7982-5CA9-E20E-1657-08055B636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Firewall Rule</a:t>
            </a: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E36C6C43-BB9B-5D58-6EAE-927EFEF1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1" y="5334000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Port</a:t>
            </a:r>
          </a:p>
        </p:txBody>
      </p:sp>
      <p:grpSp>
        <p:nvGrpSpPr>
          <p:cNvPr id="60533" name="Group 117">
            <a:extLst>
              <a:ext uri="{FF2B5EF4-FFF2-40B4-BE49-F238E27FC236}">
                <a16:creationId xmlns:a16="http://schemas.microsoft.com/office/drawing/2014/main" id="{90C1DF01-9C53-4235-3987-C8B69417B4EA}"/>
              </a:ext>
            </a:extLst>
          </p:cNvPr>
          <p:cNvGrpSpPr>
            <a:grpSpLocks/>
          </p:cNvGrpSpPr>
          <p:nvPr/>
        </p:nvGrpSpPr>
        <p:grpSpPr bwMode="auto">
          <a:xfrm>
            <a:off x="9293226" y="5913438"/>
            <a:ext cx="917575" cy="766762"/>
            <a:chOff x="4894" y="3725"/>
            <a:chExt cx="578" cy="483"/>
          </a:xfrm>
        </p:grpSpPr>
        <p:sp>
          <p:nvSpPr>
            <p:cNvPr id="60425" name="Rectangle 9">
              <a:extLst>
                <a:ext uri="{FF2B5EF4-FFF2-40B4-BE49-F238E27FC236}">
                  <a16:creationId xmlns:a16="http://schemas.microsoft.com/office/drawing/2014/main" id="{31D27F39-CBA7-FA0E-2370-568F19539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3967"/>
              <a:ext cx="5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Alow</a:t>
              </a:r>
            </a:p>
          </p:txBody>
        </p:sp>
        <p:sp>
          <p:nvSpPr>
            <p:cNvPr id="60433" name="Rectangle 17">
              <a:extLst>
                <a:ext uri="{FF2B5EF4-FFF2-40B4-BE49-F238E27FC236}">
                  <a16:creationId xmlns:a16="http://schemas.microsoft.com/office/drawing/2014/main" id="{67BC2EA3-D6B8-314B-2346-ECA3F31E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" y="3725"/>
              <a:ext cx="57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Allow</a:t>
              </a:r>
            </a:p>
          </p:txBody>
        </p:sp>
      </p:grpSp>
      <p:grpSp>
        <p:nvGrpSpPr>
          <p:cNvPr id="60532" name="Group 116">
            <a:extLst>
              <a:ext uri="{FF2B5EF4-FFF2-40B4-BE49-F238E27FC236}">
                <a16:creationId xmlns:a16="http://schemas.microsoft.com/office/drawing/2014/main" id="{BAE63E01-0388-A18F-A01F-353A4B22D692}"/>
              </a:ext>
            </a:extLst>
          </p:cNvPr>
          <p:cNvGrpSpPr>
            <a:grpSpLocks/>
          </p:cNvGrpSpPr>
          <p:nvPr/>
        </p:nvGrpSpPr>
        <p:grpSpPr bwMode="auto">
          <a:xfrm>
            <a:off x="8375651" y="5913438"/>
            <a:ext cx="917575" cy="766762"/>
            <a:chOff x="4316" y="3725"/>
            <a:chExt cx="578" cy="483"/>
          </a:xfrm>
        </p:grpSpPr>
        <p:sp>
          <p:nvSpPr>
            <p:cNvPr id="60426" name="Rectangle 10">
              <a:extLst>
                <a:ext uri="{FF2B5EF4-FFF2-40B4-BE49-F238E27FC236}">
                  <a16:creationId xmlns:a16="http://schemas.microsoft.com/office/drawing/2014/main" id="{362D2BC7-10BF-6F8F-A316-96DA366B7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967"/>
              <a:ext cx="578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Yes</a:t>
              </a:r>
            </a:p>
          </p:txBody>
        </p:sp>
        <p:sp>
          <p:nvSpPr>
            <p:cNvPr id="60434" name="Rectangle 18">
              <a:extLst>
                <a:ext uri="{FF2B5EF4-FFF2-40B4-BE49-F238E27FC236}">
                  <a16:creationId xmlns:a16="http://schemas.microsoft.com/office/drawing/2014/main" id="{474A8943-618B-C6DD-F8F0-FE6CCEF95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725"/>
              <a:ext cx="578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</p:grpSp>
      <p:grpSp>
        <p:nvGrpSpPr>
          <p:cNvPr id="60479" name="Group 63">
            <a:extLst>
              <a:ext uri="{FF2B5EF4-FFF2-40B4-BE49-F238E27FC236}">
                <a16:creationId xmlns:a16="http://schemas.microsoft.com/office/drawing/2014/main" id="{4DBF341C-5779-87C7-6064-F2B9FC9EADE7}"/>
              </a:ext>
            </a:extLst>
          </p:cNvPr>
          <p:cNvGrpSpPr>
            <a:grpSpLocks/>
          </p:cNvGrpSpPr>
          <p:nvPr/>
        </p:nvGrpSpPr>
        <p:grpSpPr bwMode="auto">
          <a:xfrm>
            <a:off x="4719638" y="5913438"/>
            <a:ext cx="3656012" cy="766762"/>
            <a:chOff x="2013" y="3725"/>
            <a:chExt cx="2303" cy="483"/>
          </a:xfrm>
        </p:grpSpPr>
        <p:sp>
          <p:nvSpPr>
            <p:cNvPr id="60422" name="Rectangle 6">
              <a:extLst>
                <a:ext uri="{FF2B5EF4-FFF2-40B4-BE49-F238E27FC236}">
                  <a16:creationId xmlns:a16="http://schemas.microsoft.com/office/drawing/2014/main" id="{D5F5EE1F-DA40-EBA4-F483-BE17B0B7D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967"/>
              <a:ext cx="57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&gt; 1023</a:t>
              </a:r>
            </a:p>
          </p:txBody>
        </p:sp>
        <p:sp>
          <p:nvSpPr>
            <p:cNvPr id="60423" name="Rectangle 7">
              <a:extLst>
                <a:ext uri="{FF2B5EF4-FFF2-40B4-BE49-F238E27FC236}">
                  <a16:creationId xmlns:a16="http://schemas.microsoft.com/office/drawing/2014/main" id="{105C701D-C103-E47C-AD49-C0CA9E636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725"/>
              <a:ext cx="57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22</a:t>
              </a:r>
            </a:p>
          </p:txBody>
        </p:sp>
        <p:sp>
          <p:nvSpPr>
            <p:cNvPr id="60427" name="Rectangle 11">
              <a:extLst>
                <a:ext uri="{FF2B5EF4-FFF2-40B4-BE49-F238E27FC236}">
                  <a16:creationId xmlns:a16="http://schemas.microsoft.com/office/drawing/2014/main" id="{12BD0D06-BE8B-12A8-F79C-390B3793B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967"/>
              <a:ext cx="570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TCP</a:t>
              </a:r>
            </a:p>
          </p:txBody>
        </p:sp>
        <p:sp>
          <p:nvSpPr>
            <p:cNvPr id="60429" name="Rectangle 13">
              <a:extLst>
                <a:ext uri="{FF2B5EF4-FFF2-40B4-BE49-F238E27FC236}">
                  <a16:creationId xmlns:a16="http://schemas.microsoft.com/office/drawing/2014/main" id="{BA1466E0-2EC2-D09E-78F9-ED2D79DB9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3967"/>
              <a:ext cx="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22</a:t>
              </a:r>
            </a:p>
          </p:txBody>
        </p:sp>
        <p:sp>
          <p:nvSpPr>
            <p:cNvPr id="60435" name="Rectangle 19">
              <a:extLst>
                <a:ext uri="{FF2B5EF4-FFF2-40B4-BE49-F238E27FC236}">
                  <a16:creationId xmlns:a16="http://schemas.microsoft.com/office/drawing/2014/main" id="{6F874D64-9331-4275-DE52-A0D7AA3E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3725"/>
              <a:ext cx="570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TCP</a:t>
              </a:r>
            </a:p>
          </p:txBody>
        </p:sp>
        <p:sp>
          <p:nvSpPr>
            <p:cNvPr id="60437" name="Rectangle 21">
              <a:extLst>
                <a:ext uri="{FF2B5EF4-FFF2-40B4-BE49-F238E27FC236}">
                  <a16:creationId xmlns:a16="http://schemas.microsoft.com/office/drawing/2014/main" id="{782E65A1-3152-2677-C0A3-BFC479CA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3725"/>
              <a:ext cx="5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&gt; 1023</a:t>
              </a:r>
            </a:p>
          </p:txBody>
        </p:sp>
      </p:grpSp>
      <p:grpSp>
        <p:nvGrpSpPr>
          <p:cNvPr id="60478" name="Group 62">
            <a:extLst>
              <a:ext uri="{FF2B5EF4-FFF2-40B4-BE49-F238E27FC236}">
                <a16:creationId xmlns:a16="http://schemas.microsoft.com/office/drawing/2014/main" id="{6479014D-3D26-8767-F180-60114E4F4E6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913438"/>
            <a:ext cx="4584700" cy="766762"/>
            <a:chOff x="288" y="3725"/>
            <a:chExt cx="2888" cy="483"/>
          </a:xfrm>
        </p:grpSpPr>
        <p:sp>
          <p:nvSpPr>
            <p:cNvPr id="60428" name="Rectangle 12">
              <a:extLst>
                <a:ext uri="{FF2B5EF4-FFF2-40B4-BE49-F238E27FC236}">
                  <a16:creationId xmlns:a16="http://schemas.microsoft.com/office/drawing/2014/main" id="{3EFCE044-BB54-04C3-542F-3805134E4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967"/>
              <a:ext cx="58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Ext</a:t>
              </a:r>
            </a:p>
          </p:txBody>
        </p:sp>
        <p:sp>
          <p:nvSpPr>
            <p:cNvPr id="60430" name="Rectangle 14">
              <a:extLst>
                <a:ext uri="{FF2B5EF4-FFF2-40B4-BE49-F238E27FC236}">
                  <a16:creationId xmlns:a16="http://schemas.microsoft.com/office/drawing/2014/main" id="{C27B061A-11CA-A6B3-4DCB-D572F7666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3967"/>
              <a:ext cx="577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0431" name="Rectangle 15">
              <a:extLst>
                <a:ext uri="{FF2B5EF4-FFF2-40B4-BE49-F238E27FC236}">
                  <a16:creationId xmlns:a16="http://schemas.microsoft.com/office/drawing/2014/main" id="{935B8430-7BB1-A853-9FEE-FF0012F73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3967"/>
              <a:ext cx="556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Out</a:t>
              </a:r>
            </a:p>
          </p:txBody>
        </p:sp>
        <p:sp>
          <p:nvSpPr>
            <p:cNvPr id="60432" name="Rectangle 16">
              <a:extLst>
                <a:ext uri="{FF2B5EF4-FFF2-40B4-BE49-F238E27FC236}">
                  <a16:creationId xmlns:a16="http://schemas.microsoft.com/office/drawing/2014/main" id="{70B31AAB-F666-6E9A-4C73-539CB3F0C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967"/>
              <a:ext cx="592" cy="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SSH-2</a:t>
              </a:r>
            </a:p>
          </p:txBody>
        </p:sp>
        <p:sp>
          <p:nvSpPr>
            <p:cNvPr id="60436" name="Rectangle 20">
              <a:extLst>
                <a:ext uri="{FF2B5EF4-FFF2-40B4-BE49-F238E27FC236}">
                  <a16:creationId xmlns:a16="http://schemas.microsoft.com/office/drawing/2014/main" id="{3DAE67C9-034A-C27A-5115-BF83849C4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" y="3725"/>
              <a:ext cx="58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0438" name="Rectangle 22">
              <a:extLst>
                <a:ext uri="{FF2B5EF4-FFF2-40B4-BE49-F238E27FC236}">
                  <a16:creationId xmlns:a16="http://schemas.microsoft.com/office/drawing/2014/main" id="{7292D504-C051-F728-62E2-4A1D828E1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3725"/>
              <a:ext cx="577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Ext</a:t>
              </a:r>
            </a:p>
          </p:txBody>
        </p:sp>
        <p:sp>
          <p:nvSpPr>
            <p:cNvPr id="60439" name="Rectangle 23">
              <a:extLst>
                <a:ext uri="{FF2B5EF4-FFF2-40B4-BE49-F238E27FC236}">
                  <a16:creationId xmlns:a16="http://schemas.microsoft.com/office/drawing/2014/main" id="{023CA8FF-33FA-3167-A9D8-55099328F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3725"/>
              <a:ext cx="556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</a:t>
              </a:r>
            </a:p>
          </p:txBody>
        </p:sp>
        <p:sp>
          <p:nvSpPr>
            <p:cNvPr id="60440" name="Rectangle 24">
              <a:extLst>
                <a:ext uri="{FF2B5EF4-FFF2-40B4-BE49-F238E27FC236}">
                  <a16:creationId xmlns:a16="http://schemas.microsoft.com/office/drawing/2014/main" id="{FBDE883A-8135-C7A8-62BD-2377D51E4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725"/>
              <a:ext cx="592" cy="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SSH-1</a:t>
              </a:r>
            </a:p>
          </p:txBody>
        </p:sp>
      </p:grpSp>
      <p:sp>
        <p:nvSpPr>
          <p:cNvPr id="60449" name="Rectangle 33">
            <a:extLst>
              <a:ext uri="{FF2B5EF4-FFF2-40B4-BE49-F238E27FC236}">
                <a16:creationId xmlns:a16="http://schemas.microsoft.com/office/drawing/2014/main" id="{F2BD8445-321A-04D8-41E2-755CA273A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5626" y="5334000"/>
            <a:ext cx="930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Addr</a:t>
            </a:r>
          </a:p>
        </p:txBody>
      </p:sp>
      <p:sp>
        <p:nvSpPr>
          <p:cNvPr id="60450" name="Rectangle 34">
            <a:extLst>
              <a:ext uri="{FF2B5EF4-FFF2-40B4-BE49-F238E27FC236}">
                <a16:creationId xmlns:a16="http://schemas.microsoft.com/office/drawing/2014/main" id="{563C64A2-92D0-B9B5-4F54-D95AAA2E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0776" y="5334000"/>
            <a:ext cx="904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Proto</a:t>
            </a:r>
          </a:p>
        </p:txBody>
      </p:sp>
      <p:sp>
        <p:nvSpPr>
          <p:cNvPr id="60451" name="Rectangle 35">
            <a:extLst>
              <a:ext uri="{FF2B5EF4-FFF2-40B4-BE49-F238E27FC236}">
                <a16:creationId xmlns:a16="http://schemas.microsoft.com/office/drawing/2014/main" id="{DE8C76BF-411D-8852-D261-10EAEEFF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1" y="53340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Ack Set?</a:t>
            </a:r>
          </a:p>
        </p:txBody>
      </p:sp>
      <p:sp>
        <p:nvSpPr>
          <p:cNvPr id="60452" name="Rectangle 36">
            <a:extLst>
              <a:ext uri="{FF2B5EF4-FFF2-40B4-BE49-F238E27FC236}">
                <a16:creationId xmlns:a16="http://schemas.microsoft.com/office/drawing/2014/main" id="{B98355F4-A136-6391-BC88-37E425E83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226" y="5334000"/>
            <a:ext cx="91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Action</a:t>
            </a:r>
          </a:p>
        </p:txBody>
      </p:sp>
      <p:sp>
        <p:nvSpPr>
          <p:cNvPr id="60453" name="Rectangle 37">
            <a:extLst>
              <a:ext uri="{FF2B5EF4-FFF2-40B4-BE49-F238E27FC236}">
                <a16:creationId xmlns:a16="http://schemas.microsoft.com/office/drawing/2014/main" id="{CAA12C6A-3B02-56C0-32D5-D93E772A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39" y="5334000"/>
            <a:ext cx="91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Port</a:t>
            </a:r>
          </a:p>
        </p:txBody>
      </p:sp>
      <p:sp>
        <p:nvSpPr>
          <p:cNvPr id="60454" name="Rectangle 38">
            <a:extLst>
              <a:ext uri="{FF2B5EF4-FFF2-40B4-BE49-F238E27FC236}">
                <a16:creationId xmlns:a16="http://schemas.microsoft.com/office/drawing/2014/main" id="{230A8167-5FAC-FEE1-613E-191180CD3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5334000"/>
            <a:ext cx="91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Addr</a:t>
            </a:r>
          </a:p>
        </p:txBody>
      </p:sp>
      <p:sp>
        <p:nvSpPr>
          <p:cNvPr id="60455" name="Rectangle 39">
            <a:extLst>
              <a:ext uri="{FF2B5EF4-FFF2-40B4-BE49-F238E27FC236}">
                <a16:creationId xmlns:a16="http://schemas.microsoft.com/office/drawing/2014/main" id="{C5C9C492-2D7D-87B7-D4AA-F4055C485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334000"/>
            <a:ext cx="88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Dir</a:t>
            </a:r>
          </a:p>
        </p:txBody>
      </p:sp>
      <p:sp>
        <p:nvSpPr>
          <p:cNvPr id="60456" name="Rectangle 40">
            <a:extLst>
              <a:ext uri="{FF2B5EF4-FFF2-40B4-BE49-F238E27FC236}">
                <a16:creationId xmlns:a16="http://schemas.microsoft.com/office/drawing/2014/main" id="{9390AF78-2959-1DB6-90B6-97B403CD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00"/>
            <a:ext cx="93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Rule</a:t>
            </a:r>
          </a:p>
        </p:txBody>
      </p:sp>
      <p:sp>
        <p:nvSpPr>
          <p:cNvPr id="60457" name="Line 41">
            <a:extLst>
              <a:ext uri="{FF2B5EF4-FFF2-40B4-BE49-F238E27FC236}">
                <a16:creationId xmlns:a16="http://schemas.microsoft.com/office/drawing/2014/main" id="{E85FB84F-5711-1F5C-D20E-15AA39B076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3340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58" name="Line 42">
            <a:extLst>
              <a:ext uri="{FF2B5EF4-FFF2-40B4-BE49-F238E27FC236}">
                <a16:creationId xmlns:a16="http://schemas.microsoft.com/office/drawing/2014/main" id="{B5C771F7-8EA2-41A4-BA0A-AF3CCE0A2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913438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59" name="Line 43">
            <a:extLst>
              <a:ext uri="{FF2B5EF4-FFF2-40B4-BE49-F238E27FC236}">
                <a16:creationId xmlns:a16="http://schemas.microsoft.com/office/drawing/2014/main" id="{A9A4B44E-685C-55E7-BBB2-229F81AB3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680200"/>
            <a:ext cx="8229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id="{963509CF-993D-C89C-F07D-8923D5998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33400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1" name="Line 45">
            <a:extLst>
              <a:ext uri="{FF2B5EF4-FFF2-40B4-BE49-F238E27FC236}">
                <a16:creationId xmlns:a16="http://schemas.microsoft.com/office/drawing/2014/main" id="{A4BCAAA8-A584-A947-2A2B-706871C6A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2" name="Line 46">
            <a:extLst>
              <a:ext uri="{FF2B5EF4-FFF2-40B4-BE49-F238E27FC236}">
                <a16:creationId xmlns:a16="http://schemas.microsoft.com/office/drawing/2014/main" id="{50A93FFC-77B2-BBBC-0C62-C40F2C3FE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65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3" name="Line 47">
            <a:extLst>
              <a:ext uri="{FF2B5EF4-FFF2-40B4-BE49-F238E27FC236}">
                <a16:creationId xmlns:a16="http://schemas.microsoft.com/office/drawing/2014/main" id="{64C4AC9E-689C-24F0-8A7E-C840DC6A7E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9638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4" name="Line 48">
            <a:extLst>
              <a:ext uri="{FF2B5EF4-FFF2-40B4-BE49-F238E27FC236}">
                <a16:creationId xmlns:a16="http://schemas.microsoft.com/office/drawing/2014/main" id="{A803C4B9-464A-C7E7-BF72-015415B69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5625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5" name="Line 49">
            <a:extLst>
              <a:ext uri="{FF2B5EF4-FFF2-40B4-BE49-F238E27FC236}">
                <a16:creationId xmlns:a16="http://schemas.microsoft.com/office/drawing/2014/main" id="{5AC7C7CC-C1B8-ED74-1A1C-08CAC32DE6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5334000"/>
            <a:ext cx="0" cy="13462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6" name="Line 50">
            <a:extLst>
              <a:ext uri="{FF2B5EF4-FFF2-40B4-BE49-F238E27FC236}">
                <a16:creationId xmlns:a16="http://schemas.microsoft.com/office/drawing/2014/main" id="{9F877302-B26D-C875-5F75-6FBF13864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3225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7" name="Line 51">
            <a:extLst>
              <a:ext uri="{FF2B5EF4-FFF2-40B4-BE49-F238E27FC236}">
                <a16:creationId xmlns:a16="http://schemas.microsoft.com/office/drawing/2014/main" id="{C19D6B72-E61E-63A0-7DF6-F08A03FA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65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8" name="Line 52">
            <a:extLst>
              <a:ext uri="{FF2B5EF4-FFF2-40B4-BE49-F238E27FC236}">
                <a16:creationId xmlns:a16="http://schemas.microsoft.com/office/drawing/2014/main" id="{6BFEBF0A-2188-0CB6-7BE0-1D398B397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0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69" name="Line 53">
            <a:extLst>
              <a:ext uri="{FF2B5EF4-FFF2-40B4-BE49-F238E27FC236}">
                <a16:creationId xmlns:a16="http://schemas.microsoft.com/office/drawing/2014/main" id="{E9FBACA3-5D3C-239B-CC22-C34D6E567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297613"/>
            <a:ext cx="822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71" name="Line 55">
            <a:extLst>
              <a:ext uri="{FF2B5EF4-FFF2-40B4-BE49-F238E27FC236}">
                <a16:creationId xmlns:a16="http://schemas.microsoft.com/office/drawing/2014/main" id="{4B16E673-6D83-2990-C6BE-3142B2182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34000"/>
            <a:ext cx="0" cy="134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0477" name="Rectangle 61">
            <a:extLst>
              <a:ext uri="{FF2B5EF4-FFF2-40B4-BE49-F238E27FC236}">
                <a16:creationId xmlns:a16="http://schemas.microsoft.com/office/drawing/2014/main" id="{1B9EEF64-F7D7-4DCB-FC11-D2E746A5D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5400"/>
            <a:ext cx="8077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Allow SSH from external hosts to internal hosts</a:t>
            </a:r>
          </a:p>
          <a:p>
            <a:pPr lvl="1"/>
            <a:r>
              <a:rPr lang="en-US" altLang="en-US" sz="2400"/>
              <a:t>Two rules</a:t>
            </a:r>
          </a:p>
          <a:p>
            <a:pPr lvl="2"/>
            <a:r>
              <a:rPr lang="en-US" altLang="en-US" sz="2000"/>
              <a:t>Inbound and outbound</a:t>
            </a:r>
          </a:p>
          <a:p>
            <a:pPr lvl="1"/>
            <a:r>
              <a:rPr lang="en-US" altLang="en-US" sz="2400"/>
              <a:t>How to know a packet is for SSH?</a:t>
            </a:r>
          </a:p>
          <a:p>
            <a:pPr lvl="2"/>
            <a:r>
              <a:rPr lang="en-US" altLang="en-US" sz="2000"/>
              <a:t>Inbound: src-port&gt;1023, dst-port=22</a:t>
            </a:r>
          </a:p>
          <a:p>
            <a:pPr lvl="2"/>
            <a:r>
              <a:rPr lang="en-US" altLang="en-US" sz="2000"/>
              <a:t>Outbound: src-port=22, dst-port&gt;1023</a:t>
            </a:r>
          </a:p>
          <a:p>
            <a:pPr lvl="2"/>
            <a:r>
              <a:rPr lang="en-US" altLang="en-US" sz="2000"/>
              <a:t>Protocol=TCP</a:t>
            </a:r>
          </a:p>
          <a:p>
            <a:pPr lvl="1"/>
            <a:r>
              <a:rPr lang="en-US" altLang="en-US" sz="2400"/>
              <a:t>Ack Set?</a:t>
            </a:r>
          </a:p>
          <a:p>
            <a:pPr lvl="1"/>
            <a:r>
              <a:rPr lang="en-US" altLang="en-US" sz="2400"/>
              <a:t>Problems?</a:t>
            </a:r>
          </a:p>
        </p:txBody>
      </p:sp>
      <p:grpSp>
        <p:nvGrpSpPr>
          <p:cNvPr id="60531" name="Group 115">
            <a:extLst>
              <a:ext uri="{FF2B5EF4-FFF2-40B4-BE49-F238E27FC236}">
                <a16:creationId xmlns:a16="http://schemas.microsoft.com/office/drawing/2014/main" id="{F952FEFA-F677-9964-64E1-042224CC521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133600"/>
            <a:ext cx="3352800" cy="2819400"/>
            <a:chOff x="2064" y="1344"/>
            <a:chExt cx="2112" cy="1776"/>
          </a:xfrm>
        </p:grpSpPr>
        <p:sp>
          <p:nvSpPr>
            <p:cNvPr id="60494" name="AutoShape 78">
              <a:extLst>
                <a:ext uri="{FF2B5EF4-FFF2-40B4-BE49-F238E27FC236}">
                  <a16:creationId xmlns:a16="http://schemas.microsoft.com/office/drawing/2014/main" id="{366F3F95-B8CA-A531-C2EA-C03589E46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2112" cy="1776"/>
            </a:xfrm>
            <a:prstGeom prst="wedgeRectCallout">
              <a:avLst>
                <a:gd name="adj1" fmla="val -62218"/>
                <a:gd name="adj2" fmla="val 3034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en-US"/>
            </a:p>
          </p:txBody>
        </p:sp>
        <p:grpSp>
          <p:nvGrpSpPr>
            <p:cNvPr id="60520" name="Group 104">
              <a:extLst>
                <a:ext uri="{FF2B5EF4-FFF2-40B4-BE49-F238E27FC236}">
                  <a16:creationId xmlns:a16="http://schemas.microsoft.com/office/drawing/2014/main" id="{749A9443-3962-5DCD-38CC-C2D86C0E5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1392"/>
              <a:ext cx="1737" cy="1561"/>
              <a:chOff x="1238" y="1079"/>
              <a:chExt cx="2867" cy="2185"/>
            </a:xfrm>
          </p:grpSpPr>
          <p:sp>
            <p:nvSpPr>
              <p:cNvPr id="60521" name="Line 105">
                <a:extLst>
                  <a:ext uri="{FF2B5EF4-FFF2-40B4-BE49-F238E27FC236}">
                    <a16:creationId xmlns:a16="http://schemas.microsoft.com/office/drawing/2014/main" id="{1BA43457-E90D-15A6-C41F-424DD9E27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344"/>
                <a:ext cx="0" cy="19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2" name="Line 106">
                <a:extLst>
                  <a:ext uri="{FF2B5EF4-FFF2-40B4-BE49-F238E27FC236}">
                    <a16:creationId xmlns:a16="http://schemas.microsoft.com/office/drawing/2014/main" id="{EAD60366-8B58-91ED-9167-700315A75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344"/>
                <a:ext cx="0" cy="19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3" name="Line 107">
                <a:extLst>
                  <a:ext uri="{FF2B5EF4-FFF2-40B4-BE49-F238E27FC236}">
                    <a16:creationId xmlns:a16="http://schemas.microsoft.com/office/drawing/2014/main" id="{E13850B7-88BB-06EA-F5C2-0D9A92BBD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632"/>
                <a:ext cx="1968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4" name="Line 108">
                <a:extLst>
                  <a:ext uri="{FF2B5EF4-FFF2-40B4-BE49-F238E27FC236}">
                    <a16:creationId xmlns:a16="http://schemas.microsoft.com/office/drawing/2014/main" id="{781E8CEE-8410-F0E6-BB8D-C133713DF8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208"/>
                <a:ext cx="196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5" name="Line 109">
                <a:extLst>
                  <a:ext uri="{FF2B5EF4-FFF2-40B4-BE49-F238E27FC236}">
                    <a16:creationId xmlns:a16="http://schemas.microsoft.com/office/drawing/2014/main" id="{16145AC6-C8D5-307F-67DD-664CC48C5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736"/>
                <a:ext cx="1968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0526" name="Text Box 110">
                <a:extLst>
                  <a:ext uri="{FF2B5EF4-FFF2-40B4-BE49-F238E27FC236}">
                    <a16:creationId xmlns:a16="http://schemas.microsoft.com/office/drawing/2014/main" id="{9FD08D5E-9C43-D357-3DA3-611A057291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9" y="1656"/>
                <a:ext cx="62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SYN</a:t>
                </a:r>
              </a:p>
            </p:txBody>
          </p:sp>
          <p:sp>
            <p:nvSpPr>
              <p:cNvPr id="60527" name="Text Box 111">
                <a:extLst>
                  <a:ext uri="{FF2B5EF4-FFF2-40B4-BE49-F238E27FC236}">
                    <a16:creationId xmlns:a16="http://schemas.microsoft.com/office/drawing/2014/main" id="{F1AC39FB-6DDF-9167-0B5E-9CF19CB96B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2279"/>
                <a:ext cx="1133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SYN/ACK</a:t>
                </a:r>
              </a:p>
            </p:txBody>
          </p:sp>
          <p:sp>
            <p:nvSpPr>
              <p:cNvPr id="60528" name="Text Box 112">
                <a:extLst>
                  <a:ext uri="{FF2B5EF4-FFF2-40B4-BE49-F238E27FC236}">
                    <a16:creationId xmlns:a16="http://schemas.microsoft.com/office/drawing/2014/main" id="{0CF69553-A9C1-A1D2-33E6-620E0809C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" y="2711"/>
                <a:ext cx="63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ACK</a:t>
                </a:r>
              </a:p>
            </p:txBody>
          </p:sp>
          <p:sp>
            <p:nvSpPr>
              <p:cNvPr id="60529" name="Text Box 113">
                <a:extLst>
                  <a:ext uri="{FF2B5EF4-FFF2-40B4-BE49-F238E27FC236}">
                    <a16:creationId xmlns:a16="http://schemas.microsoft.com/office/drawing/2014/main" id="{4E725F1A-88AD-9CB5-03A1-48B3FC9D54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8" y="1079"/>
                <a:ext cx="81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Client</a:t>
                </a:r>
              </a:p>
            </p:txBody>
          </p:sp>
          <p:sp>
            <p:nvSpPr>
              <p:cNvPr id="60530" name="Text Box 114">
                <a:extLst>
                  <a:ext uri="{FF2B5EF4-FFF2-40B4-BE49-F238E27FC236}">
                    <a16:creationId xmlns:a16="http://schemas.microsoft.com/office/drawing/2014/main" id="{59536715-9919-0588-1596-4EAE6AC9F0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5" y="1079"/>
                <a:ext cx="85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Server</a:t>
                </a:r>
              </a:p>
            </p:txBody>
          </p:sp>
        </p:grpSp>
      </p:grp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30E09B06-2F6E-9F4A-7DD0-FEB45557A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78E6093-A485-A4BF-A224-FC914ADF45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Default Firewall Rules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E5E8D25-5F71-129F-6564-D248BE360A3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382000" cy="3200400"/>
          </a:xfrm>
        </p:spPr>
        <p:txBody>
          <a:bodyPr/>
          <a:lstStyle/>
          <a:p>
            <a:r>
              <a:rPr lang="en-US" altLang="en-US" sz="2400"/>
              <a:t>Egress Filtering</a:t>
            </a:r>
          </a:p>
          <a:p>
            <a:pPr lvl="1"/>
            <a:r>
              <a:rPr lang="en-US" altLang="en-US" sz="2000"/>
              <a:t>Outbound traffic from external address </a:t>
            </a:r>
            <a:r>
              <a:rPr lang="en-US" altLang="en-US" sz="2000">
                <a:sym typeface="Wingdings" panose="05000000000000000000" pitchFamily="2" charset="2"/>
              </a:rPr>
              <a:t> Drop</a:t>
            </a:r>
          </a:p>
          <a:p>
            <a:pPr lvl="1"/>
            <a:r>
              <a:rPr lang="en-US" altLang="en-US" sz="2000"/>
              <a:t>Benefits?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Ingress Filtering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Inbound Traffic from internal address  Drop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Benefits?</a:t>
            </a:r>
          </a:p>
          <a:p>
            <a:r>
              <a:rPr lang="en-US" altLang="en-US" sz="2400">
                <a:sym typeface="Wingdings" panose="05000000000000000000" pitchFamily="2" charset="2"/>
              </a:rPr>
              <a:t>Default Deny</a:t>
            </a:r>
          </a:p>
          <a:p>
            <a:pPr lvl="1"/>
            <a:r>
              <a:rPr lang="en-US" altLang="en-US" sz="2000">
                <a:sym typeface="Wingdings" panose="05000000000000000000" pitchFamily="2" charset="2"/>
              </a:rPr>
              <a:t>Why?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331E3753-2F60-C5C6-39E4-59443AB6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5540376"/>
            <a:ext cx="796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F977F9CF-D208-6F75-C7BF-5DE5AAEF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1" y="4953001"/>
            <a:ext cx="796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Port</a:t>
            </a:r>
          </a:p>
        </p:txBody>
      </p:sp>
      <p:grpSp>
        <p:nvGrpSpPr>
          <p:cNvPr id="62470" name="Group 6">
            <a:extLst>
              <a:ext uri="{FF2B5EF4-FFF2-40B4-BE49-F238E27FC236}">
                <a16:creationId xmlns:a16="http://schemas.microsoft.com/office/drawing/2014/main" id="{A7A20D90-6190-6B61-185C-9719A6942BFF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5943601"/>
            <a:ext cx="7248525" cy="403225"/>
            <a:chOff x="672" y="3744"/>
            <a:chExt cx="4566" cy="254"/>
          </a:xfrm>
        </p:grpSpPr>
        <p:sp>
          <p:nvSpPr>
            <p:cNvPr id="62471" name="Rectangle 7">
              <a:extLst>
                <a:ext uri="{FF2B5EF4-FFF2-40B4-BE49-F238E27FC236}">
                  <a16:creationId xmlns:a16="http://schemas.microsoft.com/office/drawing/2014/main" id="{6D3AC826-693E-6A46-A186-6354705E8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744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2" name="Rectangle 8">
              <a:extLst>
                <a:ext uri="{FF2B5EF4-FFF2-40B4-BE49-F238E27FC236}">
                  <a16:creationId xmlns:a16="http://schemas.microsoft.com/office/drawing/2014/main" id="{2A0D130D-4F0B-D155-098F-4EDA3BFD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Deny</a:t>
              </a:r>
            </a:p>
          </p:txBody>
        </p:sp>
        <p:sp>
          <p:nvSpPr>
            <p:cNvPr id="62473" name="Rectangle 9">
              <a:extLst>
                <a:ext uri="{FF2B5EF4-FFF2-40B4-BE49-F238E27FC236}">
                  <a16:creationId xmlns:a16="http://schemas.microsoft.com/office/drawing/2014/main" id="{5F8B446A-8B81-2FEE-3B3F-528D1C945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4" name="Rectangle 10">
              <a:extLst>
                <a:ext uri="{FF2B5EF4-FFF2-40B4-BE49-F238E27FC236}">
                  <a16:creationId xmlns:a16="http://schemas.microsoft.com/office/drawing/2014/main" id="{5FE7124D-34A2-C6CC-385C-628A4B95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744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5" name="Rectangle 11">
              <a:extLst>
                <a:ext uri="{FF2B5EF4-FFF2-40B4-BE49-F238E27FC236}">
                  <a16:creationId xmlns:a16="http://schemas.microsoft.com/office/drawing/2014/main" id="{CEA32E2B-EED5-FF67-B2FD-754B00278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744"/>
              <a:ext cx="51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2476" name="Rectangle 12">
              <a:extLst>
                <a:ext uri="{FF2B5EF4-FFF2-40B4-BE49-F238E27FC236}">
                  <a16:creationId xmlns:a16="http://schemas.microsoft.com/office/drawing/2014/main" id="{BACC8021-CAE9-729D-88BB-09B18B1AB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3744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77" name="Rectangle 13">
              <a:extLst>
                <a:ext uri="{FF2B5EF4-FFF2-40B4-BE49-F238E27FC236}">
                  <a16:creationId xmlns:a16="http://schemas.microsoft.com/office/drawing/2014/main" id="{A1DB42B9-0D8B-AFBA-223A-DD1D5BB7E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744"/>
              <a:ext cx="5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Int</a:t>
              </a:r>
            </a:p>
          </p:txBody>
        </p:sp>
        <p:sp>
          <p:nvSpPr>
            <p:cNvPr id="62478" name="Rectangle 14">
              <a:extLst>
                <a:ext uri="{FF2B5EF4-FFF2-40B4-BE49-F238E27FC236}">
                  <a16:creationId xmlns:a16="http://schemas.microsoft.com/office/drawing/2014/main" id="{CC70FE25-564A-6C61-64D0-5427ACF00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3744"/>
              <a:ext cx="49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</a:t>
              </a:r>
            </a:p>
          </p:txBody>
        </p:sp>
        <p:sp>
          <p:nvSpPr>
            <p:cNvPr id="62479" name="Rectangle 15">
              <a:extLst>
                <a:ext uri="{FF2B5EF4-FFF2-40B4-BE49-F238E27FC236}">
                  <a16:creationId xmlns:a16="http://schemas.microsoft.com/office/drawing/2014/main" id="{7FB69920-3C00-C5ED-844A-F66C499C5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744"/>
              <a:ext cx="52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Ingress</a:t>
              </a:r>
            </a:p>
          </p:txBody>
        </p:sp>
      </p:grpSp>
      <p:sp>
        <p:nvSpPr>
          <p:cNvPr id="62480" name="Rectangle 16">
            <a:extLst>
              <a:ext uri="{FF2B5EF4-FFF2-40B4-BE49-F238E27FC236}">
                <a16:creationId xmlns:a16="http://schemas.microsoft.com/office/drawing/2014/main" id="{A0E44EC9-6B4B-2034-3CF0-743FB255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289" y="5540376"/>
            <a:ext cx="808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Deny</a:t>
            </a:r>
          </a:p>
        </p:txBody>
      </p:sp>
      <p:sp>
        <p:nvSpPr>
          <p:cNvPr id="62481" name="Rectangle 17">
            <a:extLst>
              <a:ext uri="{FF2B5EF4-FFF2-40B4-BE49-F238E27FC236}">
                <a16:creationId xmlns:a16="http://schemas.microsoft.com/office/drawing/2014/main" id="{6A54185E-4550-AEA7-0DB7-04DAF295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5540376"/>
            <a:ext cx="8080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82" name="Rectangle 18">
            <a:extLst>
              <a:ext uri="{FF2B5EF4-FFF2-40B4-BE49-F238E27FC236}">
                <a16:creationId xmlns:a16="http://schemas.microsoft.com/office/drawing/2014/main" id="{27DFF574-A060-3702-1A9C-E4A9F2578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6" y="5540376"/>
            <a:ext cx="79692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83" name="Rectangle 19">
            <a:extLst>
              <a:ext uri="{FF2B5EF4-FFF2-40B4-BE49-F238E27FC236}">
                <a16:creationId xmlns:a16="http://schemas.microsoft.com/office/drawing/2014/main" id="{C267F85F-3794-4F29-C137-EDA5A69D2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5540376"/>
            <a:ext cx="8191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Ext</a:t>
            </a:r>
          </a:p>
        </p:txBody>
      </p:sp>
      <p:sp>
        <p:nvSpPr>
          <p:cNvPr id="62484" name="Rectangle 20">
            <a:extLst>
              <a:ext uri="{FF2B5EF4-FFF2-40B4-BE49-F238E27FC236}">
                <a16:creationId xmlns:a16="http://schemas.microsoft.com/office/drawing/2014/main" id="{8D06B830-E750-A3DE-A1EB-32AF9E79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4" y="5540376"/>
            <a:ext cx="80803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Any</a:t>
            </a:r>
          </a:p>
        </p:txBody>
      </p:sp>
      <p:sp>
        <p:nvSpPr>
          <p:cNvPr id="62485" name="Rectangle 21">
            <a:extLst>
              <a:ext uri="{FF2B5EF4-FFF2-40B4-BE49-F238E27FC236}">
                <a16:creationId xmlns:a16="http://schemas.microsoft.com/office/drawing/2014/main" id="{8B4E830A-654F-2267-33C2-5D9E4CC02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5540376"/>
            <a:ext cx="8064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Ext</a:t>
            </a:r>
          </a:p>
        </p:txBody>
      </p:sp>
      <p:sp>
        <p:nvSpPr>
          <p:cNvPr id="62486" name="Rectangle 22">
            <a:extLst>
              <a:ext uri="{FF2B5EF4-FFF2-40B4-BE49-F238E27FC236}">
                <a16:creationId xmlns:a16="http://schemas.microsoft.com/office/drawing/2014/main" id="{8285FD8F-625F-5C80-67B7-2DE71AB2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9" y="5540376"/>
            <a:ext cx="777875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Out</a:t>
            </a:r>
          </a:p>
        </p:txBody>
      </p:sp>
      <p:sp>
        <p:nvSpPr>
          <p:cNvPr id="62487" name="Rectangle 23">
            <a:extLst>
              <a:ext uri="{FF2B5EF4-FFF2-40B4-BE49-F238E27FC236}">
                <a16:creationId xmlns:a16="http://schemas.microsoft.com/office/drawing/2014/main" id="{896F90F1-7760-B911-3BED-D99F1C7ED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540376"/>
            <a:ext cx="82708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Egress</a:t>
            </a:r>
          </a:p>
        </p:txBody>
      </p:sp>
      <p:grpSp>
        <p:nvGrpSpPr>
          <p:cNvPr id="62488" name="Group 24">
            <a:extLst>
              <a:ext uri="{FF2B5EF4-FFF2-40B4-BE49-F238E27FC236}">
                <a16:creationId xmlns:a16="http://schemas.microsoft.com/office/drawing/2014/main" id="{D6EF7135-0521-38AD-9ADF-D6F2F03F6C1F}"/>
              </a:ext>
            </a:extLst>
          </p:cNvPr>
          <p:cNvGrpSpPr>
            <a:grpSpLocks/>
          </p:cNvGrpSpPr>
          <p:nvPr/>
        </p:nvGrpSpPr>
        <p:grpSpPr bwMode="auto">
          <a:xfrm>
            <a:off x="2590801" y="6346826"/>
            <a:ext cx="7248525" cy="403225"/>
            <a:chOff x="672" y="3998"/>
            <a:chExt cx="4566" cy="254"/>
          </a:xfrm>
        </p:grpSpPr>
        <p:sp>
          <p:nvSpPr>
            <p:cNvPr id="62489" name="Rectangle 25">
              <a:extLst>
                <a:ext uri="{FF2B5EF4-FFF2-40B4-BE49-F238E27FC236}">
                  <a16:creationId xmlns:a16="http://schemas.microsoft.com/office/drawing/2014/main" id="{BD52A750-4AE3-E87B-EB3F-C54C21C9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998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0" name="Rectangle 26">
              <a:extLst>
                <a:ext uri="{FF2B5EF4-FFF2-40B4-BE49-F238E27FC236}">
                  <a16:creationId xmlns:a16="http://schemas.microsoft.com/office/drawing/2014/main" id="{E9C96088-AE38-70C2-15A1-66092C2B1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Deny</a:t>
              </a:r>
            </a:p>
          </p:txBody>
        </p:sp>
        <p:sp>
          <p:nvSpPr>
            <p:cNvPr id="62491" name="Rectangle 27">
              <a:extLst>
                <a:ext uri="{FF2B5EF4-FFF2-40B4-BE49-F238E27FC236}">
                  <a16:creationId xmlns:a16="http://schemas.microsoft.com/office/drawing/2014/main" id="{46064651-62DF-8E7D-7CC7-4B2FF2695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2" name="Rectangle 28">
              <a:extLst>
                <a:ext uri="{FF2B5EF4-FFF2-40B4-BE49-F238E27FC236}">
                  <a16:creationId xmlns:a16="http://schemas.microsoft.com/office/drawing/2014/main" id="{12519B54-42DF-A3ED-DA65-8E24C7F74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3998"/>
              <a:ext cx="5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3" name="Rectangle 29">
              <a:extLst>
                <a:ext uri="{FF2B5EF4-FFF2-40B4-BE49-F238E27FC236}">
                  <a16:creationId xmlns:a16="http://schemas.microsoft.com/office/drawing/2014/main" id="{86BA6F8B-8CD9-D592-5E79-9FAB96BF4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3998"/>
              <a:ext cx="516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4" name="Rectangle 30">
              <a:extLst>
                <a:ext uri="{FF2B5EF4-FFF2-40B4-BE49-F238E27FC236}">
                  <a16:creationId xmlns:a16="http://schemas.microsoft.com/office/drawing/2014/main" id="{B25D3382-761A-BE5E-B56E-747BFDD46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1" y="3998"/>
              <a:ext cx="509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5" name="Rectangle 31">
              <a:extLst>
                <a:ext uri="{FF2B5EF4-FFF2-40B4-BE49-F238E27FC236}">
                  <a16:creationId xmlns:a16="http://schemas.microsoft.com/office/drawing/2014/main" id="{72B57AB5-84FC-B57A-8D8F-B5D7FCC51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3" y="3998"/>
              <a:ext cx="508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6" name="Rectangle 32">
              <a:extLst>
                <a:ext uri="{FF2B5EF4-FFF2-40B4-BE49-F238E27FC236}">
                  <a16:creationId xmlns:a16="http://schemas.microsoft.com/office/drawing/2014/main" id="{5B52AEE7-0C78-D8A1-1F6A-591CBF13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3" y="3998"/>
              <a:ext cx="490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Any</a:t>
              </a:r>
            </a:p>
          </p:txBody>
        </p:sp>
        <p:sp>
          <p:nvSpPr>
            <p:cNvPr id="62497" name="Rectangle 33">
              <a:extLst>
                <a:ext uri="{FF2B5EF4-FFF2-40B4-BE49-F238E27FC236}">
                  <a16:creationId xmlns:a16="http://schemas.microsoft.com/office/drawing/2014/main" id="{20099D0B-4F8A-57D7-5E76-4E2636E06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998"/>
              <a:ext cx="521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1600"/>
                <a:t>Default</a:t>
              </a:r>
            </a:p>
          </p:txBody>
        </p:sp>
      </p:grpSp>
      <p:sp>
        <p:nvSpPr>
          <p:cNvPr id="62498" name="Rectangle 34">
            <a:extLst>
              <a:ext uri="{FF2B5EF4-FFF2-40B4-BE49-F238E27FC236}">
                <a16:creationId xmlns:a16="http://schemas.microsoft.com/office/drawing/2014/main" id="{01C86D4C-89A8-60BD-413D-1E90FDBED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0" y="4953001"/>
            <a:ext cx="8191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Dst Addr</a:t>
            </a:r>
          </a:p>
        </p:txBody>
      </p:sp>
      <p:sp>
        <p:nvSpPr>
          <p:cNvPr id="62499" name="Rectangle 35">
            <a:extLst>
              <a:ext uri="{FF2B5EF4-FFF2-40B4-BE49-F238E27FC236}">
                <a16:creationId xmlns:a16="http://schemas.microsoft.com/office/drawing/2014/main" id="{07EFF6AD-F86A-E789-9FC3-E0320144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6326" y="4953001"/>
            <a:ext cx="79692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Proto</a:t>
            </a:r>
          </a:p>
        </p:txBody>
      </p:sp>
      <p:sp>
        <p:nvSpPr>
          <p:cNvPr id="62500" name="Rectangle 36">
            <a:extLst>
              <a:ext uri="{FF2B5EF4-FFF2-40B4-BE49-F238E27FC236}">
                <a16:creationId xmlns:a16="http://schemas.microsoft.com/office/drawing/2014/main" id="{FCEC9B8D-E21E-02A0-B399-D9CF9586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0" y="4953001"/>
            <a:ext cx="80803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Ack Set?</a:t>
            </a:r>
          </a:p>
        </p:txBody>
      </p:sp>
      <p:sp>
        <p:nvSpPr>
          <p:cNvPr id="62501" name="Rectangle 37">
            <a:extLst>
              <a:ext uri="{FF2B5EF4-FFF2-40B4-BE49-F238E27FC236}">
                <a16:creationId xmlns:a16="http://schemas.microsoft.com/office/drawing/2014/main" id="{EC3890B8-8A5C-0345-0598-43C11790B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1289" y="4953001"/>
            <a:ext cx="8080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Action</a:t>
            </a:r>
          </a:p>
        </p:txBody>
      </p:sp>
      <p:sp>
        <p:nvSpPr>
          <p:cNvPr id="62502" name="Rectangle 38">
            <a:extLst>
              <a:ext uri="{FF2B5EF4-FFF2-40B4-BE49-F238E27FC236}">
                <a16:creationId xmlns:a16="http://schemas.microsoft.com/office/drawing/2014/main" id="{A73E9BAA-B21E-4FA3-C0FE-D833D991D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214" y="4953001"/>
            <a:ext cx="8080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Port</a:t>
            </a:r>
          </a:p>
        </p:txBody>
      </p:sp>
      <p:sp>
        <p:nvSpPr>
          <p:cNvPr id="62503" name="Rectangle 39">
            <a:extLst>
              <a:ext uri="{FF2B5EF4-FFF2-40B4-BE49-F238E27FC236}">
                <a16:creationId xmlns:a16="http://schemas.microsoft.com/office/drawing/2014/main" id="{06203B69-F5AA-F7EA-6E92-995E4C0AB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763" y="4953001"/>
            <a:ext cx="80645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Src Addr</a:t>
            </a:r>
          </a:p>
        </p:txBody>
      </p:sp>
      <p:sp>
        <p:nvSpPr>
          <p:cNvPr id="62504" name="Rectangle 40">
            <a:extLst>
              <a:ext uri="{FF2B5EF4-FFF2-40B4-BE49-F238E27FC236}">
                <a16:creationId xmlns:a16="http://schemas.microsoft.com/office/drawing/2014/main" id="{A2047D8E-2C99-6E82-1EBE-6E9EE49EE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9" y="4953001"/>
            <a:ext cx="777875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Dir</a:t>
            </a:r>
          </a:p>
        </p:txBody>
      </p:sp>
      <p:sp>
        <p:nvSpPr>
          <p:cNvPr id="62505" name="Rectangle 41">
            <a:extLst>
              <a:ext uri="{FF2B5EF4-FFF2-40B4-BE49-F238E27FC236}">
                <a16:creationId xmlns:a16="http://schemas.microsoft.com/office/drawing/2014/main" id="{5CBADAB5-7A91-F8A0-16B3-5F80600B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1"/>
            <a:ext cx="8270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600"/>
              <a:t>Rule</a:t>
            </a:r>
          </a:p>
        </p:txBody>
      </p:sp>
      <p:sp>
        <p:nvSpPr>
          <p:cNvPr id="62506" name="Line 42">
            <a:extLst>
              <a:ext uri="{FF2B5EF4-FFF2-40B4-BE49-F238E27FC236}">
                <a16:creationId xmlns:a16="http://schemas.microsoft.com/office/drawing/2014/main" id="{BDE61522-9D61-7E27-D17C-73AC71B22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1" y="4953000"/>
            <a:ext cx="7248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07" name="Line 43">
            <a:extLst>
              <a:ext uri="{FF2B5EF4-FFF2-40B4-BE49-F238E27FC236}">
                <a16:creationId xmlns:a16="http://schemas.microsoft.com/office/drawing/2014/main" id="{D62D7059-86E0-0741-908D-02B3B9F24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1" y="5540375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08" name="Line 44">
            <a:extLst>
              <a:ext uri="{FF2B5EF4-FFF2-40B4-BE49-F238E27FC236}">
                <a16:creationId xmlns:a16="http://schemas.microsoft.com/office/drawing/2014/main" id="{0068A4F6-E906-C94E-E081-191EDF304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1" y="6750050"/>
            <a:ext cx="72485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09" name="Line 45">
            <a:extLst>
              <a:ext uri="{FF2B5EF4-FFF2-40B4-BE49-F238E27FC236}">
                <a16:creationId xmlns:a16="http://schemas.microsoft.com/office/drawing/2014/main" id="{7AEC4871-4E2E-C605-EFDA-1118A559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953000"/>
            <a:ext cx="0" cy="1797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0" name="Line 46">
            <a:extLst>
              <a:ext uri="{FF2B5EF4-FFF2-40B4-BE49-F238E27FC236}">
                <a16:creationId xmlns:a16="http://schemas.microsoft.com/office/drawing/2014/main" id="{15EE4284-D447-A128-200F-FF2E3F41F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888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1" name="Line 47">
            <a:extLst>
              <a:ext uri="{FF2B5EF4-FFF2-40B4-BE49-F238E27FC236}">
                <a16:creationId xmlns:a16="http://schemas.microsoft.com/office/drawing/2014/main" id="{FE101B9E-F06A-2282-AD02-6A870AF8C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5763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2" name="Line 48">
            <a:extLst>
              <a:ext uri="{FF2B5EF4-FFF2-40B4-BE49-F238E27FC236}">
                <a16:creationId xmlns:a16="http://schemas.microsoft.com/office/drawing/2014/main" id="{AC8EF0EB-B750-AEDB-4BA4-D5A06C277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3" name="Line 49">
            <a:extLst>
              <a:ext uri="{FF2B5EF4-FFF2-40B4-BE49-F238E27FC236}">
                <a16:creationId xmlns:a16="http://schemas.microsoft.com/office/drawing/2014/main" id="{3D0F9767-6A22-D0E7-AFA6-EEF3F76B2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0250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4" name="Line 50">
            <a:extLst>
              <a:ext uri="{FF2B5EF4-FFF2-40B4-BE49-F238E27FC236}">
                <a16:creationId xmlns:a16="http://schemas.microsoft.com/office/drawing/2014/main" id="{223511FC-933D-D30F-36DD-B15261342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9839325" y="4953000"/>
            <a:ext cx="0" cy="1797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5" name="Line 51">
            <a:extLst>
              <a:ext uri="{FF2B5EF4-FFF2-40B4-BE49-F238E27FC236}">
                <a16:creationId xmlns:a16="http://schemas.microsoft.com/office/drawing/2014/main" id="{01776CFE-21FD-9B1B-67C2-86D747AB0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1288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6" name="Line 52">
            <a:extLst>
              <a:ext uri="{FF2B5EF4-FFF2-40B4-BE49-F238E27FC236}">
                <a16:creationId xmlns:a16="http://schemas.microsoft.com/office/drawing/2014/main" id="{CB88E3B5-2893-EAE9-AA6C-573993A56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3250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7" name="Line 53">
            <a:extLst>
              <a:ext uri="{FF2B5EF4-FFF2-40B4-BE49-F238E27FC236}">
                <a16:creationId xmlns:a16="http://schemas.microsoft.com/office/drawing/2014/main" id="{90DF0277-7274-6B42-5250-66D7D01975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8" name="Line 54">
            <a:extLst>
              <a:ext uri="{FF2B5EF4-FFF2-40B4-BE49-F238E27FC236}">
                <a16:creationId xmlns:a16="http://schemas.microsoft.com/office/drawing/2014/main" id="{C800066F-3EB4-EEC9-31FE-10A4D6C66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1" y="5943600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19" name="Line 55">
            <a:extLst>
              <a:ext uri="{FF2B5EF4-FFF2-40B4-BE49-F238E27FC236}">
                <a16:creationId xmlns:a16="http://schemas.microsoft.com/office/drawing/2014/main" id="{82CB4A32-2BF3-278E-057C-FE55C8F3C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1" y="6346825"/>
            <a:ext cx="7248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sp>
        <p:nvSpPr>
          <p:cNvPr id="62520" name="Line 56">
            <a:extLst>
              <a:ext uri="{FF2B5EF4-FFF2-40B4-BE49-F238E27FC236}">
                <a16:creationId xmlns:a16="http://schemas.microsoft.com/office/drawing/2014/main" id="{538563F4-F142-A4E0-73E8-86C132729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6325" y="4953000"/>
            <a:ext cx="0" cy="1797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endParaRPr lang="en-IN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47B80C11-56C7-2CC8-3976-FA256F88E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BBF169E-8480-0C13-FFA5-9D34ECB4A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Packet Filters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47529F7-0C40-B5C2-D548-A058E4951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Advantages</a:t>
            </a:r>
          </a:p>
          <a:p>
            <a:pPr lvl="1"/>
            <a:r>
              <a:rPr lang="en-US" altLang="en-US"/>
              <a:t>Transparent to application/user</a:t>
            </a:r>
          </a:p>
          <a:p>
            <a:pPr lvl="1"/>
            <a:r>
              <a:rPr lang="en-US" altLang="en-US"/>
              <a:t>Simple packet filters can be efficient</a:t>
            </a:r>
          </a:p>
          <a:p>
            <a:r>
              <a:rPr lang="en-US" altLang="en-US"/>
              <a:t>Disadvantages</a:t>
            </a:r>
          </a:p>
          <a:p>
            <a:pPr lvl="1"/>
            <a:r>
              <a:rPr lang="en-US" altLang="en-US"/>
              <a:t>Usually fail open</a:t>
            </a:r>
          </a:p>
          <a:p>
            <a:pPr lvl="1"/>
            <a:r>
              <a:rPr lang="en-US" altLang="en-US"/>
              <a:t>Very hard to configure the rules</a:t>
            </a:r>
          </a:p>
          <a:p>
            <a:pPr lvl="1"/>
            <a:r>
              <a:rPr lang="en-US" altLang="en-US"/>
              <a:t>Doesn’t have enough information to take actions</a:t>
            </a:r>
          </a:p>
          <a:p>
            <a:pPr lvl="2"/>
            <a:r>
              <a:rPr lang="en-US" altLang="en-US"/>
              <a:t>Does port 22 always mean SSH?</a:t>
            </a:r>
          </a:p>
          <a:p>
            <a:pPr lvl="2"/>
            <a:r>
              <a:rPr lang="en-US" altLang="en-US"/>
              <a:t>Who is the user accessing the SSH?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F7DF78DA-F1A5-4510-1AA3-D411EFF3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5C1D65A3-08AE-67AB-1E53-C456F2B13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ADE715A7-849B-6FA0-05EC-7FB83F640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Stateful packet filters</a:t>
            </a:r>
          </a:p>
          <a:p>
            <a:pPr lvl="1"/>
            <a:r>
              <a:rPr lang="en-US" altLang="en-US"/>
              <a:t>Keep the connection states</a:t>
            </a:r>
          </a:p>
          <a:p>
            <a:pPr lvl="1"/>
            <a:r>
              <a:rPr lang="en-US" altLang="en-US"/>
              <a:t>Easier to specify rules</a:t>
            </a:r>
          </a:p>
          <a:p>
            <a:pPr lvl="1"/>
            <a:r>
              <a:rPr lang="en-US" altLang="en-US"/>
              <a:t>More popular</a:t>
            </a:r>
          </a:p>
          <a:p>
            <a:pPr lvl="1"/>
            <a:r>
              <a:rPr lang="en-US" altLang="en-US"/>
              <a:t>Problems?</a:t>
            </a:r>
          </a:p>
          <a:p>
            <a:pPr lvl="2"/>
            <a:r>
              <a:rPr lang="en-US" altLang="en-US"/>
              <a:t>State explosion</a:t>
            </a:r>
          </a:p>
          <a:p>
            <a:pPr lvl="2"/>
            <a:r>
              <a:rPr lang="en-US" altLang="en-US"/>
              <a:t>State for UDP/ICMP?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1FC2BD04-3B44-591A-A1E4-3CFC670AD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611F724-9508-6CC8-65CE-0C6F510F1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A4A60DB-5025-8739-37A9-6645A86E1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Proxy Firewalls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Two connections instead of one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Either at transport level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SOCKS proxy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Or at application level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HTTP proxy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Requires applications (or dynamically linked libraries) to be modified to use the proxy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C0B30757-DD7D-B3FD-20CA-C9F197978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1E507CC-61C0-C52C-3D39-C3D2DCE97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Proxy Firewall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931947D-C1C1-BA57-3E80-FB62D60F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Data Available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Application level information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User information</a:t>
            </a:r>
          </a:p>
          <a:p>
            <a:pPr>
              <a:lnSpc>
                <a:spcPct val="80000"/>
              </a:lnSpc>
            </a:pPr>
            <a:r>
              <a:rPr lang="en-US" altLang="en-US"/>
              <a:t>Advantages?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Better policy enforcement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Better logging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Fail closed</a:t>
            </a:r>
          </a:p>
          <a:p>
            <a:pPr>
              <a:lnSpc>
                <a:spcPct val="80000"/>
              </a:lnSpc>
            </a:pPr>
            <a:r>
              <a:rPr lang="en-US" altLang="en-US"/>
              <a:t>Disadvantages?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Doesn’t perform as well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One proxy for each application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Client modification</a:t>
            </a:r>
          </a:p>
          <a:p>
            <a:pPr>
              <a:lnSpc>
                <a:spcPct val="80000"/>
              </a:lnSpc>
            </a:pPr>
            <a:endParaRPr lang="en-US" altLang="en-US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1D11E563-B0F2-65D4-77AE-85807EAC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4CE10C9-9FB1-B079-CF38-95E45F49C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72E400B-03C5-7B8E-C53F-3FD01B873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TCP/IP was designed for connectivity</a:t>
            </a:r>
          </a:p>
          <a:p>
            <a:pPr lvl="1"/>
            <a:r>
              <a:rPr lang="en-US" altLang="en-US"/>
              <a:t>Assumed to have lots of trust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Host implementation vulnerabilities</a:t>
            </a:r>
          </a:p>
          <a:p>
            <a:pPr lvl="1"/>
            <a:r>
              <a:rPr lang="en-US" altLang="en-US"/>
              <a:t>Software “had/have/will have” bugs</a:t>
            </a:r>
          </a:p>
          <a:p>
            <a:pPr lvl="1"/>
            <a:r>
              <a:rPr lang="en-US" altLang="en-US"/>
              <a:t>Some elements in the specification were left to the implementers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715595E4-A99A-9F88-E04C-9EA43B36C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90357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4791A42-64FF-24B8-F602-F30ECAA8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2B94719-B12D-BBEB-B0C7-0D43DF2B9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Security Vulnerabilities</a:t>
            </a:r>
          </a:p>
          <a:p>
            <a:r>
              <a:rPr lang="en-US" altLang="en-US"/>
              <a:t>DoS and DDoS</a:t>
            </a:r>
          </a:p>
          <a:p>
            <a:r>
              <a:rPr lang="en-US" altLang="en-US"/>
              <a:t>Firewalls</a:t>
            </a:r>
          </a:p>
          <a:p>
            <a:r>
              <a:rPr lang="en-US" altLang="en-US"/>
              <a:t>Intrusion Detection Systems</a:t>
            </a:r>
          </a:p>
        </p:txBody>
      </p:sp>
      <p:grpSp>
        <p:nvGrpSpPr>
          <p:cNvPr id="44036" name="Group 4">
            <a:extLst>
              <a:ext uri="{FF2B5EF4-FFF2-40B4-BE49-F238E27FC236}">
                <a16:creationId xmlns:a16="http://schemas.microsoft.com/office/drawing/2014/main" id="{F467C380-98FA-1DF2-48D8-FC8360F220E2}"/>
              </a:ext>
            </a:extLst>
          </p:cNvPr>
          <p:cNvGrpSpPr>
            <a:grpSpLocks/>
          </p:cNvGrpSpPr>
          <p:nvPr/>
        </p:nvGrpSpPr>
        <p:grpSpPr bwMode="auto">
          <a:xfrm>
            <a:off x="5334001" y="3048000"/>
            <a:ext cx="3767138" cy="369888"/>
            <a:chOff x="2400" y="1248"/>
            <a:chExt cx="2373" cy="233"/>
          </a:xfrm>
        </p:grpSpPr>
        <p:sp>
          <p:nvSpPr>
            <p:cNvPr id="44037" name="Text Box 5">
              <a:extLst>
                <a:ext uri="{FF2B5EF4-FFF2-40B4-BE49-F238E27FC236}">
                  <a16:creationId xmlns:a16="http://schemas.microsoft.com/office/drawing/2014/main" id="{2C339D45-B2A1-237F-7EB9-46B0C627A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48"/>
              <a:ext cx="885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You are here</a:t>
              </a:r>
            </a:p>
          </p:txBody>
        </p:sp>
        <p:sp>
          <p:nvSpPr>
            <p:cNvPr id="44038" name="Line 6">
              <a:extLst>
                <a:ext uri="{FF2B5EF4-FFF2-40B4-BE49-F238E27FC236}">
                  <a16:creationId xmlns:a16="http://schemas.microsoft.com/office/drawing/2014/main" id="{56CF9DB3-7FAA-D072-ABE9-78DA36086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3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AAC2F23-C059-DAD8-E14D-2B12522F7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E9884E9-41C1-14B4-975A-0C344BA54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Intrusion Detection Systems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165849F-8331-F402-4CAC-18F8CE34B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Firewalls allow traffic only to legitimate hosts and services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Traffic to the legitimate hosts/services can have attacks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CodeReds on IIS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Solution?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Intrusion Detection Systems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Monitor data and behavior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Report when identify attacks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AE754580-0483-36DD-28E9-0FC980362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>
            <a:extLst>
              <a:ext uri="{FF2B5EF4-FFF2-40B4-BE49-F238E27FC236}">
                <a16:creationId xmlns:a16="http://schemas.microsoft.com/office/drawing/2014/main" id="{759456BD-2269-18E0-CCB9-09E45F7B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4" y="1066800"/>
            <a:ext cx="7534275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563" name="Rectangle 3">
            <a:extLst>
              <a:ext uri="{FF2B5EF4-FFF2-40B4-BE49-F238E27FC236}">
                <a16:creationId xmlns:a16="http://schemas.microsoft.com/office/drawing/2014/main" id="{0E959410-C83F-EA1D-9AC2-FADA1838B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57489" y="420689"/>
            <a:ext cx="6677025" cy="733425"/>
          </a:xfrm>
        </p:spPr>
        <p:txBody>
          <a:bodyPr/>
          <a:lstStyle/>
          <a:p>
            <a:r>
              <a:rPr lang="en-US" altLang="en-US"/>
              <a:t>Types of IDS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D055C529-E7E8-DA70-85BA-6854233DF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5825" y="5689601"/>
            <a:ext cx="2293938" cy="309563"/>
          </a:xfrm>
        </p:spPr>
        <p:txBody>
          <a:bodyPr>
            <a:normAutofit fontScale="70000" lnSpcReduction="20000"/>
          </a:bodyPr>
          <a:lstStyle/>
          <a:p>
            <a:pPr algn="ctr">
              <a:buFontTx/>
              <a:buNone/>
            </a:pPr>
            <a:r>
              <a:rPr lang="en-US" altLang="en-US" sz="2400"/>
              <a:t>Host-based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17E76FD1-FC1F-9E37-68BF-F19BAB6B5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688" y="5902326"/>
            <a:ext cx="1839912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Network-based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FDEB2DF2-F1C7-318A-19E6-9AD42B00A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2643189"/>
            <a:ext cx="18288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400"/>
              <a:t>Signature-based</a:t>
            </a:r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55877967-4C68-BF37-EE6F-9264F99D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850" y="2803526"/>
            <a:ext cx="20335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1028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81000" indent="-252413" defTabSz="10287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81050" indent="-271463" defTabSz="10287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00225" indent="-257175" defTabSz="10287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14575" indent="-257175" defTabSz="10287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717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289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861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43375" indent="-257175" defTabSz="10287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400"/>
              <a:t>Anomaly-based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BD26D5D5-29EB-5753-A299-66F4D5D0D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extLst>
              <a:ext uri="{FF2B5EF4-FFF2-40B4-BE49-F238E27FC236}">
                <a16:creationId xmlns:a16="http://schemas.microsoft.com/office/drawing/2014/main" id="{BF673E81-3FC6-55C7-099C-D4BDE214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14" y="2133600"/>
            <a:ext cx="3938587" cy="200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59" name="Rectangle 3">
            <a:extLst>
              <a:ext uri="{FF2B5EF4-FFF2-40B4-BE49-F238E27FC236}">
                <a16:creationId xmlns:a16="http://schemas.microsoft.com/office/drawing/2014/main" id="{4A08D657-2C5D-71EA-9298-C9CC7575E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Signature-based IDS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3FBCDDCF-B992-E5E5-50D7-23E86953D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1" y="1782763"/>
            <a:ext cx="7967663" cy="45704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Characteristics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Uses known pattern matching</a:t>
            </a:r>
            <a:br>
              <a:rPr lang="en-US" altLang="en-US"/>
            </a:br>
            <a:r>
              <a:rPr lang="en-US" altLang="en-US"/>
              <a:t>to signify attack</a:t>
            </a:r>
          </a:p>
          <a:p>
            <a:pPr>
              <a:lnSpc>
                <a:spcPct val="90000"/>
              </a:lnSpc>
            </a:pPr>
            <a:r>
              <a:rPr lang="en-US" altLang="en-US"/>
              <a:t>Advantages?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Widely available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Fairly fast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Easy to implement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Easy to update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Disadvantages?</a:t>
            </a:r>
          </a:p>
          <a:p>
            <a:pPr lvl="1">
              <a:lnSpc>
                <a:spcPct val="110000"/>
              </a:lnSpc>
            </a:pPr>
            <a:r>
              <a:rPr lang="en-US" altLang="en-US"/>
              <a:t>Cannot detect attacks for which it has no signature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1C69F3A0-B1BB-E1BE-7C2D-E2BD35E0E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>
            <a:extLst>
              <a:ext uri="{FF2B5EF4-FFF2-40B4-BE49-F238E27FC236}">
                <a16:creationId xmlns:a16="http://schemas.microsoft.com/office/drawing/2014/main" id="{7785B6DC-7F46-0C83-E712-AA0E65EA7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997450"/>
            <a:ext cx="22860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755" name="Rectangle 3">
            <a:extLst>
              <a:ext uri="{FF2B5EF4-FFF2-40B4-BE49-F238E27FC236}">
                <a16:creationId xmlns:a16="http://schemas.microsoft.com/office/drawing/2014/main" id="{F2F75C83-885C-DAF1-EE0B-438FE4A80F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Anomaly-based IDS</a:t>
            </a:r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DDD2BE7B-BCB6-CA60-1B62-9F7776682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2638" y="1600200"/>
            <a:ext cx="8234362" cy="4876800"/>
          </a:xfrm>
        </p:spPr>
        <p:txBody>
          <a:bodyPr/>
          <a:lstStyle/>
          <a:p>
            <a:pPr marL="0" indent="0" defTabSz="720725"/>
            <a:r>
              <a:rPr lang="en-US" altLang="en-US" sz="2400"/>
              <a:t> Characteristics</a:t>
            </a:r>
          </a:p>
          <a:p>
            <a:pPr marL="300038" lvl="1" indent="-185738" defTabSz="720725">
              <a:lnSpc>
                <a:spcPct val="110000"/>
              </a:lnSpc>
            </a:pPr>
            <a:r>
              <a:rPr lang="en-US" altLang="en-US" sz="2000"/>
              <a:t>Uses statistical model or machine learning engine to characterize normal usage behaviors</a:t>
            </a:r>
          </a:p>
          <a:p>
            <a:pPr marL="300038" lvl="1" indent="-185738" defTabSz="720725"/>
            <a:r>
              <a:rPr lang="en-US" altLang="en-US" sz="2000"/>
              <a:t>Recognizes departures from normal as potential intrusions</a:t>
            </a:r>
          </a:p>
          <a:p>
            <a:pPr marL="0" indent="0" defTabSz="720725"/>
            <a:r>
              <a:rPr lang="en-US" altLang="en-US" sz="2400"/>
              <a:t> Advantages?</a:t>
            </a:r>
          </a:p>
          <a:p>
            <a:pPr marL="300038" lvl="1" indent="-185738" defTabSz="720725"/>
            <a:r>
              <a:rPr lang="en-US" altLang="en-US" sz="2000"/>
              <a:t>Can detect attempts to exploit new and unforeseen vulnerabilities</a:t>
            </a:r>
          </a:p>
          <a:p>
            <a:pPr marL="300038" lvl="1" indent="-185738" defTabSz="720725"/>
            <a:r>
              <a:rPr lang="en-US" altLang="en-US" sz="2000"/>
              <a:t>Can recognize authorized usage that falls outside the normal pattern</a:t>
            </a:r>
          </a:p>
          <a:p>
            <a:pPr marL="0" indent="0" defTabSz="720725"/>
            <a:r>
              <a:rPr lang="en-US" altLang="en-US" sz="2400"/>
              <a:t> Disadvantages?</a:t>
            </a:r>
          </a:p>
          <a:p>
            <a:pPr marL="300038" lvl="1" indent="-185738" defTabSz="720725"/>
            <a:r>
              <a:rPr lang="en-US" altLang="en-US" sz="2000"/>
              <a:t>Generally slower, more resource intensive compared to signature-based IDS</a:t>
            </a:r>
          </a:p>
          <a:p>
            <a:pPr marL="300038" lvl="1" indent="-185738" defTabSz="720725">
              <a:lnSpc>
                <a:spcPct val="120000"/>
              </a:lnSpc>
            </a:pPr>
            <a:r>
              <a:rPr lang="en-US" altLang="en-US" sz="2000"/>
              <a:t>Greater complexity, difficult to configure</a:t>
            </a:r>
          </a:p>
          <a:p>
            <a:pPr marL="300038" lvl="1" indent="-185738" defTabSz="720725">
              <a:lnSpc>
                <a:spcPct val="120000"/>
              </a:lnSpc>
            </a:pPr>
            <a:r>
              <a:rPr lang="en-US" altLang="en-US" sz="2000"/>
              <a:t>Higher percentages of false alerts</a:t>
            </a:r>
            <a:endParaRPr lang="en-US" altLang="en-US" sz="1000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0A14A32A-8F4D-8C3B-95F2-D71F4D72C0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70A30B0-638C-8099-8B12-5D8189DBE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Network-based IDS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CEB3A4D1-0469-505E-D20E-3CC44003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95400"/>
            <a:ext cx="3036888" cy="253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19" name="Rectangle 3">
            <a:extLst>
              <a:ext uri="{FF2B5EF4-FFF2-40B4-BE49-F238E27FC236}">
                <a16:creationId xmlns:a16="http://schemas.microsoft.com/office/drawing/2014/main" id="{B4E60357-1825-9BE6-9168-E21D39EE2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57150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NIDS examine raw packets in the network passively and triggers alerts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Easy deployment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Unobtrusive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Difficult to evade if done at low level of network operation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Disadvantages?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Fail Open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Different hosts process packets differently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NIDS needs to create traffic seen at the end host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Need to have the complete network topology and complete host behavior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1B7B92B-4839-BDD4-CEBF-739DBD3C4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94D32B8B-B5CF-21F1-08C0-4597DB4CC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Host-based IDS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B60814A-AAB6-CAC0-1BC2-D6FFD5D2E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Characteristics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Runs on single host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Can analyze audit-trails, logs, integrity of files and directories, etc.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Advantages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More accurate than NIDS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Less volume of traffic so less overhead</a:t>
            </a:r>
          </a:p>
          <a:p>
            <a:pPr>
              <a:lnSpc>
                <a:spcPct val="120000"/>
              </a:lnSpc>
            </a:pPr>
            <a:r>
              <a:rPr lang="en-US" altLang="en-US"/>
              <a:t>Disadvantages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Deployment is expensive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What happens when host get compromised?</a:t>
            </a:r>
          </a:p>
        </p:txBody>
      </p:sp>
      <p:pic>
        <p:nvPicPr>
          <p:cNvPr id="81924" name="Picture 4">
            <a:extLst>
              <a:ext uri="{FF2B5EF4-FFF2-40B4-BE49-F238E27FC236}">
                <a16:creationId xmlns:a16="http://schemas.microsoft.com/office/drawing/2014/main" id="{30CC39E0-B13A-F95E-1DAA-1040AD900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1" y="2743200"/>
            <a:ext cx="18827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D4ABB4D-D555-39DE-6E0F-CF9DCAB44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157C186-DDC8-3534-488C-91072A308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65069AA-8D54-5AFE-6CE9-C360F1306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TCP/IP security vulnerabilities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Spoofing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Flooding attacks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TCP session poisoning</a:t>
            </a:r>
          </a:p>
          <a:p>
            <a:pPr>
              <a:lnSpc>
                <a:spcPct val="80000"/>
              </a:lnSpc>
            </a:pPr>
            <a:r>
              <a:rPr lang="en-US" altLang="en-US"/>
              <a:t>DOS and D-DOS</a:t>
            </a:r>
          </a:p>
          <a:p>
            <a:pPr>
              <a:lnSpc>
                <a:spcPct val="80000"/>
              </a:lnSpc>
            </a:pPr>
            <a:r>
              <a:rPr lang="en-US" altLang="en-US"/>
              <a:t>Firewalls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Packet Filters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Proxy</a:t>
            </a:r>
          </a:p>
          <a:p>
            <a:pPr>
              <a:lnSpc>
                <a:spcPct val="80000"/>
              </a:lnSpc>
            </a:pPr>
            <a:r>
              <a:rPr lang="en-US" altLang="en-US"/>
              <a:t>IDS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Signature and Anomaly IDS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NIDS and HIDS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D1BC0C6C-0D2F-A0AF-61D0-48F1BD62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8E55E-C31E-F2EF-5915-E37F3D2C1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9B41ABCD-DAD8-AD80-8829-447585D54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837090" y="2181426"/>
            <a:ext cx="4009745" cy="399763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E03ABDC-A8F0-BBDF-9657-A3741D7CA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7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0D91B07-24BC-24D8-DFE1-5E0BFBBAE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Flaws in IP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8A7D6B-2B4C-E7A8-D196-BDFF23E54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The IP addresses are filled in by the originating host</a:t>
            </a:r>
          </a:p>
          <a:p>
            <a:pPr lvl="1"/>
            <a:r>
              <a:rPr lang="en-US" altLang="en-US" sz="2000"/>
              <a:t>Address spoofing</a:t>
            </a:r>
          </a:p>
          <a:p>
            <a:r>
              <a:rPr lang="en-US" altLang="en-US" sz="2400"/>
              <a:t>Using source address for authentication</a:t>
            </a:r>
          </a:p>
          <a:p>
            <a:pPr lvl="1"/>
            <a:r>
              <a:rPr lang="en-US" altLang="en-US" sz="2000"/>
              <a:t>r-utilities (rlogin, rsh, rhosts etc..)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4B8B52B4-DB7C-B956-7B55-161AE5DEC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4" y="4768850"/>
            <a:ext cx="2439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DF016674-01B6-849A-E849-3CB9D2BB7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4563" y="6057900"/>
            <a:ext cx="2368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Cloud">
            <a:extLst>
              <a:ext uri="{FF2B5EF4-FFF2-40B4-BE49-F238E27FC236}">
                <a16:creationId xmlns:a16="http://schemas.microsoft.com/office/drawing/2014/main" id="{8DBD7B7F-E550-97DA-0F81-ED91B3F633CE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1905001" y="4972050"/>
            <a:ext cx="1363663" cy="863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/>
              <a:t>Internet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9040C88-DE54-42F7-37FD-61D523A77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4225926"/>
            <a:ext cx="933450" cy="27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2.1.1.1</a:t>
            </a: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66F32FB-2086-145E-AEA9-1A8831366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4191001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897D1358-316B-05FC-8123-6B03D055C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2325" y="4497388"/>
            <a:ext cx="0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743761F-B1DA-B9B6-9B87-997597B8DE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5789" y="4768851"/>
            <a:ext cx="358775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C7B704CB-44F6-26CC-7C5F-3B8C1324B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763" y="5649914"/>
            <a:ext cx="431800" cy="40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71BACC52-3CC3-83DB-2761-CBDA79B9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0" y="6329364"/>
            <a:ext cx="933450" cy="269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1.1.1.1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18504AAF-0E5C-FB39-1724-9602C08A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6329364"/>
            <a:ext cx="933450" cy="269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1.1.1.2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6A482A77-BEFB-2331-CC8A-FBAB7DE8F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6213" y="6057901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5" name="Line 15">
            <a:extLst>
              <a:ext uri="{FF2B5EF4-FFF2-40B4-BE49-F238E27FC236}">
                <a16:creationId xmlns:a16="http://schemas.microsoft.com/office/drawing/2014/main" id="{3D524B24-A2D8-E961-B377-B779E7A7B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875" y="6057901"/>
            <a:ext cx="0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A9760ABE-AFE1-C1DE-8092-8EBFD5CE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13" y="6292850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id="{2C83805D-D361-2C9E-6D6F-E64419C5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632936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5138" name="Rectangle 18">
            <a:extLst>
              <a:ext uri="{FF2B5EF4-FFF2-40B4-BE49-F238E27FC236}">
                <a16:creationId xmlns:a16="http://schemas.microsoft.com/office/drawing/2014/main" id="{9F45E992-3880-3EEC-A743-8D677908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550" y="5514976"/>
            <a:ext cx="933450" cy="2714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1.1.1.3</a:t>
            </a:r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36AD86B7-B33C-E2C9-D04B-745BA9A8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25" y="5480050"/>
            <a:ext cx="314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0E006316-26E5-84A7-229F-03879A474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14800"/>
            <a:ext cx="3352800" cy="215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Can A claim it is B to the server S?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/>
              <a:t>ARP Spoofing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Can C claim it is B to the server S?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/>
              <a:t>Source Routing</a:t>
            </a:r>
          </a:p>
        </p:txBody>
      </p:sp>
      <p:sp>
        <p:nvSpPr>
          <p:cNvPr id="5144" name="Line 24">
            <a:extLst>
              <a:ext uri="{FF2B5EF4-FFF2-40B4-BE49-F238E27FC236}">
                <a16:creationId xmlns:a16="http://schemas.microsoft.com/office/drawing/2014/main" id="{DD4118D8-70AA-41EB-E3E0-D4DBFB2A8A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79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F9C4CE8A-1BC4-9977-279C-C4CC2C76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0E8E294-8C85-8B0F-4862-3ADBD393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Flaws in IP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B409797-0D6B-FF6C-CFF6-9D7AE4E77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IP fragmentation attack</a:t>
            </a:r>
          </a:p>
          <a:p>
            <a:pPr lvl="1"/>
            <a:r>
              <a:rPr lang="en-US" altLang="en-US"/>
              <a:t>End hosts need to keep the fragments till all the fragments arrive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Traffic amplification attack</a:t>
            </a:r>
          </a:p>
          <a:p>
            <a:pPr lvl="1"/>
            <a:r>
              <a:rPr lang="en-US" altLang="en-US"/>
              <a:t>IP allows broadcast destination</a:t>
            </a:r>
          </a:p>
          <a:p>
            <a:pPr lvl="1"/>
            <a:r>
              <a:rPr lang="en-US" altLang="en-US"/>
              <a:t>Problems?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06B9DEC6-6FB2-636A-CBF6-699C7AAE7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3E52ADC-060F-C5D5-B402-70A46A252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Ping Flood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E6B61567-FB8A-1156-34A6-FC1A308A7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971800"/>
            <a:ext cx="2895600" cy="4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1500"/>
              </a:spcBef>
              <a:buClr>
                <a:srgbClr val="000000"/>
              </a:buClr>
              <a:buSzPct val="100000"/>
            </a:pPr>
            <a:r>
              <a:rPr lang="en-GB" altLang="en-US" sz="2400"/>
              <a:t>Attacking System</a:t>
            </a:r>
          </a:p>
        </p:txBody>
      </p:sp>
      <p:pic>
        <p:nvPicPr>
          <p:cNvPr id="51205" name="Picture 5">
            <a:extLst>
              <a:ext uri="{FF2B5EF4-FFF2-40B4-BE49-F238E27FC236}">
                <a16:creationId xmlns:a16="http://schemas.microsoft.com/office/drawing/2014/main" id="{51B6DF21-0B93-F7A2-BF78-B6081055A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00201"/>
            <a:ext cx="144780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51207" name="Group 7">
            <a:extLst>
              <a:ext uri="{FF2B5EF4-FFF2-40B4-BE49-F238E27FC236}">
                <a16:creationId xmlns:a16="http://schemas.microsoft.com/office/drawing/2014/main" id="{82DF474E-DA67-B765-D29E-7E32E9C09128}"/>
              </a:ext>
            </a:extLst>
          </p:cNvPr>
          <p:cNvGrpSpPr>
            <a:grpSpLocks/>
          </p:cNvGrpSpPr>
          <p:nvPr/>
        </p:nvGrpSpPr>
        <p:grpSpPr bwMode="auto">
          <a:xfrm>
            <a:off x="3352801" y="2209801"/>
            <a:ext cx="2284413" cy="303213"/>
            <a:chOff x="1584" y="1425"/>
            <a:chExt cx="1439" cy="191"/>
          </a:xfrm>
        </p:grpSpPr>
        <p:sp>
          <p:nvSpPr>
            <p:cNvPr id="51208" name="Freeform 8">
              <a:extLst>
                <a:ext uri="{FF2B5EF4-FFF2-40B4-BE49-F238E27FC236}">
                  <a16:creationId xmlns:a16="http://schemas.microsoft.com/office/drawing/2014/main" id="{002115FC-2302-D978-8B7F-0FB9A8614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425"/>
              <a:ext cx="1215" cy="192"/>
            </a:xfrm>
            <a:custGeom>
              <a:avLst/>
              <a:gdLst>
                <a:gd name="T0" fmla="*/ 0 w 5359"/>
                <a:gd name="T1" fmla="*/ 238 h 848"/>
                <a:gd name="T2" fmla="*/ 3157 w 5359"/>
                <a:gd name="T3" fmla="*/ 238 h 848"/>
                <a:gd name="T4" fmla="*/ 3157 w 5359"/>
                <a:gd name="T5" fmla="*/ 0 h 848"/>
                <a:gd name="T6" fmla="*/ 5358 w 5359"/>
                <a:gd name="T7" fmla="*/ 423 h 848"/>
                <a:gd name="T8" fmla="*/ 3157 w 5359"/>
                <a:gd name="T9" fmla="*/ 847 h 848"/>
                <a:gd name="T10" fmla="*/ 3157 w 5359"/>
                <a:gd name="T11" fmla="*/ 609 h 848"/>
                <a:gd name="T12" fmla="*/ 0 w 5359"/>
                <a:gd name="T13" fmla="*/ 609 h 848"/>
                <a:gd name="T14" fmla="*/ 0 w 5359"/>
                <a:gd name="T15" fmla="*/ 23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9" h="848">
                  <a:moveTo>
                    <a:pt x="0" y="238"/>
                  </a:moveTo>
                  <a:lnTo>
                    <a:pt x="3157" y="238"/>
                  </a:lnTo>
                  <a:lnTo>
                    <a:pt x="3157" y="0"/>
                  </a:lnTo>
                  <a:lnTo>
                    <a:pt x="5358" y="423"/>
                  </a:lnTo>
                  <a:lnTo>
                    <a:pt x="3157" y="847"/>
                  </a:lnTo>
                  <a:lnTo>
                    <a:pt x="3157" y="609"/>
                  </a:lnTo>
                  <a:lnTo>
                    <a:pt x="0" y="609"/>
                  </a:lnTo>
                  <a:lnTo>
                    <a:pt x="0" y="238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09" name="Freeform 9">
              <a:extLst>
                <a:ext uri="{FF2B5EF4-FFF2-40B4-BE49-F238E27FC236}">
                  <a16:creationId xmlns:a16="http://schemas.microsoft.com/office/drawing/2014/main" id="{2AA9A2EB-B7DE-9E0E-8A6F-85F42659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79"/>
              <a:ext cx="45" cy="84"/>
            </a:xfrm>
            <a:custGeom>
              <a:avLst/>
              <a:gdLst>
                <a:gd name="T0" fmla="*/ 0 w 199"/>
                <a:gd name="T1" fmla="*/ 0 h 372"/>
                <a:gd name="T2" fmla="*/ 198 w 199"/>
                <a:gd name="T3" fmla="*/ 0 h 372"/>
                <a:gd name="T4" fmla="*/ 198 w 199"/>
                <a:gd name="T5" fmla="*/ 371 h 372"/>
                <a:gd name="T6" fmla="*/ 0 w 199"/>
                <a:gd name="T7" fmla="*/ 371 h 372"/>
                <a:gd name="T8" fmla="*/ 0 w 199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72">
                  <a:moveTo>
                    <a:pt x="0" y="0"/>
                  </a:moveTo>
                  <a:lnTo>
                    <a:pt x="198" y="0"/>
                  </a:lnTo>
                  <a:lnTo>
                    <a:pt x="198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10" name="Freeform 10">
              <a:extLst>
                <a:ext uri="{FF2B5EF4-FFF2-40B4-BE49-F238E27FC236}">
                  <a16:creationId xmlns:a16="http://schemas.microsoft.com/office/drawing/2014/main" id="{7B30DB55-86F4-490F-C887-BF80899D5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479"/>
              <a:ext cx="90" cy="84"/>
            </a:xfrm>
            <a:custGeom>
              <a:avLst/>
              <a:gdLst>
                <a:gd name="T0" fmla="*/ 0 w 398"/>
                <a:gd name="T1" fmla="*/ 0 h 372"/>
                <a:gd name="T2" fmla="*/ 397 w 398"/>
                <a:gd name="T3" fmla="*/ 0 h 372"/>
                <a:gd name="T4" fmla="*/ 397 w 398"/>
                <a:gd name="T5" fmla="*/ 371 h 372"/>
                <a:gd name="T6" fmla="*/ 0 w 398"/>
                <a:gd name="T7" fmla="*/ 371 h 372"/>
                <a:gd name="T8" fmla="*/ 0 w 398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72">
                  <a:moveTo>
                    <a:pt x="0" y="0"/>
                  </a:moveTo>
                  <a:lnTo>
                    <a:pt x="397" y="0"/>
                  </a:lnTo>
                  <a:lnTo>
                    <a:pt x="397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51239" name="Cloud">
            <a:extLst>
              <a:ext uri="{FF2B5EF4-FFF2-40B4-BE49-F238E27FC236}">
                <a16:creationId xmlns:a16="http://schemas.microsoft.com/office/drawing/2014/main" id="{09FFE6E5-71E4-2175-327E-4988BCECDFE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562600" y="1524001"/>
            <a:ext cx="2514600" cy="15922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/>
              <a:t>Internet</a:t>
            </a:r>
          </a:p>
        </p:txBody>
      </p:sp>
      <p:grpSp>
        <p:nvGrpSpPr>
          <p:cNvPr id="51249" name="Group 49">
            <a:extLst>
              <a:ext uri="{FF2B5EF4-FFF2-40B4-BE49-F238E27FC236}">
                <a16:creationId xmlns:a16="http://schemas.microsoft.com/office/drawing/2014/main" id="{933EB509-E087-E414-1E3A-087004744DA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1" y="2667001"/>
            <a:ext cx="1533525" cy="2100263"/>
            <a:chOff x="3915" y="1784"/>
            <a:chExt cx="966" cy="1323"/>
          </a:xfrm>
        </p:grpSpPr>
        <p:grpSp>
          <p:nvGrpSpPr>
            <p:cNvPr id="51250" name="Group 50">
              <a:extLst>
                <a:ext uri="{FF2B5EF4-FFF2-40B4-BE49-F238E27FC236}">
                  <a16:creationId xmlns:a16="http://schemas.microsoft.com/office/drawing/2014/main" id="{60CDA29B-303D-98F4-8E13-4E6C0C1F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" y="1784"/>
              <a:ext cx="678" cy="1035"/>
              <a:chOff x="3915" y="1784"/>
              <a:chExt cx="678" cy="1035"/>
            </a:xfrm>
          </p:grpSpPr>
          <p:sp>
            <p:nvSpPr>
              <p:cNvPr id="51251" name="Freeform 51">
                <a:extLst>
                  <a:ext uri="{FF2B5EF4-FFF2-40B4-BE49-F238E27FC236}">
                    <a16:creationId xmlns:a16="http://schemas.microsoft.com/office/drawing/2014/main" id="{020A0A89-A8F5-1412-6330-DFF47D68A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942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2" name="Freeform 52">
                <a:extLst>
                  <a:ext uri="{FF2B5EF4-FFF2-40B4-BE49-F238E27FC236}">
                    <a16:creationId xmlns:a16="http://schemas.microsoft.com/office/drawing/2014/main" id="{138CFF55-2993-EDF7-C3DD-7C9720214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1784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3" name="Freeform 53">
                <a:extLst>
                  <a:ext uri="{FF2B5EF4-FFF2-40B4-BE49-F238E27FC236}">
                    <a16:creationId xmlns:a16="http://schemas.microsoft.com/office/drawing/2014/main" id="{A9D46058-23BF-4862-D5DC-B27526A8E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847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54" name="Group 54">
              <a:extLst>
                <a:ext uri="{FF2B5EF4-FFF2-40B4-BE49-F238E27FC236}">
                  <a16:creationId xmlns:a16="http://schemas.microsoft.com/office/drawing/2014/main" id="{C561D982-50D4-14B4-40C0-9F7CE06F5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1880"/>
              <a:ext cx="678" cy="1035"/>
              <a:chOff x="4011" y="1880"/>
              <a:chExt cx="678" cy="1035"/>
            </a:xfrm>
          </p:grpSpPr>
          <p:sp>
            <p:nvSpPr>
              <p:cNvPr id="51255" name="Freeform 55">
                <a:extLst>
                  <a:ext uri="{FF2B5EF4-FFF2-40B4-BE49-F238E27FC236}">
                    <a16:creationId xmlns:a16="http://schemas.microsoft.com/office/drawing/2014/main" id="{3D0BD136-C809-030B-04BE-BACD4A91B7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2038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6" name="Freeform 56">
                <a:extLst>
                  <a:ext uri="{FF2B5EF4-FFF2-40B4-BE49-F238E27FC236}">
                    <a16:creationId xmlns:a16="http://schemas.microsoft.com/office/drawing/2014/main" id="{ACCCED32-5EA2-C0B3-1FC5-FB09C346A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880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57" name="Freeform 57">
                <a:extLst>
                  <a:ext uri="{FF2B5EF4-FFF2-40B4-BE49-F238E27FC236}">
                    <a16:creationId xmlns:a16="http://schemas.microsoft.com/office/drawing/2014/main" id="{22133DD4-A530-AF9F-89A4-FFE2D172F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1943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58" name="Group 58">
              <a:extLst>
                <a:ext uri="{FF2B5EF4-FFF2-40B4-BE49-F238E27FC236}">
                  <a16:creationId xmlns:a16="http://schemas.microsoft.com/office/drawing/2014/main" id="{3FD10342-94C3-475F-A907-B1508A01F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976"/>
              <a:ext cx="677" cy="1035"/>
              <a:chOff x="4108" y="1976"/>
              <a:chExt cx="677" cy="1035"/>
            </a:xfrm>
          </p:grpSpPr>
          <p:sp>
            <p:nvSpPr>
              <p:cNvPr id="51259" name="Freeform 59">
                <a:extLst>
                  <a:ext uri="{FF2B5EF4-FFF2-40B4-BE49-F238E27FC236}">
                    <a16:creationId xmlns:a16="http://schemas.microsoft.com/office/drawing/2014/main" id="{AB2A697D-6066-5306-F224-D7C6D3C93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134"/>
                <a:ext cx="578" cy="878"/>
              </a:xfrm>
              <a:custGeom>
                <a:avLst/>
                <a:gdLst>
                  <a:gd name="T0" fmla="*/ 312 w 2548"/>
                  <a:gd name="T1" fmla="*/ 0 h 3871"/>
                  <a:gd name="T2" fmla="*/ 1721 w 2548"/>
                  <a:gd name="T3" fmla="*/ 2222 h 3871"/>
                  <a:gd name="T4" fmla="*/ 1922 w 2548"/>
                  <a:gd name="T5" fmla="*/ 2094 h 3871"/>
                  <a:gd name="T6" fmla="*/ 2547 w 2548"/>
                  <a:gd name="T7" fmla="*/ 3870 h 3871"/>
                  <a:gd name="T8" fmla="*/ 1207 w 2548"/>
                  <a:gd name="T9" fmla="*/ 2548 h 3871"/>
                  <a:gd name="T10" fmla="*/ 1408 w 2548"/>
                  <a:gd name="T11" fmla="*/ 2420 h 3871"/>
                  <a:gd name="T12" fmla="*/ 0 w 2548"/>
                  <a:gd name="T13" fmla="*/ 198 h 3871"/>
                  <a:gd name="T14" fmla="*/ 312 w 2548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8" h="3871">
                    <a:moveTo>
                      <a:pt x="312" y="0"/>
                    </a:moveTo>
                    <a:lnTo>
                      <a:pt x="1721" y="2222"/>
                    </a:lnTo>
                    <a:lnTo>
                      <a:pt x="1922" y="2094"/>
                    </a:lnTo>
                    <a:lnTo>
                      <a:pt x="2547" y="3870"/>
                    </a:lnTo>
                    <a:lnTo>
                      <a:pt x="1207" y="2548"/>
                    </a:lnTo>
                    <a:lnTo>
                      <a:pt x="1408" y="2420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0" name="Freeform 60">
                <a:extLst>
                  <a:ext uri="{FF2B5EF4-FFF2-40B4-BE49-F238E27FC236}">
                    <a16:creationId xmlns:a16="http://schemas.microsoft.com/office/drawing/2014/main" id="{3D5E3533-E549-73AB-CD0B-CFB0AE27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1976"/>
                <a:ext cx="91" cy="77"/>
              </a:xfrm>
              <a:custGeom>
                <a:avLst/>
                <a:gdLst>
                  <a:gd name="T0" fmla="*/ 312 w 401"/>
                  <a:gd name="T1" fmla="*/ 0 h 338"/>
                  <a:gd name="T2" fmla="*/ 400 w 401"/>
                  <a:gd name="T3" fmla="*/ 139 h 338"/>
                  <a:gd name="T4" fmla="*/ 88 w 401"/>
                  <a:gd name="T5" fmla="*/ 337 h 338"/>
                  <a:gd name="T6" fmla="*/ 0 w 401"/>
                  <a:gd name="T7" fmla="*/ 198 h 338"/>
                  <a:gd name="T8" fmla="*/ 312 w 40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38">
                    <a:moveTo>
                      <a:pt x="312" y="0"/>
                    </a:moveTo>
                    <a:lnTo>
                      <a:pt x="400" y="139"/>
                    </a:lnTo>
                    <a:lnTo>
                      <a:pt x="88" y="337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1" name="Freeform 61">
                <a:extLst>
                  <a:ext uri="{FF2B5EF4-FFF2-40B4-BE49-F238E27FC236}">
                    <a16:creationId xmlns:a16="http://schemas.microsoft.com/office/drawing/2014/main" id="{931F3129-271A-E95D-853B-655A977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2039"/>
                <a:ext cx="111" cy="108"/>
              </a:xfrm>
              <a:custGeom>
                <a:avLst/>
                <a:gdLst>
                  <a:gd name="T0" fmla="*/ 313 w 491"/>
                  <a:gd name="T1" fmla="*/ 0 h 478"/>
                  <a:gd name="T2" fmla="*/ 490 w 491"/>
                  <a:gd name="T3" fmla="*/ 279 h 478"/>
                  <a:gd name="T4" fmla="*/ 178 w 491"/>
                  <a:gd name="T5" fmla="*/ 477 h 478"/>
                  <a:gd name="T6" fmla="*/ 0 w 491"/>
                  <a:gd name="T7" fmla="*/ 198 h 478"/>
                  <a:gd name="T8" fmla="*/ 313 w 491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478">
                    <a:moveTo>
                      <a:pt x="313" y="0"/>
                    </a:moveTo>
                    <a:lnTo>
                      <a:pt x="490" y="279"/>
                    </a:lnTo>
                    <a:lnTo>
                      <a:pt x="178" y="477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62" name="Group 62">
              <a:extLst>
                <a:ext uri="{FF2B5EF4-FFF2-40B4-BE49-F238E27FC236}">
                  <a16:creationId xmlns:a16="http://schemas.microsoft.com/office/drawing/2014/main" id="{B759B61D-6850-FDD5-E9BF-38351C7FE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" y="2072"/>
              <a:ext cx="678" cy="1035"/>
              <a:chOff x="4203" y="2072"/>
              <a:chExt cx="678" cy="1035"/>
            </a:xfrm>
          </p:grpSpPr>
          <p:sp>
            <p:nvSpPr>
              <p:cNvPr id="51263" name="Freeform 63">
                <a:extLst>
                  <a:ext uri="{FF2B5EF4-FFF2-40B4-BE49-F238E27FC236}">
                    <a16:creationId xmlns:a16="http://schemas.microsoft.com/office/drawing/2014/main" id="{02F7E88F-4430-3682-D8DA-E62DC1D33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2230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4" name="Freeform 64">
                <a:extLst>
                  <a:ext uri="{FF2B5EF4-FFF2-40B4-BE49-F238E27FC236}">
                    <a16:creationId xmlns:a16="http://schemas.microsoft.com/office/drawing/2014/main" id="{78C95A90-35B7-8DDE-CCFA-75A14FE1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072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65" name="Freeform 65">
                <a:extLst>
                  <a:ext uri="{FF2B5EF4-FFF2-40B4-BE49-F238E27FC236}">
                    <a16:creationId xmlns:a16="http://schemas.microsoft.com/office/drawing/2014/main" id="{28861F01-2116-DF18-0CA6-87A91C0D5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" y="2135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266" name="Cloud">
            <a:extLst>
              <a:ext uri="{FF2B5EF4-FFF2-40B4-BE49-F238E27FC236}">
                <a16:creationId xmlns:a16="http://schemas.microsoft.com/office/drawing/2014/main" id="{B8A4AE2E-A115-3828-E861-F0E5D38C3EC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8534400" y="4724400"/>
            <a:ext cx="1828800" cy="1371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 anchorCtr="1"/>
          <a:lstStyle/>
          <a:p>
            <a:r>
              <a:rPr lang="en-US" altLang="en-US" sz="1600"/>
              <a:t>Broadcast Enabled Network</a:t>
            </a:r>
          </a:p>
        </p:txBody>
      </p:sp>
      <p:grpSp>
        <p:nvGrpSpPr>
          <p:cNvPr id="51267" name="Group 67">
            <a:extLst>
              <a:ext uri="{FF2B5EF4-FFF2-40B4-BE49-F238E27FC236}">
                <a16:creationId xmlns:a16="http://schemas.microsoft.com/office/drawing/2014/main" id="{BF2AA450-0DB4-CD84-814A-C3FB269740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91000" y="3048000"/>
            <a:ext cx="1828800" cy="1828800"/>
            <a:chOff x="3915" y="1784"/>
            <a:chExt cx="966" cy="1323"/>
          </a:xfrm>
        </p:grpSpPr>
        <p:grpSp>
          <p:nvGrpSpPr>
            <p:cNvPr id="51268" name="Group 68">
              <a:extLst>
                <a:ext uri="{FF2B5EF4-FFF2-40B4-BE49-F238E27FC236}">
                  <a16:creationId xmlns:a16="http://schemas.microsoft.com/office/drawing/2014/main" id="{7B7A4570-F5A2-5D80-5361-601FAC5CC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5" y="1784"/>
              <a:ext cx="678" cy="1035"/>
              <a:chOff x="3915" y="1784"/>
              <a:chExt cx="678" cy="1035"/>
            </a:xfrm>
          </p:grpSpPr>
          <p:sp>
            <p:nvSpPr>
              <p:cNvPr id="51269" name="Freeform 69">
                <a:extLst>
                  <a:ext uri="{FF2B5EF4-FFF2-40B4-BE49-F238E27FC236}">
                    <a16:creationId xmlns:a16="http://schemas.microsoft.com/office/drawing/2014/main" id="{E92CD7FD-E0E9-A095-2DD7-51DAE8DB6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5" y="1942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0" name="Freeform 70">
                <a:extLst>
                  <a:ext uri="{FF2B5EF4-FFF2-40B4-BE49-F238E27FC236}">
                    <a16:creationId xmlns:a16="http://schemas.microsoft.com/office/drawing/2014/main" id="{87E1318D-8849-27B8-0D84-8521E50AB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1784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1" name="Freeform 71">
                <a:extLst>
                  <a:ext uri="{FF2B5EF4-FFF2-40B4-BE49-F238E27FC236}">
                    <a16:creationId xmlns:a16="http://schemas.microsoft.com/office/drawing/2014/main" id="{B57D0957-BE07-F303-EC39-7A68FAF7F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847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72" name="Group 72">
              <a:extLst>
                <a:ext uri="{FF2B5EF4-FFF2-40B4-BE49-F238E27FC236}">
                  <a16:creationId xmlns:a16="http://schemas.microsoft.com/office/drawing/2014/main" id="{80C80C05-C6D5-A4FD-F0D8-391418511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1880"/>
              <a:ext cx="678" cy="1035"/>
              <a:chOff x="4011" y="1880"/>
              <a:chExt cx="678" cy="1035"/>
            </a:xfrm>
          </p:grpSpPr>
          <p:sp>
            <p:nvSpPr>
              <p:cNvPr id="51273" name="Freeform 73">
                <a:extLst>
                  <a:ext uri="{FF2B5EF4-FFF2-40B4-BE49-F238E27FC236}">
                    <a16:creationId xmlns:a16="http://schemas.microsoft.com/office/drawing/2014/main" id="{E77F32B7-CA11-8069-342F-D0D14C844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2038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4" name="Freeform 74">
                <a:extLst>
                  <a:ext uri="{FF2B5EF4-FFF2-40B4-BE49-F238E27FC236}">
                    <a16:creationId xmlns:a16="http://schemas.microsoft.com/office/drawing/2014/main" id="{BE61D28D-7793-6B00-F614-E010897CC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1880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5" name="Freeform 75">
                <a:extLst>
                  <a:ext uri="{FF2B5EF4-FFF2-40B4-BE49-F238E27FC236}">
                    <a16:creationId xmlns:a16="http://schemas.microsoft.com/office/drawing/2014/main" id="{4094A02A-F189-6A4A-4224-0099E6482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1" y="1943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76" name="Group 76">
              <a:extLst>
                <a:ext uri="{FF2B5EF4-FFF2-40B4-BE49-F238E27FC236}">
                  <a16:creationId xmlns:a16="http://schemas.microsoft.com/office/drawing/2014/main" id="{FE2C58C4-C373-BFDB-3F39-AE706C218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8" y="1976"/>
              <a:ext cx="677" cy="1035"/>
              <a:chOff x="4108" y="1976"/>
              <a:chExt cx="677" cy="1035"/>
            </a:xfrm>
          </p:grpSpPr>
          <p:sp>
            <p:nvSpPr>
              <p:cNvPr id="51277" name="Freeform 77">
                <a:extLst>
                  <a:ext uri="{FF2B5EF4-FFF2-40B4-BE49-F238E27FC236}">
                    <a16:creationId xmlns:a16="http://schemas.microsoft.com/office/drawing/2014/main" id="{4A489021-1636-19EA-13E4-B0C4FD2B8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8" y="2134"/>
                <a:ext cx="578" cy="878"/>
              </a:xfrm>
              <a:custGeom>
                <a:avLst/>
                <a:gdLst>
                  <a:gd name="T0" fmla="*/ 312 w 2548"/>
                  <a:gd name="T1" fmla="*/ 0 h 3871"/>
                  <a:gd name="T2" fmla="*/ 1721 w 2548"/>
                  <a:gd name="T3" fmla="*/ 2222 h 3871"/>
                  <a:gd name="T4" fmla="*/ 1922 w 2548"/>
                  <a:gd name="T5" fmla="*/ 2094 h 3871"/>
                  <a:gd name="T6" fmla="*/ 2547 w 2548"/>
                  <a:gd name="T7" fmla="*/ 3870 h 3871"/>
                  <a:gd name="T8" fmla="*/ 1207 w 2548"/>
                  <a:gd name="T9" fmla="*/ 2548 h 3871"/>
                  <a:gd name="T10" fmla="*/ 1408 w 2548"/>
                  <a:gd name="T11" fmla="*/ 2420 h 3871"/>
                  <a:gd name="T12" fmla="*/ 0 w 2548"/>
                  <a:gd name="T13" fmla="*/ 198 h 3871"/>
                  <a:gd name="T14" fmla="*/ 312 w 2548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8" h="3871">
                    <a:moveTo>
                      <a:pt x="312" y="0"/>
                    </a:moveTo>
                    <a:lnTo>
                      <a:pt x="1721" y="2222"/>
                    </a:lnTo>
                    <a:lnTo>
                      <a:pt x="1922" y="2094"/>
                    </a:lnTo>
                    <a:lnTo>
                      <a:pt x="2547" y="3870"/>
                    </a:lnTo>
                    <a:lnTo>
                      <a:pt x="1207" y="2548"/>
                    </a:lnTo>
                    <a:lnTo>
                      <a:pt x="1408" y="2420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8" name="Freeform 78">
                <a:extLst>
                  <a:ext uri="{FF2B5EF4-FFF2-40B4-BE49-F238E27FC236}">
                    <a16:creationId xmlns:a16="http://schemas.microsoft.com/office/drawing/2014/main" id="{4E9F9B9F-36B3-3B5A-99F9-4688E4AC8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1976"/>
                <a:ext cx="91" cy="77"/>
              </a:xfrm>
              <a:custGeom>
                <a:avLst/>
                <a:gdLst>
                  <a:gd name="T0" fmla="*/ 312 w 401"/>
                  <a:gd name="T1" fmla="*/ 0 h 338"/>
                  <a:gd name="T2" fmla="*/ 400 w 401"/>
                  <a:gd name="T3" fmla="*/ 139 h 338"/>
                  <a:gd name="T4" fmla="*/ 88 w 401"/>
                  <a:gd name="T5" fmla="*/ 337 h 338"/>
                  <a:gd name="T6" fmla="*/ 0 w 401"/>
                  <a:gd name="T7" fmla="*/ 198 h 338"/>
                  <a:gd name="T8" fmla="*/ 312 w 401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338">
                    <a:moveTo>
                      <a:pt x="312" y="0"/>
                    </a:moveTo>
                    <a:lnTo>
                      <a:pt x="400" y="139"/>
                    </a:lnTo>
                    <a:lnTo>
                      <a:pt x="88" y="337"/>
                    </a:lnTo>
                    <a:lnTo>
                      <a:pt x="0" y="198"/>
                    </a:lnTo>
                    <a:lnTo>
                      <a:pt x="312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79" name="Freeform 79">
                <a:extLst>
                  <a:ext uri="{FF2B5EF4-FFF2-40B4-BE49-F238E27FC236}">
                    <a16:creationId xmlns:a16="http://schemas.microsoft.com/office/drawing/2014/main" id="{1A5DC714-F6EF-34D5-13B4-09B5C8AE7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7" y="2039"/>
                <a:ext cx="111" cy="108"/>
              </a:xfrm>
              <a:custGeom>
                <a:avLst/>
                <a:gdLst>
                  <a:gd name="T0" fmla="*/ 313 w 491"/>
                  <a:gd name="T1" fmla="*/ 0 h 478"/>
                  <a:gd name="T2" fmla="*/ 490 w 491"/>
                  <a:gd name="T3" fmla="*/ 279 h 478"/>
                  <a:gd name="T4" fmla="*/ 178 w 491"/>
                  <a:gd name="T5" fmla="*/ 477 h 478"/>
                  <a:gd name="T6" fmla="*/ 0 w 491"/>
                  <a:gd name="T7" fmla="*/ 198 h 478"/>
                  <a:gd name="T8" fmla="*/ 313 w 491"/>
                  <a:gd name="T9" fmla="*/ 0 h 4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1" h="478">
                    <a:moveTo>
                      <a:pt x="313" y="0"/>
                    </a:moveTo>
                    <a:lnTo>
                      <a:pt x="490" y="279"/>
                    </a:lnTo>
                    <a:lnTo>
                      <a:pt x="178" y="477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51280" name="Group 80">
              <a:extLst>
                <a:ext uri="{FF2B5EF4-FFF2-40B4-BE49-F238E27FC236}">
                  <a16:creationId xmlns:a16="http://schemas.microsoft.com/office/drawing/2014/main" id="{C9A9E7AA-E9BE-52FB-0C3A-079991865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" y="2072"/>
              <a:ext cx="678" cy="1035"/>
              <a:chOff x="4203" y="2072"/>
              <a:chExt cx="678" cy="1035"/>
            </a:xfrm>
          </p:grpSpPr>
          <p:sp>
            <p:nvSpPr>
              <p:cNvPr id="51281" name="Freeform 81">
                <a:extLst>
                  <a:ext uri="{FF2B5EF4-FFF2-40B4-BE49-F238E27FC236}">
                    <a16:creationId xmlns:a16="http://schemas.microsoft.com/office/drawing/2014/main" id="{116A2FC6-6056-F187-A939-5D84BEF20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2230"/>
                <a:ext cx="578" cy="878"/>
              </a:xfrm>
              <a:custGeom>
                <a:avLst/>
                <a:gdLst>
                  <a:gd name="T0" fmla="*/ 313 w 2549"/>
                  <a:gd name="T1" fmla="*/ 0 h 3871"/>
                  <a:gd name="T2" fmla="*/ 1722 w 2549"/>
                  <a:gd name="T3" fmla="*/ 2222 h 3871"/>
                  <a:gd name="T4" fmla="*/ 1923 w 2549"/>
                  <a:gd name="T5" fmla="*/ 2094 h 3871"/>
                  <a:gd name="T6" fmla="*/ 2548 w 2549"/>
                  <a:gd name="T7" fmla="*/ 3870 h 3871"/>
                  <a:gd name="T8" fmla="*/ 1208 w 2549"/>
                  <a:gd name="T9" fmla="*/ 2548 h 3871"/>
                  <a:gd name="T10" fmla="*/ 1409 w 2549"/>
                  <a:gd name="T11" fmla="*/ 2420 h 3871"/>
                  <a:gd name="T12" fmla="*/ 0 w 2549"/>
                  <a:gd name="T13" fmla="*/ 198 h 3871"/>
                  <a:gd name="T14" fmla="*/ 313 w 2549"/>
                  <a:gd name="T15" fmla="*/ 0 h 38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49" h="3871">
                    <a:moveTo>
                      <a:pt x="313" y="0"/>
                    </a:moveTo>
                    <a:lnTo>
                      <a:pt x="1722" y="2222"/>
                    </a:lnTo>
                    <a:lnTo>
                      <a:pt x="1923" y="2094"/>
                    </a:lnTo>
                    <a:lnTo>
                      <a:pt x="2548" y="3870"/>
                    </a:lnTo>
                    <a:lnTo>
                      <a:pt x="1208" y="2548"/>
                    </a:lnTo>
                    <a:lnTo>
                      <a:pt x="1409" y="2420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82" name="Freeform 82">
                <a:extLst>
                  <a:ext uri="{FF2B5EF4-FFF2-40B4-BE49-F238E27FC236}">
                    <a16:creationId xmlns:a16="http://schemas.microsoft.com/office/drawing/2014/main" id="{464076FD-8FED-9952-9137-2609FC6A1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072"/>
                <a:ext cx="91" cy="77"/>
              </a:xfrm>
              <a:custGeom>
                <a:avLst/>
                <a:gdLst>
                  <a:gd name="T0" fmla="*/ 314 w 403"/>
                  <a:gd name="T1" fmla="*/ 0 h 339"/>
                  <a:gd name="T2" fmla="*/ 402 w 403"/>
                  <a:gd name="T3" fmla="*/ 139 h 339"/>
                  <a:gd name="T4" fmla="*/ 89 w 403"/>
                  <a:gd name="T5" fmla="*/ 338 h 339"/>
                  <a:gd name="T6" fmla="*/ 0 w 403"/>
                  <a:gd name="T7" fmla="*/ 199 h 339"/>
                  <a:gd name="T8" fmla="*/ 314 w 403"/>
                  <a:gd name="T9" fmla="*/ 0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3" h="339">
                    <a:moveTo>
                      <a:pt x="314" y="0"/>
                    </a:moveTo>
                    <a:lnTo>
                      <a:pt x="402" y="139"/>
                    </a:lnTo>
                    <a:lnTo>
                      <a:pt x="89" y="338"/>
                    </a:lnTo>
                    <a:lnTo>
                      <a:pt x="0" y="199"/>
                    </a:lnTo>
                    <a:lnTo>
                      <a:pt x="314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83" name="Freeform 83">
                <a:extLst>
                  <a:ext uri="{FF2B5EF4-FFF2-40B4-BE49-F238E27FC236}">
                    <a16:creationId xmlns:a16="http://schemas.microsoft.com/office/drawing/2014/main" id="{45AA6A5B-572B-ED19-ADFF-A3155DD32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3" y="2135"/>
                <a:ext cx="112" cy="109"/>
              </a:xfrm>
              <a:custGeom>
                <a:avLst/>
                <a:gdLst>
                  <a:gd name="T0" fmla="*/ 313 w 492"/>
                  <a:gd name="T1" fmla="*/ 0 h 479"/>
                  <a:gd name="T2" fmla="*/ 491 w 492"/>
                  <a:gd name="T3" fmla="*/ 279 h 479"/>
                  <a:gd name="T4" fmla="*/ 177 w 492"/>
                  <a:gd name="T5" fmla="*/ 478 h 479"/>
                  <a:gd name="T6" fmla="*/ 0 w 492"/>
                  <a:gd name="T7" fmla="*/ 198 h 479"/>
                  <a:gd name="T8" fmla="*/ 313 w 492"/>
                  <a:gd name="T9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2" h="479">
                    <a:moveTo>
                      <a:pt x="313" y="0"/>
                    </a:moveTo>
                    <a:lnTo>
                      <a:pt x="491" y="279"/>
                    </a:lnTo>
                    <a:lnTo>
                      <a:pt x="177" y="478"/>
                    </a:lnTo>
                    <a:lnTo>
                      <a:pt x="0" y="198"/>
                    </a:lnTo>
                    <a:lnTo>
                      <a:pt x="313" y="0"/>
                    </a:lnTo>
                  </a:path>
                </a:pathLst>
              </a:custGeom>
              <a:solidFill>
                <a:srgbClr val="FF0000"/>
              </a:solidFill>
              <a:ln w="1257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  <p:sp>
        <p:nvSpPr>
          <p:cNvPr id="51284" name="Text Box 84">
            <a:extLst>
              <a:ext uri="{FF2B5EF4-FFF2-40B4-BE49-F238E27FC236}">
                <a16:creationId xmlns:a16="http://schemas.microsoft.com/office/drawing/2014/main" id="{33129A34-7C4D-9CB8-75CD-9531F028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843588"/>
            <a:ext cx="2209800" cy="44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6000"/>
              </a:lnSpc>
              <a:spcBef>
                <a:spcPts val="1500"/>
              </a:spcBef>
              <a:buClr>
                <a:srgbClr val="000000"/>
              </a:buClr>
              <a:buSzPct val="100000"/>
            </a:pPr>
            <a:r>
              <a:rPr lang="en-GB" altLang="en-US" sz="2400"/>
              <a:t>Victim System</a:t>
            </a:r>
          </a:p>
        </p:txBody>
      </p:sp>
      <p:pic>
        <p:nvPicPr>
          <p:cNvPr id="51285" name="Picture 85">
            <a:extLst>
              <a:ext uri="{FF2B5EF4-FFF2-40B4-BE49-F238E27FC236}">
                <a16:creationId xmlns:a16="http://schemas.microsoft.com/office/drawing/2014/main" id="{869CEB48-904A-445E-403F-FC4A3AC2A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876800"/>
            <a:ext cx="1082675" cy="9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grpSp>
        <p:nvGrpSpPr>
          <p:cNvPr id="51286" name="Group 86">
            <a:extLst>
              <a:ext uri="{FF2B5EF4-FFF2-40B4-BE49-F238E27FC236}">
                <a16:creationId xmlns:a16="http://schemas.microsoft.com/office/drawing/2014/main" id="{0A8BEDE6-B891-1D19-E2AE-59908DEBBA66}"/>
              </a:ext>
            </a:extLst>
          </p:cNvPr>
          <p:cNvGrpSpPr>
            <a:grpSpLocks/>
          </p:cNvGrpSpPr>
          <p:nvPr/>
        </p:nvGrpSpPr>
        <p:grpSpPr bwMode="auto">
          <a:xfrm rot="3065834">
            <a:off x="7239001" y="3810001"/>
            <a:ext cx="2284413" cy="303213"/>
            <a:chOff x="1584" y="1425"/>
            <a:chExt cx="1439" cy="191"/>
          </a:xfrm>
        </p:grpSpPr>
        <p:sp>
          <p:nvSpPr>
            <p:cNvPr id="51287" name="Freeform 87">
              <a:extLst>
                <a:ext uri="{FF2B5EF4-FFF2-40B4-BE49-F238E27FC236}">
                  <a16:creationId xmlns:a16="http://schemas.microsoft.com/office/drawing/2014/main" id="{8E202F2A-19DE-BF35-F479-687FD4ED4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" y="1425"/>
              <a:ext cx="1215" cy="192"/>
            </a:xfrm>
            <a:custGeom>
              <a:avLst/>
              <a:gdLst>
                <a:gd name="T0" fmla="*/ 0 w 5359"/>
                <a:gd name="T1" fmla="*/ 238 h 848"/>
                <a:gd name="T2" fmla="*/ 3157 w 5359"/>
                <a:gd name="T3" fmla="*/ 238 h 848"/>
                <a:gd name="T4" fmla="*/ 3157 w 5359"/>
                <a:gd name="T5" fmla="*/ 0 h 848"/>
                <a:gd name="T6" fmla="*/ 5358 w 5359"/>
                <a:gd name="T7" fmla="*/ 423 h 848"/>
                <a:gd name="T8" fmla="*/ 3157 w 5359"/>
                <a:gd name="T9" fmla="*/ 847 h 848"/>
                <a:gd name="T10" fmla="*/ 3157 w 5359"/>
                <a:gd name="T11" fmla="*/ 609 h 848"/>
                <a:gd name="T12" fmla="*/ 0 w 5359"/>
                <a:gd name="T13" fmla="*/ 609 h 848"/>
                <a:gd name="T14" fmla="*/ 0 w 5359"/>
                <a:gd name="T15" fmla="*/ 238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59" h="848">
                  <a:moveTo>
                    <a:pt x="0" y="238"/>
                  </a:moveTo>
                  <a:lnTo>
                    <a:pt x="3157" y="238"/>
                  </a:lnTo>
                  <a:lnTo>
                    <a:pt x="3157" y="0"/>
                  </a:lnTo>
                  <a:lnTo>
                    <a:pt x="5358" y="423"/>
                  </a:lnTo>
                  <a:lnTo>
                    <a:pt x="3157" y="847"/>
                  </a:lnTo>
                  <a:lnTo>
                    <a:pt x="3157" y="609"/>
                  </a:lnTo>
                  <a:lnTo>
                    <a:pt x="0" y="609"/>
                  </a:lnTo>
                  <a:lnTo>
                    <a:pt x="0" y="238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88" name="Freeform 88">
              <a:extLst>
                <a:ext uri="{FF2B5EF4-FFF2-40B4-BE49-F238E27FC236}">
                  <a16:creationId xmlns:a16="http://schemas.microsoft.com/office/drawing/2014/main" id="{767DDB2F-51FA-5DF0-241C-48A80611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479"/>
              <a:ext cx="45" cy="84"/>
            </a:xfrm>
            <a:custGeom>
              <a:avLst/>
              <a:gdLst>
                <a:gd name="T0" fmla="*/ 0 w 199"/>
                <a:gd name="T1" fmla="*/ 0 h 372"/>
                <a:gd name="T2" fmla="*/ 198 w 199"/>
                <a:gd name="T3" fmla="*/ 0 h 372"/>
                <a:gd name="T4" fmla="*/ 198 w 199"/>
                <a:gd name="T5" fmla="*/ 371 h 372"/>
                <a:gd name="T6" fmla="*/ 0 w 199"/>
                <a:gd name="T7" fmla="*/ 371 h 372"/>
                <a:gd name="T8" fmla="*/ 0 w 199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372">
                  <a:moveTo>
                    <a:pt x="0" y="0"/>
                  </a:moveTo>
                  <a:lnTo>
                    <a:pt x="198" y="0"/>
                  </a:lnTo>
                  <a:lnTo>
                    <a:pt x="198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289" name="Freeform 89">
              <a:extLst>
                <a:ext uri="{FF2B5EF4-FFF2-40B4-BE49-F238E27FC236}">
                  <a16:creationId xmlns:a16="http://schemas.microsoft.com/office/drawing/2014/main" id="{C6571953-DFCC-E4AE-1CF1-269266E4D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1479"/>
              <a:ext cx="90" cy="84"/>
            </a:xfrm>
            <a:custGeom>
              <a:avLst/>
              <a:gdLst>
                <a:gd name="T0" fmla="*/ 0 w 398"/>
                <a:gd name="T1" fmla="*/ 0 h 372"/>
                <a:gd name="T2" fmla="*/ 397 w 398"/>
                <a:gd name="T3" fmla="*/ 0 h 372"/>
                <a:gd name="T4" fmla="*/ 397 w 398"/>
                <a:gd name="T5" fmla="*/ 371 h 372"/>
                <a:gd name="T6" fmla="*/ 0 w 398"/>
                <a:gd name="T7" fmla="*/ 371 h 372"/>
                <a:gd name="T8" fmla="*/ 0 w 398"/>
                <a:gd name="T9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72">
                  <a:moveTo>
                    <a:pt x="0" y="0"/>
                  </a:moveTo>
                  <a:lnTo>
                    <a:pt x="397" y="0"/>
                  </a:lnTo>
                  <a:lnTo>
                    <a:pt x="397" y="371"/>
                  </a:lnTo>
                  <a:lnTo>
                    <a:pt x="0" y="371"/>
                  </a:lnTo>
                  <a:lnTo>
                    <a:pt x="0" y="0"/>
                  </a:lnTo>
                </a:path>
              </a:pathLst>
            </a:custGeom>
            <a:solidFill>
              <a:srgbClr val="00CC99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7F0C888F-52F9-F1C2-09FE-550529A0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E8424A1-26C6-A153-CF6F-1FDA28999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ICMP Attacks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6C7F936-9EE7-7AC1-FEF5-C0A37DB83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No authentication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ICMP redirect message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cause the host to switch gateways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Benefit of doing this?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Man in the middle attack, sniffing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ICMP destination unreachable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cause the host to drop connection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ICMP echo request/reply</a:t>
            </a:r>
          </a:p>
          <a:p>
            <a:pPr>
              <a:lnSpc>
                <a:spcPct val="90000"/>
              </a:lnSpc>
            </a:pPr>
            <a:r>
              <a:rPr lang="en-US" altLang="en-US"/>
              <a:t>Many more…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http://www.sans.org/rr/whitepapers/threats/477.php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3FB23B5B-E3FC-8335-AFB3-FF1B5C93B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775E233-DE9E-24D0-8BEE-2CEB70EC1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Routing Attacks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77CFD76-C14C-BD6F-8A25-3B4A9F445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Distance Vector Routing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Announce 0 distance to all other nodes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Blackhole traffic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Eavesdrop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Link State Routing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drop links randomly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claim direct link to any other routers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 bit harder to attack than DV</a:t>
            </a:r>
          </a:p>
          <a:p>
            <a:pPr>
              <a:lnSpc>
                <a:spcPct val="90000"/>
              </a:lnSpc>
            </a:pPr>
            <a:r>
              <a:rPr lang="en-US" altLang="en-US"/>
              <a:t>BGP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ASes can announce arbitrary prefix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ASes can alter path</a:t>
            </a:r>
          </a:p>
        </p:txBody>
      </p:sp>
      <p:pic>
        <p:nvPicPr>
          <p:cNvPr id="2" name="Picture 1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66E96DFE-50EE-D4D5-C1BC-CC847593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504293" y="51769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" name="Picture 2" descr="A colorful logo with a white background&#10;&#10;Description automatically generated">
            <a:extLst>
              <a:ext uri="{FF2B5EF4-FFF2-40B4-BE49-F238E27FC236}">
                <a16:creationId xmlns:a16="http://schemas.microsoft.com/office/drawing/2014/main" id="{D227128C-6C55-2E0A-5A16-DA490174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10656693" y="5329310"/>
            <a:ext cx="1686184" cy="1681089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1939</Words>
  <Application>Microsoft Office PowerPoint</Application>
  <PresentationFormat>Widescreen</PresentationFormat>
  <Paragraphs>518</Paragraphs>
  <Slides>48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Network Based Threats</vt:lpstr>
      <vt:lpstr>Security Vulnerabilities</vt:lpstr>
      <vt:lpstr>Why?</vt:lpstr>
      <vt:lpstr>Security Flaws in IP</vt:lpstr>
      <vt:lpstr>Security Flaws in IP</vt:lpstr>
      <vt:lpstr>Ping Flood</vt:lpstr>
      <vt:lpstr>ICMP Attacks</vt:lpstr>
      <vt:lpstr>Routing Attacks</vt:lpstr>
      <vt:lpstr>TCP Attacks</vt:lpstr>
      <vt:lpstr>TCP Layer Attacks</vt:lpstr>
      <vt:lpstr>TCP Layer Attacks</vt:lpstr>
      <vt:lpstr>TCP Layer Attacks</vt:lpstr>
      <vt:lpstr>Application Layer Attacks</vt:lpstr>
      <vt:lpstr>An Example</vt:lpstr>
      <vt:lpstr>An Example</vt:lpstr>
      <vt:lpstr>An Example</vt:lpstr>
      <vt:lpstr>An Example</vt:lpstr>
      <vt:lpstr>Outline</vt:lpstr>
      <vt:lpstr>Denial of Service</vt:lpstr>
      <vt:lpstr>Denial of Service</vt:lpstr>
      <vt:lpstr>Simple DoS</vt:lpstr>
      <vt:lpstr>Coordinated DoS</vt:lpstr>
      <vt:lpstr>Distributed DoS</vt:lpstr>
      <vt:lpstr>Distributed DoS</vt:lpstr>
      <vt:lpstr>Outline</vt:lpstr>
      <vt:lpstr>Firewalls</vt:lpstr>
      <vt:lpstr>Firewalls (contd…)</vt:lpstr>
      <vt:lpstr>Packet Filters</vt:lpstr>
      <vt:lpstr>Packet Filters Contd.</vt:lpstr>
      <vt:lpstr>Packet Filters Contd.</vt:lpstr>
      <vt:lpstr>Typical Firewall Configuration</vt:lpstr>
      <vt:lpstr>Example Firewall Rules</vt:lpstr>
      <vt:lpstr>Sample Firewall Rule</vt:lpstr>
      <vt:lpstr>Default Firewall Rules</vt:lpstr>
      <vt:lpstr>Packet Filters</vt:lpstr>
      <vt:lpstr>Alternatives</vt:lpstr>
      <vt:lpstr>Alternatives</vt:lpstr>
      <vt:lpstr>Proxy Firewall</vt:lpstr>
      <vt:lpstr>Outline</vt:lpstr>
      <vt:lpstr>Intrusion Detection Systems</vt:lpstr>
      <vt:lpstr>Types of IDS</vt:lpstr>
      <vt:lpstr>Signature-based IDS</vt:lpstr>
      <vt:lpstr>Anomaly-based IDS</vt:lpstr>
      <vt:lpstr>Network-based IDS</vt:lpstr>
      <vt:lpstr>Host-based IDS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Narendra Kumar Dewangan</dc:creator>
  <cp:lastModifiedBy>Narendra Kumar Dewangan</cp:lastModifiedBy>
  <cp:revision>4</cp:revision>
  <dcterms:created xsi:type="dcterms:W3CDTF">2024-09-10T05:44:02Z</dcterms:created>
  <dcterms:modified xsi:type="dcterms:W3CDTF">2024-09-10T05:59:45Z</dcterms:modified>
</cp:coreProperties>
</file>