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7A17-68EC-6F18-F6B0-F6D01F837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D50134-63EB-F626-EF70-60336D2EF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AE6217-0D89-7AC6-8310-AED59764D6F9}"/>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5" name="Footer Placeholder 4">
            <a:extLst>
              <a:ext uri="{FF2B5EF4-FFF2-40B4-BE49-F238E27FC236}">
                <a16:creationId xmlns:a16="http://schemas.microsoft.com/office/drawing/2014/main" id="{DB1090B4-53DF-BA06-A6E9-4FAC38BCB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66876-FBD6-4B60-9D55-8A3663F68B26}"/>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422603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FD54-9A56-8479-EB64-EDEB73B0E3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8B1CD2-7EF4-42DD-2D25-5B44D0DB66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7BA59E-732B-2743-0310-282B2216CEE6}"/>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5" name="Footer Placeholder 4">
            <a:extLst>
              <a:ext uri="{FF2B5EF4-FFF2-40B4-BE49-F238E27FC236}">
                <a16:creationId xmlns:a16="http://schemas.microsoft.com/office/drawing/2014/main" id="{02F79A41-A466-EC0A-DB7B-C9513C287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F9DCD-65CA-4341-6954-C069DB6ABC6E}"/>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104573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DD2C-9CD9-C54B-0ADC-B76E9A3C81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3D99C9-F043-8E2B-97A9-C3A64F40B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5F79C-BC66-A096-AEA0-0BF592D7800C}"/>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5" name="Footer Placeholder 4">
            <a:extLst>
              <a:ext uri="{FF2B5EF4-FFF2-40B4-BE49-F238E27FC236}">
                <a16:creationId xmlns:a16="http://schemas.microsoft.com/office/drawing/2014/main" id="{EDCD6385-365E-1221-B147-7AFB0EE05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C4C3C-B4F5-070D-9CEC-C48213635C35}"/>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18555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8309-6F77-83BC-40FB-C074916000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D33FD-4134-FE03-1C49-A3D9117046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58F31-BD1B-DB58-D606-67F21749FC03}"/>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5" name="Footer Placeholder 4">
            <a:extLst>
              <a:ext uri="{FF2B5EF4-FFF2-40B4-BE49-F238E27FC236}">
                <a16:creationId xmlns:a16="http://schemas.microsoft.com/office/drawing/2014/main" id="{FED3A3C2-EC48-B55F-F97C-58F2C3912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96CA19-F92C-7E03-9F04-6A3FC2540315}"/>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198965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BD58-38F4-4A6A-A7B4-FC278AF8D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313FF3-6BED-5320-66C0-421F896F07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071E4-1AF6-CDA6-7EB1-FAF35B4A3741}"/>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5" name="Footer Placeholder 4">
            <a:extLst>
              <a:ext uri="{FF2B5EF4-FFF2-40B4-BE49-F238E27FC236}">
                <a16:creationId xmlns:a16="http://schemas.microsoft.com/office/drawing/2014/main" id="{474115B9-EA4B-960E-78BD-9B6ECE672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E0897-320A-0BDE-7280-E4C640838453}"/>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57942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9DD8-06ED-C969-9738-D4C7C9F851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8E37EA-22CC-AAB8-2730-DF9D24766F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ACB49B-D295-4B2C-23DB-2B3F5E9AC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BCB1F2-3F6F-B093-B31E-64D4DD80B816}"/>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6" name="Footer Placeholder 5">
            <a:extLst>
              <a:ext uri="{FF2B5EF4-FFF2-40B4-BE49-F238E27FC236}">
                <a16:creationId xmlns:a16="http://schemas.microsoft.com/office/drawing/2014/main" id="{2F137833-7104-84EB-A43B-BDD3640667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07F0CF-1CD2-D8E0-BD7F-20B6054675CE}"/>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12346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7707-49A2-FA4E-2344-EEAD032DE6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198790-DEBF-F5FC-75A0-B45373F12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489ED-C217-E303-C63A-E2577484A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5CECB2-A972-56E9-1ADC-17F171D653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548D9-B9BA-3943-A7A4-9799F5E41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B02752-8D05-5EB3-50EC-C3E0533E2C0D}"/>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8" name="Footer Placeholder 7">
            <a:extLst>
              <a:ext uri="{FF2B5EF4-FFF2-40B4-BE49-F238E27FC236}">
                <a16:creationId xmlns:a16="http://schemas.microsoft.com/office/drawing/2014/main" id="{D9161ECF-887F-67AF-31F2-F0C6B4A421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F74EB5-BCD8-012B-6A3B-5AEDA68780D7}"/>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281412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7C67-BC32-374A-5FC2-C0255EB724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3DA0C-82C4-A3D4-8192-694FC2AB2C72}"/>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4" name="Footer Placeholder 3">
            <a:extLst>
              <a:ext uri="{FF2B5EF4-FFF2-40B4-BE49-F238E27FC236}">
                <a16:creationId xmlns:a16="http://schemas.microsoft.com/office/drawing/2014/main" id="{F7894686-5F1B-DFEA-39E1-D1274AF5BE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CC8A29-E6E8-FB05-3489-088864ED5DAB}"/>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262075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7D80E-A88F-FD82-7A05-2D3A15D2075B}"/>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3" name="Footer Placeholder 2">
            <a:extLst>
              <a:ext uri="{FF2B5EF4-FFF2-40B4-BE49-F238E27FC236}">
                <a16:creationId xmlns:a16="http://schemas.microsoft.com/office/drawing/2014/main" id="{2BD0291E-7ACC-352C-3838-A49469A2AE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1C7CFE-9A75-0597-6CFF-C260D184A28E}"/>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296732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0B3C-6690-2642-12CF-CC474FB94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1DD001-A836-89A4-C795-108A7B43E6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3B89F6-E449-517D-67BE-1F1B4A9EB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46AAC-13A6-AFDF-C2A6-1C26D159A99C}"/>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6" name="Footer Placeholder 5">
            <a:extLst>
              <a:ext uri="{FF2B5EF4-FFF2-40B4-BE49-F238E27FC236}">
                <a16:creationId xmlns:a16="http://schemas.microsoft.com/office/drawing/2014/main" id="{7B47E99F-586D-D993-E9C5-3355951E57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9C126-99DC-717C-9F30-8036E0F4B1B2}"/>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363399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92EB-67E7-28F4-FD74-35DAB51C1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65A7B1-572A-A296-097F-EAB21788F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66A246-CB09-CD3C-8E0F-5F736AAD4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AF400-9A42-D371-E869-6E90454EDE5F}"/>
              </a:ext>
            </a:extLst>
          </p:cNvPr>
          <p:cNvSpPr>
            <a:spLocks noGrp="1"/>
          </p:cNvSpPr>
          <p:nvPr>
            <p:ph type="dt" sz="half" idx="10"/>
          </p:nvPr>
        </p:nvSpPr>
        <p:spPr/>
        <p:txBody>
          <a:bodyPr/>
          <a:lstStyle/>
          <a:p>
            <a:fld id="{90BFA7DD-FDD8-4814-8755-FDAA83AEBF5A}" type="datetimeFigureOut">
              <a:rPr lang="en-IN" smtClean="0"/>
              <a:t>10-09-2024</a:t>
            </a:fld>
            <a:endParaRPr lang="en-IN"/>
          </a:p>
        </p:txBody>
      </p:sp>
      <p:sp>
        <p:nvSpPr>
          <p:cNvPr id="6" name="Footer Placeholder 5">
            <a:extLst>
              <a:ext uri="{FF2B5EF4-FFF2-40B4-BE49-F238E27FC236}">
                <a16:creationId xmlns:a16="http://schemas.microsoft.com/office/drawing/2014/main" id="{0316429A-8CC8-7186-955E-0BD7E239E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0C0E95-BE22-480C-A7F9-EC792FAE5A70}"/>
              </a:ext>
            </a:extLst>
          </p:cNvPr>
          <p:cNvSpPr>
            <a:spLocks noGrp="1"/>
          </p:cNvSpPr>
          <p:nvPr>
            <p:ph type="sldNum" sz="quarter" idx="12"/>
          </p:nvPr>
        </p:nvSpPr>
        <p:spPr/>
        <p:txBody>
          <a:bodyPr/>
          <a:lstStyle/>
          <a:p>
            <a:fld id="{919E3645-9417-49C4-8403-7CD092CC26E7}" type="slidenum">
              <a:rPr lang="en-IN" smtClean="0"/>
              <a:t>‹#›</a:t>
            </a:fld>
            <a:endParaRPr lang="en-IN"/>
          </a:p>
        </p:txBody>
      </p:sp>
    </p:spTree>
    <p:extLst>
      <p:ext uri="{BB962C8B-B14F-4D97-AF65-F5344CB8AC3E}">
        <p14:creationId xmlns:p14="http://schemas.microsoft.com/office/powerpoint/2010/main" val="212053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6C510-E8EE-CD60-A661-6BA74A32A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4860C-2091-9920-070A-9533C0442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AED859-B7AC-C6C3-2DA1-3182ACA04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BFA7DD-FDD8-4814-8755-FDAA83AEBF5A}" type="datetimeFigureOut">
              <a:rPr lang="en-IN" smtClean="0"/>
              <a:t>10-09-2024</a:t>
            </a:fld>
            <a:endParaRPr lang="en-IN"/>
          </a:p>
        </p:txBody>
      </p:sp>
      <p:sp>
        <p:nvSpPr>
          <p:cNvPr id="5" name="Footer Placeholder 4">
            <a:extLst>
              <a:ext uri="{FF2B5EF4-FFF2-40B4-BE49-F238E27FC236}">
                <a16:creationId xmlns:a16="http://schemas.microsoft.com/office/drawing/2014/main" id="{63D572EB-3B25-45BC-AA18-460E2A2BF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B47716A-8109-E1AB-B27D-432A6965F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9E3645-9417-49C4-8403-7CD092CC26E7}" type="slidenum">
              <a:rPr lang="en-IN" smtClean="0"/>
              <a:t>‹#›</a:t>
            </a:fld>
            <a:endParaRPr lang="en-IN"/>
          </a:p>
        </p:txBody>
      </p:sp>
    </p:spTree>
    <p:extLst>
      <p:ext uri="{BB962C8B-B14F-4D97-AF65-F5344CB8AC3E}">
        <p14:creationId xmlns:p14="http://schemas.microsoft.com/office/powerpoint/2010/main" val="2515746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5ADB-0AE4-40FA-3ABF-B5542E309C4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BE0CC73-9B53-C1B3-BFDB-4F66F54BEF5B}"/>
              </a:ext>
            </a:extLst>
          </p:cNvPr>
          <p:cNvSpPr>
            <a:spLocks noGrp="1"/>
          </p:cNvSpPr>
          <p:nvPr>
            <p:ph type="subTitle" idx="1"/>
          </p:nvPr>
        </p:nvSpPr>
        <p:spPr/>
        <p:txBody>
          <a:bodyPr/>
          <a:lstStyle/>
          <a:p>
            <a:endParaRPr lang="en-IN"/>
          </a:p>
        </p:txBody>
      </p:sp>
      <p:pic>
        <p:nvPicPr>
          <p:cNvPr id="4" name="Picture 3" descr="A blue circle with a lock in it&#10;&#10;Description automatically generated">
            <a:extLst>
              <a:ext uri="{FF2B5EF4-FFF2-40B4-BE49-F238E27FC236}">
                <a16:creationId xmlns:a16="http://schemas.microsoft.com/office/drawing/2014/main" id="{465B297F-3476-D92E-E49B-F7C62F80F5E0}"/>
              </a:ext>
            </a:extLst>
          </p:cNvPr>
          <p:cNvPicPr>
            <a:picLocks noChangeAspect="1"/>
          </p:cNvPicPr>
          <p:nvPr/>
        </p:nvPicPr>
        <p:blipFill>
          <a:blip r:embed="rId2">
            <a:extLst>
              <a:ext uri="{28A0092B-C50C-407E-A947-70E740481C1C}">
                <a14:useLocalDpi xmlns:a14="http://schemas.microsoft.com/office/drawing/2010/main" val="0"/>
              </a:ext>
            </a:extLst>
          </a:blip>
          <a:srcRect l="38616" r="19273"/>
          <a:stretch/>
        </p:blipFill>
        <p:spPr>
          <a:xfrm>
            <a:off x="3" y="-12172"/>
            <a:ext cx="7858547" cy="6857988"/>
          </a:xfrm>
          <a:prstGeom prst="rect">
            <a:avLst/>
          </a:prstGeom>
        </p:spPr>
      </p:pic>
      <p:pic>
        <p:nvPicPr>
          <p:cNvPr id="5" name="Picture 4" descr="A colorful logo with a white background&#10;&#10;Description automatically generated">
            <a:extLst>
              <a:ext uri="{FF2B5EF4-FFF2-40B4-BE49-F238E27FC236}">
                <a16:creationId xmlns:a16="http://schemas.microsoft.com/office/drawing/2014/main" id="{CE90AF91-F1F8-918A-372E-EB736AB25C8C}"/>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858551" y="10"/>
            <a:ext cx="4333449" cy="6857988"/>
          </a:xfrm>
          <a:prstGeom prst="rect">
            <a:avLst/>
          </a:prstGeom>
        </p:spPr>
      </p:pic>
      <p:sp>
        <p:nvSpPr>
          <p:cNvPr id="6" name="Rectangle 5">
            <a:extLst>
              <a:ext uri="{FF2B5EF4-FFF2-40B4-BE49-F238E27FC236}">
                <a16:creationId xmlns:a16="http://schemas.microsoft.com/office/drawing/2014/main" id="{31492BE6-980E-E86D-A8B1-4325919BD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499146" y="-828761"/>
            <a:ext cx="3177919" cy="12207790"/>
          </a:xfrm>
          <a:prstGeom prst="rect">
            <a:avLst/>
          </a:prstGeom>
          <a:gradFill flip="none" rotWithShape="1">
            <a:gsLst>
              <a:gs pos="19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02DF5B-1857-9498-1F22-50DDE9492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868358" y="1858645"/>
            <a:ext cx="6857998" cy="3152863"/>
          </a:xfrm>
          <a:prstGeom prst="rect">
            <a:avLst/>
          </a:prstGeom>
          <a:gradFill flip="none" rotWithShape="1">
            <a:gsLst>
              <a:gs pos="0">
                <a:schemeClr val="accent5"/>
              </a:gs>
              <a:gs pos="47000">
                <a:schemeClr val="accent2">
                  <a:alpha val="0"/>
                </a:schemeClr>
              </a:gs>
            </a:gsLst>
            <a:lin ang="6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Rectangle 7">
            <a:extLst>
              <a:ext uri="{FF2B5EF4-FFF2-40B4-BE49-F238E27FC236}">
                <a16:creationId xmlns:a16="http://schemas.microsoft.com/office/drawing/2014/main" id="{878EA3BD-9F3C-F04E-4A4F-86838DF3C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2980971" y="-2987065"/>
            <a:ext cx="1632206" cy="7594149"/>
          </a:xfrm>
          <a:prstGeom prst="rect">
            <a:avLst/>
          </a:prstGeom>
          <a:gradFill flip="none" rotWithShape="1">
            <a:gsLst>
              <a:gs pos="0">
                <a:schemeClr val="accent2">
                  <a:alpha val="85000"/>
                </a:schemeClr>
              </a:gs>
              <a:gs pos="42000">
                <a:schemeClr val="accent5">
                  <a:alpha val="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A78516-6174-5A37-DC0B-5FBD94C5E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9045785" y="1311995"/>
            <a:ext cx="3152865" cy="5552081"/>
          </a:xfrm>
          <a:prstGeom prst="rect">
            <a:avLst/>
          </a:prstGeom>
          <a:gradFill flip="none" rotWithShape="1">
            <a:gsLst>
              <a:gs pos="0">
                <a:schemeClr val="accent2">
                  <a:alpha val="83000"/>
                </a:schemeClr>
              </a:gs>
              <a:gs pos="42000">
                <a:schemeClr val="accent5">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E50562-1381-53A2-491F-CB062D3E7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09913" y="-314653"/>
            <a:ext cx="2146948" cy="12198354"/>
          </a:xfrm>
          <a:prstGeom prst="rect">
            <a:avLst/>
          </a:prstGeom>
          <a:gradFill>
            <a:gsLst>
              <a:gs pos="0">
                <a:schemeClr val="accent5">
                  <a:lumMod val="75000"/>
                </a:schemeClr>
              </a:gs>
              <a:gs pos="53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67E82B1C-08FA-4ED6-022C-5EC56450AC32}"/>
              </a:ext>
            </a:extLst>
          </p:cNvPr>
          <p:cNvSpPr txBox="1">
            <a:spLocks/>
          </p:cNvSpPr>
          <p:nvPr/>
        </p:nvSpPr>
        <p:spPr>
          <a:xfrm>
            <a:off x="881974" y="4000292"/>
            <a:ext cx="7138219" cy="1391985"/>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solidFill>
                  <a:srgbClr val="FFFFFF"/>
                </a:solidFill>
              </a:rPr>
              <a:t>IT Data Security Lecture Series</a:t>
            </a:r>
            <a:endParaRPr lang="en-IN" sz="3600" b="1" dirty="0">
              <a:solidFill>
                <a:srgbClr val="FFFFFF"/>
              </a:solidFill>
            </a:endParaRPr>
          </a:p>
        </p:txBody>
      </p:sp>
      <p:sp>
        <p:nvSpPr>
          <p:cNvPr id="12" name="Subtitle 2">
            <a:extLst>
              <a:ext uri="{FF2B5EF4-FFF2-40B4-BE49-F238E27FC236}">
                <a16:creationId xmlns:a16="http://schemas.microsoft.com/office/drawing/2014/main" id="{AA819514-BE0C-804B-4B7D-5359743E0DDE}"/>
              </a:ext>
            </a:extLst>
          </p:cNvPr>
          <p:cNvSpPr txBox="1">
            <a:spLocks/>
          </p:cNvSpPr>
          <p:nvPr/>
        </p:nvSpPr>
        <p:spPr>
          <a:xfrm>
            <a:off x="9045785" y="365683"/>
            <a:ext cx="2314667" cy="462231"/>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a:t>V Semester CSF </a:t>
            </a:r>
            <a:endParaRPr lang="en-IN" sz="2000" b="1" dirty="0"/>
          </a:p>
        </p:txBody>
      </p:sp>
      <p:sp>
        <p:nvSpPr>
          <p:cNvPr id="13" name="Rectangle 12">
            <a:extLst>
              <a:ext uri="{FF2B5EF4-FFF2-40B4-BE49-F238E27FC236}">
                <a16:creationId xmlns:a16="http://schemas.microsoft.com/office/drawing/2014/main" id="{3DB42C94-3DB8-B91D-8FEF-CCEDA4315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6897056" y="1541165"/>
            <a:ext cx="6857998" cy="3763479"/>
          </a:xfrm>
          <a:prstGeom prst="rect">
            <a:avLst/>
          </a:prstGeom>
          <a:gradFill flip="none" rotWithShape="1">
            <a:gsLst>
              <a:gs pos="0">
                <a:schemeClr val="accent5">
                  <a:alpha val="95000"/>
                </a:schemeClr>
              </a:gs>
              <a:gs pos="38000">
                <a:schemeClr val="accent2">
                  <a:alpha val="0"/>
                </a:schemeClr>
              </a:gs>
            </a:gsLst>
            <a:lin ang="60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TextBox 13">
            <a:extLst>
              <a:ext uri="{FF2B5EF4-FFF2-40B4-BE49-F238E27FC236}">
                <a16:creationId xmlns:a16="http://schemas.microsoft.com/office/drawing/2014/main" id="{EBE84A56-5A2C-1DE0-AC29-6C10CA596677}"/>
              </a:ext>
            </a:extLst>
          </p:cNvPr>
          <p:cNvSpPr txBox="1"/>
          <p:nvPr/>
        </p:nvSpPr>
        <p:spPr>
          <a:xfrm>
            <a:off x="3797074" y="5502870"/>
            <a:ext cx="4441721" cy="1200329"/>
          </a:xfrm>
          <a:prstGeom prst="rect">
            <a:avLst/>
          </a:prstGeom>
          <a:noFill/>
        </p:spPr>
        <p:txBody>
          <a:bodyPr wrap="square" rtlCol="0">
            <a:spAutoFit/>
          </a:bodyPr>
          <a:lstStyle/>
          <a:p>
            <a:r>
              <a:rPr lang="en-US" dirty="0">
                <a:solidFill>
                  <a:schemeClr val="bg1"/>
                </a:solidFill>
              </a:rPr>
              <a:t>Dr. Narendra Kumar Dewangan</a:t>
            </a:r>
          </a:p>
          <a:p>
            <a:r>
              <a:rPr lang="en-US" dirty="0">
                <a:solidFill>
                  <a:schemeClr val="bg1"/>
                </a:solidFill>
              </a:rPr>
              <a:t>Assistant Professor, Senior Scale </a:t>
            </a:r>
          </a:p>
          <a:p>
            <a:r>
              <a:rPr lang="en-US" dirty="0">
                <a:solidFill>
                  <a:schemeClr val="bg1"/>
                </a:solidFill>
              </a:rPr>
              <a:t>Systems</a:t>
            </a:r>
            <a:r>
              <a:rPr lang="en-IN" dirty="0">
                <a:solidFill>
                  <a:schemeClr val="bg1"/>
                </a:solidFill>
              </a:rPr>
              <a:t>, School of Computer Sciences</a:t>
            </a:r>
          </a:p>
          <a:p>
            <a:r>
              <a:rPr lang="en-IN" dirty="0">
                <a:solidFill>
                  <a:schemeClr val="bg1"/>
                </a:solidFill>
              </a:rPr>
              <a:t>UPES Dehradun</a:t>
            </a:r>
            <a:endParaRPr lang="en-US" dirty="0">
              <a:solidFill>
                <a:schemeClr val="bg1"/>
              </a:solidFill>
            </a:endParaRPr>
          </a:p>
        </p:txBody>
      </p:sp>
      <p:sp>
        <p:nvSpPr>
          <p:cNvPr id="15" name="Rectangle 14">
            <a:extLst>
              <a:ext uri="{FF2B5EF4-FFF2-40B4-BE49-F238E27FC236}">
                <a16:creationId xmlns:a16="http://schemas.microsoft.com/office/drawing/2014/main" id="{4610AC02-3292-01C0-26A0-C406F0BED5FE}"/>
              </a:ext>
            </a:extLst>
          </p:cNvPr>
          <p:cNvSpPr/>
          <p:nvPr/>
        </p:nvSpPr>
        <p:spPr>
          <a:xfrm>
            <a:off x="8518551" y="5821011"/>
            <a:ext cx="3195298" cy="923330"/>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Lecture-5</a:t>
            </a:r>
          </a:p>
        </p:txBody>
      </p:sp>
    </p:spTree>
    <p:extLst>
      <p:ext uri="{BB962C8B-B14F-4D97-AF65-F5344CB8AC3E}">
        <p14:creationId xmlns:p14="http://schemas.microsoft.com/office/powerpoint/2010/main" val="93875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EF7D178-37D7-63B2-B8E7-8AD9D37C34A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Cryptography-based Threats</a:t>
            </a:r>
          </a:p>
        </p:txBody>
      </p:sp>
      <p:pic>
        <p:nvPicPr>
          <p:cNvPr id="4" name="Content Placeholder 3" descr="A colorful logo with a white background&#10;&#10;Description automatically generated">
            <a:extLst>
              <a:ext uri="{FF2B5EF4-FFF2-40B4-BE49-F238E27FC236}">
                <a16:creationId xmlns:a16="http://schemas.microsoft.com/office/drawing/2014/main" id="{6920A646-DA26-DC4D-D67F-EAAB42E3E8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6939" r="19873"/>
          <a:stretch/>
        </p:blipFill>
        <p:spPr>
          <a:xfrm>
            <a:off x="6243805" y="467208"/>
            <a:ext cx="3742994" cy="5923584"/>
          </a:xfrm>
          <a:prstGeom prst="rect">
            <a:avLst/>
          </a:prstGeom>
        </p:spPr>
      </p:pic>
    </p:spTree>
    <p:extLst>
      <p:ext uri="{BB962C8B-B14F-4D97-AF65-F5344CB8AC3E}">
        <p14:creationId xmlns:p14="http://schemas.microsoft.com/office/powerpoint/2010/main" val="252116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DFCC-F593-5F2B-4DE4-5730186CFC57}"/>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1F79462A-E6A5-1258-C860-5A6A2C428234}"/>
              </a:ext>
            </a:extLst>
          </p:cNvPr>
          <p:cNvSpPr>
            <a:spLocks noGrp="1"/>
          </p:cNvSpPr>
          <p:nvPr>
            <p:ph idx="1"/>
          </p:nvPr>
        </p:nvSpPr>
        <p:spPr/>
        <p:txBody>
          <a:bodyPr/>
          <a:lstStyle/>
          <a:p>
            <a:pPr algn="just"/>
            <a:r>
              <a:rPr lang="en-IN" b="0" i="0" dirty="0">
                <a:solidFill>
                  <a:srgbClr val="001A38"/>
                </a:solidFill>
                <a:effectLst/>
                <a:latin typeface="Europa"/>
              </a:rPr>
              <a:t>A cryptographic attack is a method used by hackers to target cryptographic solutions like ciphertext, encryption keys, etc. These attacks aim to retrieve the plaintext from the ciphertext or decode the encrypted data. Hackers may attempt to bypass the security of a cryptographic system by discovering weaknesses and flaws in cryptography techniques, cryptographic protocol, encryption algorithms, or key management strategy.</a:t>
            </a:r>
            <a:endParaRPr lang="en-IN" dirty="0"/>
          </a:p>
        </p:txBody>
      </p:sp>
      <p:pic>
        <p:nvPicPr>
          <p:cNvPr id="16" name="Content Placeholder 3" descr="A colorful logo with a white background&#10;&#10;Description automatically generated">
            <a:extLst>
              <a:ext uri="{FF2B5EF4-FFF2-40B4-BE49-F238E27FC236}">
                <a16:creationId xmlns:a16="http://schemas.microsoft.com/office/drawing/2014/main" id="{7CAACB6E-7E11-2F7D-DAA0-956FB8E2C4EE}"/>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flipH="1">
            <a:off x="11407194" y="5555954"/>
            <a:ext cx="784806" cy="1242017"/>
          </a:xfrm>
          <a:prstGeom prst="rect">
            <a:avLst/>
          </a:prstGeom>
        </p:spPr>
      </p:pic>
    </p:spTree>
    <p:extLst>
      <p:ext uri="{BB962C8B-B14F-4D97-AF65-F5344CB8AC3E}">
        <p14:creationId xmlns:p14="http://schemas.microsoft.com/office/powerpoint/2010/main" val="10330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ECD5-3794-A72C-B429-8C078E1425A4}"/>
              </a:ext>
            </a:extLst>
          </p:cNvPr>
          <p:cNvSpPr>
            <a:spLocks noGrp="1"/>
          </p:cNvSpPr>
          <p:nvPr>
            <p:ph type="title"/>
          </p:nvPr>
        </p:nvSpPr>
        <p:spPr/>
        <p:txBody>
          <a:bodyPr/>
          <a:lstStyle/>
          <a:p>
            <a:r>
              <a:rPr lang="en-IN" b="1" i="0" dirty="0">
                <a:solidFill>
                  <a:srgbClr val="001A38"/>
                </a:solidFill>
                <a:effectLst/>
                <a:latin typeface="Europa"/>
              </a:rPr>
              <a:t>Passive and Active attacks</a:t>
            </a:r>
            <a:endParaRPr lang="en-IN" dirty="0"/>
          </a:p>
        </p:txBody>
      </p:sp>
      <p:sp>
        <p:nvSpPr>
          <p:cNvPr id="3" name="Content Placeholder 2">
            <a:extLst>
              <a:ext uri="{FF2B5EF4-FFF2-40B4-BE49-F238E27FC236}">
                <a16:creationId xmlns:a16="http://schemas.microsoft.com/office/drawing/2014/main" id="{34243F28-9A78-CB39-DE56-D62FF75E418D}"/>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FD3842"/>
                </a:solidFill>
                <a:effectLst/>
                <a:latin typeface="inherit"/>
              </a:rPr>
              <a:t>Passive attacks:</a:t>
            </a:r>
            <a:endParaRPr lang="en-US" b="0" i="0" dirty="0">
              <a:solidFill>
                <a:srgbClr val="001A38"/>
              </a:solidFill>
              <a:effectLst/>
              <a:latin typeface="inherit"/>
            </a:endParaRPr>
          </a:p>
          <a:p>
            <a:pPr marL="0" indent="0" algn="l" fontAlgn="base">
              <a:buNone/>
            </a:pPr>
            <a:r>
              <a:rPr lang="en-US" b="0" i="0" dirty="0">
                <a:solidFill>
                  <a:srgbClr val="001A38"/>
                </a:solidFill>
                <a:effectLst/>
                <a:latin typeface="inherit"/>
              </a:rPr>
              <a:t>Passive cryptography attacks intend to obtain unauthorized access to sensitive data or information by intercepting or eavesdropping on general communication. In this situation, the data and the communication remain intact and are not tampered with. The attacker only gains access to the data.</a:t>
            </a:r>
          </a:p>
          <a:p>
            <a:pPr algn="l" fontAlgn="base">
              <a:buFont typeface="Arial" panose="020B0604020202020204" pitchFamily="34" charset="0"/>
              <a:buChar char="•"/>
            </a:pPr>
            <a:r>
              <a:rPr lang="en-US" b="1" i="0" dirty="0">
                <a:solidFill>
                  <a:srgbClr val="FD3842"/>
                </a:solidFill>
                <a:effectLst/>
                <a:latin typeface="inherit"/>
              </a:rPr>
              <a:t>Active attacks: </a:t>
            </a:r>
            <a:r>
              <a:rPr lang="en-US" b="0" i="0" dirty="0">
                <a:solidFill>
                  <a:srgbClr val="001A38"/>
                </a:solidFill>
                <a:effectLst/>
                <a:latin typeface="inherit"/>
              </a:rPr>
              <a:t>On the other hand, active cryptography attacks</a:t>
            </a:r>
          </a:p>
          <a:p>
            <a:pPr marL="0" indent="0" algn="l" fontAlgn="base">
              <a:buNone/>
            </a:pPr>
            <a:r>
              <a:rPr lang="en-US" b="0" i="0" dirty="0">
                <a:solidFill>
                  <a:srgbClr val="001A38"/>
                </a:solidFill>
                <a:effectLst/>
                <a:latin typeface="inherit"/>
              </a:rPr>
              <a:t>involve some kind of modification of the data or communication. In this case, the attacker not only gains access to the data but also tampers with it.</a:t>
            </a:r>
          </a:p>
          <a:p>
            <a:endParaRPr lang="en-IN" dirty="0"/>
          </a:p>
        </p:txBody>
      </p:sp>
      <p:pic>
        <p:nvPicPr>
          <p:cNvPr id="4" name="Content Placeholder 3" descr="A colorful logo with a white background&#10;&#10;Description automatically generated">
            <a:extLst>
              <a:ext uri="{FF2B5EF4-FFF2-40B4-BE49-F238E27FC236}">
                <a16:creationId xmlns:a16="http://schemas.microsoft.com/office/drawing/2014/main" id="{2890B9EA-1F19-AC63-B0FA-2B59E6BA38B0}"/>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flipH="1">
            <a:off x="11407194" y="5555954"/>
            <a:ext cx="784806" cy="1242017"/>
          </a:xfrm>
          <a:prstGeom prst="rect">
            <a:avLst/>
          </a:prstGeom>
        </p:spPr>
      </p:pic>
    </p:spTree>
    <p:extLst>
      <p:ext uri="{BB962C8B-B14F-4D97-AF65-F5344CB8AC3E}">
        <p14:creationId xmlns:p14="http://schemas.microsoft.com/office/powerpoint/2010/main" val="212633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4C9B-90D5-9135-CD2E-735718C5E6CB}"/>
              </a:ext>
            </a:extLst>
          </p:cNvPr>
          <p:cNvSpPr>
            <a:spLocks noGrp="1"/>
          </p:cNvSpPr>
          <p:nvPr>
            <p:ph type="title"/>
          </p:nvPr>
        </p:nvSpPr>
        <p:spPr/>
        <p:txBody>
          <a:bodyPr/>
          <a:lstStyle/>
          <a:p>
            <a:r>
              <a:rPr lang="en-IN" b="1" i="0" dirty="0">
                <a:solidFill>
                  <a:srgbClr val="001A38"/>
                </a:solidFill>
                <a:effectLst/>
                <a:latin typeface="Europa"/>
              </a:rPr>
              <a:t>Types of Cryptography Attacks</a:t>
            </a:r>
            <a:endParaRPr lang="en-IN" dirty="0"/>
          </a:p>
        </p:txBody>
      </p:sp>
      <p:sp>
        <p:nvSpPr>
          <p:cNvPr id="3" name="Content Placeholder 2">
            <a:extLst>
              <a:ext uri="{FF2B5EF4-FFF2-40B4-BE49-F238E27FC236}">
                <a16:creationId xmlns:a16="http://schemas.microsoft.com/office/drawing/2014/main" id="{4A58BBFE-13FE-6B36-BD4E-F06EFD756949}"/>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b="1" i="0" dirty="0">
                <a:solidFill>
                  <a:srgbClr val="FD3842"/>
                </a:solidFill>
                <a:effectLst/>
                <a:latin typeface="inherit"/>
              </a:rPr>
              <a:t>Brute force attacks</a:t>
            </a:r>
            <a:endParaRPr lang="en-US" b="0" i="0" dirty="0">
              <a:solidFill>
                <a:srgbClr val="001A38"/>
              </a:solidFill>
              <a:effectLst/>
              <a:latin typeface="inherit"/>
            </a:endParaRPr>
          </a:p>
          <a:p>
            <a:pPr algn="l" fontAlgn="base">
              <a:buFont typeface="Arial" panose="020B0604020202020204" pitchFamily="34" charset="0"/>
              <a:buChar char="•"/>
            </a:pPr>
            <a:r>
              <a:rPr lang="en-US" b="0" i="0" dirty="0">
                <a:solidFill>
                  <a:srgbClr val="001A38"/>
                </a:solidFill>
                <a:effectLst/>
                <a:latin typeface="inherit"/>
              </a:rPr>
              <a:t>Public and private keys play a significant role in encrypting and decrypting the data in a cryptographic system. In a brute force attack, the cybercriminal tries various private keys to decipher an encrypted message or data. If the key size is 8-bit, the possible keys will be 256 (i.e., 28). The cybercriminal must know the algorithm (usually found as open-source programs) to try all the 256 possible keys in this attack technique.</a:t>
            </a:r>
          </a:p>
          <a:p>
            <a:pPr algn="l" fontAlgn="base">
              <a:buFont typeface="Arial" panose="020B0604020202020204" pitchFamily="34" charset="0"/>
              <a:buChar char="•"/>
            </a:pPr>
            <a:r>
              <a:rPr lang="en-US" b="1" i="0" dirty="0">
                <a:solidFill>
                  <a:srgbClr val="FD3842"/>
                </a:solidFill>
                <a:effectLst/>
                <a:latin typeface="inherit"/>
              </a:rPr>
              <a:t>Ciphertext-only attacks</a:t>
            </a:r>
            <a:endParaRPr lang="en-US" b="0" i="0" dirty="0">
              <a:solidFill>
                <a:srgbClr val="001A38"/>
              </a:solidFill>
              <a:effectLst/>
              <a:latin typeface="inherit"/>
            </a:endParaRPr>
          </a:p>
          <a:p>
            <a:pPr algn="l" fontAlgn="base">
              <a:buFont typeface="Arial" panose="020B0604020202020204" pitchFamily="34" charset="0"/>
              <a:buChar char="•"/>
            </a:pPr>
            <a:r>
              <a:rPr lang="en-US" b="0" i="0" dirty="0">
                <a:solidFill>
                  <a:srgbClr val="001A38"/>
                </a:solidFill>
                <a:effectLst/>
                <a:latin typeface="inherit"/>
              </a:rPr>
              <a:t>In this attack vector, the attacker gains access to a collection of ciphertext. Although the attacker cannot access the plaintext, they can successfully determine the ciphertext from the collection. Through this attack technique, the attacker can occasionally determine the key.</a:t>
            </a:r>
          </a:p>
          <a:p>
            <a:pPr algn="l" fontAlgn="base">
              <a:buFont typeface="Arial" panose="020B0604020202020204" pitchFamily="34" charset="0"/>
              <a:buChar char="•"/>
            </a:pPr>
            <a:r>
              <a:rPr lang="en-US" b="1" i="0" dirty="0">
                <a:solidFill>
                  <a:srgbClr val="FD3842"/>
                </a:solidFill>
                <a:effectLst/>
                <a:latin typeface="inherit"/>
              </a:rPr>
              <a:t>Chosen plaintext attacks</a:t>
            </a:r>
            <a:endParaRPr lang="en-US" b="0" i="0" dirty="0">
              <a:solidFill>
                <a:srgbClr val="001A38"/>
              </a:solidFill>
              <a:effectLst/>
              <a:latin typeface="inherit"/>
            </a:endParaRPr>
          </a:p>
          <a:p>
            <a:pPr algn="l" fontAlgn="base">
              <a:buFont typeface="Arial" panose="020B0604020202020204" pitchFamily="34" charset="0"/>
              <a:buChar char="•"/>
            </a:pPr>
            <a:r>
              <a:rPr lang="en-US" b="0" i="0" dirty="0">
                <a:solidFill>
                  <a:srgbClr val="001A38"/>
                </a:solidFill>
                <a:effectLst/>
                <a:latin typeface="inherit"/>
              </a:rPr>
              <a:t>In this attack model, the cybercriminal can choose arbitrary plaintext data to obtain the ciphertext. It simplifies the attacker's task of resolving the encryption key. One well-known example of this type of attack is the differential cryptanalysis performed on block ciphers.</a:t>
            </a:r>
          </a:p>
        </p:txBody>
      </p:sp>
      <p:pic>
        <p:nvPicPr>
          <p:cNvPr id="4" name="Content Placeholder 3" descr="A colorful logo with a white background&#10;&#10;Description automatically generated">
            <a:extLst>
              <a:ext uri="{FF2B5EF4-FFF2-40B4-BE49-F238E27FC236}">
                <a16:creationId xmlns:a16="http://schemas.microsoft.com/office/drawing/2014/main" id="{EEBF43D1-3878-A222-9580-C65AFD2171AE}"/>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flipH="1">
            <a:off x="11407194" y="5555954"/>
            <a:ext cx="784806" cy="1242017"/>
          </a:xfrm>
          <a:prstGeom prst="rect">
            <a:avLst/>
          </a:prstGeom>
        </p:spPr>
      </p:pic>
    </p:spTree>
    <p:extLst>
      <p:ext uri="{BB962C8B-B14F-4D97-AF65-F5344CB8AC3E}">
        <p14:creationId xmlns:p14="http://schemas.microsoft.com/office/powerpoint/2010/main" val="402950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4C9B-90D5-9135-CD2E-735718C5E6CB}"/>
              </a:ext>
            </a:extLst>
          </p:cNvPr>
          <p:cNvSpPr>
            <a:spLocks noGrp="1"/>
          </p:cNvSpPr>
          <p:nvPr>
            <p:ph type="title"/>
          </p:nvPr>
        </p:nvSpPr>
        <p:spPr/>
        <p:txBody>
          <a:bodyPr/>
          <a:lstStyle/>
          <a:p>
            <a:r>
              <a:rPr lang="en-IN" b="1" i="0" dirty="0">
                <a:solidFill>
                  <a:srgbClr val="001A38"/>
                </a:solidFill>
                <a:effectLst/>
                <a:latin typeface="Europa"/>
              </a:rPr>
              <a:t>Types of Cryptography Attacks</a:t>
            </a:r>
            <a:endParaRPr lang="en-IN" dirty="0"/>
          </a:p>
        </p:txBody>
      </p:sp>
      <p:sp>
        <p:nvSpPr>
          <p:cNvPr id="3" name="Content Placeholder 2">
            <a:extLst>
              <a:ext uri="{FF2B5EF4-FFF2-40B4-BE49-F238E27FC236}">
                <a16:creationId xmlns:a16="http://schemas.microsoft.com/office/drawing/2014/main" id="{4A58BBFE-13FE-6B36-BD4E-F06EFD756949}"/>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1" i="0" dirty="0">
                <a:solidFill>
                  <a:srgbClr val="FD3842"/>
                </a:solidFill>
                <a:effectLst/>
                <a:latin typeface="inherit"/>
              </a:rPr>
              <a:t>Chosen ciphertext attack</a:t>
            </a:r>
            <a:endParaRPr lang="en-US" b="0" i="0" dirty="0">
              <a:solidFill>
                <a:srgbClr val="001A38"/>
              </a:solidFill>
              <a:effectLst/>
              <a:latin typeface="inherit"/>
            </a:endParaRPr>
          </a:p>
          <a:p>
            <a:pPr algn="l" fontAlgn="base">
              <a:buFont typeface="Arial" panose="020B0604020202020204" pitchFamily="34" charset="0"/>
              <a:buChar char="•"/>
            </a:pPr>
            <a:r>
              <a:rPr lang="en-US" b="0" i="0" dirty="0">
                <a:solidFill>
                  <a:srgbClr val="001A38"/>
                </a:solidFill>
                <a:effectLst/>
                <a:latin typeface="inherit"/>
              </a:rPr>
              <a:t>In this attack model, the cybercriminal analyzes a chosen ciphertext corresponding to its plaintext. The attacker tries to obtain a secret key or the details about the system. By analyzing the chosen ciphertext and relating it to the plaintext, the attacker attempts to guess the key. Older versions of RSA encryption were prone to this attack.</a:t>
            </a:r>
          </a:p>
          <a:p>
            <a:pPr algn="l" fontAlgn="base">
              <a:buFont typeface="Arial" panose="020B0604020202020204" pitchFamily="34" charset="0"/>
              <a:buChar char="•"/>
            </a:pPr>
            <a:r>
              <a:rPr lang="en-US" b="1" i="0" dirty="0">
                <a:solidFill>
                  <a:srgbClr val="FD3842"/>
                </a:solidFill>
                <a:effectLst/>
                <a:latin typeface="inherit"/>
              </a:rPr>
              <a:t>Known plaintext attacks</a:t>
            </a:r>
            <a:endParaRPr lang="en-US" b="0" i="0" dirty="0">
              <a:solidFill>
                <a:srgbClr val="001A38"/>
              </a:solidFill>
              <a:effectLst/>
              <a:latin typeface="inherit"/>
            </a:endParaRPr>
          </a:p>
          <a:p>
            <a:pPr algn="l" fontAlgn="base">
              <a:buFont typeface="Arial" panose="020B0604020202020204" pitchFamily="34" charset="0"/>
              <a:buChar char="•"/>
            </a:pPr>
            <a:r>
              <a:rPr lang="en-US" b="0" i="0" dirty="0">
                <a:solidFill>
                  <a:srgbClr val="001A38"/>
                </a:solidFill>
                <a:effectLst/>
                <a:latin typeface="inherit"/>
              </a:rPr>
              <a:t>In this attack technique, the cybercriminal finds or knows the plaintext of some portions of the ciphertext using information gathering techniques. Linear cryptanalysis in block cipher is one such example.</a:t>
            </a:r>
          </a:p>
          <a:p>
            <a:pPr algn="l" fontAlgn="base">
              <a:buFont typeface="Arial" panose="020B0604020202020204" pitchFamily="34" charset="0"/>
              <a:buChar char="•"/>
            </a:pPr>
            <a:r>
              <a:rPr lang="en-US" b="1" i="0" dirty="0">
                <a:solidFill>
                  <a:srgbClr val="FD3842"/>
                </a:solidFill>
                <a:effectLst/>
                <a:latin typeface="inherit"/>
              </a:rPr>
              <a:t>Key and algorithm attacks</a:t>
            </a:r>
            <a:endParaRPr lang="en-US" b="0" i="0" dirty="0">
              <a:solidFill>
                <a:srgbClr val="001A38"/>
              </a:solidFill>
              <a:effectLst/>
              <a:latin typeface="inherit"/>
            </a:endParaRPr>
          </a:p>
          <a:p>
            <a:pPr algn="l" fontAlgn="base">
              <a:buFont typeface="Arial" panose="020B0604020202020204" pitchFamily="34" charset="0"/>
              <a:buChar char="•"/>
            </a:pPr>
            <a:r>
              <a:rPr lang="en-US" b="0" i="0" dirty="0">
                <a:solidFill>
                  <a:srgbClr val="001A38"/>
                </a:solidFill>
                <a:effectLst/>
                <a:latin typeface="inherit"/>
              </a:rPr>
              <a:t>Here, the attacker tries to recover the key used to encrypt or decrypt the data by analyzing the cryptographic algorithm.</a:t>
            </a:r>
          </a:p>
          <a:p>
            <a:endParaRPr lang="en-IN" dirty="0"/>
          </a:p>
        </p:txBody>
      </p:sp>
      <p:pic>
        <p:nvPicPr>
          <p:cNvPr id="4" name="Content Placeholder 3" descr="A colorful logo with a white background&#10;&#10;Description automatically generated">
            <a:extLst>
              <a:ext uri="{FF2B5EF4-FFF2-40B4-BE49-F238E27FC236}">
                <a16:creationId xmlns:a16="http://schemas.microsoft.com/office/drawing/2014/main" id="{3DC70C39-1B5E-3AC9-F167-23AB7DFC0BC2}"/>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flipH="1">
            <a:off x="11407194" y="5555954"/>
            <a:ext cx="784806" cy="1242017"/>
          </a:xfrm>
          <a:prstGeom prst="rect">
            <a:avLst/>
          </a:prstGeom>
        </p:spPr>
      </p:pic>
      <p:pic>
        <p:nvPicPr>
          <p:cNvPr id="5" name="Content Placeholder 3" descr="A colorful logo with a white background&#10;&#10;Description automatically generated">
            <a:extLst>
              <a:ext uri="{FF2B5EF4-FFF2-40B4-BE49-F238E27FC236}">
                <a16:creationId xmlns:a16="http://schemas.microsoft.com/office/drawing/2014/main" id="{CBF66048-FAEC-3B21-938B-E1634DDF34B1}"/>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flipH="1">
            <a:off x="11559594" y="5708354"/>
            <a:ext cx="784806" cy="1242017"/>
          </a:xfrm>
          <a:prstGeom prst="rect">
            <a:avLst/>
          </a:prstGeom>
        </p:spPr>
      </p:pic>
    </p:spTree>
    <p:extLst>
      <p:ext uri="{BB962C8B-B14F-4D97-AF65-F5344CB8AC3E}">
        <p14:creationId xmlns:p14="http://schemas.microsoft.com/office/powerpoint/2010/main" val="212164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6DA2-172E-1340-EF25-9EFB3361F4D6}"/>
              </a:ext>
            </a:extLst>
          </p:cNvPr>
          <p:cNvSpPr>
            <a:spLocks noGrp="1"/>
          </p:cNvSpPr>
          <p:nvPr>
            <p:ph type="title"/>
          </p:nvPr>
        </p:nvSpPr>
        <p:spPr/>
        <p:txBody>
          <a:bodyPr/>
          <a:lstStyle/>
          <a:p>
            <a:r>
              <a:rPr lang="en-IN" b="1" i="0" dirty="0">
                <a:solidFill>
                  <a:srgbClr val="001A38"/>
                </a:solidFill>
                <a:effectLst/>
                <a:latin typeface="Europa"/>
              </a:rPr>
              <a:t>Preventing Cryptography Attacks</a:t>
            </a:r>
            <a:endParaRPr lang="en-IN" dirty="0"/>
          </a:p>
        </p:txBody>
      </p:sp>
      <p:sp>
        <p:nvSpPr>
          <p:cNvPr id="3" name="Content Placeholder 2">
            <a:extLst>
              <a:ext uri="{FF2B5EF4-FFF2-40B4-BE49-F238E27FC236}">
                <a16:creationId xmlns:a16="http://schemas.microsoft.com/office/drawing/2014/main" id="{94689940-6925-0430-5167-9A03BA352414}"/>
              </a:ext>
            </a:extLst>
          </p:cNvPr>
          <p:cNvSpPr>
            <a:spLocks noGrp="1"/>
          </p:cNvSpPr>
          <p:nvPr>
            <p:ph idx="1"/>
          </p:nvPr>
        </p:nvSpPr>
        <p:spPr/>
        <p:txBody>
          <a:bodyPr>
            <a:normAutofit fontScale="92500" lnSpcReduction="20000"/>
          </a:bodyPr>
          <a:lstStyle/>
          <a:p>
            <a:pPr marL="0" indent="0" algn="l" fontAlgn="base">
              <a:buNone/>
            </a:pPr>
            <a:r>
              <a:rPr lang="en-US" b="0" i="0" dirty="0">
                <a:solidFill>
                  <a:srgbClr val="001A38"/>
                </a:solidFill>
                <a:effectLst/>
                <a:latin typeface="Europa"/>
              </a:rPr>
              <a:t>To prevent cryptography attacks, it is essential to have a strong cryptographic system in place. Some of the ways to achieve this are:</a:t>
            </a:r>
          </a:p>
          <a:p>
            <a:pPr algn="l" fontAlgn="base">
              <a:buFont typeface="Arial" panose="020B0604020202020204" pitchFamily="34" charset="0"/>
              <a:buChar char="•"/>
            </a:pPr>
            <a:r>
              <a:rPr lang="en-US" b="0" i="0" dirty="0">
                <a:solidFill>
                  <a:srgbClr val="001A38"/>
                </a:solidFill>
                <a:effectLst/>
                <a:latin typeface="inherit"/>
              </a:rPr>
              <a:t>Regularly update the cryptographic algorithms and protocols to ensure they are not obsolete.</a:t>
            </a:r>
          </a:p>
          <a:p>
            <a:pPr algn="l" fontAlgn="base">
              <a:buFont typeface="Arial" panose="020B0604020202020204" pitchFamily="34" charset="0"/>
              <a:buChar char="•"/>
            </a:pPr>
            <a:r>
              <a:rPr lang="en-US" b="0" i="0" dirty="0">
                <a:solidFill>
                  <a:srgbClr val="001A38"/>
                </a:solidFill>
                <a:effectLst/>
                <a:latin typeface="inherit"/>
              </a:rPr>
              <a:t>Ensure that the data is appropriately encrypted so that even if it falls into the wrong hands, it will be unreadable.</a:t>
            </a:r>
          </a:p>
          <a:p>
            <a:pPr algn="l" fontAlgn="base">
              <a:buFont typeface="Arial" panose="020B0604020202020204" pitchFamily="34" charset="0"/>
              <a:buChar char="•"/>
            </a:pPr>
            <a:r>
              <a:rPr lang="en-US" b="0" i="0" dirty="0">
                <a:solidFill>
                  <a:srgbClr val="001A38"/>
                </a:solidFill>
                <a:effectLst/>
                <a:latin typeface="inherit"/>
              </a:rPr>
              <a:t>Use strong and unique keys for encryption.</a:t>
            </a:r>
          </a:p>
          <a:p>
            <a:pPr algn="l" fontAlgn="base">
              <a:buFont typeface="Arial" panose="020B0604020202020204" pitchFamily="34" charset="0"/>
              <a:buChar char="•"/>
            </a:pPr>
            <a:r>
              <a:rPr lang="en-US" b="0" i="0" dirty="0">
                <a:solidFill>
                  <a:srgbClr val="001A38"/>
                </a:solidFill>
                <a:effectLst/>
                <a:latin typeface="inherit"/>
              </a:rPr>
              <a:t>Store the keys in a secure location.</a:t>
            </a:r>
          </a:p>
          <a:p>
            <a:pPr algn="l" fontAlgn="base">
              <a:buFont typeface="Arial" panose="020B0604020202020204" pitchFamily="34" charset="0"/>
              <a:buChar char="•"/>
            </a:pPr>
            <a:r>
              <a:rPr lang="en-US" b="0" i="0" dirty="0">
                <a:solidFill>
                  <a:srgbClr val="001A38"/>
                </a:solidFill>
                <a:effectLst/>
                <a:latin typeface="inherit"/>
              </a:rPr>
              <a:t>Ensure that the cryptographic system is implemented correctly.</a:t>
            </a:r>
          </a:p>
          <a:p>
            <a:pPr algn="l" fontAlgn="base">
              <a:buFont typeface="Arial" panose="020B0604020202020204" pitchFamily="34" charset="0"/>
              <a:buChar char="•"/>
            </a:pPr>
            <a:r>
              <a:rPr lang="en-US" b="0" i="0" dirty="0">
                <a:solidFill>
                  <a:srgbClr val="001A38"/>
                </a:solidFill>
                <a:effectLst/>
                <a:latin typeface="inherit"/>
              </a:rPr>
              <a:t>Regularly test the system for vulnerabilities.</a:t>
            </a:r>
          </a:p>
          <a:p>
            <a:pPr algn="l" fontAlgn="base">
              <a:buFont typeface="Arial" panose="020B0604020202020204" pitchFamily="34" charset="0"/>
              <a:buChar char="•"/>
            </a:pPr>
            <a:r>
              <a:rPr lang="en-US" b="0" i="0" dirty="0">
                <a:solidFill>
                  <a:srgbClr val="001A38"/>
                </a:solidFill>
                <a:effectLst/>
                <a:latin typeface="inherit"/>
              </a:rPr>
              <a:t>Educate employees about cryptography attacks and how to prevent them.</a:t>
            </a:r>
          </a:p>
        </p:txBody>
      </p:sp>
    </p:spTree>
    <p:extLst>
      <p:ext uri="{BB962C8B-B14F-4D97-AF65-F5344CB8AC3E}">
        <p14:creationId xmlns:p14="http://schemas.microsoft.com/office/powerpoint/2010/main" val="63413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658E-0FE5-708C-0C91-BE4AF406D258}"/>
              </a:ext>
            </a:extLst>
          </p:cNvPr>
          <p:cNvSpPr>
            <a:spLocks noGrp="1"/>
          </p:cNvSpPr>
          <p:nvPr>
            <p:ph type="title"/>
          </p:nvPr>
        </p:nvSpPr>
        <p:spPr/>
        <p:txBody>
          <a:bodyPr/>
          <a:lstStyle/>
          <a:p>
            <a:pPr algn="ctr"/>
            <a:endParaRPr lang="en-IN" dirty="0"/>
          </a:p>
        </p:txBody>
      </p:sp>
      <p:sp>
        <p:nvSpPr>
          <p:cNvPr id="3" name="Content Placeholder 2">
            <a:extLst>
              <a:ext uri="{FF2B5EF4-FFF2-40B4-BE49-F238E27FC236}">
                <a16:creationId xmlns:a16="http://schemas.microsoft.com/office/drawing/2014/main" id="{40837E8C-9D5D-D285-0681-CA91B326D8C8}"/>
              </a:ext>
            </a:extLst>
          </p:cNvPr>
          <p:cNvSpPr>
            <a:spLocks noGrp="1"/>
          </p:cNvSpPr>
          <p:nvPr>
            <p:ph idx="1"/>
          </p:nvPr>
        </p:nvSpPr>
        <p:spPr/>
        <p:txBody>
          <a:bodyPr/>
          <a:lstStyle/>
          <a:p>
            <a:endParaRPr lang="en-IN" dirty="0"/>
          </a:p>
        </p:txBody>
      </p:sp>
      <p:sp useBgFill="1">
        <p:nvSpPr>
          <p:cNvPr id="4" name="Rectangle 3">
            <a:extLst>
              <a:ext uri="{FF2B5EF4-FFF2-40B4-BE49-F238E27FC236}">
                <a16:creationId xmlns:a16="http://schemas.microsoft.com/office/drawing/2014/main" id="{4C8D778E-2240-BFFC-5BF8-FC8D4C798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64182AA-F12F-5810-195F-93C91A1BF1B4}"/>
              </a:ext>
            </a:extLst>
          </p:cNvPr>
          <p:cNvSpPr txBox="1">
            <a:spLocks/>
          </p:cNvSpPr>
          <p:nvPr/>
        </p:nvSpPr>
        <p:spPr>
          <a:xfrm>
            <a:off x="638881" y="457200"/>
            <a:ext cx="10909640" cy="13686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a:t>Thank You</a:t>
            </a:r>
            <a:endParaRPr lang="en-IN" sz="6600"/>
          </a:p>
        </p:txBody>
      </p:sp>
      <p:sp>
        <p:nvSpPr>
          <p:cNvPr id="6" name="sketch line">
            <a:extLst>
              <a:ext uri="{FF2B5EF4-FFF2-40B4-BE49-F238E27FC236}">
                <a16:creationId xmlns:a16="http://schemas.microsoft.com/office/drawing/2014/main" id="{74F8D12C-C50A-31D7-B4BB-B52CEEE18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descr="A qr code on a white background&#10;&#10;Description automatically generated">
            <a:extLst>
              <a:ext uri="{FF2B5EF4-FFF2-40B4-BE49-F238E27FC236}">
                <a16:creationId xmlns:a16="http://schemas.microsoft.com/office/drawing/2014/main" id="{CDE482FF-1B41-B9AE-69A4-21A75F6B0600}"/>
              </a:ext>
            </a:extLst>
          </p:cNvPr>
          <p:cNvPicPr>
            <a:picLocks noChangeAspect="1"/>
          </p:cNvPicPr>
          <p:nvPr/>
        </p:nvPicPr>
        <p:blipFill>
          <a:blip r:embed="rId2">
            <a:extLst>
              <a:ext uri="{28A0092B-C50C-407E-A947-70E740481C1C}">
                <a14:useLocalDpi xmlns:a14="http://schemas.microsoft.com/office/drawing/2010/main" val="0"/>
              </a:ext>
            </a:extLst>
          </a:blip>
          <a:srcRect r="1" b="1"/>
          <a:stretch/>
        </p:blipFill>
        <p:spPr>
          <a:xfrm>
            <a:off x="1324356" y="2642616"/>
            <a:ext cx="3605784" cy="3605784"/>
          </a:xfrm>
          <a:prstGeom prst="rect">
            <a:avLst/>
          </a:prstGeom>
        </p:spPr>
      </p:pic>
      <p:pic>
        <p:nvPicPr>
          <p:cNvPr id="8" name="Picture 7" descr="A colorful logo with a white background&#10;&#10;Description automatically generated">
            <a:extLst>
              <a:ext uri="{FF2B5EF4-FFF2-40B4-BE49-F238E27FC236}">
                <a16:creationId xmlns:a16="http://schemas.microsoft.com/office/drawing/2014/main" id="{B703260E-BBAC-5783-B609-481737AE1C36}"/>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922493" y="2642616"/>
            <a:ext cx="2278422" cy="3605784"/>
          </a:xfrm>
          <a:prstGeom prst="rect">
            <a:avLst/>
          </a:prstGeom>
        </p:spPr>
      </p:pic>
    </p:spTree>
    <p:extLst>
      <p:ext uri="{BB962C8B-B14F-4D97-AF65-F5344CB8AC3E}">
        <p14:creationId xmlns:p14="http://schemas.microsoft.com/office/powerpoint/2010/main" val="1557325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622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Europa</vt:lpstr>
      <vt:lpstr>inherit</vt:lpstr>
      <vt:lpstr>Office Theme</vt:lpstr>
      <vt:lpstr>PowerPoint Presentation</vt:lpstr>
      <vt:lpstr>Cryptography-based Threats</vt:lpstr>
      <vt:lpstr>Definition</vt:lpstr>
      <vt:lpstr>Passive and Active attacks</vt:lpstr>
      <vt:lpstr>Types of Cryptography Attacks</vt:lpstr>
      <vt:lpstr>Types of Cryptography Attacks</vt:lpstr>
      <vt:lpstr>Preventing Cryptography Attacks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Narendra Kumar Dewangan</dc:creator>
  <cp:lastModifiedBy>Narendra Kumar Dewangan</cp:lastModifiedBy>
  <cp:revision>8</cp:revision>
  <dcterms:created xsi:type="dcterms:W3CDTF">2024-09-10T05:59:57Z</dcterms:created>
  <dcterms:modified xsi:type="dcterms:W3CDTF">2024-09-10T06:18:18Z</dcterms:modified>
</cp:coreProperties>
</file>