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7153-15FF-E991-096A-70B867DCAF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DADB46-AF41-9702-8FAE-67C20741E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634494-EC4D-3CAD-D0BD-6AC2F9817299}"/>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C34C12A1-0F9E-C7D9-1883-10BCF53E1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7D582-DAA4-D360-479D-C5916B0B653E}"/>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1905508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377A-F80F-FC2C-10EC-D199262A1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9369A7-2E44-0B7D-6DDA-9AC7F28760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40D7D-941D-A22C-D475-845FED8E0F5A}"/>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7CDB4386-3D84-AF5C-7A68-60461346D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44A14C-2523-31F9-C1C6-FF84BFEE5A08}"/>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378263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0921C-7EC1-F321-9B7F-CD7BD4AE75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7C9514-184F-4B2D-0098-934642114D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D29B32-A43D-2A25-9C1B-60BC1EBCEBBC}"/>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B1957569-428C-B029-00C4-E2439056B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B384F-0F75-3610-E2E2-2B31F8F8DAB7}"/>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181524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8CC1-94BB-90A4-DBD0-1A0767EE7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CE2A42-F4AC-D6A2-119A-39DCE52CF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B79D5-2A5B-6B51-0FF0-C536C6342CEE}"/>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8658690B-270F-A380-72DF-19CCFBA4B1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49527-D82C-1637-2DD3-9EF7D7942F46}"/>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319467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867A-2C88-B99B-45D6-3CB8E6DF0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A2EBEE-7473-8A9F-5FE4-5F7AA798BB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6CC03-F509-94C1-FD34-F226BC9E2FAC}"/>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78238036-720A-AF1E-65A0-DBBC9DB4F7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E3759-535D-A4FE-7574-1866C1683A02}"/>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4485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AD51F-8235-44C0-C9C5-45DCF68795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2C3D99-A5EC-38E0-3EFE-916139F21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608F47-0827-2F5E-0546-BC69CFCBDB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609B8D-43CD-B192-E29C-988FCC8AC9EC}"/>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6" name="Footer Placeholder 5">
            <a:extLst>
              <a:ext uri="{FF2B5EF4-FFF2-40B4-BE49-F238E27FC236}">
                <a16:creationId xmlns:a16="http://schemas.microsoft.com/office/drawing/2014/main" id="{79AADFA7-DAD8-E77E-0C0E-D77DB69032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5B0BD-C0C4-A19A-479F-00D60097D59F}"/>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409249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D367-F9E9-EEFC-2816-A6839A4969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2575D5-DA01-5E2E-1B13-94AFB5C72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D7E5DC-B93C-411E-4F7C-E4C1990868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80AEF9-801C-B32B-F7DC-B8CA703B2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32E31-5AAF-A659-D17B-7FB45223C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89D74E-F6A6-4D41-98B8-2839710E3AFA}"/>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8" name="Footer Placeholder 7">
            <a:extLst>
              <a:ext uri="{FF2B5EF4-FFF2-40B4-BE49-F238E27FC236}">
                <a16:creationId xmlns:a16="http://schemas.microsoft.com/office/drawing/2014/main" id="{19EBCCD0-1751-1A2A-D974-E2463DDDD2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AD2F61-0753-1208-417D-2B79BF97F3E6}"/>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58693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73AB9-E6A8-0658-C17E-8A15681985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7DF0FF-640B-3155-3FD1-381F5A17F877}"/>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4" name="Footer Placeholder 3">
            <a:extLst>
              <a:ext uri="{FF2B5EF4-FFF2-40B4-BE49-F238E27FC236}">
                <a16:creationId xmlns:a16="http://schemas.microsoft.com/office/drawing/2014/main" id="{289467AE-779F-34C0-5D0C-FE2DB4C8FE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11F640-5D22-2CF3-FBC1-9D85D6BE99A2}"/>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415204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5F23F-0388-65D0-6EAC-A59253596A89}"/>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3" name="Footer Placeholder 2">
            <a:extLst>
              <a:ext uri="{FF2B5EF4-FFF2-40B4-BE49-F238E27FC236}">
                <a16:creationId xmlns:a16="http://schemas.microsoft.com/office/drawing/2014/main" id="{4AD2606A-0EC4-528D-793D-DE1533EC67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BB1B3-9702-EC10-C915-0606A0D29EEE}"/>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4079372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D61EA-A99D-FEFD-CAB5-4CAED8143A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4BCA65-C9D5-7375-E95A-9630848DD4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06F2D4-3E9A-4B45-0116-64D4E22B7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ED2A0-658C-4157-739C-2A2B0C65152C}"/>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6" name="Footer Placeholder 5">
            <a:extLst>
              <a:ext uri="{FF2B5EF4-FFF2-40B4-BE49-F238E27FC236}">
                <a16:creationId xmlns:a16="http://schemas.microsoft.com/office/drawing/2014/main" id="{7B48C2D2-60D4-DF77-2A22-4B08B970C4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C4097-575B-3CCC-2408-0B4F8D3780D1}"/>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374632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4DA4-5612-6A03-1553-68A4EC15D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42AD57-46FD-01B4-DF79-C41FCE982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8227C0-2D4C-9A64-E361-69F1AB689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2A795-5E43-A22A-C57C-CB70E68F81B4}"/>
              </a:ext>
            </a:extLst>
          </p:cNvPr>
          <p:cNvSpPr>
            <a:spLocks noGrp="1"/>
          </p:cNvSpPr>
          <p:nvPr>
            <p:ph type="dt" sz="half" idx="10"/>
          </p:nvPr>
        </p:nvSpPr>
        <p:spPr/>
        <p:txBody>
          <a:bodyPr/>
          <a:lstStyle/>
          <a:p>
            <a:fld id="{EFFE11FE-0204-4F2C-B8FB-D8A8D9292824}" type="datetimeFigureOut">
              <a:rPr lang="en-IN" smtClean="0"/>
              <a:t>10-09-2024</a:t>
            </a:fld>
            <a:endParaRPr lang="en-IN"/>
          </a:p>
        </p:txBody>
      </p:sp>
      <p:sp>
        <p:nvSpPr>
          <p:cNvPr id="6" name="Footer Placeholder 5">
            <a:extLst>
              <a:ext uri="{FF2B5EF4-FFF2-40B4-BE49-F238E27FC236}">
                <a16:creationId xmlns:a16="http://schemas.microsoft.com/office/drawing/2014/main" id="{F166B8A7-404C-2D94-14F6-5387370A46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AC5DD-F437-1F55-5A7A-14EC0F58909B}"/>
              </a:ext>
            </a:extLst>
          </p:cNvPr>
          <p:cNvSpPr>
            <a:spLocks noGrp="1"/>
          </p:cNvSpPr>
          <p:nvPr>
            <p:ph type="sldNum" sz="quarter" idx="12"/>
          </p:nvPr>
        </p:nvSpPr>
        <p:spPr/>
        <p:txBody>
          <a:bodyPr/>
          <a:lstStyle/>
          <a:p>
            <a:fld id="{04C284DA-AA47-4DD6-99E5-DCEE7C4B68B2}" type="slidenum">
              <a:rPr lang="en-IN" smtClean="0"/>
              <a:t>‹#›</a:t>
            </a:fld>
            <a:endParaRPr lang="en-IN"/>
          </a:p>
        </p:txBody>
      </p:sp>
    </p:spTree>
    <p:extLst>
      <p:ext uri="{BB962C8B-B14F-4D97-AF65-F5344CB8AC3E}">
        <p14:creationId xmlns:p14="http://schemas.microsoft.com/office/powerpoint/2010/main" val="155520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0242C-5FE2-6C6E-4B57-12A491D102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A31BF0-7B81-9DCE-CDF6-CF6CA0D61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17D6A-18C5-B8C7-5EC3-DF3D0A90A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FE11FE-0204-4F2C-B8FB-D8A8D9292824}" type="datetimeFigureOut">
              <a:rPr lang="en-IN" smtClean="0"/>
              <a:t>10-09-2024</a:t>
            </a:fld>
            <a:endParaRPr lang="en-IN"/>
          </a:p>
        </p:txBody>
      </p:sp>
      <p:sp>
        <p:nvSpPr>
          <p:cNvPr id="5" name="Footer Placeholder 4">
            <a:extLst>
              <a:ext uri="{FF2B5EF4-FFF2-40B4-BE49-F238E27FC236}">
                <a16:creationId xmlns:a16="http://schemas.microsoft.com/office/drawing/2014/main" id="{0E68299B-FC26-9B24-306A-61E9A5202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E6246C-1E12-D363-B91C-F00E2CA56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C284DA-AA47-4DD6-99E5-DCEE7C4B68B2}" type="slidenum">
              <a:rPr lang="en-IN" smtClean="0"/>
              <a:t>‹#›</a:t>
            </a:fld>
            <a:endParaRPr lang="en-IN"/>
          </a:p>
        </p:txBody>
      </p:sp>
    </p:spTree>
    <p:extLst>
      <p:ext uri="{BB962C8B-B14F-4D97-AF65-F5344CB8AC3E}">
        <p14:creationId xmlns:p14="http://schemas.microsoft.com/office/powerpoint/2010/main" val="611185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hkma.gov.hk/eng/news-and-media/press-releases/2021/07/20210706-3/" TargetMode="External"/><Relationship Id="rId2" Type="http://schemas.openxmlformats.org/officeDocument/2006/relationships/hyperlink" Target="https://www.knowledgehut.com/blog/security/advanced-persistent-threa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tatista.com/statistics/1319611/mobile-banking-trojan-installation-packages-detected-worldwid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varonis.com/blog/ransomware-statistic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imperva.com/learn/application-security/cyber-att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mperva.com/learn/application-security/social-engineering-attack/" TargetMode="External"/><Relationship Id="rId2" Type="http://schemas.openxmlformats.org/officeDocument/2006/relationships/hyperlink" Target="https://www.imperva.com/learn/application-security/insider-threa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mperva.com/learn/data-security/data-brea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imperva.com/learn/application-security/zero-day-explo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imperva.com/learn/application-security/web-application-and-api-protection-waa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mperva.com/learn/application-security/buffer-overflo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imperva.com/learn/ddos/botnet-ddos/" TargetMode="External"/><Relationship Id="rId2" Type="http://schemas.openxmlformats.org/officeDocument/2006/relationships/hyperlink" Target="https://www.imperva.com/learn/ddos/denial-of-service/" TargetMode="External"/><Relationship Id="rId1" Type="http://schemas.openxmlformats.org/officeDocument/2006/relationships/slideLayout" Target="../slideLayouts/slideLayout2.xml"/><Relationship Id="rId5" Type="http://schemas.openxmlformats.org/officeDocument/2006/relationships/hyperlink" Target="https://www.imperva.com/learn/ddos/ddos-attacks/" TargetMode="External"/><Relationship Id="rId4" Type="http://schemas.openxmlformats.org/officeDocument/2006/relationships/hyperlink" Target="https://www.imperva.com/learn/ddos/anti-ddos-prot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5ADB-0AE4-40FA-3ABF-B5542E309C4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BE0CC73-9B53-C1B3-BFDB-4F66F54BEF5B}"/>
              </a:ext>
            </a:extLst>
          </p:cNvPr>
          <p:cNvSpPr>
            <a:spLocks noGrp="1"/>
          </p:cNvSpPr>
          <p:nvPr>
            <p:ph type="subTitle" idx="1"/>
          </p:nvPr>
        </p:nvSpPr>
        <p:spPr/>
        <p:txBody>
          <a:bodyPr/>
          <a:lstStyle/>
          <a:p>
            <a:endParaRPr lang="en-IN"/>
          </a:p>
        </p:txBody>
      </p:sp>
      <p:pic>
        <p:nvPicPr>
          <p:cNvPr id="4" name="Picture 3" descr="A blue circle with a lock in it&#10;&#10;Description automatically generated">
            <a:extLst>
              <a:ext uri="{FF2B5EF4-FFF2-40B4-BE49-F238E27FC236}">
                <a16:creationId xmlns:a16="http://schemas.microsoft.com/office/drawing/2014/main" id="{465B297F-3476-D92E-E49B-F7C62F80F5E0}"/>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CE90AF91-F1F8-918A-372E-EB736AB25C8C}"/>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11" name="Title 1">
            <a:extLst>
              <a:ext uri="{FF2B5EF4-FFF2-40B4-BE49-F238E27FC236}">
                <a16:creationId xmlns:a16="http://schemas.microsoft.com/office/drawing/2014/main" id="{67E82B1C-08FA-4ED6-022C-5EC56450AC32}"/>
              </a:ext>
            </a:extLst>
          </p:cNvPr>
          <p:cNvSpPr txBox="1">
            <a:spLocks/>
          </p:cNvSpPr>
          <p:nvPr/>
        </p:nvSpPr>
        <p:spPr>
          <a:xfrm>
            <a:off x="881974" y="4000292"/>
            <a:ext cx="7138219" cy="1391985"/>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solidFill>
                  <a:srgbClr val="FFFFFF"/>
                </a:solidFill>
              </a:rPr>
              <a:t>IT Data Security Lecture Series</a:t>
            </a:r>
            <a:endParaRPr lang="en-IN" sz="3600" b="1" dirty="0">
              <a:solidFill>
                <a:srgbClr val="FFFFFF"/>
              </a:solidFill>
            </a:endParaRPr>
          </a:p>
        </p:txBody>
      </p:sp>
      <p:sp>
        <p:nvSpPr>
          <p:cNvPr id="12" name="Subtitle 2">
            <a:extLst>
              <a:ext uri="{FF2B5EF4-FFF2-40B4-BE49-F238E27FC236}">
                <a16:creationId xmlns:a16="http://schemas.microsoft.com/office/drawing/2014/main" id="{AA819514-BE0C-804B-4B7D-5359743E0DDE}"/>
              </a:ext>
            </a:extLst>
          </p:cNvPr>
          <p:cNvSpPr txBox="1">
            <a:spLocks/>
          </p:cNvSpPr>
          <p:nvPr/>
        </p:nvSpPr>
        <p:spPr>
          <a:xfrm>
            <a:off x="9045785" y="365683"/>
            <a:ext cx="2314667" cy="462231"/>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a:t>V Semester CSF </a:t>
            </a:r>
            <a:endParaRPr lang="en-IN" sz="2000" b="1" dirty="0"/>
          </a:p>
        </p:txBody>
      </p:sp>
      <p:sp>
        <p:nvSpPr>
          <p:cNvPr id="14" name="TextBox 13">
            <a:extLst>
              <a:ext uri="{FF2B5EF4-FFF2-40B4-BE49-F238E27FC236}">
                <a16:creationId xmlns:a16="http://schemas.microsoft.com/office/drawing/2014/main" id="{EBE84A56-5A2C-1DE0-AC29-6C10CA596677}"/>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15" name="Rectangle 14">
            <a:extLst>
              <a:ext uri="{FF2B5EF4-FFF2-40B4-BE49-F238E27FC236}">
                <a16:creationId xmlns:a16="http://schemas.microsoft.com/office/drawing/2014/main" id="{4610AC02-3292-01C0-26A0-C406F0BED5FE}"/>
              </a:ext>
            </a:extLst>
          </p:cNvPr>
          <p:cNvSpPr/>
          <p:nvPr/>
        </p:nvSpPr>
        <p:spPr>
          <a:xfrm>
            <a:off x="8518551" y="5821011"/>
            <a:ext cx="3195298"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Lecture-6</a:t>
            </a:r>
          </a:p>
        </p:txBody>
      </p:sp>
    </p:spTree>
    <p:extLst>
      <p:ext uri="{BB962C8B-B14F-4D97-AF65-F5344CB8AC3E}">
        <p14:creationId xmlns:p14="http://schemas.microsoft.com/office/powerpoint/2010/main" val="93875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FC72-EB09-A871-C956-1D922101058B}"/>
              </a:ext>
            </a:extLst>
          </p:cNvPr>
          <p:cNvSpPr>
            <a:spLocks noGrp="1"/>
          </p:cNvSpPr>
          <p:nvPr>
            <p:ph type="title"/>
          </p:nvPr>
        </p:nvSpPr>
        <p:spPr/>
        <p:txBody>
          <a:bodyPr/>
          <a:lstStyle/>
          <a:p>
            <a:r>
              <a:rPr lang="en-US" dirty="0"/>
              <a:t>Banking Threats</a:t>
            </a:r>
            <a:endParaRPr lang="en-IN" dirty="0"/>
          </a:p>
        </p:txBody>
      </p:sp>
      <p:sp>
        <p:nvSpPr>
          <p:cNvPr id="3" name="Content Placeholder 2">
            <a:extLst>
              <a:ext uri="{FF2B5EF4-FFF2-40B4-BE49-F238E27FC236}">
                <a16:creationId xmlns:a16="http://schemas.microsoft.com/office/drawing/2014/main" id="{4EA1D934-E15A-EA41-0387-DB60AAAE8CE3}"/>
              </a:ext>
            </a:extLst>
          </p:cNvPr>
          <p:cNvSpPr>
            <a:spLocks noGrp="1"/>
          </p:cNvSpPr>
          <p:nvPr>
            <p:ph idx="1"/>
          </p:nvPr>
        </p:nvSpPr>
        <p:spPr/>
        <p:txBody>
          <a:bodyPr>
            <a:normAutofit fontScale="62500" lnSpcReduction="20000"/>
          </a:bodyPr>
          <a:lstStyle/>
          <a:p>
            <a:pPr algn="l" rtl="0"/>
            <a:r>
              <a:rPr lang="en-US" b="0" i="0" dirty="0">
                <a:solidFill>
                  <a:srgbClr val="231F20"/>
                </a:solidFill>
                <a:effectLst/>
                <a:latin typeface="Inter"/>
              </a:rPr>
              <a:t>The banking industry has prioritized cybersecurity highly. Building credibility and trust is the cornerstone of banking, so it becomes much more essential. Here are five factors that demonstrate the significance of cybersecurity in banking industry and why you should care:</a:t>
            </a:r>
          </a:p>
          <a:p>
            <a:pPr algn="l" rtl="0">
              <a:buFont typeface="+mj-lt"/>
              <a:buAutoNum type="arabicPeriod"/>
            </a:pPr>
            <a:r>
              <a:rPr lang="en-US" b="0" i="0" dirty="0">
                <a:solidFill>
                  <a:srgbClr val="000000"/>
                </a:solidFill>
                <a:effectLst/>
                <a:latin typeface="unset"/>
              </a:rPr>
              <a:t>Everyone looks to be entirely cashless and using digital payment methods like debit and credit cards. In this case, ensuring that the required cybersecurity safeguards are in place to protect your privacy and data is critical.</a:t>
            </a:r>
          </a:p>
          <a:p>
            <a:pPr algn="l" rtl="0">
              <a:buFont typeface="+mj-lt"/>
              <a:buAutoNum type="arabicPeriod"/>
            </a:pPr>
            <a:r>
              <a:rPr lang="en-US" b="0" i="0" dirty="0">
                <a:solidFill>
                  <a:srgbClr val="000000"/>
                </a:solidFill>
                <a:effectLst/>
                <a:latin typeface="unset"/>
              </a:rPr>
              <a:t>After data breaches, it could be difficult to trust financial institutions. That's a significant issue for banks. Data breaches caused by a shoddy cybersecurity solution may easily lead to their consumer base moving their business elsewhere.</a:t>
            </a:r>
          </a:p>
          <a:p>
            <a:pPr algn="l" rtl="0">
              <a:buFont typeface="+mj-lt"/>
              <a:buAutoNum type="arabicPeriod"/>
            </a:pPr>
            <a:r>
              <a:rPr lang="en-US" b="0" i="0" dirty="0">
                <a:solidFill>
                  <a:srgbClr val="000000"/>
                </a:solidFill>
                <a:effectLst/>
                <a:latin typeface="unset"/>
              </a:rPr>
              <a:t>The majority of the time, when a bank's data is compromised, you lose time and money. Recovery from the same can be unpleasant and time-consuming. It would entail canceling cards, reviewing statements, and keeping a watchful lookout for issues.</a:t>
            </a:r>
          </a:p>
          <a:p>
            <a:pPr algn="l" rtl="0">
              <a:buFont typeface="+mj-lt"/>
              <a:buAutoNum type="arabicPeriod"/>
            </a:pPr>
            <a:r>
              <a:rPr lang="en-US" b="0" i="0" dirty="0">
                <a:solidFill>
                  <a:srgbClr val="000000"/>
                </a:solidFill>
                <a:effectLst/>
                <a:latin typeface="unset"/>
              </a:rPr>
              <a:t>Inappropriate use of your private information might be very harmful. Your data is sensitive and could expose a lot of information that could be exploited against you, even if the cards are revoked and fraud is swiftly dealt with.</a:t>
            </a:r>
          </a:p>
          <a:p>
            <a:pPr algn="l" rtl="0">
              <a:buFont typeface="+mj-lt"/>
              <a:buAutoNum type="arabicPeriod"/>
            </a:pPr>
            <a:r>
              <a:rPr lang="en-US" b="0" i="0" dirty="0">
                <a:solidFill>
                  <a:srgbClr val="000000"/>
                </a:solidFill>
                <a:effectLst/>
                <a:latin typeface="unset"/>
              </a:rPr>
              <a:t>Banks need to be more cautious than most other firms. That is the price for banks to retain the kind of valuable personal data they do. If the bank's information is not safeguarded against risks from cybercrime, it could be compromised.</a:t>
            </a:r>
          </a:p>
        </p:txBody>
      </p:sp>
    </p:spTree>
    <p:extLst>
      <p:ext uri="{BB962C8B-B14F-4D97-AF65-F5344CB8AC3E}">
        <p14:creationId xmlns:p14="http://schemas.microsoft.com/office/powerpoint/2010/main" val="427244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0A1D-833E-01B2-1A0D-A730A6750E56}"/>
              </a:ext>
            </a:extLst>
          </p:cNvPr>
          <p:cNvSpPr>
            <a:spLocks noGrp="1"/>
          </p:cNvSpPr>
          <p:nvPr>
            <p:ph type="title"/>
          </p:nvPr>
        </p:nvSpPr>
        <p:spPr/>
        <p:txBody>
          <a:bodyPr/>
          <a:lstStyle/>
          <a:p>
            <a:r>
              <a:rPr lang="en-US" dirty="0"/>
              <a:t>Phishing Attack</a:t>
            </a:r>
            <a:endParaRPr lang="en-IN" dirty="0"/>
          </a:p>
        </p:txBody>
      </p:sp>
      <p:sp>
        <p:nvSpPr>
          <p:cNvPr id="3" name="Content Placeholder 2">
            <a:extLst>
              <a:ext uri="{FF2B5EF4-FFF2-40B4-BE49-F238E27FC236}">
                <a16:creationId xmlns:a16="http://schemas.microsoft.com/office/drawing/2014/main" id="{FA5B906A-E0B8-6212-1E2C-B0C6EA0FB9C1}"/>
              </a:ext>
            </a:extLst>
          </p:cNvPr>
          <p:cNvSpPr>
            <a:spLocks noGrp="1"/>
          </p:cNvSpPr>
          <p:nvPr>
            <p:ph idx="1"/>
          </p:nvPr>
        </p:nvSpPr>
        <p:spPr/>
        <p:txBody>
          <a:bodyPr/>
          <a:lstStyle/>
          <a:p>
            <a:r>
              <a:rPr lang="en-US" b="0" i="0" dirty="0">
                <a:solidFill>
                  <a:srgbClr val="231F20"/>
                </a:solidFill>
                <a:effectLst/>
                <a:latin typeface="Inter"/>
              </a:rPr>
              <a:t>One of the most frequent problems with cyber security in banking sector is phishing assaults. They can be used to enter a financial institution's network and conduct a more severe attack like APT, which can have a disastrous effect on those organizations (</a:t>
            </a:r>
            <a:r>
              <a:rPr lang="en-US" b="1" i="0" u="sng" dirty="0">
                <a:solidFill>
                  <a:srgbClr val="586FEB"/>
                </a:solidFill>
                <a:effectLst/>
                <a:latin typeface="Inter"/>
                <a:hlinkClick r:id="rId2"/>
              </a:rPr>
              <a:t>Advanced Persistent Threat</a:t>
            </a:r>
            <a:r>
              <a:rPr lang="en-US" b="0" i="0" dirty="0">
                <a:solidFill>
                  <a:srgbClr val="231F20"/>
                </a:solidFill>
                <a:effectLst/>
                <a:latin typeface="Inter"/>
              </a:rPr>
              <a:t>). In an APT, a user who is not permitted can access the system and use it while going unnoticed for a long time. Significant financial, data and reputational losses may result from this. </a:t>
            </a:r>
            <a:r>
              <a:rPr lang="en-US" b="1" i="0" u="sng" dirty="0">
                <a:solidFill>
                  <a:srgbClr val="586FEB"/>
                </a:solidFill>
                <a:effectLst/>
                <a:latin typeface="Inter"/>
                <a:hlinkClick r:id="rId3"/>
              </a:rPr>
              <a:t>According to the survey</a:t>
            </a:r>
            <a:r>
              <a:rPr lang="en-US" b="0" i="0" dirty="0">
                <a:solidFill>
                  <a:srgbClr val="231F20"/>
                </a:solidFill>
                <a:effectLst/>
                <a:latin typeface="Inter"/>
              </a:rPr>
              <a:t>, phishing assaults on financial institutions peaked in the first quarter of 2021.</a:t>
            </a:r>
            <a:endParaRPr lang="en-IN" dirty="0"/>
          </a:p>
        </p:txBody>
      </p:sp>
    </p:spTree>
    <p:extLst>
      <p:ext uri="{BB962C8B-B14F-4D97-AF65-F5344CB8AC3E}">
        <p14:creationId xmlns:p14="http://schemas.microsoft.com/office/powerpoint/2010/main" val="2189303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CE8D4-1456-0F23-D5D9-43AD0CA4960F}"/>
              </a:ext>
            </a:extLst>
          </p:cNvPr>
          <p:cNvSpPr>
            <a:spLocks noGrp="1"/>
          </p:cNvSpPr>
          <p:nvPr>
            <p:ph type="title"/>
          </p:nvPr>
        </p:nvSpPr>
        <p:spPr/>
        <p:txBody>
          <a:bodyPr/>
          <a:lstStyle/>
          <a:p>
            <a:r>
              <a:rPr lang="en-US" dirty="0"/>
              <a:t>Trojans</a:t>
            </a:r>
            <a:endParaRPr lang="en-IN" dirty="0"/>
          </a:p>
        </p:txBody>
      </p:sp>
      <p:sp>
        <p:nvSpPr>
          <p:cNvPr id="3" name="Content Placeholder 2">
            <a:extLst>
              <a:ext uri="{FF2B5EF4-FFF2-40B4-BE49-F238E27FC236}">
                <a16:creationId xmlns:a16="http://schemas.microsoft.com/office/drawing/2014/main" id="{B6123E13-8876-1E0B-11DE-8A77B2215505}"/>
              </a:ext>
            </a:extLst>
          </p:cNvPr>
          <p:cNvSpPr>
            <a:spLocks noGrp="1"/>
          </p:cNvSpPr>
          <p:nvPr>
            <p:ph idx="1"/>
          </p:nvPr>
        </p:nvSpPr>
        <p:spPr/>
        <p:txBody>
          <a:bodyPr>
            <a:normAutofit lnSpcReduction="10000"/>
          </a:bodyPr>
          <a:lstStyle/>
          <a:p>
            <a:pPr algn="l" rtl="0"/>
            <a:r>
              <a:rPr lang="en-US" b="0" i="0" dirty="0">
                <a:solidFill>
                  <a:srgbClr val="231F20"/>
                </a:solidFill>
                <a:effectLst/>
                <a:latin typeface="Inter"/>
              </a:rPr>
              <a:t>The term "Trojan" is used to designate several dangerous tactics hackers use to cheat their way into secure data. Until it is installed on a computer, a Banker Trojan looks like trustworthy software. However, it is a malicious computer application created to access private data processed or kept by online banking systems. This kind of computer program has a backdoor that enables access to a computer from the outside.</a:t>
            </a:r>
          </a:p>
          <a:p>
            <a:pPr algn="l" rtl="0"/>
            <a:r>
              <a:rPr lang="en-US" b="0" i="0" dirty="0">
                <a:solidFill>
                  <a:srgbClr val="231F20"/>
                </a:solidFill>
                <a:effectLst/>
                <a:latin typeface="Inter"/>
              </a:rPr>
              <a:t>Around the globe, there were roughly </a:t>
            </a:r>
            <a:r>
              <a:rPr lang="en-US" b="1" i="0" u="sng" dirty="0">
                <a:solidFill>
                  <a:srgbClr val="586FEB"/>
                </a:solidFill>
                <a:effectLst/>
                <a:latin typeface="unset"/>
                <a:hlinkClick r:id="rId2"/>
              </a:rPr>
              <a:t>54,000</a:t>
            </a:r>
            <a:r>
              <a:rPr lang="en-US" b="0" i="0" dirty="0">
                <a:solidFill>
                  <a:srgbClr val="231F20"/>
                </a:solidFill>
                <a:effectLst/>
                <a:latin typeface="Inter"/>
              </a:rPr>
              <a:t> installation packages for mobile banking trojans in the first quarter of 2022. There has been an increase of more than </a:t>
            </a:r>
            <a:r>
              <a:rPr lang="en-US" b="1" i="0" u="sng" dirty="0">
                <a:solidFill>
                  <a:srgbClr val="586FEB"/>
                </a:solidFill>
                <a:effectLst/>
                <a:latin typeface="unset"/>
                <a:hlinkClick r:id="rId2"/>
              </a:rPr>
              <a:t>53%</a:t>
            </a:r>
            <a:r>
              <a:rPr lang="en-US" b="0" i="0" dirty="0">
                <a:solidFill>
                  <a:srgbClr val="231F20"/>
                </a:solidFill>
                <a:effectLst/>
                <a:latin typeface="Inter"/>
              </a:rPr>
              <a:t> compared to last year's quarter. After declining for the first three quarters of 2021, the number of trojan packages targeting mobile banking increased in the fourth quarter.</a:t>
            </a:r>
          </a:p>
          <a:p>
            <a:endParaRPr lang="en-IN" dirty="0"/>
          </a:p>
        </p:txBody>
      </p:sp>
    </p:spTree>
    <p:extLst>
      <p:ext uri="{BB962C8B-B14F-4D97-AF65-F5344CB8AC3E}">
        <p14:creationId xmlns:p14="http://schemas.microsoft.com/office/powerpoint/2010/main" val="1137054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498-E2D7-8FF7-C0B3-89DF3EE8C5D3}"/>
              </a:ext>
            </a:extLst>
          </p:cNvPr>
          <p:cNvSpPr>
            <a:spLocks noGrp="1"/>
          </p:cNvSpPr>
          <p:nvPr>
            <p:ph type="title"/>
          </p:nvPr>
        </p:nvSpPr>
        <p:spPr/>
        <p:txBody>
          <a:bodyPr/>
          <a:lstStyle/>
          <a:p>
            <a:r>
              <a:rPr lang="en-US" dirty="0" err="1"/>
              <a:t>Ransomeware</a:t>
            </a:r>
            <a:endParaRPr lang="en-IN" dirty="0"/>
          </a:p>
        </p:txBody>
      </p:sp>
      <p:sp>
        <p:nvSpPr>
          <p:cNvPr id="3" name="Content Placeholder 2">
            <a:extLst>
              <a:ext uri="{FF2B5EF4-FFF2-40B4-BE49-F238E27FC236}">
                <a16:creationId xmlns:a16="http://schemas.microsoft.com/office/drawing/2014/main" id="{12B0544C-A47A-621C-C676-641AB0EEAE0B}"/>
              </a:ext>
            </a:extLst>
          </p:cNvPr>
          <p:cNvSpPr>
            <a:spLocks noGrp="1"/>
          </p:cNvSpPr>
          <p:nvPr>
            <p:ph idx="1"/>
          </p:nvPr>
        </p:nvSpPr>
        <p:spPr/>
        <p:txBody>
          <a:bodyPr/>
          <a:lstStyle/>
          <a:p>
            <a:pPr algn="l" rtl="0"/>
            <a:r>
              <a:rPr lang="en-US" b="0" i="0" dirty="0">
                <a:solidFill>
                  <a:srgbClr val="231F20"/>
                </a:solidFill>
                <a:effectLst/>
                <a:latin typeface="Inter"/>
              </a:rPr>
              <a:t>A cyber threat known as ransomware encrypts important data and prevents owners from accessing it until they pay a high cost or ransom. Since </a:t>
            </a:r>
            <a:r>
              <a:rPr lang="en-US" b="1" i="0" u="sng" dirty="0">
                <a:solidFill>
                  <a:srgbClr val="586FEB"/>
                </a:solidFill>
                <a:effectLst/>
                <a:latin typeface="unset"/>
                <a:hlinkClick r:id="rId2"/>
              </a:rPr>
              <a:t>90%</a:t>
            </a:r>
            <a:r>
              <a:rPr lang="en-US" b="0" i="0" dirty="0">
                <a:solidFill>
                  <a:srgbClr val="231F20"/>
                </a:solidFill>
                <a:effectLst/>
                <a:latin typeface="Inter"/>
              </a:rPr>
              <a:t> of banking institutions have faced ransomware in the past year, it poses a severe threat to them.</a:t>
            </a:r>
          </a:p>
          <a:p>
            <a:pPr algn="l" rtl="0"/>
            <a:r>
              <a:rPr lang="en-US" b="0" i="0" dirty="0">
                <a:solidFill>
                  <a:srgbClr val="231F20"/>
                </a:solidFill>
                <a:effectLst/>
                <a:latin typeface="Inter"/>
              </a:rPr>
              <a:t>In addition to posing a threat to financial cybersecurity, ransomware also affects cryptocurrency. Due to their decentralized structure, cryptocurrencies allow fraudsters to break into trading systems and steal money.</a:t>
            </a:r>
          </a:p>
        </p:txBody>
      </p:sp>
    </p:spTree>
    <p:extLst>
      <p:ext uri="{BB962C8B-B14F-4D97-AF65-F5344CB8AC3E}">
        <p14:creationId xmlns:p14="http://schemas.microsoft.com/office/powerpoint/2010/main" val="232404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2703-4DAF-54A4-BDF1-2787B2EA271C}"/>
              </a:ext>
            </a:extLst>
          </p:cNvPr>
          <p:cNvSpPr>
            <a:spLocks noGrp="1"/>
          </p:cNvSpPr>
          <p:nvPr>
            <p:ph type="title"/>
          </p:nvPr>
        </p:nvSpPr>
        <p:spPr/>
        <p:txBody>
          <a:bodyPr/>
          <a:lstStyle/>
          <a:p>
            <a:r>
              <a:rPr lang="en-US" dirty="0"/>
              <a:t>Spoofing</a:t>
            </a:r>
            <a:endParaRPr lang="en-IN" dirty="0"/>
          </a:p>
        </p:txBody>
      </p:sp>
      <p:sp>
        <p:nvSpPr>
          <p:cNvPr id="3" name="Content Placeholder 2">
            <a:extLst>
              <a:ext uri="{FF2B5EF4-FFF2-40B4-BE49-F238E27FC236}">
                <a16:creationId xmlns:a16="http://schemas.microsoft.com/office/drawing/2014/main" id="{E9B16904-E608-8922-5A2E-ECA19D7C1A41}"/>
              </a:ext>
            </a:extLst>
          </p:cNvPr>
          <p:cNvSpPr>
            <a:spLocks noGrp="1"/>
          </p:cNvSpPr>
          <p:nvPr>
            <p:ph idx="1"/>
          </p:nvPr>
        </p:nvSpPr>
        <p:spPr/>
        <p:txBody>
          <a:bodyPr>
            <a:normAutofit fontScale="92500" lnSpcReduction="20000"/>
          </a:bodyPr>
          <a:lstStyle/>
          <a:p>
            <a:pPr algn="l" rtl="0"/>
            <a:r>
              <a:rPr lang="en-US" b="0" i="0" dirty="0">
                <a:solidFill>
                  <a:srgbClr val="231F20"/>
                </a:solidFill>
                <a:effectLst/>
                <a:latin typeface="Inter"/>
              </a:rPr>
              <a:t>Hackers use a clone site in this type of cyberattack. By posing as a financial website, they; </a:t>
            </a:r>
          </a:p>
          <a:p>
            <a:pPr algn="l" rtl="0">
              <a:buFont typeface="Arial" panose="020B0604020202020204" pitchFamily="34" charset="0"/>
              <a:buChar char="•"/>
            </a:pPr>
            <a:r>
              <a:rPr lang="en-US" b="0" i="0" dirty="0">
                <a:solidFill>
                  <a:srgbClr val="000000"/>
                </a:solidFill>
                <a:effectLst/>
                <a:latin typeface="unset"/>
              </a:rPr>
              <a:t>Design a layout that resembles the original one in both appearance and functionality.</a:t>
            </a:r>
          </a:p>
          <a:p>
            <a:pPr algn="l" rtl="0">
              <a:buFont typeface="Arial" panose="020B0604020202020204" pitchFamily="34" charset="0"/>
              <a:buChar char="•"/>
            </a:pPr>
            <a:r>
              <a:rPr lang="en-US" b="0" i="0" dirty="0">
                <a:solidFill>
                  <a:srgbClr val="000000"/>
                </a:solidFill>
                <a:effectLst/>
                <a:latin typeface="unset"/>
              </a:rPr>
              <a:t>Establish a domain with a modest modification in spelling or domain extension.</a:t>
            </a:r>
          </a:p>
          <a:p>
            <a:pPr algn="l" rtl="0"/>
            <a:r>
              <a:rPr lang="en-US" b="0" i="0" dirty="0">
                <a:solidFill>
                  <a:srgbClr val="231F20"/>
                </a:solidFill>
                <a:effectLst/>
                <a:latin typeface="Inter"/>
              </a:rPr>
              <a:t>The user can access this duplicate website via a third-party messaging service, such as text or email. Hackers can access a user's login information when the person is not paying attention. Seamless multi-factor authentication can solve a lot of these issues.</a:t>
            </a:r>
          </a:p>
          <a:p>
            <a:pPr algn="l"/>
            <a:r>
              <a:rPr lang="en-US" b="0" i="0" dirty="0">
                <a:solidFill>
                  <a:srgbClr val="231F20"/>
                </a:solidFill>
                <a:effectLst/>
                <a:latin typeface="Inter"/>
              </a:rPr>
              <a:t>The Reserve Bank of India (RBI) reported bank frauds of 604 billion Indian rupees in 2022. From more than 1.3 trillion rupees in 2021, this was a decline.</a:t>
            </a:r>
          </a:p>
          <a:p>
            <a:endParaRPr lang="en-IN" dirty="0"/>
          </a:p>
        </p:txBody>
      </p:sp>
    </p:spTree>
    <p:extLst>
      <p:ext uri="{BB962C8B-B14F-4D97-AF65-F5344CB8AC3E}">
        <p14:creationId xmlns:p14="http://schemas.microsoft.com/office/powerpoint/2010/main" val="217524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C830-6547-985B-73B1-4CC5A6C696B7}"/>
              </a:ext>
            </a:extLst>
          </p:cNvPr>
          <p:cNvSpPr>
            <a:spLocks noGrp="1"/>
          </p:cNvSpPr>
          <p:nvPr>
            <p:ph type="title"/>
          </p:nvPr>
        </p:nvSpPr>
        <p:spPr/>
        <p:txBody>
          <a:bodyPr/>
          <a:lstStyle/>
          <a:p>
            <a:r>
              <a:rPr lang="en-US" b="1" i="0" dirty="0">
                <a:solidFill>
                  <a:srgbClr val="000000"/>
                </a:solidFill>
                <a:effectLst/>
                <a:latin typeface="Inter"/>
              </a:rPr>
              <a:t>Applications of Cybersecurity in Banking</a:t>
            </a:r>
            <a:endParaRPr lang="en-IN" dirty="0"/>
          </a:p>
        </p:txBody>
      </p:sp>
      <p:sp>
        <p:nvSpPr>
          <p:cNvPr id="3" name="Content Placeholder 2">
            <a:extLst>
              <a:ext uri="{FF2B5EF4-FFF2-40B4-BE49-F238E27FC236}">
                <a16:creationId xmlns:a16="http://schemas.microsoft.com/office/drawing/2014/main" id="{48221F36-4E24-9403-B2C4-85D95357F891}"/>
              </a:ext>
            </a:extLst>
          </p:cNvPr>
          <p:cNvSpPr>
            <a:spLocks noGrp="1"/>
          </p:cNvSpPr>
          <p:nvPr>
            <p:ph idx="1"/>
          </p:nvPr>
        </p:nvSpPr>
        <p:spPr/>
        <p:txBody>
          <a:bodyPr/>
          <a:lstStyle/>
          <a:p>
            <a:r>
              <a:rPr lang="en-IN" b="1" i="0" dirty="0">
                <a:solidFill>
                  <a:srgbClr val="222222"/>
                </a:solidFill>
                <a:effectLst/>
                <a:latin typeface="Inter"/>
              </a:rPr>
              <a:t>Network Security Surveillance</a:t>
            </a:r>
          </a:p>
          <a:p>
            <a:r>
              <a:rPr lang="en-IN" b="1" dirty="0">
                <a:solidFill>
                  <a:srgbClr val="222222"/>
                </a:solidFill>
                <a:latin typeface="Inter"/>
              </a:rPr>
              <a:t>Software Security</a:t>
            </a:r>
          </a:p>
          <a:p>
            <a:r>
              <a:rPr lang="en-IN" b="1" i="0" dirty="0">
                <a:solidFill>
                  <a:srgbClr val="222222"/>
                </a:solidFill>
                <a:effectLst/>
                <a:latin typeface="Inter"/>
              </a:rPr>
              <a:t>Risk Management</a:t>
            </a:r>
          </a:p>
          <a:p>
            <a:r>
              <a:rPr lang="en-IN" b="1" dirty="0">
                <a:solidFill>
                  <a:srgbClr val="222222"/>
                </a:solidFill>
                <a:latin typeface="Inter"/>
              </a:rPr>
              <a:t>Protecting Critical System</a:t>
            </a:r>
          </a:p>
          <a:p>
            <a:endParaRPr lang="en-IN" dirty="0"/>
          </a:p>
        </p:txBody>
      </p:sp>
    </p:spTree>
    <p:extLst>
      <p:ext uri="{BB962C8B-B14F-4D97-AF65-F5344CB8AC3E}">
        <p14:creationId xmlns:p14="http://schemas.microsoft.com/office/powerpoint/2010/main" val="3436827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658E-0FE5-708C-0C91-BE4AF406D258}"/>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40837E8C-9D5D-D285-0681-CA91B326D8C8}"/>
              </a:ext>
            </a:extLst>
          </p:cNvPr>
          <p:cNvSpPr>
            <a:spLocks noGrp="1"/>
          </p:cNvSpPr>
          <p:nvPr>
            <p:ph idx="1"/>
          </p:nvPr>
        </p:nvSpPr>
        <p:spPr/>
        <p:txBody>
          <a:bodyPr/>
          <a:lstStyle/>
          <a:p>
            <a:endParaRPr lang="en-IN" dirty="0"/>
          </a:p>
        </p:txBody>
      </p:sp>
      <p:sp>
        <p:nvSpPr>
          <p:cNvPr id="5" name="Title 1">
            <a:extLst>
              <a:ext uri="{FF2B5EF4-FFF2-40B4-BE49-F238E27FC236}">
                <a16:creationId xmlns:a16="http://schemas.microsoft.com/office/drawing/2014/main" id="{C64182AA-F12F-5810-195F-93C91A1BF1B4}"/>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t>Thank You</a:t>
            </a:r>
            <a:endParaRPr lang="en-IN" sz="6600"/>
          </a:p>
        </p:txBody>
      </p:sp>
      <p:pic>
        <p:nvPicPr>
          <p:cNvPr id="7" name="Content Placeholder 4" descr="A qr code on a white background&#10;&#10;Description automatically generated">
            <a:extLst>
              <a:ext uri="{FF2B5EF4-FFF2-40B4-BE49-F238E27FC236}">
                <a16:creationId xmlns:a16="http://schemas.microsoft.com/office/drawing/2014/main" id="{CDE482FF-1B41-B9AE-69A4-21A75F6B0600}"/>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1324356" y="2642616"/>
            <a:ext cx="3605784" cy="3605784"/>
          </a:xfrm>
          <a:prstGeom prst="rect">
            <a:avLst/>
          </a:prstGeom>
        </p:spPr>
      </p:pic>
      <p:pic>
        <p:nvPicPr>
          <p:cNvPr id="8" name="Picture 7" descr="A colorful logo with a white background&#10;&#10;Description automatically generated">
            <a:extLst>
              <a:ext uri="{FF2B5EF4-FFF2-40B4-BE49-F238E27FC236}">
                <a16:creationId xmlns:a16="http://schemas.microsoft.com/office/drawing/2014/main" id="{B703260E-BBAC-5783-B609-481737AE1C36}"/>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922493" y="2642616"/>
            <a:ext cx="2278422" cy="3605784"/>
          </a:xfrm>
          <a:prstGeom prst="rect">
            <a:avLst/>
          </a:prstGeom>
        </p:spPr>
      </p:pic>
    </p:spTree>
    <p:extLst>
      <p:ext uri="{BB962C8B-B14F-4D97-AF65-F5344CB8AC3E}">
        <p14:creationId xmlns:p14="http://schemas.microsoft.com/office/powerpoint/2010/main" val="15573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D178-37D7-63B2-B8E7-8AD9D37C34A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kern="1200">
                <a:solidFill>
                  <a:srgbClr val="FFFFFF"/>
                </a:solidFill>
                <a:latin typeface="+mj-lt"/>
                <a:ea typeface="+mj-ea"/>
                <a:cs typeface="+mj-cs"/>
              </a:rPr>
              <a:t>Cryptography-based Threats</a:t>
            </a:r>
          </a:p>
        </p:txBody>
      </p:sp>
      <p:pic>
        <p:nvPicPr>
          <p:cNvPr id="4" name="Content Placeholder 3" descr="A colorful logo with a white background&#10;&#10;Description automatically generated">
            <a:extLst>
              <a:ext uri="{FF2B5EF4-FFF2-40B4-BE49-F238E27FC236}">
                <a16:creationId xmlns:a16="http://schemas.microsoft.com/office/drawing/2014/main" id="{6920A646-DA26-DC4D-D67F-EAAB42E3E8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939" r="19873"/>
          <a:stretch/>
        </p:blipFill>
        <p:spPr>
          <a:xfrm>
            <a:off x="7889725" y="0"/>
            <a:ext cx="3742994" cy="5923584"/>
          </a:xfrm>
          <a:prstGeom prst="rect">
            <a:avLst/>
          </a:prstGeom>
        </p:spPr>
      </p:pic>
      <p:sp>
        <p:nvSpPr>
          <p:cNvPr id="3" name="Rectangle 2">
            <a:extLst>
              <a:ext uri="{FF2B5EF4-FFF2-40B4-BE49-F238E27FC236}">
                <a16:creationId xmlns:a16="http://schemas.microsoft.com/office/drawing/2014/main" id="{F2DCF268-87A2-5AA3-BC47-3EE7C36EB35B}"/>
              </a:ext>
            </a:extLst>
          </p:cNvPr>
          <p:cNvSpPr/>
          <p:nvPr/>
        </p:nvSpPr>
        <p:spPr>
          <a:xfrm>
            <a:off x="0" y="934416"/>
            <a:ext cx="7934178" cy="1754326"/>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Databases and Banking Threats</a:t>
            </a:r>
          </a:p>
        </p:txBody>
      </p:sp>
    </p:spTree>
    <p:extLst>
      <p:ext uri="{BB962C8B-B14F-4D97-AF65-F5344CB8AC3E}">
        <p14:creationId xmlns:p14="http://schemas.microsoft.com/office/powerpoint/2010/main" val="252116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B539-2F41-821D-A957-06A2DF6FE798}"/>
              </a:ext>
            </a:extLst>
          </p:cNvPr>
          <p:cNvSpPr>
            <a:spLocks noGrp="1"/>
          </p:cNvSpPr>
          <p:nvPr>
            <p:ph type="title"/>
          </p:nvPr>
        </p:nvSpPr>
        <p:spPr/>
        <p:txBody>
          <a:bodyPr/>
          <a:lstStyle/>
          <a:p>
            <a:r>
              <a:rPr lang="en-US" dirty="0"/>
              <a:t>Database Security</a:t>
            </a:r>
            <a:endParaRPr lang="en-IN" dirty="0"/>
          </a:p>
        </p:txBody>
      </p:sp>
      <p:sp>
        <p:nvSpPr>
          <p:cNvPr id="3" name="Content Placeholder 2">
            <a:extLst>
              <a:ext uri="{FF2B5EF4-FFF2-40B4-BE49-F238E27FC236}">
                <a16:creationId xmlns:a16="http://schemas.microsoft.com/office/drawing/2014/main" id="{D590F660-CCE6-C045-F6F2-97787B89FCD4}"/>
              </a:ext>
            </a:extLst>
          </p:cNvPr>
          <p:cNvSpPr>
            <a:spLocks noGrp="1"/>
          </p:cNvSpPr>
          <p:nvPr>
            <p:ph idx="1"/>
          </p:nvPr>
        </p:nvSpPr>
        <p:spPr/>
        <p:txBody>
          <a:bodyPr/>
          <a:lstStyle/>
          <a:p>
            <a:pPr algn="just"/>
            <a:r>
              <a:rPr lang="en-US" b="0" i="0" dirty="0">
                <a:solidFill>
                  <a:srgbClr val="000000"/>
                </a:solidFill>
                <a:effectLst/>
                <a:latin typeface="Inter"/>
              </a:rPr>
              <a:t>Database security includes a variety of measures used to secure database management systems from malicious </a:t>
            </a:r>
            <a:r>
              <a:rPr lang="en-US" b="0" i="0" u="none" strike="noStrike" dirty="0">
                <a:solidFill>
                  <a:srgbClr val="285AE6"/>
                </a:solidFill>
                <a:effectLst/>
                <a:latin typeface="Inter"/>
                <a:hlinkClick r:id="rId2"/>
              </a:rPr>
              <a:t>cyber-attacks</a:t>
            </a:r>
            <a:r>
              <a:rPr lang="en-US" b="0" i="0" dirty="0">
                <a:solidFill>
                  <a:srgbClr val="000000"/>
                </a:solidFill>
                <a:effectLst/>
                <a:latin typeface="Inter"/>
              </a:rPr>
              <a:t> and illegitimate use. Database security programs are designed to protect not only the data within the database, but also the data management system itself, and every application that accesses it, from misuse, damage, and intrusion.</a:t>
            </a:r>
            <a:endParaRPr lang="en-IN" dirty="0"/>
          </a:p>
        </p:txBody>
      </p:sp>
    </p:spTree>
    <p:extLst>
      <p:ext uri="{BB962C8B-B14F-4D97-AF65-F5344CB8AC3E}">
        <p14:creationId xmlns:p14="http://schemas.microsoft.com/office/powerpoint/2010/main" val="358682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CF2-F09E-10A8-A636-C57BB552B402}"/>
              </a:ext>
            </a:extLst>
          </p:cNvPr>
          <p:cNvSpPr>
            <a:spLocks noGrp="1"/>
          </p:cNvSpPr>
          <p:nvPr>
            <p:ph type="title"/>
          </p:nvPr>
        </p:nvSpPr>
        <p:spPr/>
        <p:txBody>
          <a:bodyPr/>
          <a:lstStyle/>
          <a:p>
            <a:r>
              <a:rPr lang="en-IN" b="1" i="0" dirty="0">
                <a:solidFill>
                  <a:srgbClr val="000000"/>
                </a:solidFill>
                <a:effectLst/>
                <a:latin typeface="Inter"/>
              </a:rPr>
              <a:t>Insider Threats</a:t>
            </a:r>
            <a:endParaRPr lang="en-IN" dirty="0"/>
          </a:p>
        </p:txBody>
      </p:sp>
      <p:sp>
        <p:nvSpPr>
          <p:cNvPr id="3" name="Content Placeholder 2">
            <a:extLst>
              <a:ext uri="{FF2B5EF4-FFF2-40B4-BE49-F238E27FC236}">
                <a16:creationId xmlns:a16="http://schemas.microsoft.com/office/drawing/2014/main" id="{7904A06C-2A1F-9886-A178-903961C2A189}"/>
              </a:ext>
            </a:extLst>
          </p:cNvPr>
          <p:cNvSpPr>
            <a:spLocks noGrp="1"/>
          </p:cNvSpPr>
          <p:nvPr>
            <p:ph idx="1"/>
          </p:nvPr>
        </p:nvSpPr>
        <p:spPr/>
        <p:txBody>
          <a:bodyPr>
            <a:normAutofit lnSpcReduction="10000"/>
          </a:bodyPr>
          <a:lstStyle/>
          <a:p>
            <a:pPr algn="l"/>
            <a:r>
              <a:rPr lang="en-US" b="0" i="0" dirty="0">
                <a:solidFill>
                  <a:srgbClr val="000000"/>
                </a:solidFill>
                <a:effectLst/>
                <a:latin typeface="Inter"/>
              </a:rPr>
              <a:t>An </a:t>
            </a:r>
            <a:r>
              <a:rPr lang="en-US" b="0" i="0" u="none" strike="noStrike" dirty="0">
                <a:solidFill>
                  <a:srgbClr val="285AE6"/>
                </a:solidFill>
                <a:effectLst/>
                <a:latin typeface="Inter"/>
                <a:hlinkClick r:id="rId2"/>
              </a:rPr>
              <a:t>insider threat</a:t>
            </a:r>
            <a:r>
              <a:rPr lang="en-US" b="0" i="0" dirty="0">
                <a:solidFill>
                  <a:srgbClr val="000000"/>
                </a:solidFill>
                <a:effectLst/>
                <a:latin typeface="Inter"/>
              </a:rPr>
              <a:t> is a security risk from one of the following three sources, each of which has privileged means of entry to the database:</a:t>
            </a:r>
          </a:p>
          <a:p>
            <a:pPr algn="l">
              <a:buFont typeface="Arial" panose="020B0604020202020204" pitchFamily="34" charset="0"/>
              <a:buChar char="•"/>
            </a:pPr>
            <a:r>
              <a:rPr lang="en-US" b="0" i="0" dirty="0">
                <a:solidFill>
                  <a:srgbClr val="000000"/>
                </a:solidFill>
                <a:effectLst/>
                <a:latin typeface="Inter"/>
              </a:rPr>
              <a:t>A malicious insider with ill-intent</a:t>
            </a:r>
          </a:p>
          <a:p>
            <a:pPr algn="l">
              <a:buFont typeface="Arial" panose="020B0604020202020204" pitchFamily="34" charset="0"/>
              <a:buChar char="•"/>
            </a:pPr>
            <a:r>
              <a:rPr lang="en-US" b="0" i="0" dirty="0">
                <a:solidFill>
                  <a:srgbClr val="000000"/>
                </a:solidFill>
                <a:effectLst/>
                <a:latin typeface="Inter"/>
              </a:rPr>
              <a:t>A negligent person within the organization who exposes the database to attack through careless actions</a:t>
            </a:r>
          </a:p>
          <a:p>
            <a:pPr algn="l">
              <a:buFont typeface="Arial" panose="020B0604020202020204" pitchFamily="34" charset="0"/>
              <a:buChar char="•"/>
            </a:pPr>
            <a:r>
              <a:rPr lang="en-US" b="0" i="0" dirty="0">
                <a:solidFill>
                  <a:srgbClr val="000000"/>
                </a:solidFill>
                <a:effectLst/>
                <a:latin typeface="Inter"/>
              </a:rPr>
              <a:t>An outsider who obtains credentials through </a:t>
            </a:r>
            <a:r>
              <a:rPr lang="en-US" b="0" i="0" u="none" strike="noStrike" dirty="0">
                <a:solidFill>
                  <a:srgbClr val="285AE6"/>
                </a:solidFill>
                <a:effectLst/>
                <a:latin typeface="Inter"/>
                <a:hlinkClick r:id="rId3"/>
              </a:rPr>
              <a:t>social engineering</a:t>
            </a:r>
            <a:r>
              <a:rPr lang="en-US" b="0" i="0" dirty="0">
                <a:solidFill>
                  <a:srgbClr val="000000"/>
                </a:solidFill>
                <a:effectLst/>
                <a:latin typeface="Inter"/>
              </a:rPr>
              <a:t> or other methods, or gains access to the database’s credentials</a:t>
            </a:r>
          </a:p>
          <a:p>
            <a:pPr algn="l"/>
            <a:r>
              <a:rPr lang="en-US" b="0" i="0" dirty="0">
                <a:solidFill>
                  <a:srgbClr val="000000"/>
                </a:solidFill>
                <a:effectLst/>
                <a:latin typeface="Inter"/>
              </a:rPr>
              <a:t>An insider threat is one of the most typical causes of database security breaches and it often occurs because a lot of employees have been granted privileged user access.</a:t>
            </a:r>
          </a:p>
          <a:p>
            <a:pPr marL="0" indent="0">
              <a:buNone/>
            </a:pPr>
            <a:endParaRPr lang="en-IN" dirty="0"/>
          </a:p>
        </p:txBody>
      </p:sp>
    </p:spTree>
    <p:extLst>
      <p:ext uri="{BB962C8B-B14F-4D97-AF65-F5344CB8AC3E}">
        <p14:creationId xmlns:p14="http://schemas.microsoft.com/office/powerpoint/2010/main" val="8509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49D8-10ED-702E-3448-493F5597020A}"/>
              </a:ext>
            </a:extLst>
          </p:cNvPr>
          <p:cNvSpPr>
            <a:spLocks noGrp="1"/>
          </p:cNvSpPr>
          <p:nvPr>
            <p:ph type="title"/>
          </p:nvPr>
        </p:nvSpPr>
        <p:spPr/>
        <p:txBody>
          <a:bodyPr/>
          <a:lstStyle/>
          <a:p>
            <a:r>
              <a:rPr lang="en-IN" b="1" i="0" dirty="0">
                <a:solidFill>
                  <a:srgbClr val="000000"/>
                </a:solidFill>
                <a:effectLst/>
                <a:latin typeface="Inter"/>
              </a:rPr>
              <a:t>Human Error</a:t>
            </a:r>
            <a:endParaRPr lang="en-IN" dirty="0"/>
          </a:p>
        </p:txBody>
      </p:sp>
      <p:sp>
        <p:nvSpPr>
          <p:cNvPr id="3" name="Content Placeholder 2">
            <a:extLst>
              <a:ext uri="{FF2B5EF4-FFF2-40B4-BE49-F238E27FC236}">
                <a16:creationId xmlns:a16="http://schemas.microsoft.com/office/drawing/2014/main" id="{100911AB-F124-7176-D424-8BAD07F916A7}"/>
              </a:ext>
            </a:extLst>
          </p:cNvPr>
          <p:cNvSpPr>
            <a:spLocks noGrp="1"/>
          </p:cNvSpPr>
          <p:nvPr>
            <p:ph idx="1"/>
          </p:nvPr>
        </p:nvSpPr>
        <p:spPr/>
        <p:txBody>
          <a:bodyPr/>
          <a:lstStyle/>
          <a:p>
            <a:r>
              <a:rPr lang="en-US" b="0" i="0" dirty="0">
                <a:solidFill>
                  <a:srgbClr val="000000"/>
                </a:solidFill>
                <a:effectLst/>
                <a:latin typeface="Inter"/>
              </a:rPr>
              <a:t>Weak passwords, password sharing, accidental erasure or corruption of data, and other undesirable user behaviors are still the cause of almost half of </a:t>
            </a:r>
            <a:r>
              <a:rPr lang="en-US" b="0" i="0" u="none" strike="noStrike" dirty="0">
                <a:solidFill>
                  <a:srgbClr val="285AE6"/>
                </a:solidFill>
                <a:effectLst/>
                <a:latin typeface="Inter"/>
                <a:hlinkClick r:id="rId2"/>
              </a:rPr>
              <a:t>data breaches</a:t>
            </a:r>
            <a:r>
              <a:rPr lang="en-US" b="0" i="0" dirty="0">
                <a:solidFill>
                  <a:srgbClr val="000000"/>
                </a:solidFill>
                <a:effectLst/>
                <a:latin typeface="Inter"/>
              </a:rPr>
              <a:t> reported.</a:t>
            </a:r>
            <a:endParaRPr lang="en-IN" dirty="0"/>
          </a:p>
        </p:txBody>
      </p:sp>
    </p:spTree>
    <p:extLst>
      <p:ext uri="{BB962C8B-B14F-4D97-AF65-F5344CB8AC3E}">
        <p14:creationId xmlns:p14="http://schemas.microsoft.com/office/powerpoint/2010/main" val="234300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F106-0D24-2AD2-52E2-D2FEF4929426}"/>
              </a:ext>
            </a:extLst>
          </p:cNvPr>
          <p:cNvSpPr>
            <a:spLocks noGrp="1"/>
          </p:cNvSpPr>
          <p:nvPr>
            <p:ph type="title"/>
          </p:nvPr>
        </p:nvSpPr>
        <p:spPr/>
        <p:txBody>
          <a:bodyPr>
            <a:normAutofit/>
          </a:bodyPr>
          <a:lstStyle/>
          <a:p>
            <a:r>
              <a:rPr lang="en-US" b="1" i="0" dirty="0">
                <a:solidFill>
                  <a:srgbClr val="000000"/>
                </a:solidFill>
                <a:effectLst/>
                <a:latin typeface="Inter"/>
              </a:rPr>
              <a:t>Exploitation of Database Software Vulnerabilities</a:t>
            </a:r>
            <a:endParaRPr lang="en-IN" dirty="0"/>
          </a:p>
        </p:txBody>
      </p:sp>
      <p:sp>
        <p:nvSpPr>
          <p:cNvPr id="3" name="Content Placeholder 2">
            <a:extLst>
              <a:ext uri="{FF2B5EF4-FFF2-40B4-BE49-F238E27FC236}">
                <a16:creationId xmlns:a16="http://schemas.microsoft.com/office/drawing/2014/main" id="{34FB8D74-EFAE-75D4-1DF6-F69EE7F392EE}"/>
              </a:ext>
            </a:extLst>
          </p:cNvPr>
          <p:cNvSpPr>
            <a:spLocks noGrp="1"/>
          </p:cNvSpPr>
          <p:nvPr>
            <p:ph idx="1"/>
          </p:nvPr>
        </p:nvSpPr>
        <p:spPr/>
        <p:txBody>
          <a:bodyPr/>
          <a:lstStyle/>
          <a:p>
            <a:pPr algn="l"/>
            <a:r>
              <a:rPr lang="en-US" b="0" i="0" dirty="0">
                <a:solidFill>
                  <a:srgbClr val="000000"/>
                </a:solidFill>
                <a:effectLst/>
                <a:latin typeface="Inter"/>
              </a:rPr>
              <a:t>Attackers constantly attempt to isolate and target vulnerabilities in software, and database management software is a highly valuable target. New vulnerabilities are discovered daily, and all open source database management platforms and commercial database software vendors issue security patches regularly. However, if you don’t use these patches quickly, your database might be exposed to attack.</a:t>
            </a:r>
          </a:p>
          <a:p>
            <a:pPr algn="l"/>
            <a:r>
              <a:rPr lang="en-US" b="0" i="0" dirty="0">
                <a:solidFill>
                  <a:srgbClr val="000000"/>
                </a:solidFill>
                <a:effectLst/>
                <a:latin typeface="Inter"/>
              </a:rPr>
              <a:t>Even if you do apply patches on time, there is always the risk of </a:t>
            </a:r>
            <a:r>
              <a:rPr lang="en-US" b="0" i="0" u="none" strike="noStrike" dirty="0">
                <a:solidFill>
                  <a:srgbClr val="285AE6"/>
                </a:solidFill>
                <a:effectLst/>
                <a:latin typeface="Inter"/>
                <a:hlinkClick r:id="rId2"/>
              </a:rPr>
              <a:t>zero-day attacks</a:t>
            </a:r>
            <a:r>
              <a:rPr lang="en-US" b="0" i="0" dirty="0">
                <a:solidFill>
                  <a:srgbClr val="000000"/>
                </a:solidFill>
                <a:effectLst/>
                <a:latin typeface="Inter"/>
              </a:rPr>
              <a:t>, when attackers discover a vulnerability, but it has not yet been discovered and patched by the database vendor.</a:t>
            </a:r>
          </a:p>
        </p:txBody>
      </p:sp>
    </p:spTree>
    <p:extLst>
      <p:ext uri="{BB962C8B-B14F-4D97-AF65-F5344CB8AC3E}">
        <p14:creationId xmlns:p14="http://schemas.microsoft.com/office/powerpoint/2010/main" val="337885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E176-0675-1D14-48E0-AF1B77759B14}"/>
              </a:ext>
            </a:extLst>
          </p:cNvPr>
          <p:cNvSpPr>
            <a:spLocks noGrp="1"/>
          </p:cNvSpPr>
          <p:nvPr>
            <p:ph type="title"/>
          </p:nvPr>
        </p:nvSpPr>
        <p:spPr/>
        <p:txBody>
          <a:bodyPr/>
          <a:lstStyle/>
          <a:p>
            <a:r>
              <a:rPr lang="en-IN" b="1" i="0" dirty="0">
                <a:solidFill>
                  <a:srgbClr val="000000"/>
                </a:solidFill>
                <a:effectLst/>
                <a:latin typeface="Inter"/>
              </a:rPr>
              <a:t>SQL/NoSQL Injection Attacks</a:t>
            </a:r>
            <a:endParaRPr lang="en-IN" dirty="0"/>
          </a:p>
        </p:txBody>
      </p:sp>
      <p:sp>
        <p:nvSpPr>
          <p:cNvPr id="3" name="Content Placeholder 2">
            <a:extLst>
              <a:ext uri="{FF2B5EF4-FFF2-40B4-BE49-F238E27FC236}">
                <a16:creationId xmlns:a16="http://schemas.microsoft.com/office/drawing/2014/main" id="{A4F90CCE-275F-FC90-3767-5D75D661E638}"/>
              </a:ext>
            </a:extLst>
          </p:cNvPr>
          <p:cNvSpPr>
            <a:spLocks noGrp="1"/>
          </p:cNvSpPr>
          <p:nvPr>
            <p:ph idx="1"/>
          </p:nvPr>
        </p:nvSpPr>
        <p:spPr/>
        <p:txBody>
          <a:bodyPr/>
          <a:lstStyle/>
          <a:p>
            <a:r>
              <a:rPr lang="en-US" b="0" i="0" dirty="0">
                <a:solidFill>
                  <a:srgbClr val="000000"/>
                </a:solidFill>
                <a:effectLst/>
                <a:latin typeface="Inter"/>
              </a:rPr>
              <a:t>A database-specific threat involves the use of arbitrary non-SQL and SQL attack strings into database queries. Typically, these are queries created as an extension of </a:t>
            </a:r>
            <a:r>
              <a:rPr lang="en-US" b="0" i="0" u="none" strike="noStrike" dirty="0">
                <a:solidFill>
                  <a:srgbClr val="285AE6"/>
                </a:solidFill>
                <a:effectLst/>
                <a:latin typeface="Inter"/>
                <a:hlinkClick r:id="rId2"/>
              </a:rPr>
              <a:t>web application forms</a:t>
            </a:r>
            <a:r>
              <a:rPr lang="en-US" b="0" i="0" dirty="0">
                <a:solidFill>
                  <a:srgbClr val="000000"/>
                </a:solidFill>
                <a:effectLst/>
                <a:latin typeface="Inter"/>
              </a:rPr>
              <a:t>, or received via HTTP requests. Any database system is vulnerable to these attacks, if developers do not adhere to secure coding practices, and if the organization does not carry out regular vulnerability testing.</a:t>
            </a:r>
            <a:endParaRPr lang="en-IN" dirty="0"/>
          </a:p>
        </p:txBody>
      </p:sp>
    </p:spTree>
    <p:extLst>
      <p:ext uri="{BB962C8B-B14F-4D97-AF65-F5344CB8AC3E}">
        <p14:creationId xmlns:p14="http://schemas.microsoft.com/office/powerpoint/2010/main" val="3146668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A7B3-784E-D4C0-55AE-37C179DDA08B}"/>
              </a:ext>
            </a:extLst>
          </p:cNvPr>
          <p:cNvSpPr>
            <a:spLocks noGrp="1"/>
          </p:cNvSpPr>
          <p:nvPr>
            <p:ph type="title"/>
          </p:nvPr>
        </p:nvSpPr>
        <p:spPr/>
        <p:txBody>
          <a:bodyPr/>
          <a:lstStyle/>
          <a:p>
            <a:r>
              <a:rPr lang="en-IN" b="1" i="0" dirty="0">
                <a:solidFill>
                  <a:srgbClr val="000000"/>
                </a:solidFill>
                <a:effectLst/>
                <a:latin typeface="Inter"/>
              </a:rPr>
              <a:t>Buffer Overflow Attacks</a:t>
            </a:r>
            <a:endParaRPr lang="en-IN" dirty="0"/>
          </a:p>
        </p:txBody>
      </p:sp>
      <p:sp>
        <p:nvSpPr>
          <p:cNvPr id="3" name="Content Placeholder 2">
            <a:extLst>
              <a:ext uri="{FF2B5EF4-FFF2-40B4-BE49-F238E27FC236}">
                <a16:creationId xmlns:a16="http://schemas.microsoft.com/office/drawing/2014/main" id="{201E08BC-8FC3-FD08-805B-7E5ACABFBACD}"/>
              </a:ext>
            </a:extLst>
          </p:cNvPr>
          <p:cNvSpPr>
            <a:spLocks noGrp="1"/>
          </p:cNvSpPr>
          <p:nvPr>
            <p:ph idx="1"/>
          </p:nvPr>
        </p:nvSpPr>
        <p:spPr/>
        <p:txBody>
          <a:bodyPr/>
          <a:lstStyle/>
          <a:p>
            <a:r>
              <a:rPr lang="en-US" b="0" i="0" u="none" strike="noStrike" dirty="0">
                <a:solidFill>
                  <a:srgbClr val="285AE6"/>
                </a:solidFill>
                <a:effectLst/>
                <a:latin typeface="Inter"/>
                <a:hlinkClick r:id="rId2"/>
              </a:rPr>
              <a:t>Buffer overflow</a:t>
            </a:r>
            <a:r>
              <a:rPr lang="en-US" b="0" i="0" dirty="0">
                <a:solidFill>
                  <a:srgbClr val="000000"/>
                </a:solidFill>
                <a:effectLst/>
                <a:latin typeface="Inter"/>
              </a:rPr>
              <a:t> takes place when a process tries to write a large amount of data to a fixed-length block of memory, more than it is permitted to hold. Attackers might use the excess data, kept in adjacent memory addresses, as the starting point from which to launch attacks.</a:t>
            </a:r>
            <a:endParaRPr lang="en-IN" dirty="0"/>
          </a:p>
        </p:txBody>
      </p:sp>
    </p:spTree>
    <p:extLst>
      <p:ext uri="{BB962C8B-B14F-4D97-AF65-F5344CB8AC3E}">
        <p14:creationId xmlns:p14="http://schemas.microsoft.com/office/powerpoint/2010/main" val="147970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6828-7740-39AA-D830-8517BC9EBCFA}"/>
              </a:ext>
            </a:extLst>
          </p:cNvPr>
          <p:cNvSpPr>
            <a:spLocks noGrp="1"/>
          </p:cNvSpPr>
          <p:nvPr>
            <p:ph type="title"/>
          </p:nvPr>
        </p:nvSpPr>
        <p:spPr/>
        <p:txBody>
          <a:bodyPr/>
          <a:lstStyle/>
          <a:p>
            <a:r>
              <a:rPr lang="en-US" b="1" i="0" dirty="0">
                <a:solidFill>
                  <a:srgbClr val="000000"/>
                </a:solidFill>
                <a:effectLst/>
                <a:latin typeface="Inter"/>
              </a:rPr>
              <a:t>Denial of Service (DoS/DDoS) Attacks</a:t>
            </a:r>
            <a:endParaRPr lang="en-IN" dirty="0"/>
          </a:p>
        </p:txBody>
      </p:sp>
      <p:sp>
        <p:nvSpPr>
          <p:cNvPr id="3" name="Content Placeholder 2">
            <a:extLst>
              <a:ext uri="{FF2B5EF4-FFF2-40B4-BE49-F238E27FC236}">
                <a16:creationId xmlns:a16="http://schemas.microsoft.com/office/drawing/2014/main" id="{D60077D3-E943-FBAC-107B-BA54D8403330}"/>
              </a:ext>
            </a:extLst>
          </p:cNvPr>
          <p:cNvSpPr>
            <a:spLocks noGrp="1"/>
          </p:cNvSpPr>
          <p:nvPr>
            <p:ph idx="1"/>
          </p:nvPr>
        </p:nvSpPr>
        <p:spPr/>
        <p:txBody>
          <a:bodyPr>
            <a:normAutofit lnSpcReduction="10000"/>
          </a:bodyPr>
          <a:lstStyle/>
          <a:p>
            <a:pPr algn="l"/>
            <a:r>
              <a:rPr lang="en-US" b="0" i="0" dirty="0">
                <a:solidFill>
                  <a:srgbClr val="000000"/>
                </a:solidFill>
                <a:effectLst/>
                <a:latin typeface="Inter"/>
              </a:rPr>
              <a:t>In a denial of service (DoS) attack, the cybercriminal overwhelms the target service—in this instance the database server—using a large amount of fake requests. The result is that the server cannot carry out genuine requests from actual users, and often crashes or becomes unstable.</a:t>
            </a:r>
          </a:p>
          <a:p>
            <a:pPr algn="l"/>
            <a:r>
              <a:rPr lang="en-US" b="0" i="0" dirty="0">
                <a:solidFill>
                  <a:srgbClr val="000000"/>
                </a:solidFill>
                <a:effectLst/>
                <a:latin typeface="Inter"/>
              </a:rPr>
              <a:t>In a </a:t>
            </a:r>
            <a:r>
              <a:rPr lang="en-US" b="0" i="0" u="none" strike="noStrike" dirty="0">
                <a:solidFill>
                  <a:srgbClr val="285AE6"/>
                </a:solidFill>
                <a:effectLst/>
                <a:latin typeface="Inter"/>
                <a:hlinkClick r:id="rId2"/>
              </a:rPr>
              <a:t>distributed denial of service attack</a:t>
            </a:r>
            <a:r>
              <a:rPr lang="en-US" b="0" i="0" dirty="0">
                <a:solidFill>
                  <a:srgbClr val="000000"/>
                </a:solidFill>
                <a:effectLst/>
                <a:latin typeface="Inter"/>
              </a:rPr>
              <a:t> (DDoS), fake traffic is generated by a large number of computers, participating in a </a:t>
            </a:r>
            <a:r>
              <a:rPr lang="en-US" b="0" i="0" u="none" strike="noStrike" dirty="0">
                <a:solidFill>
                  <a:srgbClr val="285AE6"/>
                </a:solidFill>
                <a:effectLst/>
                <a:latin typeface="Inter"/>
                <a:hlinkClick r:id="rId3"/>
              </a:rPr>
              <a:t>botnet</a:t>
            </a:r>
            <a:r>
              <a:rPr lang="en-US" b="0" i="0" dirty="0">
                <a:solidFill>
                  <a:srgbClr val="000000"/>
                </a:solidFill>
                <a:effectLst/>
                <a:latin typeface="Inter"/>
              </a:rPr>
              <a:t> controlled by the attacker. This generates very large traffic volumes, which are difficult to stop without a highly scalable defensive architecture. Cloud-based </a:t>
            </a:r>
            <a:r>
              <a:rPr lang="en-US" b="0" i="0" u="none" strike="noStrike" dirty="0">
                <a:solidFill>
                  <a:srgbClr val="285AE6"/>
                </a:solidFill>
                <a:effectLst/>
                <a:latin typeface="Inter"/>
                <a:hlinkClick r:id="rId4"/>
              </a:rPr>
              <a:t>DDoS protection</a:t>
            </a:r>
            <a:r>
              <a:rPr lang="en-US" b="0" i="0" dirty="0">
                <a:solidFill>
                  <a:srgbClr val="000000"/>
                </a:solidFill>
                <a:effectLst/>
                <a:latin typeface="Inter"/>
              </a:rPr>
              <a:t> services can scale up dynamically to address very large </a:t>
            </a:r>
            <a:r>
              <a:rPr lang="en-US" b="0" i="0" u="none" strike="noStrike" dirty="0">
                <a:solidFill>
                  <a:srgbClr val="285AE6"/>
                </a:solidFill>
                <a:effectLst/>
                <a:latin typeface="Inter"/>
                <a:hlinkClick r:id="rId5"/>
              </a:rPr>
              <a:t>DDoS attacks</a:t>
            </a:r>
            <a:r>
              <a:rPr lang="en-US" b="0" i="0" dirty="0">
                <a:solidFill>
                  <a:srgbClr val="000000"/>
                </a:solidFill>
                <a:effectLst/>
                <a:latin typeface="Inter"/>
              </a:rPr>
              <a:t>.</a:t>
            </a:r>
          </a:p>
          <a:p>
            <a:endParaRPr lang="en-IN" dirty="0"/>
          </a:p>
        </p:txBody>
      </p:sp>
    </p:spTree>
    <p:extLst>
      <p:ext uri="{BB962C8B-B14F-4D97-AF65-F5344CB8AC3E}">
        <p14:creationId xmlns:p14="http://schemas.microsoft.com/office/powerpoint/2010/main" val="1245873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1310</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Inter</vt:lpstr>
      <vt:lpstr>unset</vt:lpstr>
      <vt:lpstr>Office Theme</vt:lpstr>
      <vt:lpstr>PowerPoint Presentation</vt:lpstr>
      <vt:lpstr>Cryptography-based Threats</vt:lpstr>
      <vt:lpstr>Database Security</vt:lpstr>
      <vt:lpstr>Insider Threats</vt:lpstr>
      <vt:lpstr>Human Error</vt:lpstr>
      <vt:lpstr>Exploitation of Database Software Vulnerabilities</vt:lpstr>
      <vt:lpstr>SQL/NoSQL Injection Attacks</vt:lpstr>
      <vt:lpstr>Buffer Overflow Attacks</vt:lpstr>
      <vt:lpstr>Denial of Service (DoS/DDoS) Attacks</vt:lpstr>
      <vt:lpstr>Banking Threats</vt:lpstr>
      <vt:lpstr>Phishing Attack</vt:lpstr>
      <vt:lpstr>Trojans</vt:lpstr>
      <vt:lpstr>Ransomeware</vt:lpstr>
      <vt:lpstr>Spoofing</vt:lpstr>
      <vt:lpstr>Applications of Cybersecurity in Banking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10</cp:revision>
  <dcterms:created xsi:type="dcterms:W3CDTF">2024-09-10T06:18:32Z</dcterms:created>
  <dcterms:modified xsi:type="dcterms:W3CDTF">2024-09-10T07:49:11Z</dcterms:modified>
</cp:coreProperties>
</file>