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67" r:id="rId5"/>
    <p:sldId id="268" r:id="rId6"/>
    <p:sldId id="269" r:id="rId7"/>
    <p:sldId id="266" r:id="rId8"/>
    <p:sldId id="270" r:id="rId9"/>
    <p:sldId id="271" r:id="rId10"/>
    <p:sldId id="272" r:id="rId11"/>
    <p:sldId id="273" r:id="rId12"/>
    <p:sldId id="274" r:id="rId13"/>
    <p:sldId id="276" r:id="rId14"/>
    <p:sldId id="277" r:id="rId15"/>
    <p:sldId id="275" r:id="rId16"/>
    <p:sldId id="278" r:id="rId17"/>
    <p:sldId id="279"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469E6-4309-881C-9BBC-4392BACC2E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38E163-9E33-4DC3-C176-24CB32C755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0BCC29-3AD8-53C2-614A-756F135334B9}"/>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5" name="Footer Placeholder 4">
            <a:extLst>
              <a:ext uri="{FF2B5EF4-FFF2-40B4-BE49-F238E27FC236}">
                <a16:creationId xmlns:a16="http://schemas.microsoft.com/office/drawing/2014/main" id="{44F718DB-21B6-4931-E758-B5696359C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1E2D89-EA9E-6768-54D3-5ED438E939F0}"/>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403295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9FE19-C4CD-283F-86A3-161B0F1C0F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D1266F-954D-6F01-7690-596A14070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021573-66E3-3FB6-4E22-4897BE8C5669}"/>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5" name="Footer Placeholder 4">
            <a:extLst>
              <a:ext uri="{FF2B5EF4-FFF2-40B4-BE49-F238E27FC236}">
                <a16:creationId xmlns:a16="http://schemas.microsoft.com/office/drawing/2014/main" id="{EC92703F-04C0-90B0-7676-41873E8D5F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2C144E-C1CE-6294-7694-6AD0D5048168}"/>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1082963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87384E-F7F7-8AA7-4FA5-490549EE0F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7192E7-7E41-C1F2-3791-DF97C465D9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02603-54EC-D8C5-582D-0E70D0FF727C}"/>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5" name="Footer Placeholder 4">
            <a:extLst>
              <a:ext uri="{FF2B5EF4-FFF2-40B4-BE49-F238E27FC236}">
                <a16:creationId xmlns:a16="http://schemas.microsoft.com/office/drawing/2014/main" id="{77C95F53-E64E-57CC-1AB1-4D95B7DFA4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FE6DF-8780-440D-A7EB-851194852CD7}"/>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427798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36B2-13E1-2538-31A0-CDE6ED78C4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D83C35-8BAB-60B9-FD1C-081027E547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3DAC0-0F94-8641-6F45-2FCB66450377}"/>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5" name="Footer Placeholder 4">
            <a:extLst>
              <a:ext uri="{FF2B5EF4-FFF2-40B4-BE49-F238E27FC236}">
                <a16:creationId xmlns:a16="http://schemas.microsoft.com/office/drawing/2014/main" id="{64E30164-8C8E-EFA1-DCD6-9502E4BD0C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3D0ED2-1773-5E7A-BE36-D48E75BE79CB}"/>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413277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B28F6-B76C-3954-E313-968741B618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E060AE-22DB-7168-F423-462E25C9D6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303ED-DCD0-95F1-CF6D-2B0FA6000DF5}"/>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5" name="Footer Placeholder 4">
            <a:extLst>
              <a:ext uri="{FF2B5EF4-FFF2-40B4-BE49-F238E27FC236}">
                <a16:creationId xmlns:a16="http://schemas.microsoft.com/office/drawing/2014/main" id="{227EFF31-8C0D-10AE-1B98-0D28254CF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379E6-E3FF-8329-ACEE-21AA3F2A0681}"/>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277093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A6D1-6040-BC1C-F6AA-E81E9BAB31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C0CFA6-3A10-46D8-CBE7-7CE01CCF84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75756F-F49E-51D0-497F-2A523F18C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097CD0-FFAF-B9D2-4655-6B165C2B19E3}"/>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6" name="Footer Placeholder 5">
            <a:extLst>
              <a:ext uri="{FF2B5EF4-FFF2-40B4-BE49-F238E27FC236}">
                <a16:creationId xmlns:a16="http://schemas.microsoft.com/office/drawing/2014/main" id="{E807BFF2-C820-219E-D164-24E43BE73D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C34CC9-2685-C482-28F3-87E5EF754488}"/>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2391909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31837-8676-5C5A-E3A3-5059D1B68F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A4F8F8-B48E-4186-CA51-98A45AF16F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C7973-9C71-E63D-F234-B14647C11B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488772-29C6-CD80-2D37-EBFBAB697B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1CC544-9F8B-F0E6-5661-8ED912391F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194296-289D-D37E-D38A-849F666A23BE}"/>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8" name="Footer Placeholder 7">
            <a:extLst>
              <a:ext uri="{FF2B5EF4-FFF2-40B4-BE49-F238E27FC236}">
                <a16:creationId xmlns:a16="http://schemas.microsoft.com/office/drawing/2014/main" id="{C9DDA62D-EBC1-235C-101E-4A2FDE7613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8EA2992-90B2-589F-5595-9533CBCC9257}"/>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72251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2F6A-F3E2-6A0E-D98D-864C8FE9C3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1517DA-6F89-A27B-65D1-F161666989DB}"/>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4" name="Footer Placeholder 3">
            <a:extLst>
              <a:ext uri="{FF2B5EF4-FFF2-40B4-BE49-F238E27FC236}">
                <a16:creationId xmlns:a16="http://schemas.microsoft.com/office/drawing/2014/main" id="{8E73031F-21D9-1348-29AB-94EDCA1772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2DA1C9E-CB58-DBBB-F2E5-DA1FE2B9E40A}"/>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16404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EC71DC-255C-1301-4AFD-2009157EBB09}"/>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3" name="Footer Placeholder 2">
            <a:extLst>
              <a:ext uri="{FF2B5EF4-FFF2-40B4-BE49-F238E27FC236}">
                <a16:creationId xmlns:a16="http://schemas.microsoft.com/office/drawing/2014/main" id="{5B90AE55-F375-FCEB-FB66-653932D5935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DE2A28-68AE-F95E-3D70-45A88A6D1D21}"/>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110969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EDEF-8D15-FCD8-3468-5703314816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E2B34C-6BE8-7B80-4498-72F9F4FE7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9A25E9-B380-7321-2041-F79B647CC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5D965A-01F2-1B08-14DD-867BAD3BF351}"/>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6" name="Footer Placeholder 5">
            <a:extLst>
              <a:ext uri="{FF2B5EF4-FFF2-40B4-BE49-F238E27FC236}">
                <a16:creationId xmlns:a16="http://schemas.microsoft.com/office/drawing/2014/main" id="{F8934F1F-176F-E2C5-E27C-50C684B203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19A06-E9EF-4949-548F-B231B0005270}"/>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370585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8D104-755C-4024-9F0D-74A638033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5A60222-EEA9-716F-F33D-D854B6293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48561B-5FC6-6D1C-5375-5B616DBF9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A3746A-0088-03C8-A712-17B2D9765666}"/>
              </a:ext>
            </a:extLst>
          </p:cNvPr>
          <p:cNvSpPr>
            <a:spLocks noGrp="1"/>
          </p:cNvSpPr>
          <p:nvPr>
            <p:ph type="dt" sz="half" idx="10"/>
          </p:nvPr>
        </p:nvSpPr>
        <p:spPr/>
        <p:txBody>
          <a:bodyPr/>
          <a:lstStyle/>
          <a:p>
            <a:fld id="{7F2BE53B-108A-4D67-ABE5-C149A53469C2}" type="datetimeFigureOut">
              <a:rPr lang="en-IN" smtClean="0"/>
              <a:t>10-09-2024</a:t>
            </a:fld>
            <a:endParaRPr lang="en-IN"/>
          </a:p>
        </p:txBody>
      </p:sp>
      <p:sp>
        <p:nvSpPr>
          <p:cNvPr id="6" name="Footer Placeholder 5">
            <a:extLst>
              <a:ext uri="{FF2B5EF4-FFF2-40B4-BE49-F238E27FC236}">
                <a16:creationId xmlns:a16="http://schemas.microsoft.com/office/drawing/2014/main" id="{600D25A1-0F7C-725A-F0CE-62B9699F32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5D52F2-85AC-BD52-3E9E-00B0E7BC127B}"/>
              </a:ext>
            </a:extLst>
          </p:cNvPr>
          <p:cNvSpPr>
            <a:spLocks noGrp="1"/>
          </p:cNvSpPr>
          <p:nvPr>
            <p:ph type="sldNum" sz="quarter" idx="12"/>
          </p:nvPr>
        </p:nvSpPr>
        <p:spPr/>
        <p:txBody>
          <a:bodyPr/>
          <a:lstStyle/>
          <a:p>
            <a:fld id="{D14D9530-7349-4A31-867F-53C6B38A8801}" type="slidenum">
              <a:rPr lang="en-IN" smtClean="0"/>
              <a:t>‹#›</a:t>
            </a:fld>
            <a:endParaRPr lang="en-IN"/>
          </a:p>
        </p:txBody>
      </p:sp>
    </p:spTree>
    <p:extLst>
      <p:ext uri="{BB962C8B-B14F-4D97-AF65-F5344CB8AC3E}">
        <p14:creationId xmlns:p14="http://schemas.microsoft.com/office/powerpoint/2010/main" val="20082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DF7A7-AFD0-2E6C-872B-6DE28B7B8D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6CD994-7B52-179B-67C7-44D55569C1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0D0B4-B8C9-475E-9BE6-207200CB77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2BE53B-108A-4D67-ABE5-C149A53469C2}" type="datetimeFigureOut">
              <a:rPr lang="en-IN" smtClean="0"/>
              <a:t>10-09-2024</a:t>
            </a:fld>
            <a:endParaRPr lang="en-IN"/>
          </a:p>
        </p:txBody>
      </p:sp>
      <p:sp>
        <p:nvSpPr>
          <p:cNvPr id="5" name="Footer Placeholder 4">
            <a:extLst>
              <a:ext uri="{FF2B5EF4-FFF2-40B4-BE49-F238E27FC236}">
                <a16:creationId xmlns:a16="http://schemas.microsoft.com/office/drawing/2014/main" id="{C9968D04-2E16-B03D-D32B-688FA6A80D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8DC25B4-34E6-62F6-2DEB-541AD07EC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4D9530-7349-4A31-867F-53C6B38A8801}" type="slidenum">
              <a:rPr lang="en-IN" smtClean="0"/>
              <a:t>‹#›</a:t>
            </a:fld>
            <a:endParaRPr lang="en-IN"/>
          </a:p>
        </p:txBody>
      </p:sp>
    </p:spTree>
    <p:extLst>
      <p:ext uri="{BB962C8B-B14F-4D97-AF65-F5344CB8AC3E}">
        <p14:creationId xmlns:p14="http://schemas.microsoft.com/office/powerpoint/2010/main" val="2914909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5ADB-0AE4-40FA-3ABF-B5542E309C4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BE0CC73-9B53-C1B3-BFDB-4F66F54BEF5B}"/>
              </a:ext>
            </a:extLst>
          </p:cNvPr>
          <p:cNvSpPr>
            <a:spLocks noGrp="1"/>
          </p:cNvSpPr>
          <p:nvPr>
            <p:ph type="subTitle" idx="1"/>
          </p:nvPr>
        </p:nvSpPr>
        <p:spPr/>
        <p:txBody>
          <a:bodyPr/>
          <a:lstStyle/>
          <a:p>
            <a:endParaRPr lang="en-IN"/>
          </a:p>
        </p:txBody>
      </p:sp>
      <p:pic>
        <p:nvPicPr>
          <p:cNvPr id="4" name="Picture 3" descr="A blue circle with a lock in it&#10;&#10;Description automatically generated">
            <a:extLst>
              <a:ext uri="{FF2B5EF4-FFF2-40B4-BE49-F238E27FC236}">
                <a16:creationId xmlns:a16="http://schemas.microsoft.com/office/drawing/2014/main" id="{465B297F-3476-D92E-E49B-F7C62F80F5E0}"/>
              </a:ext>
            </a:extLst>
          </p:cNvPr>
          <p:cNvPicPr>
            <a:picLocks noChangeAspect="1"/>
          </p:cNvPicPr>
          <p:nvPr/>
        </p:nvPicPr>
        <p:blipFill>
          <a:blip r:embed="rId2">
            <a:extLst>
              <a:ext uri="{28A0092B-C50C-407E-A947-70E740481C1C}">
                <a14:useLocalDpi xmlns:a14="http://schemas.microsoft.com/office/drawing/2010/main" val="0"/>
              </a:ext>
            </a:extLst>
          </a:blip>
          <a:srcRect l="38616" r="19273"/>
          <a:stretch/>
        </p:blipFill>
        <p:spPr>
          <a:xfrm>
            <a:off x="3" y="-12172"/>
            <a:ext cx="7858547" cy="6857988"/>
          </a:xfrm>
          <a:prstGeom prst="rect">
            <a:avLst/>
          </a:prstGeom>
        </p:spPr>
      </p:pic>
      <p:pic>
        <p:nvPicPr>
          <p:cNvPr id="5" name="Picture 4" descr="A colorful logo with a white background&#10;&#10;Description automatically generated">
            <a:extLst>
              <a:ext uri="{FF2B5EF4-FFF2-40B4-BE49-F238E27FC236}">
                <a16:creationId xmlns:a16="http://schemas.microsoft.com/office/drawing/2014/main" id="{CE90AF91-F1F8-918A-372E-EB736AB25C8C}"/>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858551" y="10"/>
            <a:ext cx="4333449" cy="6857988"/>
          </a:xfrm>
          <a:prstGeom prst="rect">
            <a:avLst/>
          </a:prstGeom>
        </p:spPr>
      </p:pic>
      <p:sp>
        <p:nvSpPr>
          <p:cNvPr id="11" name="Title 1">
            <a:extLst>
              <a:ext uri="{FF2B5EF4-FFF2-40B4-BE49-F238E27FC236}">
                <a16:creationId xmlns:a16="http://schemas.microsoft.com/office/drawing/2014/main" id="{67E82B1C-08FA-4ED6-022C-5EC56450AC32}"/>
              </a:ext>
            </a:extLst>
          </p:cNvPr>
          <p:cNvSpPr txBox="1">
            <a:spLocks/>
          </p:cNvSpPr>
          <p:nvPr/>
        </p:nvSpPr>
        <p:spPr>
          <a:xfrm>
            <a:off x="881974" y="4000292"/>
            <a:ext cx="7138219" cy="1391985"/>
          </a:xfrm>
          <a:prstGeom prst="rect">
            <a:avLst/>
          </a:prstGeom>
        </p:spPr>
        <p:txBody>
          <a:bodyPr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600" b="1" dirty="0">
                <a:solidFill>
                  <a:srgbClr val="FFFFFF"/>
                </a:solidFill>
              </a:rPr>
              <a:t>IT Data Security Lecture Series</a:t>
            </a:r>
            <a:endParaRPr lang="en-IN" sz="3600" b="1" dirty="0">
              <a:solidFill>
                <a:srgbClr val="FFFFFF"/>
              </a:solidFill>
            </a:endParaRPr>
          </a:p>
        </p:txBody>
      </p:sp>
      <p:sp>
        <p:nvSpPr>
          <p:cNvPr id="12" name="Subtitle 2">
            <a:extLst>
              <a:ext uri="{FF2B5EF4-FFF2-40B4-BE49-F238E27FC236}">
                <a16:creationId xmlns:a16="http://schemas.microsoft.com/office/drawing/2014/main" id="{AA819514-BE0C-804B-4B7D-5359743E0DDE}"/>
              </a:ext>
            </a:extLst>
          </p:cNvPr>
          <p:cNvSpPr txBox="1">
            <a:spLocks/>
          </p:cNvSpPr>
          <p:nvPr/>
        </p:nvSpPr>
        <p:spPr>
          <a:xfrm>
            <a:off x="9045785" y="365683"/>
            <a:ext cx="2314667" cy="462231"/>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a:t>V Semester CSF </a:t>
            </a:r>
            <a:endParaRPr lang="en-IN" sz="2000" b="1" dirty="0"/>
          </a:p>
        </p:txBody>
      </p:sp>
      <p:sp>
        <p:nvSpPr>
          <p:cNvPr id="14" name="TextBox 13">
            <a:extLst>
              <a:ext uri="{FF2B5EF4-FFF2-40B4-BE49-F238E27FC236}">
                <a16:creationId xmlns:a16="http://schemas.microsoft.com/office/drawing/2014/main" id="{EBE84A56-5A2C-1DE0-AC29-6C10CA596677}"/>
              </a:ext>
            </a:extLst>
          </p:cNvPr>
          <p:cNvSpPr txBox="1"/>
          <p:nvPr/>
        </p:nvSpPr>
        <p:spPr>
          <a:xfrm>
            <a:off x="3797074" y="5502870"/>
            <a:ext cx="4441721" cy="1200329"/>
          </a:xfrm>
          <a:prstGeom prst="rect">
            <a:avLst/>
          </a:prstGeom>
          <a:noFill/>
        </p:spPr>
        <p:txBody>
          <a:bodyPr wrap="square" rtlCol="0">
            <a:spAutoFit/>
          </a:bodyPr>
          <a:lstStyle/>
          <a:p>
            <a:r>
              <a:rPr lang="en-US" dirty="0">
                <a:solidFill>
                  <a:schemeClr val="bg1"/>
                </a:solidFill>
              </a:rPr>
              <a:t>Dr. Narendra Kumar Dewangan</a:t>
            </a:r>
          </a:p>
          <a:p>
            <a:r>
              <a:rPr lang="en-US" dirty="0">
                <a:solidFill>
                  <a:schemeClr val="bg1"/>
                </a:solidFill>
              </a:rPr>
              <a:t>Assistant Professor, Senior Scale </a:t>
            </a:r>
          </a:p>
          <a:p>
            <a:r>
              <a:rPr lang="en-US" dirty="0">
                <a:solidFill>
                  <a:schemeClr val="bg1"/>
                </a:solidFill>
              </a:rPr>
              <a:t>Systems</a:t>
            </a:r>
            <a:r>
              <a:rPr lang="en-IN" dirty="0">
                <a:solidFill>
                  <a:schemeClr val="bg1"/>
                </a:solidFill>
              </a:rPr>
              <a:t>, School of Computer Sciences</a:t>
            </a:r>
          </a:p>
          <a:p>
            <a:r>
              <a:rPr lang="en-IN" dirty="0">
                <a:solidFill>
                  <a:schemeClr val="bg1"/>
                </a:solidFill>
              </a:rPr>
              <a:t>UPES Dehradun</a:t>
            </a:r>
            <a:endParaRPr lang="en-US" dirty="0">
              <a:solidFill>
                <a:schemeClr val="bg1"/>
              </a:solidFill>
            </a:endParaRPr>
          </a:p>
        </p:txBody>
      </p:sp>
      <p:sp>
        <p:nvSpPr>
          <p:cNvPr id="15" name="Rectangle 14">
            <a:extLst>
              <a:ext uri="{FF2B5EF4-FFF2-40B4-BE49-F238E27FC236}">
                <a16:creationId xmlns:a16="http://schemas.microsoft.com/office/drawing/2014/main" id="{4610AC02-3292-01C0-26A0-C406F0BED5FE}"/>
              </a:ext>
            </a:extLst>
          </p:cNvPr>
          <p:cNvSpPr/>
          <p:nvPr/>
        </p:nvSpPr>
        <p:spPr>
          <a:xfrm>
            <a:off x="8529869" y="5821011"/>
            <a:ext cx="3172663" cy="923330"/>
          </a:xfrm>
          <a:prstGeom prst="rect">
            <a:avLst/>
          </a:prstGeom>
          <a:noFill/>
          <a:effectLst>
            <a:reflection blurRad="6350" stA="52000" endA="300" endPos="35000" dir="5400000" sy="-100000" algn="bl" rotWithShape="0"/>
          </a:effectLst>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Lecture-</a:t>
            </a: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7</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938753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636-FE7D-AFF7-F6E0-E2447DECC912}"/>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2B9BA652-6102-860C-C874-EE1B7A2ADD51}"/>
              </a:ext>
            </a:extLst>
          </p:cNvPr>
          <p:cNvSpPr>
            <a:spLocks noGrp="1"/>
          </p:cNvSpPr>
          <p:nvPr>
            <p:ph idx="1"/>
          </p:nvPr>
        </p:nvSpPr>
        <p:spPr/>
        <p:txBody>
          <a:bodyPr/>
          <a:lstStyle/>
          <a:p>
            <a:r>
              <a:rPr lang="en-US" b="1" dirty="0" err="1"/>
              <a:t>Bluesnarfing</a:t>
            </a:r>
            <a:r>
              <a:rPr lang="en-US" b="1" dirty="0"/>
              <a:t>. </a:t>
            </a:r>
            <a:r>
              <a:rPr lang="en-US" dirty="0"/>
              <a:t>Bluesnarfing17 enables attackers to gain access to a Bluetooth-enabled device by exploiting a firmware flaw in older devices. This attack forces a connection to a Bluetooth device, allowing access to data stored on the device including the device’s international mobile equipment identity (IMEI). The IMEI is a unique identifier for each device that an attacker could potentially use to route all incoming calls from the user’s device to the attacker’s device.</a:t>
            </a:r>
            <a:endParaRPr lang="en-IN" dirty="0"/>
          </a:p>
        </p:txBody>
      </p:sp>
    </p:spTree>
    <p:extLst>
      <p:ext uri="{BB962C8B-B14F-4D97-AF65-F5344CB8AC3E}">
        <p14:creationId xmlns:p14="http://schemas.microsoft.com/office/powerpoint/2010/main" val="2289597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636-FE7D-AFF7-F6E0-E2447DECC912}"/>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2B9BA652-6102-860C-C874-EE1B7A2ADD51}"/>
              </a:ext>
            </a:extLst>
          </p:cNvPr>
          <p:cNvSpPr>
            <a:spLocks noGrp="1"/>
          </p:cNvSpPr>
          <p:nvPr>
            <p:ph idx="1"/>
          </p:nvPr>
        </p:nvSpPr>
        <p:spPr/>
        <p:txBody>
          <a:bodyPr>
            <a:normAutofit/>
          </a:bodyPr>
          <a:lstStyle/>
          <a:p>
            <a:r>
              <a:rPr lang="en-US" b="1" dirty="0"/>
              <a:t>Bluejacking. </a:t>
            </a:r>
            <a:r>
              <a:rPr lang="en-US" dirty="0"/>
              <a:t>Bluejacking is an attack conducted on Bluetooth-enabled mobile devices, such as cell phones. An attacker initiates bluejacking by sending unsolicited messages to the user of a </a:t>
            </a:r>
            <a:r>
              <a:rPr lang="en-US" dirty="0" err="1"/>
              <a:t>Bluetoothenabled</a:t>
            </a:r>
            <a:r>
              <a:rPr lang="en-US" dirty="0"/>
              <a:t> device. The actual messages do not cause harm to the user’s device, but they may entice the user to respond in some fashion or add the new contact to the device’s address book. This </a:t>
            </a:r>
            <a:r>
              <a:rPr lang="en-US" dirty="0" err="1"/>
              <a:t>messagesending</a:t>
            </a:r>
            <a:r>
              <a:rPr lang="en-US" dirty="0"/>
              <a:t> attack resembles spam and phishing attacks conducted against e-mail users. Bluejacking can cause harm when a user initiates a response to a bluejacking message sent with a harmful intent. </a:t>
            </a:r>
            <a:endParaRPr lang="en-IN" dirty="0"/>
          </a:p>
        </p:txBody>
      </p:sp>
    </p:spTree>
    <p:extLst>
      <p:ext uri="{BB962C8B-B14F-4D97-AF65-F5344CB8AC3E}">
        <p14:creationId xmlns:p14="http://schemas.microsoft.com/office/powerpoint/2010/main" val="136432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636-FE7D-AFF7-F6E0-E2447DECC912}"/>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2B9BA652-6102-860C-C874-EE1B7A2ADD51}"/>
              </a:ext>
            </a:extLst>
          </p:cNvPr>
          <p:cNvSpPr>
            <a:spLocks noGrp="1"/>
          </p:cNvSpPr>
          <p:nvPr>
            <p:ph idx="1"/>
          </p:nvPr>
        </p:nvSpPr>
        <p:spPr/>
        <p:txBody>
          <a:bodyPr>
            <a:normAutofit/>
          </a:bodyPr>
          <a:lstStyle/>
          <a:p>
            <a:r>
              <a:rPr lang="en-US" dirty="0"/>
              <a:t>Bluebugging. Bluebugging18 exploits a security flaw in the firmware of some older Bluetooth devices to gain access to the device and its commands. This attack uses the commands of the device without informing the user, allowing the attacker to access data, place phone calls, eavesdrop on phone calls, send messages, and exploit other services or features offered by the device. </a:t>
            </a:r>
            <a:endParaRPr lang="en-IN" dirty="0"/>
          </a:p>
        </p:txBody>
      </p:sp>
    </p:spTree>
    <p:extLst>
      <p:ext uri="{BB962C8B-B14F-4D97-AF65-F5344CB8AC3E}">
        <p14:creationId xmlns:p14="http://schemas.microsoft.com/office/powerpoint/2010/main" val="214920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636-FE7D-AFF7-F6E0-E2447DECC912}"/>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2B9BA652-6102-860C-C874-EE1B7A2ADD51}"/>
              </a:ext>
            </a:extLst>
          </p:cNvPr>
          <p:cNvSpPr>
            <a:spLocks noGrp="1"/>
          </p:cNvSpPr>
          <p:nvPr>
            <p:ph idx="1"/>
          </p:nvPr>
        </p:nvSpPr>
        <p:spPr/>
        <p:txBody>
          <a:bodyPr>
            <a:normAutofit/>
          </a:bodyPr>
          <a:lstStyle/>
          <a:p>
            <a:r>
              <a:rPr lang="en-US" dirty="0"/>
              <a:t>Car Whisperer. Car Whisperer19 is a software tool developed by European security researchers that exploits a key implementation issue in hands-free Bluetooth car kits installed in automobiles. The Car Whisperer software allows an attacker to send to or receive audio from the car kit. An attacker could transmit audio to the car’s speakers or receive audio (eavesdrop) from the microphone in the car</a:t>
            </a:r>
            <a:endParaRPr lang="en-IN" dirty="0"/>
          </a:p>
        </p:txBody>
      </p:sp>
    </p:spTree>
    <p:extLst>
      <p:ext uri="{BB962C8B-B14F-4D97-AF65-F5344CB8AC3E}">
        <p14:creationId xmlns:p14="http://schemas.microsoft.com/office/powerpoint/2010/main" val="2378532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636-FE7D-AFF7-F6E0-E2447DECC912}"/>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2B9BA652-6102-860C-C874-EE1B7A2ADD51}"/>
              </a:ext>
            </a:extLst>
          </p:cNvPr>
          <p:cNvSpPr>
            <a:spLocks noGrp="1"/>
          </p:cNvSpPr>
          <p:nvPr>
            <p:ph idx="1"/>
          </p:nvPr>
        </p:nvSpPr>
        <p:spPr/>
        <p:txBody>
          <a:bodyPr>
            <a:normAutofit/>
          </a:bodyPr>
          <a:lstStyle/>
          <a:p>
            <a:r>
              <a:rPr lang="en-US" dirty="0"/>
              <a:t>Denial of Service. Like other wireless technologies, Bluetooth is susceptible to DoS attacks. Impacts include making a device’s Bluetooth interface unusable and draining the device’s battery. These types of attacks are not significant and, because of the proximity required for Bluetooth use, can usually be easily averted by simply moving out of range. </a:t>
            </a:r>
            <a:endParaRPr lang="en-IN" dirty="0"/>
          </a:p>
        </p:txBody>
      </p:sp>
    </p:spTree>
    <p:extLst>
      <p:ext uri="{BB962C8B-B14F-4D97-AF65-F5344CB8AC3E}">
        <p14:creationId xmlns:p14="http://schemas.microsoft.com/office/powerpoint/2010/main" val="60998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636-FE7D-AFF7-F6E0-E2447DECC912}"/>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2B9BA652-6102-860C-C874-EE1B7A2ADD51}"/>
              </a:ext>
            </a:extLst>
          </p:cNvPr>
          <p:cNvSpPr>
            <a:spLocks noGrp="1"/>
          </p:cNvSpPr>
          <p:nvPr>
            <p:ph idx="1"/>
          </p:nvPr>
        </p:nvSpPr>
        <p:spPr/>
        <p:txBody>
          <a:bodyPr>
            <a:normAutofit/>
          </a:bodyPr>
          <a:lstStyle/>
          <a:p>
            <a:r>
              <a:rPr lang="en-US" dirty="0"/>
              <a:t>Fuzzing Attacks. Bluetooth fuzzing attacks consist of sending malformed or otherwise non-standard data to a device’s Bluetooth radio and observing how the device reacts. If a device’s operation is slowed or stopped by these attacks, a serious vulnerability potentially exists in the protocol stack. </a:t>
            </a:r>
            <a:endParaRPr lang="en-IN" dirty="0"/>
          </a:p>
        </p:txBody>
      </p:sp>
    </p:spTree>
    <p:extLst>
      <p:ext uri="{BB962C8B-B14F-4D97-AF65-F5344CB8AC3E}">
        <p14:creationId xmlns:p14="http://schemas.microsoft.com/office/powerpoint/2010/main" val="185091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636-FE7D-AFF7-F6E0-E2447DECC912}"/>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2B9BA652-6102-860C-C874-EE1B7A2ADD51}"/>
              </a:ext>
            </a:extLst>
          </p:cNvPr>
          <p:cNvSpPr>
            <a:spLocks noGrp="1"/>
          </p:cNvSpPr>
          <p:nvPr>
            <p:ph idx="1"/>
          </p:nvPr>
        </p:nvSpPr>
        <p:spPr>
          <a:xfrm>
            <a:off x="838199" y="1825625"/>
            <a:ext cx="10780059" cy="4351338"/>
          </a:xfrm>
        </p:spPr>
        <p:txBody>
          <a:bodyPr>
            <a:normAutofit/>
          </a:bodyPr>
          <a:lstStyle/>
          <a:p>
            <a:pPr algn="just"/>
            <a:r>
              <a:rPr lang="en-US" dirty="0"/>
              <a:t>Pairing Eavesdropping. PIN/Legacy Pairing (Bluetooth 2.0 and earlier) and LE Pairing (Bluetooth 4.0) are susceptible to eavesdropping attacks. The successful eavesdropper who collects all pairing frames can determine the secret key(s) given sufficient time, which allows trusted device impersonation and active/passive data decryption.</a:t>
            </a:r>
            <a:endParaRPr lang="en-IN" dirty="0"/>
          </a:p>
        </p:txBody>
      </p:sp>
    </p:spTree>
    <p:extLst>
      <p:ext uri="{BB962C8B-B14F-4D97-AF65-F5344CB8AC3E}">
        <p14:creationId xmlns:p14="http://schemas.microsoft.com/office/powerpoint/2010/main" val="4067254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9636-FE7D-AFF7-F6E0-E2447DECC912}"/>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2B9BA652-6102-860C-C874-EE1B7A2ADD51}"/>
              </a:ext>
            </a:extLst>
          </p:cNvPr>
          <p:cNvSpPr>
            <a:spLocks noGrp="1"/>
          </p:cNvSpPr>
          <p:nvPr>
            <p:ph idx="1"/>
          </p:nvPr>
        </p:nvSpPr>
        <p:spPr>
          <a:xfrm>
            <a:off x="838199" y="1825625"/>
            <a:ext cx="10780059" cy="4351338"/>
          </a:xfrm>
        </p:spPr>
        <p:txBody>
          <a:bodyPr>
            <a:normAutofit/>
          </a:bodyPr>
          <a:lstStyle/>
          <a:p>
            <a:pPr algn="just"/>
            <a:r>
              <a:rPr lang="en-US" dirty="0"/>
              <a:t>Secure Simple Pairing Attacks. A number of techniques can force a remote device to use Just Works SSP and then exploit its lack of MITM protection (e.g., the attack device claims that it has no input/output capabilities). Further, fixed passkeys could allow an attacker to perform MITM attacks as well. </a:t>
            </a:r>
            <a:endParaRPr lang="en-IN" dirty="0"/>
          </a:p>
        </p:txBody>
      </p:sp>
    </p:spTree>
    <p:extLst>
      <p:ext uri="{BB962C8B-B14F-4D97-AF65-F5344CB8AC3E}">
        <p14:creationId xmlns:p14="http://schemas.microsoft.com/office/powerpoint/2010/main" val="54473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658E-0FE5-708C-0C91-BE4AF406D258}"/>
              </a:ext>
            </a:extLst>
          </p:cNvPr>
          <p:cNvSpPr>
            <a:spLocks noGrp="1"/>
          </p:cNvSpPr>
          <p:nvPr>
            <p:ph type="title"/>
          </p:nvPr>
        </p:nvSpPr>
        <p:spPr/>
        <p:txBody>
          <a:bodyPr/>
          <a:lstStyle/>
          <a:p>
            <a:pPr algn="ctr"/>
            <a:endParaRPr lang="en-IN" dirty="0"/>
          </a:p>
        </p:txBody>
      </p:sp>
      <p:sp>
        <p:nvSpPr>
          <p:cNvPr id="3" name="Content Placeholder 2">
            <a:extLst>
              <a:ext uri="{FF2B5EF4-FFF2-40B4-BE49-F238E27FC236}">
                <a16:creationId xmlns:a16="http://schemas.microsoft.com/office/drawing/2014/main" id="{40837E8C-9D5D-D285-0681-CA91B326D8C8}"/>
              </a:ext>
            </a:extLst>
          </p:cNvPr>
          <p:cNvSpPr>
            <a:spLocks noGrp="1"/>
          </p:cNvSpPr>
          <p:nvPr>
            <p:ph idx="1"/>
          </p:nvPr>
        </p:nvSpPr>
        <p:spPr/>
        <p:txBody>
          <a:bodyPr/>
          <a:lstStyle/>
          <a:p>
            <a:endParaRPr lang="en-IN" dirty="0"/>
          </a:p>
        </p:txBody>
      </p:sp>
      <p:sp>
        <p:nvSpPr>
          <p:cNvPr id="5" name="Title 1">
            <a:extLst>
              <a:ext uri="{FF2B5EF4-FFF2-40B4-BE49-F238E27FC236}">
                <a16:creationId xmlns:a16="http://schemas.microsoft.com/office/drawing/2014/main" id="{C64182AA-F12F-5810-195F-93C91A1BF1B4}"/>
              </a:ext>
            </a:extLst>
          </p:cNvPr>
          <p:cNvSpPr txBox="1">
            <a:spLocks/>
          </p:cNvSpPr>
          <p:nvPr/>
        </p:nvSpPr>
        <p:spPr>
          <a:xfrm>
            <a:off x="638881" y="457200"/>
            <a:ext cx="10909640" cy="13686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600"/>
              <a:t>Thank You</a:t>
            </a:r>
            <a:endParaRPr lang="en-IN" sz="6600"/>
          </a:p>
        </p:txBody>
      </p:sp>
      <p:pic>
        <p:nvPicPr>
          <p:cNvPr id="7" name="Content Placeholder 4" descr="A qr code on a white background&#10;&#10;Description automatically generated">
            <a:extLst>
              <a:ext uri="{FF2B5EF4-FFF2-40B4-BE49-F238E27FC236}">
                <a16:creationId xmlns:a16="http://schemas.microsoft.com/office/drawing/2014/main" id="{CDE482FF-1B41-B9AE-69A4-21A75F6B0600}"/>
              </a:ext>
            </a:extLst>
          </p:cNvPr>
          <p:cNvPicPr>
            <a:picLocks noChangeAspect="1"/>
          </p:cNvPicPr>
          <p:nvPr/>
        </p:nvPicPr>
        <p:blipFill>
          <a:blip r:embed="rId2">
            <a:extLst>
              <a:ext uri="{28A0092B-C50C-407E-A947-70E740481C1C}">
                <a14:useLocalDpi xmlns:a14="http://schemas.microsoft.com/office/drawing/2010/main" val="0"/>
              </a:ext>
            </a:extLst>
          </a:blip>
          <a:srcRect r="1" b="1"/>
          <a:stretch/>
        </p:blipFill>
        <p:spPr>
          <a:xfrm>
            <a:off x="1324356" y="2642616"/>
            <a:ext cx="3605784" cy="3605784"/>
          </a:xfrm>
          <a:prstGeom prst="rect">
            <a:avLst/>
          </a:prstGeom>
        </p:spPr>
      </p:pic>
      <p:pic>
        <p:nvPicPr>
          <p:cNvPr id="8" name="Picture 7" descr="A colorful logo with a white background&#10;&#10;Description automatically generated">
            <a:extLst>
              <a:ext uri="{FF2B5EF4-FFF2-40B4-BE49-F238E27FC236}">
                <a16:creationId xmlns:a16="http://schemas.microsoft.com/office/drawing/2014/main" id="{B703260E-BBAC-5783-B609-481737AE1C36}"/>
              </a:ext>
            </a:extLst>
          </p:cNvPr>
          <p:cNvPicPr>
            <a:picLocks noChangeAspect="1"/>
          </p:cNvPicPr>
          <p:nvPr/>
        </p:nvPicPr>
        <p:blipFill>
          <a:blip r:embed="rId3">
            <a:extLst>
              <a:ext uri="{28A0092B-C50C-407E-A947-70E740481C1C}">
                <a14:useLocalDpi xmlns:a14="http://schemas.microsoft.com/office/drawing/2010/main" val="0"/>
              </a:ext>
            </a:extLst>
          </a:blip>
          <a:srcRect l="16939" r="19873"/>
          <a:stretch/>
        </p:blipFill>
        <p:spPr>
          <a:xfrm>
            <a:off x="7922493" y="2642616"/>
            <a:ext cx="2278422" cy="3605784"/>
          </a:xfrm>
          <a:prstGeom prst="rect">
            <a:avLst/>
          </a:prstGeom>
        </p:spPr>
      </p:pic>
    </p:spTree>
    <p:extLst>
      <p:ext uri="{BB962C8B-B14F-4D97-AF65-F5344CB8AC3E}">
        <p14:creationId xmlns:p14="http://schemas.microsoft.com/office/powerpoint/2010/main" val="1557325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7D178-37D7-63B2-B8E7-8AD9D37C34AD}"/>
              </a:ext>
            </a:extLst>
          </p:cNvPr>
          <p:cNvSpPr>
            <a:spLocks noGrp="1"/>
          </p:cNvSpPr>
          <p:nvPr>
            <p:ph type="title"/>
          </p:nvPr>
        </p:nvSpPr>
        <p:spPr>
          <a:xfrm>
            <a:off x="660042" y="891652"/>
            <a:ext cx="4412021" cy="3030724"/>
          </a:xfrm>
        </p:spPr>
        <p:txBody>
          <a:bodyPr vert="horz" lIns="91440" tIns="45720" rIns="91440" bIns="45720" rtlCol="0" anchor="b">
            <a:normAutofit/>
          </a:bodyPr>
          <a:lstStyle/>
          <a:p>
            <a:pPr algn="r"/>
            <a:r>
              <a:rPr lang="en-US" sz="4000" b="1" kern="1200">
                <a:solidFill>
                  <a:srgbClr val="FFFFFF"/>
                </a:solidFill>
                <a:latin typeface="+mj-lt"/>
                <a:ea typeface="+mj-ea"/>
                <a:cs typeface="+mj-cs"/>
              </a:rPr>
              <a:t>Physical, Wireless and Bluetooth Threats</a:t>
            </a:r>
          </a:p>
        </p:txBody>
      </p:sp>
      <p:pic>
        <p:nvPicPr>
          <p:cNvPr id="4" name="Content Placeholder 3" descr="A colorful logo with a white background&#10;&#10;Description automatically generated">
            <a:extLst>
              <a:ext uri="{FF2B5EF4-FFF2-40B4-BE49-F238E27FC236}">
                <a16:creationId xmlns:a16="http://schemas.microsoft.com/office/drawing/2014/main" id="{6920A646-DA26-DC4D-D67F-EAAB42E3E8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6939" r="19873"/>
          <a:stretch/>
        </p:blipFill>
        <p:spPr>
          <a:xfrm>
            <a:off x="7036382" y="457199"/>
            <a:ext cx="3727556" cy="5899152"/>
          </a:xfrm>
          <a:prstGeom prst="rect">
            <a:avLst/>
          </a:prstGeom>
        </p:spPr>
      </p:pic>
    </p:spTree>
    <p:extLst>
      <p:ext uri="{BB962C8B-B14F-4D97-AF65-F5344CB8AC3E}">
        <p14:creationId xmlns:p14="http://schemas.microsoft.com/office/powerpoint/2010/main" val="2521164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C7B7-7E39-BE4D-A5D9-235163531C9E}"/>
              </a:ext>
            </a:extLst>
          </p:cNvPr>
          <p:cNvSpPr>
            <a:spLocks noGrp="1"/>
          </p:cNvSpPr>
          <p:nvPr>
            <p:ph type="title"/>
          </p:nvPr>
        </p:nvSpPr>
        <p:spPr/>
        <p:txBody>
          <a:bodyPr/>
          <a:lstStyle/>
          <a:p>
            <a:r>
              <a:rPr lang="en-US" dirty="0"/>
              <a:t>Physical Threats</a:t>
            </a:r>
            <a:endParaRPr lang="en-IN" dirty="0"/>
          </a:p>
        </p:txBody>
      </p:sp>
      <p:sp>
        <p:nvSpPr>
          <p:cNvPr id="3" name="Content Placeholder 2">
            <a:extLst>
              <a:ext uri="{FF2B5EF4-FFF2-40B4-BE49-F238E27FC236}">
                <a16:creationId xmlns:a16="http://schemas.microsoft.com/office/drawing/2014/main" id="{EB2C9000-2B41-E229-3805-2F063CCFDDDB}"/>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A physical threat is a potential cause of an incident that can result in loss or physical harm to the computer systems. Physical security is represented as the security of personnel, hardware, programs, networks, and data from physical situations and events that can support severe losses or harm to an enterprise, departments, or organization. This contains security from fire, natural disasters, robbery, theft, elimination, and terrorism.</a:t>
            </a:r>
            <a:endParaRPr lang="en-IN" dirty="0"/>
          </a:p>
        </p:txBody>
      </p:sp>
    </p:spTree>
    <p:extLst>
      <p:ext uri="{BB962C8B-B14F-4D97-AF65-F5344CB8AC3E}">
        <p14:creationId xmlns:p14="http://schemas.microsoft.com/office/powerpoint/2010/main" val="2431321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C7B7-7E39-BE4D-A5D9-235163531C9E}"/>
              </a:ext>
            </a:extLst>
          </p:cNvPr>
          <p:cNvSpPr>
            <a:spLocks noGrp="1"/>
          </p:cNvSpPr>
          <p:nvPr>
            <p:ph type="title"/>
          </p:nvPr>
        </p:nvSpPr>
        <p:spPr/>
        <p:txBody>
          <a:bodyPr/>
          <a:lstStyle/>
          <a:p>
            <a:r>
              <a:rPr lang="en-US" dirty="0"/>
              <a:t>Physical Threats</a:t>
            </a:r>
            <a:endParaRPr lang="en-IN" dirty="0"/>
          </a:p>
        </p:txBody>
      </p:sp>
      <p:sp>
        <p:nvSpPr>
          <p:cNvPr id="3" name="Content Placeholder 2">
            <a:extLst>
              <a:ext uri="{FF2B5EF4-FFF2-40B4-BE49-F238E27FC236}">
                <a16:creationId xmlns:a16="http://schemas.microsoft.com/office/drawing/2014/main" id="{EB2C9000-2B41-E229-3805-2F063CCFDDDB}"/>
              </a:ext>
            </a:extLst>
          </p:cNvPr>
          <p:cNvSpPr>
            <a:spLocks noGrp="1"/>
          </p:cNvSpPr>
          <p:nvPr>
            <p:ph idx="1"/>
          </p:nvPr>
        </p:nvSpPr>
        <p:spPr/>
        <p:txBody>
          <a:bodyPr>
            <a:normAutofit fontScale="85000" lnSpcReduction="10000"/>
          </a:bodyPr>
          <a:lstStyle/>
          <a:p>
            <a:pPr algn="just"/>
            <a:r>
              <a:rPr lang="en-US" b="1" i="0" dirty="0">
                <a:solidFill>
                  <a:srgbClr val="000000"/>
                </a:solidFill>
                <a:effectLst/>
                <a:latin typeface="inherit"/>
              </a:rPr>
              <a:t>Unauthorized Access</a:t>
            </a:r>
            <a:r>
              <a:rPr lang="en-US" b="0" i="0" dirty="0">
                <a:solidFill>
                  <a:srgbClr val="000000"/>
                </a:solidFill>
                <a:effectLst/>
                <a:latin typeface="Verdana" panose="020B0604030504040204" pitchFamily="34" charset="0"/>
              </a:rPr>
              <a:t> − One of the most common security risks regarding computerized information systems is the hazard of unauthorized access to confidential information .The main concern appears from unwanted intruders, or hackers, who use the current technology and their skills to divide into supposedly secure computers or to exhaust them. A person who gains access to data system for malicious reason is often termed of cracker instead of a hacker.</a:t>
            </a:r>
          </a:p>
          <a:p>
            <a:pPr algn="just"/>
            <a:r>
              <a:rPr lang="en-US" b="1" i="0" dirty="0">
                <a:solidFill>
                  <a:srgbClr val="000000"/>
                </a:solidFill>
                <a:effectLst/>
                <a:latin typeface="inherit"/>
              </a:rPr>
              <a:t>Computer Viruses</a:t>
            </a:r>
            <a:r>
              <a:rPr lang="en-US" b="0" i="0" dirty="0">
                <a:solidFill>
                  <a:srgbClr val="000000"/>
                </a:solidFill>
                <a:effectLst/>
                <a:latin typeface="Verdana" panose="020B0604030504040204" pitchFamily="34" charset="0"/>
              </a:rPr>
              <a:t> − Computer virus is a type of nasty application written deliberately to enter a computer without the user’s permission or knowledge, with an ability to duplicate itself, therefore continuing to spread. Some viruses do small but duplicate others can cause severe harm or adversely influence program and implementation of the system.</a:t>
            </a:r>
          </a:p>
        </p:txBody>
      </p:sp>
    </p:spTree>
    <p:extLst>
      <p:ext uri="{BB962C8B-B14F-4D97-AF65-F5344CB8AC3E}">
        <p14:creationId xmlns:p14="http://schemas.microsoft.com/office/powerpoint/2010/main" val="3754101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C7B7-7E39-BE4D-A5D9-235163531C9E}"/>
              </a:ext>
            </a:extLst>
          </p:cNvPr>
          <p:cNvSpPr>
            <a:spLocks noGrp="1"/>
          </p:cNvSpPr>
          <p:nvPr>
            <p:ph type="title"/>
          </p:nvPr>
        </p:nvSpPr>
        <p:spPr/>
        <p:txBody>
          <a:bodyPr/>
          <a:lstStyle/>
          <a:p>
            <a:r>
              <a:rPr lang="en-US" dirty="0"/>
              <a:t>Physical Threats</a:t>
            </a:r>
            <a:endParaRPr lang="en-IN" dirty="0"/>
          </a:p>
        </p:txBody>
      </p:sp>
      <p:sp>
        <p:nvSpPr>
          <p:cNvPr id="3" name="Content Placeholder 2">
            <a:extLst>
              <a:ext uri="{FF2B5EF4-FFF2-40B4-BE49-F238E27FC236}">
                <a16:creationId xmlns:a16="http://schemas.microsoft.com/office/drawing/2014/main" id="{EB2C9000-2B41-E229-3805-2F063CCFDDDB}"/>
              </a:ext>
            </a:extLst>
          </p:cNvPr>
          <p:cNvSpPr>
            <a:spLocks noGrp="1"/>
          </p:cNvSpPr>
          <p:nvPr>
            <p:ph idx="1"/>
          </p:nvPr>
        </p:nvSpPr>
        <p:spPr/>
        <p:txBody>
          <a:bodyPr>
            <a:normAutofit fontScale="92500" lnSpcReduction="20000"/>
          </a:bodyPr>
          <a:lstStyle/>
          <a:p>
            <a:pPr algn="just"/>
            <a:r>
              <a:rPr lang="en-US" b="1" i="0" dirty="0">
                <a:solidFill>
                  <a:srgbClr val="000000"/>
                </a:solidFill>
                <a:effectLst/>
                <a:latin typeface="inherit"/>
              </a:rPr>
              <a:t>Vandalism</a:t>
            </a:r>
            <a:r>
              <a:rPr lang="en-US" b="0" i="0" dirty="0">
                <a:solidFill>
                  <a:srgbClr val="000000"/>
                </a:solidFill>
                <a:effectLst/>
                <a:latin typeface="Verdana" panose="020B0604030504040204" pitchFamily="34" charset="0"/>
              </a:rPr>
              <a:t> − Deliberate damage cause to hardware, software and data is treated as serious threat to information system security. The threat from destruction lies in the fact that the organization is temporarily refused access to someone of its resources. Even relatively minor damage to an element of a system can have an essential effect on the organization as a whole.</a:t>
            </a:r>
          </a:p>
          <a:p>
            <a:pPr algn="just"/>
            <a:r>
              <a:rPr lang="en-US" b="1" i="0" dirty="0">
                <a:solidFill>
                  <a:srgbClr val="000000"/>
                </a:solidFill>
                <a:effectLst/>
                <a:latin typeface="inherit"/>
              </a:rPr>
              <a:t>Accidents</a:t>
            </a:r>
            <a:r>
              <a:rPr lang="en-US" b="0" i="0" dirty="0">
                <a:solidFill>
                  <a:srgbClr val="000000"/>
                </a:solidFill>
                <a:effectLst/>
                <a:latin typeface="Verdana" panose="020B0604030504040204" pitchFamily="34" charset="0"/>
              </a:rPr>
              <a:t> − Accidental misuse or damage will be influenced over time by the attitude and disposition of the staff in addition to the environment. Human errors have a higher impact on information system security than do manmade threats caused by purposeful attacks. But most accidents that are serious threats to the security of information systems can be diminished.</a:t>
            </a:r>
          </a:p>
        </p:txBody>
      </p:sp>
    </p:spTree>
    <p:extLst>
      <p:ext uri="{BB962C8B-B14F-4D97-AF65-F5344CB8AC3E}">
        <p14:creationId xmlns:p14="http://schemas.microsoft.com/office/powerpoint/2010/main" val="142719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C7B7-7E39-BE4D-A5D9-235163531C9E}"/>
              </a:ext>
            </a:extLst>
          </p:cNvPr>
          <p:cNvSpPr>
            <a:spLocks noGrp="1"/>
          </p:cNvSpPr>
          <p:nvPr>
            <p:ph type="title"/>
          </p:nvPr>
        </p:nvSpPr>
        <p:spPr/>
        <p:txBody>
          <a:bodyPr/>
          <a:lstStyle/>
          <a:p>
            <a:r>
              <a:rPr lang="en-US" dirty="0"/>
              <a:t>Physical Threats</a:t>
            </a:r>
            <a:endParaRPr lang="en-IN" dirty="0"/>
          </a:p>
        </p:txBody>
      </p:sp>
      <p:sp>
        <p:nvSpPr>
          <p:cNvPr id="3" name="Content Placeholder 2">
            <a:extLst>
              <a:ext uri="{FF2B5EF4-FFF2-40B4-BE49-F238E27FC236}">
                <a16:creationId xmlns:a16="http://schemas.microsoft.com/office/drawing/2014/main" id="{EB2C9000-2B41-E229-3805-2F063CCFDDDB}"/>
              </a:ext>
            </a:extLst>
          </p:cNvPr>
          <p:cNvSpPr>
            <a:spLocks noGrp="1"/>
          </p:cNvSpPr>
          <p:nvPr>
            <p:ph idx="1"/>
          </p:nvPr>
        </p:nvSpPr>
        <p:spPr/>
        <p:txBody>
          <a:bodyPr>
            <a:normAutofit fontScale="92500" lnSpcReduction="20000"/>
          </a:bodyPr>
          <a:lstStyle/>
          <a:p>
            <a:pPr algn="just"/>
            <a:r>
              <a:rPr lang="en-US" b="1" i="0" dirty="0">
                <a:solidFill>
                  <a:srgbClr val="000000"/>
                </a:solidFill>
                <a:effectLst/>
                <a:latin typeface="inherit"/>
              </a:rPr>
              <a:t>Vandalism</a:t>
            </a:r>
            <a:r>
              <a:rPr lang="en-US" b="0" i="0" dirty="0">
                <a:solidFill>
                  <a:srgbClr val="000000"/>
                </a:solidFill>
                <a:effectLst/>
                <a:latin typeface="Verdana" panose="020B0604030504040204" pitchFamily="34" charset="0"/>
              </a:rPr>
              <a:t> − Deliberate damage cause to hardware, software and data is treated as serious threat to information system security. The threat from destruction lies in the fact that the organization is temporarily refused access to someone of its resources. Even relatively minor damage to an element of a system can have an essential effect on the organization as a whole.</a:t>
            </a:r>
          </a:p>
          <a:p>
            <a:pPr algn="just"/>
            <a:r>
              <a:rPr lang="en-US" b="1" i="0" dirty="0">
                <a:solidFill>
                  <a:srgbClr val="000000"/>
                </a:solidFill>
                <a:effectLst/>
                <a:latin typeface="inherit"/>
              </a:rPr>
              <a:t>Accidents</a:t>
            </a:r>
            <a:r>
              <a:rPr lang="en-US" b="0" i="0" dirty="0">
                <a:solidFill>
                  <a:srgbClr val="000000"/>
                </a:solidFill>
                <a:effectLst/>
                <a:latin typeface="Verdana" panose="020B0604030504040204" pitchFamily="34" charset="0"/>
              </a:rPr>
              <a:t> − Accidental misuse or damage will be influenced over time by the attitude and disposition of the staff in addition to the environment. Human errors have a higher impact on information system security than do manmade threats caused by purposeful attacks. But most accidents that are serious threats to the security of information systems can be diminished.</a:t>
            </a:r>
          </a:p>
        </p:txBody>
      </p:sp>
    </p:spTree>
    <p:extLst>
      <p:ext uri="{BB962C8B-B14F-4D97-AF65-F5344CB8AC3E}">
        <p14:creationId xmlns:p14="http://schemas.microsoft.com/office/powerpoint/2010/main" val="227654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B3CC-F8AB-BDA3-DC23-C96CD411141A}"/>
              </a:ext>
            </a:extLst>
          </p:cNvPr>
          <p:cNvSpPr>
            <a:spLocks noGrp="1"/>
          </p:cNvSpPr>
          <p:nvPr>
            <p:ph type="title"/>
          </p:nvPr>
        </p:nvSpPr>
        <p:spPr/>
        <p:txBody>
          <a:bodyPr/>
          <a:lstStyle/>
          <a:p>
            <a:r>
              <a:rPr lang="en-US" dirty="0"/>
              <a:t>Wireless Threats</a:t>
            </a:r>
            <a:endParaRPr lang="en-IN" dirty="0"/>
          </a:p>
        </p:txBody>
      </p:sp>
      <p:sp>
        <p:nvSpPr>
          <p:cNvPr id="3" name="Content Placeholder 2">
            <a:extLst>
              <a:ext uri="{FF2B5EF4-FFF2-40B4-BE49-F238E27FC236}">
                <a16:creationId xmlns:a16="http://schemas.microsoft.com/office/drawing/2014/main" id="{E6488EE3-5C23-2DF4-FECD-FBAFBBC781D6}"/>
              </a:ext>
            </a:extLst>
          </p:cNvPr>
          <p:cNvSpPr>
            <a:spLocks noGrp="1"/>
          </p:cNvSpPr>
          <p:nvPr>
            <p:ph idx="1"/>
          </p:nvPr>
        </p:nvSpPr>
        <p:spPr/>
        <p:txBody>
          <a:bodyPr>
            <a:normAutofit fontScale="62500" lnSpcReduction="20000"/>
          </a:bodyPr>
          <a:lstStyle/>
          <a:p>
            <a:pPr algn="just" fontAlgn="base"/>
            <a:r>
              <a:rPr lang="en-US" b="0" i="0" dirty="0">
                <a:solidFill>
                  <a:srgbClr val="0C0C0C"/>
                </a:solidFill>
                <a:effectLst/>
                <a:latin typeface="NeueHaasGrotText55"/>
              </a:rPr>
              <a:t>Wireless networks have undoubtedly revolutionized the way we communicate and conduct business, offering unparalleled convenience and mobility. However, with this freedom comes the lurking threat of malicious attackers seeking to exploit the vulnerabilities inherent in wireless technology. Here are some of the common types of wireless network attacks:</a:t>
            </a:r>
          </a:p>
          <a:p>
            <a:pPr algn="just" fontAlgn="base"/>
            <a:r>
              <a:rPr lang="en-US" b="1" i="0" dirty="0">
                <a:solidFill>
                  <a:srgbClr val="000000"/>
                </a:solidFill>
                <a:effectLst/>
                <a:latin typeface="NeueHaasGrotText55"/>
              </a:rPr>
              <a:t>1. Wireless Eavesdropping (Passive Attacks)</a:t>
            </a:r>
            <a:endParaRPr lang="en-US" b="0" i="0" dirty="0">
              <a:solidFill>
                <a:srgbClr val="000000"/>
              </a:solidFill>
              <a:effectLst/>
              <a:latin typeface="NeueHaasGrotText55"/>
            </a:endParaRPr>
          </a:p>
          <a:p>
            <a:pPr algn="just" fontAlgn="base"/>
            <a:r>
              <a:rPr lang="en-US" b="0" i="0" dirty="0">
                <a:solidFill>
                  <a:srgbClr val="0C0C0C"/>
                </a:solidFill>
                <a:effectLst/>
                <a:latin typeface="NeueHaasGrotText55"/>
              </a:rPr>
              <a:t>Attackers use tools like packet sniffers to intercept and monitor wireless communications between devices. By capturing data packets transmitted over the air, they can potentially obtain sensitive information, such as login credentials, financial data, or personal information.</a:t>
            </a:r>
          </a:p>
          <a:p>
            <a:pPr algn="just" fontAlgn="base"/>
            <a:r>
              <a:rPr lang="en-US" b="1" i="0" dirty="0">
                <a:solidFill>
                  <a:srgbClr val="000000"/>
                </a:solidFill>
                <a:effectLst/>
                <a:latin typeface="NeueHaasGrotText55"/>
              </a:rPr>
              <a:t>2. Wireless Spoofing (Man-in-the-Middle Attacks)</a:t>
            </a:r>
            <a:endParaRPr lang="en-US" b="0" i="0" dirty="0">
              <a:solidFill>
                <a:srgbClr val="000000"/>
              </a:solidFill>
              <a:effectLst/>
              <a:latin typeface="NeueHaasGrotText55"/>
            </a:endParaRPr>
          </a:p>
          <a:p>
            <a:pPr algn="just" fontAlgn="base"/>
            <a:r>
              <a:rPr lang="en-US" b="0" i="0" dirty="0">
                <a:solidFill>
                  <a:srgbClr val="0C0C0C"/>
                </a:solidFill>
                <a:effectLst/>
                <a:latin typeface="NeueHaasGrotText55"/>
              </a:rPr>
              <a:t>In these attacks, the attacker positions themselves between the wireless client and the legitimate access point, intercepting and manipulating data transmissions. The attacker may then relay the information back and forth, making it appear as if they are the legitimate access point. This enables them to snoop on data or perform other malicious actions unnoticed.</a:t>
            </a:r>
          </a:p>
          <a:p>
            <a:pPr algn="just" fontAlgn="base"/>
            <a:r>
              <a:rPr lang="en-US" b="1" i="0" dirty="0">
                <a:solidFill>
                  <a:srgbClr val="000000"/>
                </a:solidFill>
                <a:effectLst/>
                <a:latin typeface="NeueHaasGrotText55"/>
              </a:rPr>
              <a:t>3. Wireless Jamming (Denial-of-Service Attacks)</a:t>
            </a:r>
            <a:endParaRPr lang="en-US" b="0" i="0" dirty="0">
              <a:solidFill>
                <a:srgbClr val="000000"/>
              </a:solidFill>
              <a:effectLst/>
              <a:latin typeface="NeueHaasGrotText55"/>
            </a:endParaRPr>
          </a:p>
          <a:p>
            <a:pPr algn="just" fontAlgn="base"/>
            <a:r>
              <a:rPr lang="en-US" b="0" i="0" dirty="0">
                <a:solidFill>
                  <a:srgbClr val="0C0C0C"/>
                </a:solidFill>
                <a:effectLst/>
                <a:latin typeface="NeueHaasGrotText55"/>
              </a:rPr>
              <a:t>Attackers flood the wireless frequency spectrum with interference signals, disrupting legitimate communications between devices and access points. By creating excessive noise, they can render the wireless network unusable for legitimate users.</a:t>
            </a:r>
          </a:p>
        </p:txBody>
      </p:sp>
    </p:spTree>
    <p:extLst>
      <p:ext uri="{BB962C8B-B14F-4D97-AF65-F5344CB8AC3E}">
        <p14:creationId xmlns:p14="http://schemas.microsoft.com/office/powerpoint/2010/main" val="198647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3B3CC-F8AB-BDA3-DC23-C96CD411141A}"/>
              </a:ext>
            </a:extLst>
          </p:cNvPr>
          <p:cNvSpPr>
            <a:spLocks noGrp="1"/>
          </p:cNvSpPr>
          <p:nvPr>
            <p:ph type="title"/>
          </p:nvPr>
        </p:nvSpPr>
        <p:spPr/>
        <p:txBody>
          <a:bodyPr/>
          <a:lstStyle/>
          <a:p>
            <a:r>
              <a:rPr lang="en-US" dirty="0"/>
              <a:t>Wireless Threats</a:t>
            </a:r>
            <a:endParaRPr lang="en-IN" dirty="0"/>
          </a:p>
        </p:txBody>
      </p:sp>
      <p:sp>
        <p:nvSpPr>
          <p:cNvPr id="3" name="Content Placeholder 2">
            <a:extLst>
              <a:ext uri="{FF2B5EF4-FFF2-40B4-BE49-F238E27FC236}">
                <a16:creationId xmlns:a16="http://schemas.microsoft.com/office/drawing/2014/main" id="{E6488EE3-5C23-2DF4-FECD-FBAFBBC781D6}"/>
              </a:ext>
            </a:extLst>
          </p:cNvPr>
          <p:cNvSpPr>
            <a:spLocks noGrp="1"/>
          </p:cNvSpPr>
          <p:nvPr>
            <p:ph idx="1"/>
          </p:nvPr>
        </p:nvSpPr>
        <p:spPr/>
        <p:txBody>
          <a:bodyPr>
            <a:normAutofit lnSpcReduction="10000"/>
          </a:bodyPr>
          <a:lstStyle/>
          <a:p>
            <a:pPr algn="just" fontAlgn="base"/>
            <a:r>
              <a:rPr lang="en-US" sz="1600" b="1" i="0" dirty="0">
                <a:solidFill>
                  <a:srgbClr val="000000"/>
                </a:solidFill>
                <a:effectLst/>
                <a:latin typeface="NeueHaasGrotText55"/>
              </a:rPr>
              <a:t>4. Rogue Access Points</a:t>
            </a:r>
            <a:endParaRPr lang="en-US" sz="1600" b="0" i="0" dirty="0">
              <a:solidFill>
                <a:srgbClr val="000000"/>
              </a:solidFill>
              <a:effectLst/>
              <a:latin typeface="NeueHaasGrotText55"/>
            </a:endParaRPr>
          </a:p>
          <a:p>
            <a:pPr algn="just" fontAlgn="base"/>
            <a:r>
              <a:rPr lang="en-US" sz="1600" b="0" i="0" dirty="0">
                <a:solidFill>
                  <a:srgbClr val="0C0C0C"/>
                </a:solidFill>
                <a:effectLst/>
                <a:latin typeface="NeueHaasGrotText55"/>
              </a:rPr>
              <a:t>Attackers set up unauthorized access points, mimicking legitimate ones, to deceive users into connecting to them. Once connected, the attacker can eavesdrop, capture data, or launch further attacks on the unsuspecting users.</a:t>
            </a:r>
          </a:p>
          <a:p>
            <a:pPr algn="just" fontAlgn="base"/>
            <a:r>
              <a:rPr lang="en-US" sz="1600" b="1" i="0" dirty="0">
                <a:solidFill>
                  <a:srgbClr val="000000"/>
                </a:solidFill>
                <a:effectLst/>
                <a:latin typeface="NeueHaasGrotText55"/>
              </a:rPr>
              <a:t>5. Brute-Force Attacks</a:t>
            </a:r>
            <a:endParaRPr lang="en-US" sz="1600" b="0" i="0" dirty="0">
              <a:solidFill>
                <a:srgbClr val="000000"/>
              </a:solidFill>
              <a:effectLst/>
              <a:latin typeface="NeueHaasGrotText55"/>
            </a:endParaRPr>
          </a:p>
          <a:p>
            <a:pPr algn="just" fontAlgn="base"/>
            <a:r>
              <a:rPr lang="en-US" sz="1600" b="0" i="0" dirty="0">
                <a:solidFill>
                  <a:srgbClr val="0C0C0C"/>
                </a:solidFill>
                <a:effectLst/>
                <a:latin typeface="NeueHaasGrotText55"/>
              </a:rPr>
              <a:t>Attackers try various combinations of passwords or encryption keys in rapid succession until they find the correct one to gain unauthorized access to the wireless network.</a:t>
            </a:r>
          </a:p>
          <a:p>
            <a:pPr algn="just" fontAlgn="base"/>
            <a:r>
              <a:rPr lang="en-US" sz="1600" b="1" i="0" dirty="0">
                <a:solidFill>
                  <a:srgbClr val="000000"/>
                </a:solidFill>
                <a:effectLst/>
                <a:latin typeface="NeueHaasGrotText55"/>
              </a:rPr>
              <a:t>6. WEP/WPA Cracking</a:t>
            </a:r>
            <a:endParaRPr lang="en-US" sz="1600" b="0" i="0" dirty="0">
              <a:solidFill>
                <a:srgbClr val="000000"/>
              </a:solidFill>
              <a:effectLst/>
              <a:latin typeface="NeueHaasGrotText55"/>
            </a:endParaRPr>
          </a:p>
          <a:p>
            <a:pPr algn="just" fontAlgn="base"/>
            <a:r>
              <a:rPr lang="en-US" sz="1600" b="0" i="0" dirty="0">
                <a:solidFill>
                  <a:srgbClr val="0C0C0C"/>
                </a:solidFill>
                <a:effectLst/>
                <a:latin typeface="NeueHaasGrotText55"/>
              </a:rPr>
              <a:t>Attackers exploit vulnerabilities in older wireless security protocols like Wired Equivalent Privacy (WEP) and Wi-Fi Protected Access (WPA) to gain unauthorized access to encrypted wireless networks.</a:t>
            </a:r>
          </a:p>
          <a:p>
            <a:pPr algn="just" fontAlgn="base"/>
            <a:r>
              <a:rPr lang="en-US" sz="1600" b="1" i="0" dirty="0">
                <a:solidFill>
                  <a:srgbClr val="000000"/>
                </a:solidFill>
                <a:effectLst/>
                <a:latin typeface="NeueHaasGrotText55"/>
              </a:rPr>
              <a:t>7. Evil Twin Attacks</a:t>
            </a:r>
            <a:endParaRPr lang="en-US" sz="1600" b="0" i="0" dirty="0">
              <a:solidFill>
                <a:srgbClr val="000000"/>
              </a:solidFill>
              <a:effectLst/>
              <a:latin typeface="NeueHaasGrotText55"/>
            </a:endParaRPr>
          </a:p>
          <a:p>
            <a:pPr algn="just" fontAlgn="base"/>
            <a:r>
              <a:rPr lang="en-US" sz="1600" b="0" i="0" dirty="0">
                <a:solidFill>
                  <a:srgbClr val="0C0C0C"/>
                </a:solidFill>
                <a:effectLst/>
                <a:latin typeface="NeueHaasGrotText55"/>
              </a:rPr>
              <a:t>Attackers create fake access points with names similar to legitimate ones, tricking users into connecting to the malicious network. Once connected, the attacker can intercept sensitive data or execute further attacks.</a:t>
            </a:r>
          </a:p>
          <a:p>
            <a:pPr algn="just" fontAlgn="base"/>
            <a:r>
              <a:rPr lang="en-US" sz="1600" b="1" i="0" dirty="0">
                <a:solidFill>
                  <a:srgbClr val="000000"/>
                </a:solidFill>
                <a:effectLst/>
                <a:latin typeface="NeueHaasGrotText55"/>
              </a:rPr>
              <a:t>8. </a:t>
            </a:r>
            <a:r>
              <a:rPr lang="en-US" sz="1600" b="1" i="0" dirty="0" err="1">
                <a:solidFill>
                  <a:srgbClr val="000000"/>
                </a:solidFill>
                <a:effectLst/>
                <a:latin typeface="NeueHaasGrotText55"/>
              </a:rPr>
              <a:t>Deauthentication</a:t>
            </a:r>
            <a:r>
              <a:rPr lang="en-US" sz="1600" b="1" i="0" dirty="0">
                <a:solidFill>
                  <a:srgbClr val="000000"/>
                </a:solidFill>
                <a:effectLst/>
                <a:latin typeface="NeueHaasGrotText55"/>
              </a:rPr>
              <a:t>/Disassociation Attacks</a:t>
            </a:r>
            <a:endParaRPr lang="en-US" sz="1600" b="0" i="0" dirty="0">
              <a:solidFill>
                <a:srgbClr val="000000"/>
              </a:solidFill>
              <a:effectLst/>
              <a:latin typeface="NeueHaasGrotText55"/>
            </a:endParaRPr>
          </a:p>
          <a:p>
            <a:pPr algn="just" fontAlgn="base"/>
            <a:r>
              <a:rPr lang="en-US" sz="1600" b="0" i="0" dirty="0">
                <a:solidFill>
                  <a:srgbClr val="0C0C0C"/>
                </a:solidFill>
                <a:effectLst/>
                <a:latin typeface="NeueHaasGrotText55"/>
              </a:rPr>
              <a:t>Attackers send forged </a:t>
            </a:r>
            <a:r>
              <a:rPr lang="en-US" sz="1600" b="0" i="0" dirty="0" err="1">
                <a:solidFill>
                  <a:srgbClr val="0C0C0C"/>
                </a:solidFill>
                <a:effectLst/>
                <a:latin typeface="NeueHaasGrotText55"/>
              </a:rPr>
              <a:t>deauthentication</a:t>
            </a:r>
            <a:r>
              <a:rPr lang="en-US" sz="1600" b="0" i="0" dirty="0">
                <a:solidFill>
                  <a:srgbClr val="0C0C0C"/>
                </a:solidFill>
                <a:effectLst/>
                <a:latin typeface="NeueHaasGrotText55"/>
              </a:rPr>
              <a:t> or disassociation frames to wireless devices, forcing them to disconnect from the network, leading to service disruptions or potential vulnerabilities when devices automatically reconnect.</a:t>
            </a:r>
          </a:p>
        </p:txBody>
      </p:sp>
    </p:spTree>
    <p:extLst>
      <p:ext uri="{BB962C8B-B14F-4D97-AF65-F5344CB8AC3E}">
        <p14:creationId xmlns:p14="http://schemas.microsoft.com/office/powerpoint/2010/main" val="375841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294F-C82F-519E-3B01-023E652EC6B8}"/>
              </a:ext>
            </a:extLst>
          </p:cNvPr>
          <p:cNvSpPr>
            <a:spLocks noGrp="1"/>
          </p:cNvSpPr>
          <p:nvPr>
            <p:ph type="title"/>
          </p:nvPr>
        </p:nvSpPr>
        <p:spPr/>
        <p:txBody>
          <a:bodyPr/>
          <a:lstStyle/>
          <a:p>
            <a:r>
              <a:rPr lang="en-US" dirty="0"/>
              <a:t>Bluetooth Threats</a:t>
            </a:r>
            <a:endParaRPr lang="en-IN" dirty="0"/>
          </a:p>
        </p:txBody>
      </p:sp>
      <p:sp>
        <p:nvSpPr>
          <p:cNvPr id="3" name="Content Placeholder 2">
            <a:extLst>
              <a:ext uri="{FF2B5EF4-FFF2-40B4-BE49-F238E27FC236}">
                <a16:creationId xmlns:a16="http://schemas.microsoft.com/office/drawing/2014/main" id="{99632A75-D941-5AFA-BF42-6F2326E41A57}"/>
              </a:ext>
            </a:extLst>
          </p:cNvPr>
          <p:cNvSpPr>
            <a:spLocks noGrp="1"/>
          </p:cNvSpPr>
          <p:nvPr>
            <p:ph idx="1"/>
          </p:nvPr>
        </p:nvSpPr>
        <p:spPr/>
        <p:txBody>
          <a:bodyPr/>
          <a:lstStyle/>
          <a:p>
            <a:r>
              <a:rPr lang="en-US" dirty="0"/>
              <a:t>Bluetooth offers several benefits and advantages, but the benefits are not provided without risk. Bluetooth technology and associated devices are susceptible to general wireless networking threats, such as denial of service attacks, eavesdropping, MITM attacks, message modification, and resource misappropriation,16 and are also threatened by more specific Bluetooth-related attacks, such as the following: </a:t>
            </a:r>
            <a:endParaRPr lang="en-IN" dirty="0"/>
          </a:p>
        </p:txBody>
      </p:sp>
    </p:spTree>
    <p:extLst>
      <p:ext uri="{BB962C8B-B14F-4D97-AF65-F5344CB8AC3E}">
        <p14:creationId xmlns:p14="http://schemas.microsoft.com/office/powerpoint/2010/main" val="602382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TotalTime>
  <Words>1536</Words>
  <Application>Microsoft Office PowerPoint</Application>
  <PresentationFormat>Widescreen</PresentationFormat>
  <Paragraphs>57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inherit</vt:lpstr>
      <vt:lpstr>NeueHaasGrotText55</vt:lpstr>
      <vt:lpstr>Verdana</vt:lpstr>
      <vt:lpstr>Office Theme</vt:lpstr>
      <vt:lpstr>PowerPoint Presentation</vt:lpstr>
      <vt:lpstr>Physical, Wireless and Bluetooth Threats</vt:lpstr>
      <vt:lpstr>Physical Threats</vt:lpstr>
      <vt:lpstr>Physical Threats</vt:lpstr>
      <vt:lpstr>Physical Threats</vt:lpstr>
      <vt:lpstr>Physical Threats</vt:lpstr>
      <vt:lpstr>Wireless Threats</vt:lpstr>
      <vt:lpstr>Wireless Threats</vt:lpstr>
      <vt:lpstr>Bluetooth Threats</vt:lpstr>
      <vt:lpstr>Bluetooth Threats</vt:lpstr>
      <vt:lpstr>Bluetooth Threats</vt:lpstr>
      <vt:lpstr>Bluetooth Threats</vt:lpstr>
      <vt:lpstr>Bluetooth Threats</vt:lpstr>
      <vt:lpstr>Bluetooth Threats</vt:lpstr>
      <vt:lpstr>Bluetooth Threats</vt:lpstr>
      <vt:lpstr>Bluetooth Threats</vt:lpstr>
      <vt:lpstr>Bluetooth Threats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Narendra Kumar Dewangan</dc:creator>
  <cp:lastModifiedBy>Narendra Kumar Dewangan</cp:lastModifiedBy>
  <cp:revision>9</cp:revision>
  <dcterms:created xsi:type="dcterms:W3CDTF">2024-09-10T07:54:53Z</dcterms:created>
  <dcterms:modified xsi:type="dcterms:W3CDTF">2024-09-10T08:37:58Z</dcterms:modified>
</cp:coreProperties>
</file>