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4DF2-0E2D-311A-FFC4-922EA38F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7D34-AA51-240C-4767-2351EFAA4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B10C-1549-B0CF-0AAB-01BB32A5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6373-2FC9-934C-97F6-9A163CEC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8817A-29D9-4FBD-29D2-D8C47BFA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20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E269-676E-0883-59FA-A99CB3EE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1736C-A6CA-6566-2FCC-D0D7C44F5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0423-DFC1-95D0-905C-0DED645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A58E-94FF-3712-95B9-90217A5D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AC74-341D-83BC-F20F-F6D4611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0A4C7-FDB7-DF22-01ED-0BC0744BE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D4644-23E0-C262-4FC5-BD7ECAC92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D0F2-8A42-F505-0AE8-BC8AA9C5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333A-F17B-F8AA-3591-2BB98F74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95B0-3978-F15B-B6BF-34BEFFA7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7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610D-C5B7-34AC-4B12-8B552EC3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C9CF-BC7E-CCFB-C2BC-2C9B95EF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8534-8A34-2B1E-EAC1-C1529FF3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84B3-EAE8-14DE-FDA5-27A0DDC3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3A10-585A-7684-8C24-6BCE685A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E22D-640B-7D51-1136-CC97293C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1FE9-06DF-C8B0-B872-EF14B97A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643E-91CF-3D35-90E8-8A42AD25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35FE-D9A5-6CF8-0CF2-E8BDFE13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4609-0000-A680-165F-1019C3E9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F0B-30A5-C29A-864A-43895A86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EFB3-6951-82FE-9EA4-0FD93C705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3AFE-370A-70FD-946D-AD7EC59E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FE5E6-4C08-A588-2323-702C491D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0D2E-E044-7F0B-BB52-B716D79A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ABFC-7E10-3F4B-8F5D-B507BA87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A0DB-E7F5-CCEA-A059-525A6B9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992E-0934-6DDD-2FB4-E2C37571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8CFCE-F94C-5DF5-D7C4-615A62E5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B6C8-7ED6-EF56-653E-610CC53AB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B9182-C667-DE7B-0F9B-A5F9D8CC3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2FD6A-8FCA-A676-1F80-1F020CFF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31EB6-2700-1DE8-1E86-31AE9A3F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0FEFD-C335-884B-2517-1FD88AFE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6552-2DD3-DF70-23F2-8B46C7E7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D3341-C506-E1AB-D6FA-FF2D0FFA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FD71C-F20A-F80C-3279-B9E5608E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7CF92-E1C1-2426-3C80-1F0D8B20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3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40EB1-1239-78B4-0A2D-B48689D8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44FCB-E59F-CD0A-4C8D-B730D94A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7EAF-92EC-D448-5CE4-6299BDBF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2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5F7F-AFF5-F3F6-5533-EF0F6CC2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E0AA-6CFA-2445-742E-87960710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7CFAB-E9FB-B960-F8DF-A4198B5A7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88DA-CEC5-2FA0-DD9D-B0BA8DCB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75365-E9CE-57D7-BC39-3298307B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A209-9D16-7B69-3153-6F5341AF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6C89-E6EA-1B52-1119-F7210BDE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4F2A6-FD9E-FA75-3C0E-A95FEF15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E4E6-6138-9DE3-2EF9-6F64C455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520E7-267B-28E3-E90F-BFFB7F4D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23E7-3192-A82F-F519-76B17F20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A4D8-B2A2-411C-C2F7-1A138A8E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9391D-7206-7E15-E0B1-9C95738C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FDCB-6967-C6E0-A7A5-C0E04EA7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400B-EFD0-C616-C85F-73C48BC57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147CD-5714-4399-99A9-78FDF5E7449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3B4A-5363-C32A-BEE9-B4AD05C41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2E33F-08F1-C3C1-43A4-1554E7B8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98C1A-2483-43ED-838F-044173889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5ADB-0AE4-40FA-3ABF-B5542E309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CC73-9B53-C1B3-BFDB-4F66F54BE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blue circle with a lock in it&#10;&#10;Description automatically generated">
            <a:extLst>
              <a:ext uri="{FF2B5EF4-FFF2-40B4-BE49-F238E27FC236}">
                <a16:creationId xmlns:a16="http://schemas.microsoft.com/office/drawing/2014/main" id="{465B297F-3476-D92E-E49B-F7C62F80F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6" r="19273"/>
          <a:stretch/>
        </p:blipFill>
        <p:spPr>
          <a:xfrm>
            <a:off x="3" y="-12172"/>
            <a:ext cx="7858547" cy="6857988"/>
          </a:xfrm>
          <a:prstGeom prst="rect">
            <a:avLst/>
          </a:prstGeom>
        </p:spPr>
      </p:pic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CE90AF91-F1F8-918A-372E-EB736AB2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7858551" y="10"/>
            <a:ext cx="4333449" cy="68579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82B1C-08FA-4ED6-022C-5EC56450AC32}"/>
              </a:ext>
            </a:extLst>
          </p:cNvPr>
          <p:cNvSpPr txBox="1">
            <a:spLocks/>
          </p:cNvSpPr>
          <p:nvPr/>
        </p:nvSpPr>
        <p:spPr>
          <a:xfrm>
            <a:off x="881974" y="4000292"/>
            <a:ext cx="7138219" cy="139198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FFFFF"/>
                </a:solidFill>
              </a:rPr>
              <a:t>IT Data Security Lecture Series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A819514-BE0C-804B-4B7D-5359743E0DDE}"/>
              </a:ext>
            </a:extLst>
          </p:cNvPr>
          <p:cNvSpPr txBox="1">
            <a:spLocks/>
          </p:cNvSpPr>
          <p:nvPr/>
        </p:nvSpPr>
        <p:spPr>
          <a:xfrm>
            <a:off x="9045785" y="365683"/>
            <a:ext cx="2314667" cy="462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/>
              <a:t>V Semester CSF </a:t>
            </a:r>
            <a:endParaRPr lang="en-I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84A56-5A2C-1DE0-AC29-6C10CA596677}"/>
              </a:ext>
            </a:extLst>
          </p:cNvPr>
          <p:cNvSpPr txBox="1"/>
          <p:nvPr/>
        </p:nvSpPr>
        <p:spPr>
          <a:xfrm>
            <a:off x="3797074" y="5502870"/>
            <a:ext cx="4441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Dr. Narendra Kumar Dewangan</a:t>
            </a:r>
          </a:p>
          <a:p>
            <a:r>
              <a:rPr lang="en-US" dirty="0">
                <a:solidFill>
                  <a:schemeClr val="bg1"/>
                </a:solidFill>
              </a:rPr>
              <a:t>Assistant Professor, Senior Scale </a:t>
            </a:r>
          </a:p>
          <a:p>
            <a:r>
              <a:rPr lang="en-US" dirty="0">
                <a:solidFill>
                  <a:schemeClr val="bg1"/>
                </a:solidFill>
              </a:rPr>
              <a:t>Systems</a:t>
            </a:r>
            <a:r>
              <a:rPr lang="en-IN" dirty="0">
                <a:solidFill>
                  <a:schemeClr val="bg1"/>
                </a:solidFill>
              </a:rPr>
              <a:t>, School of Computer Sciences</a:t>
            </a:r>
          </a:p>
          <a:p>
            <a:r>
              <a:rPr lang="en-IN" dirty="0">
                <a:solidFill>
                  <a:schemeClr val="bg1"/>
                </a:solidFill>
              </a:rPr>
              <a:t>UPES Dehradun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0AC02-3292-01C0-26A0-C406F0BED5FE}"/>
              </a:ext>
            </a:extLst>
          </p:cNvPr>
          <p:cNvSpPr/>
          <p:nvPr/>
        </p:nvSpPr>
        <p:spPr>
          <a:xfrm>
            <a:off x="8518551" y="5821011"/>
            <a:ext cx="3195298" cy="9233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Lecture-8</a:t>
            </a:r>
          </a:p>
        </p:txBody>
      </p:sp>
    </p:spTree>
    <p:extLst>
      <p:ext uri="{BB962C8B-B14F-4D97-AF65-F5344CB8AC3E}">
        <p14:creationId xmlns:p14="http://schemas.microsoft.com/office/powerpoint/2010/main" val="93875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1264-192C-725B-C560-6F9924BA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Data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1F6229-B26E-C507-2364-31DED555B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2102" y="1472071"/>
            <a:ext cx="103034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Automation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Future tools for proactive threat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Potential role of blockchain and decentralized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Quantum-Resistant Cryptography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Preparing for the era of quantum computing. </a:t>
            </a:r>
          </a:p>
        </p:txBody>
      </p:sp>
      <p:pic>
        <p:nvPicPr>
          <p:cNvPr id="5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80B2674-D591-915F-E10A-FB756349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E642-4BF6-EB55-3A91-7A28132F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IT Data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0A31-5AA2-88C7-B5EA-164E4E5F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Protection of Sensitive Data </a:t>
            </a:r>
          </a:p>
          <a:p>
            <a:r>
              <a:rPr lang="en-US" dirty="0"/>
              <a:t>Prevents Data Breaches: IT security helps in safeguarding personal, financial, and proprietary data from unauthorized access.</a:t>
            </a:r>
          </a:p>
          <a:p>
            <a:r>
              <a:rPr lang="en-US" dirty="0"/>
              <a:t>Avoids Data Theft: Protects against hackers and insider threats aiming to steal sensitive information.</a:t>
            </a:r>
          </a:p>
          <a:p>
            <a:pPr marL="0" indent="0">
              <a:buNone/>
            </a:pPr>
            <a:r>
              <a:rPr lang="en-US" dirty="0"/>
              <a:t>2. Compliance with Regulations</a:t>
            </a:r>
          </a:p>
          <a:p>
            <a:r>
              <a:rPr lang="en-US" dirty="0"/>
              <a:t>Meeting Legal Requirements: Many industries are governed by strict data protection laws (e.g., GDPR, HIPAA). Strong IT security ensures compliance and avoids legal penalties.</a:t>
            </a:r>
          </a:p>
          <a:p>
            <a:r>
              <a:rPr lang="en-US" dirty="0"/>
              <a:t>Audits and Certifications: Enhanced security practices make passing security audits easier and help in obtaining certifications like ISO/IEC 27001.</a:t>
            </a:r>
          </a:p>
        </p:txBody>
      </p:sp>
      <p:pic>
        <p:nvPicPr>
          <p:cNvPr id="18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B51F16A-8868-6800-6B14-31C07A48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E642-4BF6-EB55-3A91-7A28132F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IT Data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0A31-5AA2-88C7-B5EA-164E4E5F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3. Enhanced Business Reputation and Trust</a:t>
            </a:r>
          </a:p>
          <a:p>
            <a:r>
              <a:rPr lang="en-US" dirty="0"/>
              <a:t>Customer Trust: Companies that protect customer data effectively are more likely to earn and retain customer trust</a:t>
            </a:r>
          </a:p>
          <a:p>
            <a:r>
              <a:rPr lang="en-US" dirty="0"/>
              <a:t>Brand Reputation: Avoiding data breaches helps maintain a company’s good reputation, while breaches can severely damage public perception.</a:t>
            </a:r>
          </a:p>
          <a:p>
            <a:pPr marL="0" indent="0">
              <a:buNone/>
            </a:pPr>
            <a:r>
              <a:rPr lang="en-US" dirty="0"/>
              <a:t>4. Minimized Financial Losses</a:t>
            </a:r>
          </a:p>
          <a:p>
            <a:r>
              <a:rPr lang="en-US" dirty="0"/>
              <a:t>Reduced Risk of Financial Damage: Data breaches and cyberattacks can result in hefty fines, legal costs, and business disruptions. IT security helps mitigate these risks.</a:t>
            </a:r>
          </a:p>
          <a:p>
            <a:r>
              <a:rPr lang="en-US" dirty="0"/>
              <a:t>Cost Savings: Preventing cyberattacks saves costs associated with data recovery, system repairs, and downtime.</a:t>
            </a:r>
            <a:endParaRPr lang="en-IN" dirty="0"/>
          </a:p>
        </p:txBody>
      </p:sp>
      <p:pic>
        <p:nvPicPr>
          <p:cNvPr id="4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86F39740-5D98-4BEF-C761-0A34011C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6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E642-4BF6-EB55-3A91-7A28132F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IT Data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0A31-5AA2-88C7-B5EA-164E4E5F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5. Continuity of Business Operations</a:t>
            </a:r>
          </a:p>
          <a:p>
            <a:r>
              <a:rPr lang="en-US" dirty="0"/>
              <a:t>Prevents Downtime: Cyberattacks can lead to operational downtime, which is costly and disrupts business functions. IT security ensures systems stay functional and accessible.</a:t>
            </a:r>
          </a:p>
          <a:p>
            <a:r>
              <a:rPr lang="en-US" dirty="0"/>
              <a:t>Disaster Recovery: A strong security framework helps in quick recovery from attacks or other data loss incidents, ensuring minimal business disruption.</a:t>
            </a:r>
          </a:p>
          <a:p>
            <a:pPr marL="0" indent="0">
              <a:buNone/>
            </a:pPr>
            <a:r>
              <a:rPr lang="en-US" dirty="0"/>
              <a:t>6. Safeguards Intellectual Property (IP)Protection of R&amp;D and Innovation:</a:t>
            </a:r>
          </a:p>
          <a:p>
            <a:r>
              <a:rPr lang="en-US" dirty="0"/>
              <a:t> IT security protects intellectual property such as proprietary technologies, patents, and business strategies, which are critical to competitiveness.</a:t>
            </a:r>
          </a:p>
          <a:p>
            <a:r>
              <a:rPr lang="en-US" dirty="0"/>
              <a:t>Prevents Industrial Espionage: Companies can safeguard their innovations and trade secrets from being stolen by competitors or foreign entities.</a:t>
            </a:r>
            <a:endParaRPr lang="en-IN" dirty="0"/>
          </a:p>
        </p:txBody>
      </p:sp>
      <p:pic>
        <p:nvPicPr>
          <p:cNvPr id="7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F72DE65-D7EF-DBB7-0FF3-C37D0F167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E642-4BF6-EB55-3A91-7A28132F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IT Data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0A31-5AA2-88C7-B5EA-164E4E5F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7. Improved Employee Productivity</a:t>
            </a:r>
          </a:p>
          <a:p>
            <a:r>
              <a:rPr lang="en-US" dirty="0"/>
              <a:t>Fewer Interruptions: Security solutions such as malware protection reduce the number of successful cyberattacks, allowing employees to work without disruptions.</a:t>
            </a:r>
          </a:p>
          <a:p>
            <a:r>
              <a:rPr lang="en-US" dirty="0"/>
              <a:t>Safer Remote Work: Ensures secure access to company systems for remote employees, improving the flexibility and productivity of the workforce.</a:t>
            </a:r>
          </a:p>
          <a:p>
            <a:pPr marL="0" indent="0">
              <a:buNone/>
            </a:pPr>
            <a:r>
              <a:rPr lang="en-US" dirty="0"/>
              <a:t>8. Risk Mitigation and Proactive Threat Detection</a:t>
            </a:r>
          </a:p>
          <a:p>
            <a:r>
              <a:rPr lang="en-US" dirty="0"/>
              <a:t>Early Threat Detection: Advanced IT security tools like AI-powered systems and continuous monitoring detect and prevent threats before they cause harm.</a:t>
            </a:r>
          </a:p>
          <a:p>
            <a:r>
              <a:rPr lang="en-US" dirty="0"/>
              <a:t>Reduced Risk of Insider Threats: Access control systems and monitoring ensure that unauthorized internal access is minimized.</a:t>
            </a:r>
          </a:p>
        </p:txBody>
      </p:sp>
      <p:pic>
        <p:nvPicPr>
          <p:cNvPr id="4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BD837B87-44D8-CFF3-D3B9-11C248C2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3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E642-4BF6-EB55-3A91-7A28132F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IT Data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0A31-5AA2-88C7-B5EA-164E4E5F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9. Competitive Advantage</a:t>
            </a:r>
          </a:p>
          <a:p>
            <a:r>
              <a:rPr lang="en-US" dirty="0"/>
              <a:t>Differentiation in the Market: Companies with superior security protocols often stand out in industries where data protection is paramount, providing them with a competitive edge.</a:t>
            </a:r>
          </a:p>
          <a:p>
            <a:r>
              <a:rPr lang="en-US" dirty="0"/>
              <a:t>Increased Business Opportunities: Some clients, especially large enterprises or government organizations, require stringent data security measures before doing business.</a:t>
            </a:r>
          </a:p>
          <a:p>
            <a:pPr marL="0" indent="0">
              <a:buNone/>
            </a:pPr>
            <a:r>
              <a:rPr lang="en-US" dirty="0"/>
              <a:t>10. Preserves Data Integrity and Availability</a:t>
            </a:r>
          </a:p>
          <a:p>
            <a:r>
              <a:rPr lang="en-US" dirty="0"/>
              <a:t>Ensures Data Accuracy: Security measures maintain data integrity by preventing unauthorized alterations.</a:t>
            </a:r>
          </a:p>
          <a:p>
            <a:r>
              <a:rPr lang="en-US" dirty="0"/>
              <a:t>Reliable Access: IT security ensures that authorized users can access the data they need, when they need it, without fear of system failures or breaches</a:t>
            </a:r>
            <a:endParaRPr lang="en-IN" dirty="0"/>
          </a:p>
        </p:txBody>
      </p:sp>
      <p:pic>
        <p:nvPicPr>
          <p:cNvPr id="4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596376FE-83B4-C8E5-81DE-A0917D1C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353800" y="-15737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658E-0FE5-708C-0C91-BE4AF406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7E8C-9D5D-D285-0681-CA91B326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4182AA-F12F-5810-195F-93C91A1BF1B4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/>
              <a:t>Thank You</a:t>
            </a:r>
            <a:endParaRPr lang="en-IN" sz="6600"/>
          </a:p>
        </p:txBody>
      </p:sp>
      <p:pic>
        <p:nvPicPr>
          <p:cNvPr id="7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DE482FF-1B41-B9AE-69A4-21A75F6B0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8" name="Picture 7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B703260E-BBAC-5783-B609-481737AE1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7922493" y="2642616"/>
            <a:ext cx="2278422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2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D178-37D7-63B2-B8E7-8AD9D37C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Benefits of data  security and Data Security in Modern Era</a:t>
            </a:r>
          </a:p>
        </p:txBody>
      </p:sp>
      <p:pic>
        <p:nvPicPr>
          <p:cNvPr id="4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6920A646-DA26-DC4D-D67F-EAAB42E3E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7036382" y="457199"/>
            <a:ext cx="3727556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CFB3-4B6C-B490-04E1-31070B16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in Modern Era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9AF8-BA21-ECFC-35D5-47ACD03A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Key Modern Data Security Challenges</a:t>
            </a:r>
          </a:p>
          <a:p>
            <a:pPr algn="just"/>
            <a:r>
              <a:rPr lang="en-US" dirty="0"/>
              <a:t>Increased Data Volume: The explosion of data from IoT, mobile devices, social media.</a:t>
            </a:r>
          </a:p>
          <a:p>
            <a:pPr algn="just"/>
            <a:r>
              <a:rPr lang="en-US" dirty="0"/>
              <a:t>Cloud Security: Securing data in multi-cloud environments.</a:t>
            </a:r>
          </a:p>
          <a:p>
            <a:pPr algn="just"/>
            <a:r>
              <a:rPr lang="en-US" dirty="0"/>
              <a:t>Remote Work: Increased vulnerability due to distributed workforces.</a:t>
            </a:r>
          </a:p>
          <a:p>
            <a:pPr algn="just"/>
            <a:r>
              <a:rPr lang="en-US" dirty="0"/>
              <a:t>Sophisticated Threats: Use of AI by cybercriminals, state-sponsored attacks.</a:t>
            </a:r>
            <a:endParaRPr lang="en-IN" dirty="0"/>
          </a:p>
        </p:txBody>
      </p:sp>
      <p:pic>
        <p:nvPicPr>
          <p:cNvPr id="5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3189C7D-2763-3CF1-8822-DC9749DB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304E-8C1B-5DE1-2AA3-E4271F3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Data Security Principles (CIA Triad)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2094-3A1A-5E33-2DC7-D09E5322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Confidentiality: Protecting data from unauthorized access.</a:t>
            </a:r>
          </a:p>
          <a:p>
            <a:r>
              <a:rPr lang="en-US" dirty="0"/>
              <a:t>Integrity: Ensuring data remains accurate and unaltered.</a:t>
            </a:r>
          </a:p>
          <a:p>
            <a:r>
              <a:rPr lang="en-US" dirty="0"/>
              <a:t>Availability: Ensuring authorized users can access data when needed.</a:t>
            </a:r>
            <a:endParaRPr lang="en-IN" dirty="0"/>
          </a:p>
        </p:txBody>
      </p:sp>
      <p:pic>
        <p:nvPicPr>
          <p:cNvPr id="5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B1FF4EF5-038E-0911-7C19-13CA7D0E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304E-8C1B-5DE1-2AA3-E4271F3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Modern Data Security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2094-3A1A-5E33-2DC7-D09E5322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Encryption: Secures data in transit and at rest.</a:t>
            </a:r>
          </a:p>
          <a:p>
            <a:r>
              <a:rPr lang="en-US" dirty="0"/>
              <a:t>Multi-Factor Authentication (MFA): Enhances access control.</a:t>
            </a:r>
          </a:p>
          <a:p>
            <a:r>
              <a:rPr lang="en-US" dirty="0"/>
              <a:t>Zero-Trust Architecture: Trust no one; verify everyone.</a:t>
            </a:r>
          </a:p>
          <a:p>
            <a:r>
              <a:rPr lang="en-US" dirty="0"/>
              <a:t>AI and Machine Learning: Detect anomalies and respond to threats.</a:t>
            </a:r>
          </a:p>
          <a:p>
            <a:r>
              <a:rPr lang="en-US" dirty="0"/>
              <a:t>Blockchain: Secure, decentralized data storage.</a:t>
            </a:r>
            <a:endParaRPr lang="en-IN" dirty="0"/>
          </a:p>
        </p:txBody>
      </p:sp>
      <p:pic>
        <p:nvPicPr>
          <p:cNvPr id="5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D7E561C6-5C2F-F753-9B42-B1EEE573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6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304E-8C1B-5DE1-2AA3-E4271F3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Regulatory Landscape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14B8C1-AFD4-0BC0-DF39-D97255ED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256673"/>
            <a:ext cx="1061869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General Data Protection Regulation (EU) – Protects personal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CCPA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California Consumer Privacy Act – US law on personal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HIPAA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Health Insurance Portability and Accountability Act – Medical data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ISO/IEC 27001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International standards for information security management systems. </a:t>
            </a:r>
          </a:p>
        </p:txBody>
      </p:sp>
      <p:pic>
        <p:nvPicPr>
          <p:cNvPr id="8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D9F80A19-379F-C396-B340-78975C98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06DC-983E-DCB3-C30C-6E14A12B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and Data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322CF5-2AEB-E854-AF23-777BBC86D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724024"/>
            <a:ext cx="1032285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Cloud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Shared responsibility model, data sovereignty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Cloud encryption, Secure Access Service Edge (SASE), cloud security posture management (CSPM). </a:t>
            </a:r>
          </a:p>
        </p:txBody>
      </p:sp>
      <p:pic>
        <p:nvPicPr>
          <p:cNvPr id="5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CEB77051-AF46-330F-53DD-541FED1D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2D3-5D89-4B15-F29B-F80ADA75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Trends in Data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C15AB6-6892-163C-74FD-93442BFCC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98118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Privacy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Growing importance of protecting personal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Predictive analytics for identifying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automated tools for vulnerability scanning, incident response.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 Computing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Potential threat to encryption; development of quantum-resistant algorithms. </a:t>
            </a:r>
          </a:p>
        </p:txBody>
      </p:sp>
      <p:pic>
        <p:nvPicPr>
          <p:cNvPr id="5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CDD39E12-F12F-35B7-D22B-0A30C682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2E83-FB54-9558-99CB-D30E6A98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Strengthening Data Security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25A802-FB25-56F4-4EEE-09EC65DB9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109" y="1690688"/>
            <a:ext cx="107957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Encrypt sensitive data at rest and in transit.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Access Controls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role-based access and MFA.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Audits and Monitoring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Continuous monitoring for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Educate employees on data security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 and Disaster Recovery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data can be recovered in case of loss or breach. </a:t>
            </a:r>
          </a:p>
        </p:txBody>
      </p:sp>
      <p:pic>
        <p:nvPicPr>
          <p:cNvPr id="5" name="Content Placeholder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D22E058-0B48-5CE0-08B9-769D39575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11043138" y="5474779"/>
            <a:ext cx="747259" cy="11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975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Benefits of data  security and Data Security in Modern Era</vt:lpstr>
      <vt:lpstr>Data Security in Modern Era</vt:lpstr>
      <vt:lpstr>Core Data Security Principles (CIA Triad)</vt:lpstr>
      <vt:lpstr>Modern Data Security Technologies</vt:lpstr>
      <vt:lpstr>Regulatory Landscape</vt:lpstr>
      <vt:lpstr>Cloud and Data Security</vt:lpstr>
      <vt:lpstr>Trends in Data Security</vt:lpstr>
      <vt:lpstr>Strategies for Strengthening Data Security</vt:lpstr>
      <vt:lpstr>Future of Data Security</vt:lpstr>
      <vt:lpstr>Benefits of IT Data Security</vt:lpstr>
      <vt:lpstr>Benefits of IT Data Security</vt:lpstr>
      <vt:lpstr>Benefits of IT Data Security</vt:lpstr>
      <vt:lpstr>Benefits of IT Data Security</vt:lpstr>
      <vt:lpstr>Benefits of IT Data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Kumar Dewangan</dc:creator>
  <cp:lastModifiedBy>Narendra Kumar Dewangan</cp:lastModifiedBy>
  <cp:revision>19</cp:revision>
  <dcterms:created xsi:type="dcterms:W3CDTF">2024-09-10T08:31:15Z</dcterms:created>
  <dcterms:modified xsi:type="dcterms:W3CDTF">2024-09-11T03:34:08Z</dcterms:modified>
</cp:coreProperties>
</file>