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414" r:id="rId4"/>
    <p:sldId id="305" r:id="rId5"/>
    <p:sldId id="306" r:id="rId6"/>
    <p:sldId id="307" r:id="rId7"/>
    <p:sldId id="415" r:id="rId8"/>
    <p:sldId id="416" r:id="rId9"/>
    <p:sldId id="417" r:id="rId10"/>
    <p:sldId id="418" r:id="rId11"/>
    <p:sldId id="419" r:id="rId12"/>
    <p:sldId id="261" r:id="rId13"/>
    <p:sldId id="265" r:id="rId14"/>
    <p:sldId id="262" r:id="rId15"/>
    <p:sldId id="420" r:id="rId16"/>
    <p:sldId id="421" r:id="rId17"/>
    <p:sldId id="422" r:id="rId18"/>
    <p:sldId id="436" r:id="rId19"/>
    <p:sldId id="448" r:id="rId20"/>
    <p:sldId id="462" r:id="rId21"/>
    <p:sldId id="318" r:id="rId22"/>
    <p:sldId id="319"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309A3-D933-4BD4-81C6-E7B8C7BD0996}"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A4E0A-EEF2-462E-980B-1002BAAF02C7}" type="slidenum">
              <a:rPr lang="en-IN" smtClean="0"/>
              <a:t>‹#›</a:t>
            </a:fld>
            <a:endParaRPr lang="en-IN"/>
          </a:p>
        </p:txBody>
      </p:sp>
    </p:spTree>
    <p:extLst>
      <p:ext uri="{BB962C8B-B14F-4D97-AF65-F5344CB8AC3E}">
        <p14:creationId xmlns:p14="http://schemas.microsoft.com/office/powerpoint/2010/main" val="246216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B344D2-DFD7-1810-380C-A9FF654FA3A7}"/>
              </a:ext>
            </a:extLst>
          </p:cNvPr>
          <p:cNvSpPr>
            <a:spLocks noGrp="1" noChangeArrowheads="1"/>
          </p:cNvSpPr>
          <p:nvPr>
            <p:ph type="sldNum" sz="quarter" idx="5"/>
          </p:nvPr>
        </p:nvSpPr>
        <p:spPr>
          <a:ln/>
        </p:spPr>
        <p:txBody>
          <a:bodyPr/>
          <a:lstStyle/>
          <a:p>
            <a:fld id="{4CA069F6-D6FB-4155-A256-F84282CCC9D8}" type="slidenum">
              <a:rPr lang="en-US" altLang="en-US"/>
              <a:pPr/>
              <a:t>20</a:t>
            </a:fld>
            <a:endParaRPr lang="en-US" altLang="en-US"/>
          </a:p>
        </p:txBody>
      </p:sp>
      <p:sp>
        <p:nvSpPr>
          <p:cNvPr id="480258" name="Rectangle 2">
            <a:extLst>
              <a:ext uri="{FF2B5EF4-FFF2-40B4-BE49-F238E27FC236}">
                <a16:creationId xmlns:a16="http://schemas.microsoft.com/office/drawing/2014/main" id="{5A7ADAB5-CFFD-C7AA-9045-ABE4194E5E8C}"/>
              </a:ext>
            </a:extLst>
          </p:cNvPr>
          <p:cNvSpPr>
            <a:spLocks noGrp="1" noRot="1" noChangeAspect="1" noChangeArrowheads="1" noTextEdit="1"/>
          </p:cNvSpPr>
          <p:nvPr>
            <p:ph type="sldImg"/>
          </p:nvPr>
        </p:nvSpPr>
        <p:spPr>
          <a:ln/>
        </p:spPr>
      </p:sp>
      <p:sp>
        <p:nvSpPr>
          <p:cNvPr id="480259" name="Rectangle 3">
            <a:extLst>
              <a:ext uri="{FF2B5EF4-FFF2-40B4-BE49-F238E27FC236}">
                <a16:creationId xmlns:a16="http://schemas.microsoft.com/office/drawing/2014/main" id="{2F087AB0-B943-62C8-54C9-B01C87C8F92E}"/>
              </a:ext>
            </a:extLst>
          </p:cNvPr>
          <p:cNvSpPr>
            <a:spLocks noGrp="1" noChangeArrowheads="1"/>
          </p:cNvSpPr>
          <p:nvPr>
            <p:ph type="body" idx="1"/>
          </p:nvPr>
        </p:nvSpPr>
        <p:spPr/>
        <p:txBody>
          <a:bodyPr/>
          <a:lstStyle/>
          <a:p>
            <a:r>
              <a:rPr lang="en-US" altLang="en-US" b="1"/>
              <a:t>Differential = (</a:t>
            </a:r>
            <a:r>
              <a:rPr lang="en-US" altLang="en-US" b="1">
                <a:sym typeface="Symbol" panose="05050102010706020507" pitchFamily="18" charset="2"/>
              </a:rPr>
              <a:t></a:t>
            </a:r>
            <a:r>
              <a:rPr lang="en-US" altLang="en-US" b="1"/>
              <a:t>P,</a:t>
            </a:r>
            <a:r>
              <a:rPr lang="en-US" altLang="en-US" b="1">
                <a:sym typeface="Symbol" panose="05050102010706020507" pitchFamily="18" charset="2"/>
              </a:rPr>
              <a:t></a:t>
            </a:r>
            <a:r>
              <a:rPr lang="en-US" altLang="en-US" b="1"/>
              <a:t>C)</a:t>
            </a:r>
          </a:p>
          <a:p>
            <a:r>
              <a:rPr lang="en-US" altLang="en-US" b="1"/>
              <a:t>Prob. If characteristic is an estimate – assumes independent random variables when S-Boxes, key expansion and other cipher components are not independent (i.e. when design won’t have two = S-Boxes).</a:t>
            </a:r>
          </a:p>
          <a:p>
            <a:endParaRPr lang="en-US" altLang="en-US" b="1"/>
          </a:p>
          <a:p>
            <a:r>
              <a:rPr lang="en-US" altLang="en-US" b="1"/>
              <a:t>Expect 1/probability of char. pairs  to get a pair that matches the char and thus can guess key bits. (so use  small multiple of this due to prob being estimate and wanting confirmation don’t have wrong pair – want correct result for more than one pair to be sure.)</a:t>
            </a:r>
          </a:p>
          <a:p>
            <a:endParaRPr lang="en-US" altLang="en-US" b="1"/>
          </a:p>
          <a:p>
            <a:r>
              <a:rPr lang="en-US" altLang="en-US" b="1"/>
              <a:t>Differential may hold for some pairs under wrong key guess.</a:t>
            </a:r>
          </a:p>
          <a:p>
            <a:r>
              <a:rPr lang="en-US" altLang="en-US" b="1"/>
              <a:t>-------------------------------------------------------------------------</a:t>
            </a:r>
          </a:p>
          <a:p>
            <a:r>
              <a:rPr lang="en-US" altLang="en-US"/>
              <a:t>Iterative characteristic: one that can be concatenated with itself.</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46C680-5DDD-1F92-D2C2-C42E5D676078}"/>
              </a:ext>
            </a:extLst>
          </p:cNvPr>
          <p:cNvSpPr>
            <a:spLocks noGrp="1" noChangeArrowheads="1"/>
          </p:cNvSpPr>
          <p:nvPr>
            <p:ph type="sldNum" sz="quarter" idx="5"/>
          </p:nvPr>
        </p:nvSpPr>
        <p:spPr>
          <a:ln/>
        </p:spPr>
        <p:txBody>
          <a:bodyPr/>
          <a:lstStyle/>
          <a:p>
            <a:fld id="{C3959DE4-BF65-48EA-997D-3BFE553A75E4}" type="slidenum">
              <a:rPr lang="en-US" altLang="en-US"/>
              <a:pPr/>
              <a:t>21</a:t>
            </a:fld>
            <a:endParaRPr lang="en-US" altLang="en-US"/>
          </a:p>
        </p:txBody>
      </p:sp>
      <p:sp>
        <p:nvSpPr>
          <p:cNvPr id="567298" name="Rectangle 2">
            <a:extLst>
              <a:ext uri="{FF2B5EF4-FFF2-40B4-BE49-F238E27FC236}">
                <a16:creationId xmlns:a16="http://schemas.microsoft.com/office/drawing/2014/main" id="{9D364D3B-3F7E-BDC7-6E39-16C8F2A17959}"/>
              </a:ext>
            </a:extLst>
          </p:cNvPr>
          <p:cNvSpPr>
            <a:spLocks noChangeArrowheads="1" noTextEdit="1"/>
          </p:cNvSpPr>
          <p:nvPr>
            <p:ph type="sldImg"/>
          </p:nvPr>
        </p:nvSpPr>
        <p:spPr>
          <a:ln/>
        </p:spPr>
      </p:sp>
      <p:sp>
        <p:nvSpPr>
          <p:cNvPr id="567299" name="Rectangle 3">
            <a:extLst>
              <a:ext uri="{FF2B5EF4-FFF2-40B4-BE49-F238E27FC236}">
                <a16:creationId xmlns:a16="http://schemas.microsoft.com/office/drawing/2014/main" id="{07299CFF-981D-5D32-9CE1-F3004EEE6D9B}"/>
              </a:ext>
            </a:extLst>
          </p:cNvPr>
          <p:cNvSpPr>
            <a:spLocks noGrp="1" noChangeArrowheads="1"/>
          </p:cNvSpPr>
          <p:nvPr>
            <p:ph type="body" idx="1"/>
          </p:nvPr>
        </p:nvSpPr>
        <p:spPr/>
        <p:txBody>
          <a:bodyPr/>
          <a:lstStyle/>
          <a:p>
            <a:r>
              <a:rPr lang="en-US" altLang="en-US"/>
              <a:t>Note that Eve does not know what k is, but if Eve can sniff the network and see what E(x, k) is, she can simply repeat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31CB66-3CAC-A277-1308-D521C9D97C9A}"/>
              </a:ext>
            </a:extLst>
          </p:cNvPr>
          <p:cNvSpPr>
            <a:spLocks noGrp="1" noChangeArrowheads="1"/>
          </p:cNvSpPr>
          <p:nvPr>
            <p:ph type="sldNum" sz="quarter" idx="5"/>
          </p:nvPr>
        </p:nvSpPr>
        <p:spPr>
          <a:ln/>
        </p:spPr>
        <p:txBody>
          <a:bodyPr/>
          <a:lstStyle/>
          <a:p>
            <a:fld id="{714402E4-ED85-4114-B95A-E746CFE8B68E}" type="slidenum">
              <a:rPr lang="en-US" altLang="en-US"/>
              <a:pPr/>
              <a:t>22</a:t>
            </a:fld>
            <a:endParaRPr lang="en-US" altLang="en-US"/>
          </a:p>
        </p:txBody>
      </p:sp>
      <p:sp>
        <p:nvSpPr>
          <p:cNvPr id="569346" name="Rectangle 2">
            <a:extLst>
              <a:ext uri="{FF2B5EF4-FFF2-40B4-BE49-F238E27FC236}">
                <a16:creationId xmlns:a16="http://schemas.microsoft.com/office/drawing/2014/main" id="{926C0620-0E03-7546-5C2E-A2702FDD2B01}"/>
              </a:ext>
            </a:extLst>
          </p:cNvPr>
          <p:cNvSpPr>
            <a:spLocks noChangeArrowheads="1" noTextEdit="1"/>
          </p:cNvSpPr>
          <p:nvPr>
            <p:ph type="sldImg"/>
          </p:nvPr>
        </p:nvSpPr>
        <p:spPr>
          <a:ln/>
        </p:spPr>
      </p:sp>
      <p:sp>
        <p:nvSpPr>
          <p:cNvPr id="569347" name="Rectangle 3">
            <a:extLst>
              <a:ext uri="{FF2B5EF4-FFF2-40B4-BE49-F238E27FC236}">
                <a16:creationId xmlns:a16="http://schemas.microsoft.com/office/drawing/2014/main" id="{1E258D1D-DAF1-B0C2-36F1-E04C85A38EDE}"/>
              </a:ext>
            </a:extLst>
          </p:cNvPr>
          <p:cNvSpPr>
            <a:spLocks noGrp="1" noChangeArrowheads="1"/>
          </p:cNvSpPr>
          <p:nvPr>
            <p:ph type="body" idx="1"/>
          </p:nvPr>
        </p:nvSpPr>
        <p:spPr/>
        <p:txBody>
          <a:bodyPr/>
          <a:lstStyle/>
          <a:p>
            <a:r>
              <a:rPr lang="en-US" altLang="en-US"/>
              <a:t>NOTE FOR NEXT TIME: This isn’t really the right way to do it, since it’s still vulnerable to spoofing and other such things. Do better next time.</a:t>
            </a:r>
          </a:p>
          <a:p>
            <a:endParaRPr lang="en-US" altLang="en-US"/>
          </a:p>
          <a:p>
            <a:r>
              <a:rPr lang="en-US" altLang="en-US"/>
              <a:t>Why is this different? Interception is much less likely here, and since each “x” is only used once, attacks can be detected.</a:t>
            </a:r>
          </a:p>
          <a:p>
            <a:endParaRPr lang="en-US" altLang="en-US"/>
          </a:p>
          <a:p>
            <a:r>
              <a:rPr lang="en-US" altLang="en-US"/>
              <a:t>Disregard spoofing, real-time attacks.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7F82-2784-313A-8906-4D644F5FEA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322445-2770-335D-2C20-BEFBD92CC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4EC00F-F2DD-0DAF-7B8A-47798FA05829}"/>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5" name="Footer Placeholder 4">
            <a:extLst>
              <a:ext uri="{FF2B5EF4-FFF2-40B4-BE49-F238E27FC236}">
                <a16:creationId xmlns:a16="http://schemas.microsoft.com/office/drawing/2014/main" id="{936A9F94-F0E4-814E-1E88-7787F3534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E8852E-A6FE-9594-AF5E-8D518768915B}"/>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176930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3D5D-C645-2D49-6028-3675EEE1CF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2BBFE-F357-7324-F79C-AECF8A8A80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32FEC-E710-B761-1952-E235E1FDFAC7}"/>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5" name="Footer Placeholder 4">
            <a:extLst>
              <a:ext uri="{FF2B5EF4-FFF2-40B4-BE49-F238E27FC236}">
                <a16:creationId xmlns:a16="http://schemas.microsoft.com/office/drawing/2014/main" id="{BD054580-1FB3-D389-1C99-8773BAC91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82AC-52FD-B72F-733E-7D031B9DDA5F}"/>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98049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AFE5F-2F93-1652-2395-963C024EF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AC1C7C-2F62-AA74-C598-E73E1A817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2516E-2E90-D057-99E4-6295C1B89B37}"/>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5" name="Footer Placeholder 4">
            <a:extLst>
              <a:ext uri="{FF2B5EF4-FFF2-40B4-BE49-F238E27FC236}">
                <a16:creationId xmlns:a16="http://schemas.microsoft.com/office/drawing/2014/main" id="{1FD2BF18-1A1B-C07D-8488-932A5C892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224FE-51A2-5A10-C80D-C65EC644730E}"/>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353641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C08C-F4D1-277C-EFDC-187E09E556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652165-C84C-192D-A687-7516681A6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643927-3C01-1361-462B-21B56FC2DFFF}"/>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5" name="Footer Placeholder 4">
            <a:extLst>
              <a:ext uri="{FF2B5EF4-FFF2-40B4-BE49-F238E27FC236}">
                <a16:creationId xmlns:a16="http://schemas.microsoft.com/office/drawing/2014/main" id="{772F7A9F-DAD2-26FE-9DDB-89D7F7C72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B7AD5A-C3E5-6DF6-2A37-FC71B3C40971}"/>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132743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D8C8-6584-5708-736D-AA65BB50E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8D6305-F181-8152-DEF3-94BBF479C3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4EBB2-B764-5CF6-DEBA-151830CF2168}"/>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5" name="Footer Placeholder 4">
            <a:extLst>
              <a:ext uri="{FF2B5EF4-FFF2-40B4-BE49-F238E27FC236}">
                <a16:creationId xmlns:a16="http://schemas.microsoft.com/office/drawing/2014/main" id="{269A3B93-1D65-4E34-D10D-355E9EA92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35A1F-024D-7C40-CD21-C082CAD0ABE8}"/>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149749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5538-8654-92E3-4B74-9AD7D3D55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7BD64-C3A4-02EF-B0DF-DA1BA36AB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ADAB07-C0BE-28CB-EA4E-E73115AEB0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48E3CD-856C-9B8B-24BF-1E49369A56AE}"/>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6" name="Footer Placeholder 5">
            <a:extLst>
              <a:ext uri="{FF2B5EF4-FFF2-40B4-BE49-F238E27FC236}">
                <a16:creationId xmlns:a16="http://schemas.microsoft.com/office/drawing/2014/main" id="{4DEF089D-DE8C-E4FF-12E8-98AD14AD0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CE138E-15F2-B766-D5D3-07264815A9F2}"/>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107844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4F48-67A1-11DC-C445-141D73C394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DF476-805E-E27D-FBC5-84250899AD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F3A2C-BE12-EAA6-982E-FA8BFAB27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F981F0-9354-347D-084C-F7E216B48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7809F-0A42-5D92-3109-57D55F5963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981DBD-0A89-4F9D-D677-7574080EC28D}"/>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8" name="Footer Placeholder 7">
            <a:extLst>
              <a:ext uri="{FF2B5EF4-FFF2-40B4-BE49-F238E27FC236}">
                <a16:creationId xmlns:a16="http://schemas.microsoft.com/office/drawing/2014/main" id="{FBDFC34C-9EE9-66BB-D98E-43A827781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EECF35-55EE-46BA-2605-DA9159AC559E}"/>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30531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2FA4-1317-BB25-A5A5-A4F50E224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28B266-9BBC-261C-9751-63F9896B0B3E}"/>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4" name="Footer Placeholder 3">
            <a:extLst>
              <a:ext uri="{FF2B5EF4-FFF2-40B4-BE49-F238E27FC236}">
                <a16:creationId xmlns:a16="http://schemas.microsoft.com/office/drawing/2014/main" id="{8CB319CC-B18C-12C1-8868-49659D29D2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4BE869-28B1-F801-1B09-DC61AF4E2B0F}"/>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89328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EF7BC-8F76-DEBC-15AB-31600A1DA116}"/>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3" name="Footer Placeholder 2">
            <a:extLst>
              <a:ext uri="{FF2B5EF4-FFF2-40B4-BE49-F238E27FC236}">
                <a16:creationId xmlns:a16="http://schemas.microsoft.com/office/drawing/2014/main" id="{7638BB54-1598-5C5A-B34C-09E99819A3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7D4D0B-8738-DD37-22E5-A615F652541B}"/>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394019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9EB5-B2E1-3ABB-A384-CA43F6828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9B1CEA-DBCB-FA7F-1207-BF0429016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82A4CF-BB84-AAC9-4DA0-BEC1B073C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5DC96-DC4E-1A4E-E22F-1F40991AEFBC}"/>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6" name="Footer Placeholder 5">
            <a:extLst>
              <a:ext uri="{FF2B5EF4-FFF2-40B4-BE49-F238E27FC236}">
                <a16:creationId xmlns:a16="http://schemas.microsoft.com/office/drawing/2014/main" id="{AA3AAF23-A3A7-05DB-8942-47FDB0398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F5612C-44AF-8324-06F8-7A593388537C}"/>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141261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BCD8-E148-9563-B35A-60484B87B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763924-F0A4-24E9-1E8D-A9FAF69CE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66CAAE-BAE4-5B60-F020-8CBF0C56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F9764-E858-8CF8-7A24-3E585A5328F2}"/>
              </a:ext>
            </a:extLst>
          </p:cNvPr>
          <p:cNvSpPr>
            <a:spLocks noGrp="1"/>
          </p:cNvSpPr>
          <p:nvPr>
            <p:ph type="dt" sz="half" idx="10"/>
          </p:nvPr>
        </p:nvSpPr>
        <p:spPr/>
        <p:txBody>
          <a:bodyPr/>
          <a:lstStyle/>
          <a:p>
            <a:fld id="{F36839FB-7BE1-4BC0-85A9-FB632EA3EA63}" type="datetimeFigureOut">
              <a:rPr lang="en-IN" smtClean="0"/>
              <a:t>23-09-2024</a:t>
            </a:fld>
            <a:endParaRPr lang="en-IN"/>
          </a:p>
        </p:txBody>
      </p:sp>
      <p:sp>
        <p:nvSpPr>
          <p:cNvPr id="6" name="Footer Placeholder 5">
            <a:extLst>
              <a:ext uri="{FF2B5EF4-FFF2-40B4-BE49-F238E27FC236}">
                <a16:creationId xmlns:a16="http://schemas.microsoft.com/office/drawing/2014/main" id="{829DE880-1E18-02C6-A14E-BAFAA91BEA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853E9-480B-1652-8C38-C2414BFD2377}"/>
              </a:ext>
            </a:extLst>
          </p:cNvPr>
          <p:cNvSpPr>
            <a:spLocks noGrp="1"/>
          </p:cNvSpPr>
          <p:nvPr>
            <p:ph type="sldNum" sz="quarter" idx="12"/>
          </p:nvPr>
        </p:nvSpPr>
        <p:spPr/>
        <p:txBody>
          <a:bodyPr/>
          <a:lstStyle/>
          <a:p>
            <a:fld id="{2F6B719C-9CB5-4F1C-B044-09C44617D847}" type="slidenum">
              <a:rPr lang="en-IN" smtClean="0"/>
              <a:t>‹#›</a:t>
            </a:fld>
            <a:endParaRPr lang="en-IN"/>
          </a:p>
        </p:txBody>
      </p:sp>
    </p:spTree>
    <p:extLst>
      <p:ext uri="{BB962C8B-B14F-4D97-AF65-F5344CB8AC3E}">
        <p14:creationId xmlns:p14="http://schemas.microsoft.com/office/powerpoint/2010/main" val="231954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5D4CC-D4DF-0A55-8A59-2BF73E2C3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41FF81-7CC0-97F4-444C-9B982FA5F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AF8D9-1856-DB24-D501-EECB7BE32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6839FB-7BE1-4BC0-85A9-FB632EA3EA63}" type="datetimeFigureOut">
              <a:rPr lang="en-IN" smtClean="0"/>
              <a:t>23-09-2024</a:t>
            </a:fld>
            <a:endParaRPr lang="en-IN"/>
          </a:p>
        </p:txBody>
      </p:sp>
      <p:sp>
        <p:nvSpPr>
          <p:cNvPr id="5" name="Footer Placeholder 4">
            <a:extLst>
              <a:ext uri="{FF2B5EF4-FFF2-40B4-BE49-F238E27FC236}">
                <a16:creationId xmlns:a16="http://schemas.microsoft.com/office/drawing/2014/main" id="{CFF3BAAB-CE8F-8D2B-2D88-8B5B96BA3F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412D52C-7CEC-A08B-DC47-8C38F9F2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6B719C-9CB5-4F1C-B044-09C44617D847}" type="slidenum">
              <a:rPr lang="en-IN" smtClean="0"/>
              <a:t>‹#›</a:t>
            </a:fld>
            <a:endParaRPr lang="en-IN"/>
          </a:p>
        </p:txBody>
      </p:sp>
    </p:spTree>
    <p:extLst>
      <p:ext uri="{BB962C8B-B14F-4D97-AF65-F5344CB8AC3E}">
        <p14:creationId xmlns:p14="http://schemas.microsoft.com/office/powerpoint/2010/main" val="246834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circle with a lock in it&#10;&#10;Description automatically generated">
            <a:extLst>
              <a:ext uri="{FF2B5EF4-FFF2-40B4-BE49-F238E27FC236}">
                <a16:creationId xmlns:a16="http://schemas.microsoft.com/office/drawing/2014/main" id="{AE653B94-7429-781B-B3BC-DAF9E18B4077}"/>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58AD4D0D-5E63-2744-C113-EC08F9F99EF0}"/>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2" name="Title 1">
            <a:extLst>
              <a:ext uri="{FF2B5EF4-FFF2-40B4-BE49-F238E27FC236}">
                <a16:creationId xmlns:a16="http://schemas.microsoft.com/office/drawing/2014/main" id="{E9C307DA-88BB-D06A-F76C-36047CD32D2C}"/>
              </a:ext>
            </a:extLst>
          </p:cNvPr>
          <p:cNvSpPr>
            <a:spLocks noGrp="1"/>
          </p:cNvSpPr>
          <p:nvPr>
            <p:ph type="ctrTitle"/>
          </p:nvPr>
        </p:nvSpPr>
        <p:spPr>
          <a:xfrm>
            <a:off x="881974" y="4000292"/>
            <a:ext cx="7138219" cy="1391985"/>
          </a:xfrm>
        </p:spPr>
        <p:txBody>
          <a:bodyPr>
            <a:normAutofit/>
          </a:bodyPr>
          <a:lstStyle/>
          <a:p>
            <a:pPr algn="l"/>
            <a:r>
              <a:rPr lang="en-US" sz="3600" b="1" dirty="0">
                <a:solidFill>
                  <a:srgbClr val="FFFFFF"/>
                </a:solidFill>
              </a:rPr>
              <a:t>IT Data Security Lecture Series</a:t>
            </a:r>
            <a:endParaRPr lang="en-IN" sz="3600" b="1" dirty="0">
              <a:solidFill>
                <a:srgbClr val="FFFFFF"/>
              </a:solidFill>
            </a:endParaRPr>
          </a:p>
        </p:txBody>
      </p:sp>
      <p:sp>
        <p:nvSpPr>
          <p:cNvPr id="3" name="Subtitle 2">
            <a:extLst>
              <a:ext uri="{FF2B5EF4-FFF2-40B4-BE49-F238E27FC236}">
                <a16:creationId xmlns:a16="http://schemas.microsoft.com/office/drawing/2014/main" id="{EF178538-6718-9F45-FA40-A23CF50BE604}"/>
              </a:ext>
            </a:extLst>
          </p:cNvPr>
          <p:cNvSpPr>
            <a:spLocks noGrp="1"/>
          </p:cNvSpPr>
          <p:nvPr>
            <p:ph type="subTitle" idx="1"/>
          </p:nvPr>
        </p:nvSpPr>
        <p:spPr>
          <a:xfrm>
            <a:off x="9045785" y="365683"/>
            <a:ext cx="2314667" cy="462231"/>
          </a:xfrm>
        </p:spPr>
        <p:txBody>
          <a:bodyPr>
            <a:normAutofit/>
          </a:bodyPr>
          <a:lstStyle/>
          <a:p>
            <a:pPr algn="l"/>
            <a:r>
              <a:rPr lang="en-US" sz="2000" b="1" dirty="0"/>
              <a:t>V Semester CSF </a:t>
            </a:r>
            <a:endParaRPr lang="en-IN" sz="2000" b="1" dirty="0"/>
          </a:p>
        </p:txBody>
      </p:sp>
      <p:sp>
        <p:nvSpPr>
          <p:cNvPr id="8" name="TextBox 7">
            <a:extLst>
              <a:ext uri="{FF2B5EF4-FFF2-40B4-BE49-F238E27FC236}">
                <a16:creationId xmlns:a16="http://schemas.microsoft.com/office/drawing/2014/main" id="{EA983B3F-69C6-D674-402D-477901418B2E}"/>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
        <p:nvSpPr>
          <p:cNvPr id="4" name="Subtitle 2">
            <a:extLst>
              <a:ext uri="{FF2B5EF4-FFF2-40B4-BE49-F238E27FC236}">
                <a16:creationId xmlns:a16="http://schemas.microsoft.com/office/drawing/2014/main" id="{E183E7B4-591A-56C2-67F1-F16DD16BA647}"/>
              </a:ext>
            </a:extLst>
          </p:cNvPr>
          <p:cNvSpPr txBox="1">
            <a:spLocks/>
          </p:cNvSpPr>
          <p:nvPr/>
        </p:nvSpPr>
        <p:spPr>
          <a:xfrm>
            <a:off x="8064070" y="6158558"/>
            <a:ext cx="3763480" cy="46223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highlight>
                  <a:srgbClr val="FFFF00"/>
                </a:highlight>
              </a:rPr>
              <a:t>Data Security Threat Techniques</a:t>
            </a:r>
            <a:endParaRPr lang="en-IN" sz="2000" b="1" dirty="0">
              <a:highlight>
                <a:srgbClr val="FFFF00"/>
              </a:highlight>
            </a:endParaRPr>
          </a:p>
        </p:txBody>
      </p:sp>
    </p:spTree>
    <p:extLst>
      <p:ext uri="{BB962C8B-B14F-4D97-AF65-F5344CB8AC3E}">
        <p14:creationId xmlns:p14="http://schemas.microsoft.com/office/powerpoint/2010/main" val="410061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DE1F-D34D-57E0-FDDB-89F4EA229CD2}"/>
              </a:ext>
            </a:extLst>
          </p:cNvPr>
          <p:cNvSpPr>
            <a:spLocks noGrp="1"/>
          </p:cNvSpPr>
          <p:nvPr>
            <p:ph type="title"/>
          </p:nvPr>
        </p:nvSpPr>
        <p:spPr/>
        <p:txBody>
          <a:bodyPr/>
          <a:lstStyle/>
          <a:p>
            <a:r>
              <a:rPr lang="en-US" dirty="0"/>
              <a:t>Tutorial</a:t>
            </a:r>
            <a:endParaRPr lang="en-IN" dirty="0"/>
          </a:p>
        </p:txBody>
      </p:sp>
      <p:sp>
        <p:nvSpPr>
          <p:cNvPr id="3" name="Content Placeholder 2">
            <a:extLst>
              <a:ext uri="{FF2B5EF4-FFF2-40B4-BE49-F238E27FC236}">
                <a16:creationId xmlns:a16="http://schemas.microsoft.com/office/drawing/2014/main" id="{21253C9E-9643-EFEE-C058-40BDAA4A8B0D}"/>
              </a:ext>
            </a:extLst>
          </p:cNvPr>
          <p:cNvSpPr>
            <a:spLocks noGrp="1"/>
          </p:cNvSpPr>
          <p:nvPr>
            <p:ph idx="1"/>
          </p:nvPr>
        </p:nvSpPr>
        <p:spPr/>
        <p:txBody>
          <a:bodyPr/>
          <a:lstStyle/>
          <a:p>
            <a:r>
              <a:rPr lang="en-US" dirty="0"/>
              <a:t>Installation: apt install hydra</a:t>
            </a:r>
          </a:p>
          <a:p>
            <a:r>
              <a:rPr lang="en-IN" dirty="0"/>
              <a:t>hydra –h</a:t>
            </a:r>
          </a:p>
          <a:p>
            <a:r>
              <a:rPr lang="en-US" b="1" i="0" dirty="0">
                <a:effectLst/>
                <a:latin typeface="inherit"/>
              </a:rPr>
              <a:t>How to Perform a Single Username/Password Attack with Hydra</a:t>
            </a:r>
            <a:endParaRPr lang="en-US" b="1" i="0" dirty="0">
              <a:effectLst/>
              <a:latin typeface="-apple-system"/>
            </a:endParaRPr>
          </a:p>
          <a:p>
            <a:endParaRPr lang="en-IN" dirty="0"/>
          </a:p>
        </p:txBody>
      </p:sp>
      <p:sp>
        <p:nvSpPr>
          <p:cNvPr id="12" name="TextBox 11">
            <a:extLst>
              <a:ext uri="{FF2B5EF4-FFF2-40B4-BE49-F238E27FC236}">
                <a16:creationId xmlns:a16="http://schemas.microsoft.com/office/drawing/2014/main" id="{077C5CA7-5654-BD36-DFB1-BCF98D5DB564}"/>
              </a:ext>
            </a:extLst>
          </p:cNvPr>
          <p:cNvSpPr txBox="1"/>
          <p:nvPr/>
        </p:nvSpPr>
        <p:spPr>
          <a:xfrm>
            <a:off x="3046828" y="3429000"/>
            <a:ext cx="6098344" cy="923330"/>
          </a:xfrm>
          <a:prstGeom prst="rect">
            <a:avLst/>
          </a:prstGeom>
          <a:noFill/>
        </p:spPr>
        <p:txBody>
          <a:bodyPr wrap="square">
            <a:spAutoFit/>
          </a:bodyPr>
          <a:lstStyle/>
          <a:p>
            <a:r>
              <a:rPr lang="en-IN" dirty="0"/>
              <a:t>hydra -l &lt;username&gt; -p &lt;password&gt; &lt;server&gt; &lt;service&gt;</a:t>
            </a:r>
          </a:p>
          <a:p>
            <a:r>
              <a:rPr lang="en-IN" dirty="0"/>
              <a:t>Example </a:t>
            </a:r>
          </a:p>
          <a:p>
            <a:r>
              <a:rPr lang="en-IN" dirty="0"/>
              <a:t>hydra -l molly -p butterfly 10.10.137.76 ssh</a:t>
            </a:r>
          </a:p>
        </p:txBody>
      </p:sp>
    </p:spTree>
    <p:extLst>
      <p:ext uri="{BB962C8B-B14F-4D97-AF65-F5344CB8AC3E}">
        <p14:creationId xmlns:p14="http://schemas.microsoft.com/office/powerpoint/2010/main" val="130297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66B-2038-46C4-66A5-B828D8973315}"/>
              </a:ext>
            </a:extLst>
          </p:cNvPr>
          <p:cNvSpPr>
            <a:spLocks noGrp="1"/>
          </p:cNvSpPr>
          <p:nvPr>
            <p:ph type="title"/>
          </p:nvPr>
        </p:nvSpPr>
        <p:spPr/>
        <p:txBody>
          <a:bodyPr>
            <a:normAutofit/>
          </a:bodyPr>
          <a:lstStyle/>
          <a:p>
            <a:r>
              <a:rPr lang="en-US" b="1" i="0" dirty="0">
                <a:effectLst/>
                <a:latin typeface="inherit"/>
              </a:rPr>
              <a:t>How to Perform a Password Spraying Attack with Hydra</a:t>
            </a:r>
            <a:endParaRPr lang="en-IN" dirty="0"/>
          </a:p>
        </p:txBody>
      </p:sp>
      <p:sp>
        <p:nvSpPr>
          <p:cNvPr id="3" name="Content Placeholder 2">
            <a:extLst>
              <a:ext uri="{FF2B5EF4-FFF2-40B4-BE49-F238E27FC236}">
                <a16:creationId xmlns:a16="http://schemas.microsoft.com/office/drawing/2014/main" id="{07BA289F-251C-571B-7BB7-A72271A01026}"/>
              </a:ext>
            </a:extLst>
          </p:cNvPr>
          <p:cNvSpPr>
            <a:spLocks noGrp="1"/>
          </p:cNvSpPr>
          <p:nvPr>
            <p:ph idx="1"/>
          </p:nvPr>
        </p:nvSpPr>
        <p:spPr/>
        <p:txBody>
          <a:bodyPr/>
          <a:lstStyle/>
          <a:p>
            <a:r>
              <a:rPr lang="en-IN" dirty="0"/>
              <a:t>hydra -L users.txt -p butterfly 10.10.137.76 ssh</a:t>
            </a:r>
          </a:p>
          <a:p>
            <a:r>
              <a:rPr lang="en-US" b="1" i="0" dirty="0">
                <a:effectLst/>
                <a:latin typeface="inherit"/>
              </a:rPr>
              <a:t>How to Perform a Dictionary Attack with Hydra</a:t>
            </a:r>
            <a:endParaRPr lang="en-US" b="1" i="0" dirty="0">
              <a:effectLst/>
              <a:latin typeface="-apple-system"/>
            </a:endParaRPr>
          </a:p>
          <a:p>
            <a:r>
              <a:rPr lang="en-IN" dirty="0"/>
              <a:t>hydra -L users.txt -P /</a:t>
            </a:r>
            <a:r>
              <a:rPr lang="en-IN" dirty="0" err="1"/>
              <a:t>usr</a:t>
            </a:r>
            <a:r>
              <a:rPr lang="en-IN" dirty="0"/>
              <a:t>/share/wordlists/rockyou.txt 1010.137.76 ssh</a:t>
            </a:r>
          </a:p>
          <a:p>
            <a:endParaRPr lang="en-IN" dirty="0"/>
          </a:p>
        </p:txBody>
      </p:sp>
    </p:spTree>
    <p:extLst>
      <p:ext uri="{BB962C8B-B14F-4D97-AF65-F5344CB8AC3E}">
        <p14:creationId xmlns:p14="http://schemas.microsoft.com/office/powerpoint/2010/main" val="208286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1B4E2FA-BE28-DBB4-10C1-94E6A6535F4C}"/>
              </a:ext>
            </a:extLst>
          </p:cNvPr>
          <p:cNvSpPr>
            <a:spLocks noGrp="1" noChangeArrowheads="1"/>
          </p:cNvSpPr>
          <p:nvPr>
            <p:ph type="title"/>
          </p:nvPr>
        </p:nvSpPr>
        <p:spPr/>
        <p:txBody>
          <a:bodyPr/>
          <a:lstStyle/>
          <a:p>
            <a:pPr algn="ctr"/>
            <a:r>
              <a:rPr lang="en-US" altLang="en-US" sz="6000" b="1">
                <a:solidFill>
                  <a:srgbClr val="FF0000"/>
                </a:solidFill>
                <a:effectLst>
                  <a:outerShdw blurRad="38100" dist="38100" dir="2700000" algn="tl">
                    <a:srgbClr val="FFFFFF"/>
                  </a:outerShdw>
                </a:effectLst>
              </a:rPr>
              <a:t>John the Ripper</a:t>
            </a:r>
          </a:p>
        </p:txBody>
      </p:sp>
      <p:sp>
        <p:nvSpPr>
          <p:cNvPr id="10243" name="Rectangle 3">
            <a:extLst>
              <a:ext uri="{FF2B5EF4-FFF2-40B4-BE49-F238E27FC236}">
                <a16:creationId xmlns:a16="http://schemas.microsoft.com/office/drawing/2014/main" id="{7CDC872A-6134-3C72-5498-3C4F11563773}"/>
              </a:ext>
            </a:extLst>
          </p:cNvPr>
          <p:cNvSpPr>
            <a:spLocks noGrp="1" noChangeArrowheads="1"/>
          </p:cNvSpPr>
          <p:nvPr>
            <p:ph type="body" idx="1"/>
          </p:nvPr>
        </p:nvSpPr>
        <p:spPr/>
        <p:txBody>
          <a:bodyPr/>
          <a:lstStyle/>
          <a:p>
            <a:r>
              <a:rPr lang="en-US" altLang="en-US"/>
              <a:t>John the Ripper is a fast password cracker, currently available for many flavors of Unix (11 are officially supported, not counting different architectures), DOS, Win32, BeOS, and OpenVMS. Its primary purpose is to detect weak Unix passwords. (openfirewall.com)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2296D05-92D3-73CF-814A-2FA704E153BC}"/>
              </a:ext>
            </a:extLst>
          </p:cNvPr>
          <p:cNvSpPr>
            <a:spLocks noGrp="1" noChangeArrowheads="1"/>
          </p:cNvSpPr>
          <p:nvPr>
            <p:ph type="title"/>
          </p:nvPr>
        </p:nvSpPr>
        <p:spPr/>
        <p:txBody>
          <a:bodyPr/>
          <a:lstStyle/>
          <a:p>
            <a:pPr algn="ctr"/>
            <a:r>
              <a:rPr lang="en-US" altLang="en-US" sz="7200" b="1">
                <a:solidFill>
                  <a:srgbClr val="FF0000"/>
                </a:solidFill>
                <a:effectLst>
                  <a:outerShdw blurRad="38100" dist="38100" dir="2700000" algn="tl">
                    <a:srgbClr val="FFFFFF"/>
                  </a:outerShdw>
                </a:effectLst>
              </a:rPr>
              <a:t>John the Ripper</a:t>
            </a:r>
          </a:p>
        </p:txBody>
      </p:sp>
      <p:sp>
        <p:nvSpPr>
          <p:cNvPr id="14339" name="Rectangle 3">
            <a:extLst>
              <a:ext uri="{FF2B5EF4-FFF2-40B4-BE49-F238E27FC236}">
                <a16:creationId xmlns:a16="http://schemas.microsoft.com/office/drawing/2014/main" id="{DC680562-7086-7882-530A-A83BB4004672}"/>
              </a:ext>
            </a:extLst>
          </p:cNvPr>
          <p:cNvSpPr>
            <a:spLocks noGrp="1" noChangeArrowheads="1"/>
          </p:cNvSpPr>
          <p:nvPr>
            <p:ph type="body" idx="1"/>
          </p:nvPr>
        </p:nvSpPr>
        <p:spPr/>
        <p:txBody>
          <a:bodyPr/>
          <a:lstStyle/>
          <a:p>
            <a:pPr>
              <a:lnSpc>
                <a:spcPct val="90000"/>
              </a:lnSpc>
            </a:pPr>
            <a:r>
              <a:rPr lang="en-US" altLang="en-US" sz="2200"/>
              <a:t>In order to run John the Ripper, we went to a site and downloaded the documents for windows that gave instructions on how to run it. (this included the password file, and other documents about john)</a:t>
            </a:r>
          </a:p>
          <a:p>
            <a:pPr>
              <a:lnSpc>
                <a:spcPct val="90000"/>
              </a:lnSpc>
            </a:pPr>
            <a:r>
              <a:rPr lang="en-US" altLang="en-US" sz="2200"/>
              <a:t>To run John, we did the following:</a:t>
            </a:r>
          </a:p>
          <a:p>
            <a:pPr>
              <a:lnSpc>
                <a:spcPct val="90000"/>
              </a:lnSpc>
              <a:buFont typeface="Wingdings" panose="05000000000000000000" pitchFamily="2" charset="2"/>
              <a:buNone/>
            </a:pPr>
            <a:r>
              <a:rPr lang="en-US" altLang="en-US" sz="2200"/>
              <a:t>Start &gt;Accessories&gt;Windows Explorer&gt;My computer&gt;John&gt;</a:t>
            </a:r>
          </a:p>
          <a:p>
            <a:pPr>
              <a:lnSpc>
                <a:spcPct val="90000"/>
              </a:lnSpc>
            </a:pPr>
            <a:r>
              <a:rPr lang="en-US" altLang="en-US" sz="2200"/>
              <a:t>In the command prompt, we typed:</a:t>
            </a:r>
          </a:p>
          <a:p>
            <a:pPr>
              <a:lnSpc>
                <a:spcPct val="90000"/>
              </a:lnSpc>
              <a:buFont typeface="Wingdings" panose="05000000000000000000" pitchFamily="2" charset="2"/>
              <a:buNone/>
            </a:pPr>
            <a:r>
              <a:rPr lang="en-US" altLang="en-US" sz="2200"/>
              <a:t>– cd c:\John\john171w\john1701\run</a:t>
            </a:r>
          </a:p>
          <a:p>
            <a:pPr>
              <a:lnSpc>
                <a:spcPct val="90000"/>
              </a:lnSpc>
              <a:buFont typeface="Wingdings" panose="05000000000000000000" pitchFamily="2" charset="2"/>
              <a:buNone/>
            </a:pPr>
            <a:r>
              <a:rPr lang="en-US" altLang="en-US" sz="2200"/>
              <a:t>-dir</a:t>
            </a:r>
          </a:p>
          <a:p>
            <a:pPr>
              <a:lnSpc>
                <a:spcPct val="90000"/>
              </a:lnSpc>
              <a:buFont typeface="Wingdings" panose="05000000000000000000" pitchFamily="2" charset="2"/>
              <a:buNone/>
            </a:pPr>
            <a:r>
              <a:rPr lang="en-US" altLang="en-US" sz="2200"/>
              <a:t>-john386pass</a:t>
            </a:r>
          </a:p>
          <a:p>
            <a:pPr>
              <a:lnSpc>
                <a:spcPct val="90000"/>
              </a:lnSpc>
            </a:pPr>
            <a:r>
              <a:rPr lang="en-US" altLang="en-US" sz="2200"/>
              <a:t>This invoked John</a:t>
            </a:r>
          </a:p>
          <a:p>
            <a:pPr>
              <a:lnSpc>
                <a:spcPct val="90000"/>
              </a:lnSpc>
              <a:buFont typeface="Wingdings" panose="05000000000000000000" pitchFamily="2" charset="2"/>
              <a:buNone/>
            </a:pPr>
            <a:endParaRPr lang="en-US" altLang="en-US"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B28E65-CE5A-B4B8-886F-E523BCB7BAEC}"/>
              </a:ext>
            </a:extLst>
          </p:cNvPr>
          <p:cNvSpPr>
            <a:spLocks noGrp="1" noChangeArrowheads="1"/>
          </p:cNvSpPr>
          <p:nvPr>
            <p:ph type="title"/>
          </p:nvPr>
        </p:nvSpPr>
        <p:spPr/>
        <p:txBody>
          <a:bodyPr>
            <a:normAutofit fontScale="90000"/>
          </a:bodyPr>
          <a:lstStyle/>
          <a:p>
            <a:pPr algn="ctr"/>
            <a:r>
              <a:rPr lang="en-US" altLang="en-US" sz="9600" b="1">
                <a:solidFill>
                  <a:srgbClr val="FF0000"/>
                </a:solidFill>
                <a:effectLst>
                  <a:outerShdw blurRad="38100" dist="38100" dir="2700000" algn="tl">
                    <a:srgbClr val="FFFFFF"/>
                  </a:outerShdw>
                </a:effectLst>
              </a:rPr>
              <a:t>Stages</a:t>
            </a:r>
          </a:p>
        </p:txBody>
      </p:sp>
      <p:sp>
        <p:nvSpPr>
          <p:cNvPr id="11267" name="Rectangle 3">
            <a:extLst>
              <a:ext uri="{FF2B5EF4-FFF2-40B4-BE49-F238E27FC236}">
                <a16:creationId xmlns:a16="http://schemas.microsoft.com/office/drawing/2014/main" id="{62DF6E1D-E119-78E1-9C3C-ABC1060123E0}"/>
              </a:ext>
            </a:extLst>
          </p:cNvPr>
          <p:cNvSpPr>
            <a:spLocks noGrp="1" noChangeArrowheads="1"/>
          </p:cNvSpPr>
          <p:nvPr>
            <p:ph type="body" idx="1"/>
          </p:nvPr>
        </p:nvSpPr>
        <p:spPr/>
        <p:txBody>
          <a:bodyPr/>
          <a:lstStyle/>
          <a:p>
            <a:pPr>
              <a:lnSpc>
                <a:spcPct val="80000"/>
              </a:lnSpc>
            </a:pPr>
            <a:r>
              <a:rPr lang="en-US" altLang="en-US" sz="2200"/>
              <a:t>Though there are different types of password cracking utilities, most of these go through the same types of stages when trying to crack passwords:</a:t>
            </a:r>
          </a:p>
          <a:p>
            <a:pPr>
              <a:lnSpc>
                <a:spcPct val="80000"/>
              </a:lnSpc>
            </a:pPr>
            <a:r>
              <a:rPr lang="en-US" altLang="en-US" sz="2200"/>
              <a:t>-tries common passwords, such as "password" or the name of the account in question </a:t>
            </a:r>
          </a:p>
          <a:p>
            <a:pPr>
              <a:lnSpc>
                <a:spcPct val="80000"/>
              </a:lnSpc>
            </a:pPr>
            <a:r>
              <a:rPr lang="en-US" altLang="en-US" sz="2200"/>
              <a:t>-runs through all the words in the dictionary and lists of common passwords. </a:t>
            </a:r>
          </a:p>
          <a:p>
            <a:pPr>
              <a:lnSpc>
                <a:spcPct val="80000"/>
              </a:lnSpc>
            </a:pPr>
            <a:r>
              <a:rPr lang="en-US" altLang="en-US" sz="2200"/>
              <a:t>-runs through all the words in foreign dictionaries and special "crack" dictionaries. </a:t>
            </a:r>
          </a:p>
          <a:p>
            <a:pPr>
              <a:lnSpc>
                <a:spcPct val="80000"/>
              </a:lnSpc>
            </a:pPr>
            <a:r>
              <a:rPr lang="en-US" altLang="en-US" sz="2200"/>
              <a:t>-tries all combinations of letters out to a certain size, such as 5 letters. </a:t>
            </a:r>
          </a:p>
          <a:p>
            <a:pPr>
              <a:lnSpc>
                <a:spcPct val="80000"/>
              </a:lnSpc>
            </a:pPr>
            <a:r>
              <a:rPr lang="en-US" altLang="en-US" sz="2200"/>
              <a:t>-tries all combinations of letters, upper/lower case, numbers, and punctuation out to a certain size, such as 3 characters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F9C1-7B05-A91B-F357-1D9F8B4568B6}"/>
              </a:ext>
            </a:extLst>
          </p:cNvPr>
          <p:cNvSpPr>
            <a:spLocks noGrp="1"/>
          </p:cNvSpPr>
          <p:nvPr>
            <p:ph type="title"/>
          </p:nvPr>
        </p:nvSpPr>
        <p:spPr/>
        <p:txBody>
          <a:bodyPr/>
          <a:lstStyle/>
          <a:p>
            <a:r>
              <a:rPr lang="en-US" dirty="0" err="1"/>
              <a:t>Hashcat</a:t>
            </a:r>
            <a:endParaRPr lang="en-IN" dirty="0"/>
          </a:p>
        </p:txBody>
      </p:sp>
      <p:sp>
        <p:nvSpPr>
          <p:cNvPr id="3" name="Content Placeholder 2">
            <a:extLst>
              <a:ext uri="{FF2B5EF4-FFF2-40B4-BE49-F238E27FC236}">
                <a16:creationId xmlns:a16="http://schemas.microsoft.com/office/drawing/2014/main" id="{835A2610-6668-07C9-5CF9-A6C5B7519F51}"/>
              </a:ext>
            </a:extLst>
          </p:cNvPr>
          <p:cNvSpPr>
            <a:spLocks noGrp="1"/>
          </p:cNvSpPr>
          <p:nvPr>
            <p:ph idx="1"/>
          </p:nvPr>
        </p:nvSpPr>
        <p:spPr/>
        <p:txBody>
          <a:bodyPr>
            <a:normAutofit lnSpcReduction="10000"/>
          </a:bodyPr>
          <a:lstStyle/>
          <a:p>
            <a:r>
              <a:rPr lang="en-US" dirty="0"/>
              <a:t>Install- apt install </a:t>
            </a:r>
            <a:r>
              <a:rPr lang="en-US" dirty="0" err="1"/>
              <a:t>hashcat</a:t>
            </a:r>
            <a:endParaRPr lang="en-US" dirty="0"/>
          </a:p>
          <a:p>
            <a:r>
              <a:rPr lang="en-IN" dirty="0" err="1"/>
              <a:t>hashcat</a:t>
            </a:r>
            <a:r>
              <a:rPr lang="en-IN" dirty="0"/>
              <a:t> –h</a:t>
            </a:r>
          </a:p>
          <a:p>
            <a:r>
              <a:rPr lang="en-US" dirty="0"/>
              <a:t>To crack a password using </a:t>
            </a:r>
            <a:r>
              <a:rPr lang="en-US" dirty="0" err="1"/>
              <a:t>Hashcat</a:t>
            </a:r>
            <a:r>
              <a:rPr lang="en-US" dirty="0"/>
              <a:t>, here is the general syntax.</a:t>
            </a:r>
          </a:p>
          <a:p>
            <a:endParaRPr lang="en-US" dirty="0"/>
          </a:p>
          <a:p>
            <a:r>
              <a:rPr lang="en-US" dirty="0"/>
              <a:t>$ </a:t>
            </a:r>
            <a:r>
              <a:rPr lang="en-US" dirty="0" err="1"/>
              <a:t>hashcat</a:t>
            </a:r>
            <a:r>
              <a:rPr lang="en-US" dirty="0"/>
              <a:t> -m value -a value </a:t>
            </a:r>
            <a:r>
              <a:rPr lang="en-US" dirty="0" err="1"/>
              <a:t>hashfile</a:t>
            </a:r>
            <a:r>
              <a:rPr lang="en-US" dirty="0"/>
              <a:t> wordlist</a:t>
            </a:r>
          </a:p>
          <a:p>
            <a:r>
              <a:rPr lang="en-US" dirty="0"/>
              <a:t>For the attack mode, we will be using the dictionary mode (0) using the flag -a. Here is the full command:</a:t>
            </a:r>
          </a:p>
          <a:p>
            <a:endParaRPr lang="en-US" dirty="0"/>
          </a:p>
          <a:p>
            <a:r>
              <a:rPr lang="en-US" dirty="0"/>
              <a:t>$ </a:t>
            </a:r>
            <a:r>
              <a:rPr lang="en-US" dirty="0" err="1"/>
              <a:t>hashcat</a:t>
            </a:r>
            <a:r>
              <a:rPr lang="en-US" dirty="0"/>
              <a:t> -m 0 -a 0 md5.txt rockyou.txt</a:t>
            </a:r>
            <a:endParaRPr lang="en-IN" dirty="0"/>
          </a:p>
        </p:txBody>
      </p:sp>
    </p:spTree>
    <p:extLst>
      <p:ext uri="{BB962C8B-B14F-4D97-AF65-F5344CB8AC3E}">
        <p14:creationId xmlns:p14="http://schemas.microsoft.com/office/powerpoint/2010/main" val="134488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BFF7-F1F9-A89C-64C1-0D26B1133B6B}"/>
              </a:ext>
            </a:extLst>
          </p:cNvPr>
          <p:cNvSpPr>
            <a:spLocks noGrp="1"/>
          </p:cNvSpPr>
          <p:nvPr>
            <p:ph type="title"/>
          </p:nvPr>
        </p:nvSpPr>
        <p:spPr/>
        <p:txBody>
          <a:bodyPr/>
          <a:lstStyle/>
          <a:p>
            <a:r>
              <a:rPr lang="en-US" dirty="0" err="1"/>
              <a:t>Hashcat</a:t>
            </a:r>
            <a:endParaRPr lang="en-IN" dirty="0"/>
          </a:p>
        </p:txBody>
      </p:sp>
      <p:sp>
        <p:nvSpPr>
          <p:cNvPr id="3" name="Content Placeholder 2">
            <a:extLst>
              <a:ext uri="{FF2B5EF4-FFF2-40B4-BE49-F238E27FC236}">
                <a16:creationId xmlns:a16="http://schemas.microsoft.com/office/drawing/2014/main" id="{0FA7DF67-3BF2-29C7-6AF2-C4C9668B22E0}"/>
              </a:ext>
            </a:extLst>
          </p:cNvPr>
          <p:cNvSpPr>
            <a:spLocks noGrp="1"/>
          </p:cNvSpPr>
          <p:nvPr>
            <p:ph idx="1"/>
          </p:nvPr>
        </p:nvSpPr>
        <p:spPr/>
        <p:txBody>
          <a:bodyPr/>
          <a:lstStyle/>
          <a:p>
            <a:r>
              <a:rPr lang="en-US" dirty="0" err="1"/>
              <a:t>hashcat</a:t>
            </a:r>
            <a:r>
              <a:rPr lang="en-US" dirty="0"/>
              <a:t> -m 100 -a 0 sha1.txt rockyou.txt</a:t>
            </a:r>
          </a:p>
          <a:p>
            <a:endParaRPr lang="en-IN" dirty="0"/>
          </a:p>
        </p:txBody>
      </p:sp>
    </p:spTree>
    <p:extLst>
      <p:ext uri="{BB962C8B-B14F-4D97-AF65-F5344CB8AC3E}">
        <p14:creationId xmlns:p14="http://schemas.microsoft.com/office/powerpoint/2010/main" val="352118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EE7D-4CE4-D883-A0A4-09E91A14D378}"/>
              </a:ext>
            </a:extLst>
          </p:cNvPr>
          <p:cNvSpPr>
            <a:spLocks noGrp="1"/>
          </p:cNvSpPr>
          <p:nvPr>
            <p:ph type="title"/>
          </p:nvPr>
        </p:nvSpPr>
        <p:spPr/>
        <p:txBody>
          <a:bodyPr/>
          <a:lstStyle/>
          <a:p>
            <a:r>
              <a:rPr lang="en-IN" sz="4400" b="1"/>
              <a:t>Cryptanalysis</a:t>
            </a:r>
            <a:endParaRPr lang="en-IN"/>
          </a:p>
        </p:txBody>
      </p:sp>
      <p:sp>
        <p:nvSpPr>
          <p:cNvPr id="3" name="Content Placeholder 2">
            <a:extLst>
              <a:ext uri="{FF2B5EF4-FFF2-40B4-BE49-F238E27FC236}">
                <a16:creationId xmlns:a16="http://schemas.microsoft.com/office/drawing/2014/main" id="{8C68EF29-4DDA-A0BC-C5A1-23C0C72254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316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9A48394-5810-F7A8-2F8B-6B8863F1F780}"/>
              </a:ext>
            </a:extLst>
          </p:cNvPr>
          <p:cNvSpPr>
            <a:spLocks noGrp="1"/>
          </p:cNvSpPr>
          <p:nvPr>
            <p:ph type="sldNum" sz="quarter" idx="10"/>
          </p:nvPr>
        </p:nvSpPr>
        <p:spPr/>
        <p:txBody>
          <a:bodyPr/>
          <a:lstStyle/>
          <a:p>
            <a:fld id="{465A5F7C-A3CE-432E-8C26-04073CB38A39}" type="slidenum">
              <a:rPr lang="en-US" altLang="en-US"/>
              <a:pPr/>
              <a:t>18</a:t>
            </a:fld>
            <a:endParaRPr lang="en-US" altLang="en-US"/>
          </a:p>
        </p:txBody>
      </p:sp>
      <p:sp>
        <p:nvSpPr>
          <p:cNvPr id="451586" name="Rectangle 2">
            <a:extLst>
              <a:ext uri="{FF2B5EF4-FFF2-40B4-BE49-F238E27FC236}">
                <a16:creationId xmlns:a16="http://schemas.microsoft.com/office/drawing/2014/main" id="{2C9E37ED-1FDF-AA9B-E645-01EAA20EAEF8}"/>
              </a:ext>
            </a:extLst>
          </p:cNvPr>
          <p:cNvSpPr>
            <a:spLocks noGrp="1" noChangeArrowheads="1"/>
          </p:cNvSpPr>
          <p:nvPr>
            <p:ph type="title"/>
          </p:nvPr>
        </p:nvSpPr>
        <p:spPr/>
        <p:txBody>
          <a:bodyPr/>
          <a:lstStyle/>
          <a:p>
            <a:r>
              <a:rPr lang="en-US" altLang="en-US" sz="3200"/>
              <a:t>Differential and Linear Cryptanalysis Origins</a:t>
            </a:r>
          </a:p>
        </p:txBody>
      </p:sp>
      <p:sp>
        <p:nvSpPr>
          <p:cNvPr id="451587" name="Rectangle 3">
            <a:extLst>
              <a:ext uri="{FF2B5EF4-FFF2-40B4-BE49-F238E27FC236}">
                <a16:creationId xmlns:a16="http://schemas.microsoft.com/office/drawing/2014/main" id="{C85D3959-817D-43FE-9D1A-B0261C124896}"/>
              </a:ext>
            </a:extLst>
          </p:cNvPr>
          <p:cNvSpPr>
            <a:spLocks noGrp="1" noChangeArrowheads="1"/>
          </p:cNvSpPr>
          <p:nvPr>
            <p:ph type="body" idx="1"/>
          </p:nvPr>
        </p:nvSpPr>
        <p:spPr/>
        <p:txBody>
          <a:bodyPr/>
          <a:lstStyle/>
          <a:p>
            <a:pPr>
              <a:lnSpc>
                <a:spcPct val="90000"/>
              </a:lnSpc>
              <a:buClr>
                <a:schemeClr val="tx1"/>
              </a:buClr>
              <a:buFontTx/>
              <a:buChar char="•"/>
            </a:pPr>
            <a:r>
              <a:rPr lang="en-US" altLang="en-US" sz="2400">
                <a:latin typeface="Arial" panose="020B0604020202020204" pitchFamily="34" charset="0"/>
              </a:rPr>
              <a:t>Differential cryptanalysis originally defined on DES</a:t>
            </a:r>
          </a:p>
          <a:p>
            <a:pPr>
              <a:lnSpc>
                <a:spcPct val="90000"/>
              </a:lnSpc>
              <a:buClr>
                <a:schemeClr val="tx1"/>
              </a:buClr>
              <a:buFontTx/>
              <a:buChar char="•"/>
            </a:pPr>
            <a:r>
              <a:rPr lang="en-US" altLang="en-US" sz="2400">
                <a:latin typeface="Arial" panose="020B0604020202020204" pitchFamily="34" charset="0"/>
              </a:rPr>
              <a:t>Eli Biham and Adi Shamir, Differential Cryptanalysis of the Data Encryption Standard, Springer Verlag, 1993.</a:t>
            </a:r>
          </a:p>
          <a:p>
            <a:pPr>
              <a:lnSpc>
                <a:spcPct val="90000"/>
              </a:lnSpc>
              <a:buClr>
                <a:schemeClr val="tx1"/>
              </a:buClr>
              <a:buFontTx/>
              <a:buChar char="•"/>
            </a:pPr>
            <a:r>
              <a:rPr lang="en-US" altLang="en-US" sz="2400">
                <a:latin typeface="Arial" panose="020B0604020202020204" pitchFamily="34" charset="0"/>
              </a:rPr>
              <a:t>Linear cryptanalysis first defined on Feal by Matsui and Yamagishi, 1992. </a:t>
            </a:r>
          </a:p>
          <a:p>
            <a:pPr>
              <a:lnSpc>
                <a:spcPct val="90000"/>
              </a:lnSpc>
              <a:buClr>
                <a:schemeClr val="tx1"/>
              </a:buClr>
              <a:buFontTx/>
              <a:buChar char="•"/>
            </a:pPr>
            <a:r>
              <a:rPr lang="en-US" altLang="en-US" sz="2400">
                <a:latin typeface="Arial" panose="020B0604020202020204" pitchFamily="34" charset="0"/>
              </a:rPr>
              <a:t>Matsui later published a linear attack on DES.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86EAD4D-211A-A1AB-016F-5A7FBE32F12F}"/>
              </a:ext>
            </a:extLst>
          </p:cNvPr>
          <p:cNvSpPr>
            <a:spLocks noGrp="1"/>
          </p:cNvSpPr>
          <p:nvPr>
            <p:ph type="sldNum" sz="quarter" idx="10"/>
          </p:nvPr>
        </p:nvSpPr>
        <p:spPr/>
        <p:txBody>
          <a:bodyPr/>
          <a:lstStyle/>
          <a:p>
            <a:fld id="{A001E983-5B7D-46ED-BDEA-011C2EF95670}" type="slidenum">
              <a:rPr lang="en-US" altLang="en-US"/>
              <a:pPr/>
              <a:t>19</a:t>
            </a:fld>
            <a:endParaRPr lang="en-US" altLang="en-US"/>
          </a:p>
        </p:txBody>
      </p:sp>
      <p:sp>
        <p:nvSpPr>
          <p:cNvPr id="464898" name="Rectangle 2">
            <a:extLst>
              <a:ext uri="{FF2B5EF4-FFF2-40B4-BE49-F238E27FC236}">
                <a16:creationId xmlns:a16="http://schemas.microsoft.com/office/drawing/2014/main" id="{C9F42D93-E2FC-C63C-7978-EA600E33D564}"/>
              </a:ext>
            </a:extLst>
          </p:cNvPr>
          <p:cNvSpPr>
            <a:spLocks noGrp="1" noChangeArrowheads="1"/>
          </p:cNvSpPr>
          <p:nvPr>
            <p:ph type="title"/>
          </p:nvPr>
        </p:nvSpPr>
        <p:spPr/>
        <p:txBody>
          <a:bodyPr/>
          <a:lstStyle/>
          <a:p>
            <a:r>
              <a:rPr lang="en-US" altLang="en-US" sz="3600"/>
              <a:t>Linear Cryptanalysis</a:t>
            </a:r>
          </a:p>
        </p:txBody>
      </p:sp>
      <p:sp>
        <p:nvSpPr>
          <p:cNvPr id="464899" name="Rectangle 3">
            <a:extLst>
              <a:ext uri="{FF2B5EF4-FFF2-40B4-BE49-F238E27FC236}">
                <a16:creationId xmlns:a16="http://schemas.microsoft.com/office/drawing/2014/main" id="{7534A9D3-BAD0-D2F1-F5E5-7D17A5DEC82A}"/>
              </a:ext>
            </a:extLst>
          </p:cNvPr>
          <p:cNvSpPr>
            <a:spLocks noGrp="1" noChangeArrowheads="1"/>
          </p:cNvSpPr>
          <p:nvPr>
            <p:ph type="body" idx="1"/>
          </p:nvPr>
        </p:nvSpPr>
        <p:spPr/>
        <p:txBody>
          <a:bodyPr/>
          <a:lstStyle/>
          <a:p>
            <a:pPr algn="ctr">
              <a:buFont typeface="Futura Md BT" pitchFamily="34" charset="0"/>
              <a:buNone/>
            </a:pPr>
            <a:r>
              <a:rPr lang="en-US" altLang="en-US">
                <a:latin typeface="Arial" panose="020B0604020202020204" pitchFamily="34" charset="0"/>
              </a:rPr>
              <a:t>Attack Overview</a:t>
            </a:r>
          </a:p>
          <a:p>
            <a:r>
              <a:rPr lang="en-US" altLang="en-US" sz="2400">
                <a:latin typeface="Arial" panose="020B0604020202020204" pitchFamily="34" charset="0"/>
              </a:rPr>
              <a:t>Obtain linear approximation(s) of the cipher relating P,K,C</a:t>
            </a:r>
          </a:p>
          <a:p>
            <a:pPr lvl="1" algn="ctr">
              <a:buFont typeface="Wingdings" panose="05000000000000000000" pitchFamily="2" charset="2"/>
              <a:buNone/>
            </a:pPr>
            <a:r>
              <a:rPr lang="en-US" altLang="en-US" sz="2800" b="1">
                <a:solidFill>
                  <a:srgbClr val="FF0000"/>
                </a:solidFill>
                <a:latin typeface="Arial" panose="020B0604020202020204" pitchFamily="34" charset="0"/>
                <a:sym typeface="Symbol" panose="05050102010706020507" pitchFamily="18" charset="2"/>
              </a:rPr>
              <a:t></a:t>
            </a:r>
            <a:r>
              <a:rPr lang="en-US" altLang="en-US" b="1" baseline="-25000">
                <a:solidFill>
                  <a:srgbClr val="FF0000"/>
                </a:solidFill>
                <a:latin typeface="Arial" panose="020B0604020202020204" pitchFamily="34" charset="0"/>
                <a:sym typeface="Symbol" panose="05050102010706020507" pitchFamily="18" charset="2"/>
              </a:rPr>
              <a:t>iX, </a:t>
            </a:r>
            <a:r>
              <a:rPr lang="en-US" altLang="en-US" sz="2800" b="1">
                <a:solidFill>
                  <a:srgbClr val="FF0000"/>
                </a:solidFill>
                <a:latin typeface="Arial" panose="020B0604020202020204" pitchFamily="34" charset="0"/>
                <a:sym typeface="Symbol" panose="05050102010706020507" pitchFamily="18" charset="2"/>
              </a:rPr>
              <a:t> p</a:t>
            </a:r>
            <a:r>
              <a:rPr lang="en-US" altLang="en-US" sz="2800" b="1" baseline="-25000">
                <a:solidFill>
                  <a:srgbClr val="FF0000"/>
                </a:solidFill>
                <a:latin typeface="Arial" panose="020B0604020202020204" pitchFamily="34" charset="0"/>
                <a:sym typeface="Symbol" panose="05050102010706020507" pitchFamily="18" charset="2"/>
              </a:rPr>
              <a:t>i</a:t>
            </a:r>
            <a:r>
              <a:rPr lang="en-US" altLang="en-US" sz="2800" b="1">
                <a:solidFill>
                  <a:srgbClr val="FF0000"/>
                </a:solidFill>
                <a:latin typeface="Arial" panose="020B0604020202020204" pitchFamily="34" charset="0"/>
                <a:sym typeface="Symbol" panose="05050102010706020507" pitchFamily="18" charset="2"/>
              </a:rPr>
              <a:t> </a:t>
            </a:r>
            <a:r>
              <a:rPr lang="en-US" altLang="en-US" b="1" baseline="-25000">
                <a:solidFill>
                  <a:srgbClr val="FF0000"/>
                </a:solidFill>
                <a:latin typeface="Arial" panose="020B0604020202020204" pitchFamily="34" charset="0"/>
                <a:sym typeface="Symbol" panose="05050102010706020507" pitchFamily="18" charset="2"/>
              </a:rPr>
              <a:t> jY</a:t>
            </a:r>
            <a:r>
              <a:rPr lang="en-US" altLang="en-US" sz="2800" b="1">
                <a:solidFill>
                  <a:srgbClr val="FF0000"/>
                </a:solidFill>
                <a:latin typeface="Arial" panose="020B0604020202020204" pitchFamily="34" charset="0"/>
                <a:sym typeface="Symbol" panose="05050102010706020507" pitchFamily="18" charset="2"/>
              </a:rPr>
              <a:t> c</a:t>
            </a:r>
            <a:r>
              <a:rPr lang="en-US" altLang="en-US" sz="2800" b="1" baseline="-25000">
                <a:solidFill>
                  <a:srgbClr val="FF0000"/>
                </a:solidFill>
                <a:latin typeface="Arial" panose="020B0604020202020204" pitchFamily="34" charset="0"/>
                <a:sym typeface="Symbol" panose="05050102010706020507" pitchFamily="18" charset="2"/>
              </a:rPr>
              <a:t>j</a:t>
            </a:r>
            <a:r>
              <a:rPr lang="en-US" altLang="en-US" sz="2800" b="1">
                <a:solidFill>
                  <a:srgbClr val="FF0000"/>
                </a:solidFill>
                <a:latin typeface="Arial" panose="020B0604020202020204" pitchFamily="34" charset="0"/>
                <a:sym typeface="Symbol" panose="05050102010706020507" pitchFamily="18" charset="2"/>
              </a:rPr>
              <a:t> = </a:t>
            </a:r>
            <a:r>
              <a:rPr lang="en-US" altLang="en-US" b="1" baseline="-25000">
                <a:solidFill>
                  <a:srgbClr val="FF0000"/>
                </a:solidFill>
                <a:latin typeface="Arial" panose="020B0604020202020204" pitchFamily="34" charset="0"/>
                <a:sym typeface="Symbol" panose="05050102010706020507" pitchFamily="18" charset="2"/>
              </a:rPr>
              <a:t>gZ</a:t>
            </a:r>
            <a:r>
              <a:rPr lang="en-US" altLang="en-US" sz="2800" b="1">
                <a:solidFill>
                  <a:srgbClr val="FF0000"/>
                </a:solidFill>
                <a:latin typeface="Arial" panose="020B0604020202020204" pitchFamily="34" charset="0"/>
                <a:sym typeface="Symbol" panose="05050102010706020507" pitchFamily="18" charset="2"/>
              </a:rPr>
              <a:t> k</a:t>
            </a:r>
            <a:r>
              <a:rPr lang="en-US" altLang="en-US" sz="2800" b="1" baseline="-25000">
                <a:solidFill>
                  <a:srgbClr val="FF0000"/>
                </a:solidFill>
                <a:latin typeface="Arial" panose="020B0604020202020204" pitchFamily="34" charset="0"/>
                <a:sym typeface="Symbol" panose="05050102010706020507" pitchFamily="18" charset="2"/>
              </a:rPr>
              <a:t>g</a:t>
            </a:r>
            <a:r>
              <a:rPr lang="en-US" altLang="en-US" sz="2800" baseline="-25000">
                <a:latin typeface="Arial" panose="020B0604020202020204" pitchFamily="34" charset="0"/>
                <a:sym typeface="Symbol" panose="05050102010706020507" pitchFamily="18" charset="2"/>
              </a:rPr>
              <a:t> </a:t>
            </a:r>
          </a:p>
          <a:p>
            <a:pPr>
              <a:buFont typeface="Futura Md BT" pitchFamily="34" charset="0"/>
              <a:buNone/>
            </a:pPr>
            <a:r>
              <a:rPr lang="en-US" altLang="en-US" sz="2400">
                <a:latin typeface="Arial" panose="020B0604020202020204" pitchFamily="34" charset="0"/>
                <a:sym typeface="Symbol" panose="05050102010706020507" pitchFamily="18" charset="2"/>
              </a:rPr>
              <a:t>    which occur with probability pr = ½ + </a:t>
            </a:r>
            <a:r>
              <a:rPr lang="en-US" altLang="en-US" sz="2400" i="1">
                <a:latin typeface="Arial" panose="020B0604020202020204" pitchFamily="34" charset="0"/>
                <a:sym typeface="Symbol" panose="05050102010706020507" pitchFamily="18" charset="2"/>
              </a:rPr>
              <a:t>e</a:t>
            </a:r>
            <a:r>
              <a:rPr lang="en-US" altLang="en-US" sz="2400">
                <a:latin typeface="Arial" panose="020B0604020202020204" pitchFamily="34" charset="0"/>
                <a:sym typeface="Symbol" panose="05050102010706020507" pitchFamily="18" charset="2"/>
              </a:rPr>
              <a:t>  for max bias -½   </a:t>
            </a:r>
            <a:r>
              <a:rPr lang="en-US" altLang="en-US" sz="2400" i="1">
                <a:latin typeface="Arial" panose="020B0604020202020204" pitchFamily="34" charset="0"/>
                <a:sym typeface="Symbol" panose="05050102010706020507" pitchFamily="18" charset="2"/>
              </a:rPr>
              <a:t>e</a:t>
            </a:r>
            <a:r>
              <a:rPr lang="en-US" altLang="en-US" sz="2400" baseline="-25000">
                <a:latin typeface="Arial" panose="020B0604020202020204" pitchFamily="34" charset="0"/>
                <a:sym typeface="Symbol" panose="05050102010706020507" pitchFamily="18" charset="2"/>
              </a:rPr>
              <a:t>i</a:t>
            </a:r>
            <a:r>
              <a:rPr lang="en-US" altLang="en-US" sz="2400">
                <a:latin typeface="Arial" panose="020B0604020202020204" pitchFamily="34" charset="0"/>
                <a:sym typeface="Symbol" panose="05050102010706020507" pitchFamily="18" charset="2"/>
              </a:rPr>
              <a:t>   ½ .</a:t>
            </a:r>
          </a:p>
          <a:p>
            <a:r>
              <a:rPr lang="en-US" altLang="en-US" sz="2400">
                <a:latin typeface="Arial" panose="020B0604020202020204" pitchFamily="34" charset="0"/>
                <a:sym typeface="Symbol" panose="05050102010706020507" pitchFamily="18" charset="2"/>
              </a:rPr>
              <a:t>Encrypt random P’s to obtain C’s and compute k</a:t>
            </a:r>
            <a:r>
              <a:rPr lang="en-US" altLang="en-US" sz="2400" baseline="-25000">
                <a:latin typeface="Arial" panose="020B0604020202020204" pitchFamily="34" charset="0"/>
                <a:sym typeface="Symbol" panose="05050102010706020507" pitchFamily="18" charset="2"/>
              </a:rPr>
              <a:t>g</a:t>
            </a:r>
            <a:r>
              <a:rPr lang="en-US" altLang="en-US" sz="2400">
                <a:latin typeface="Arial" panose="020B0604020202020204" pitchFamily="34" charset="0"/>
                <a:sym typeface="Symbol" panose="05050102010706020507" pitchFamily="18" charset="2"/>
              </a:rPr>
              <a:t>’s.</a:t>
            </a:r>
          </a:p>
          <a:p>
            <a:r>
              <a:rPr lang="en-US" altLang="en-US" sz="2400">
                <a:latin typeface="Arial" panose="020B0604020202020204" pitchFamily="34" charset="0"/>
                <a:sym typeface="Symbol" panose="05050102010706020507" pitchFamily="18" charset="2"/>
              </a:rPr>
              <a:t>Known plaintext attack</a:t>
            </a:r>
          </a:p>
          <a:p>
            <a:r>
              <a:rPr lang="en-US" altLang="en-US" sz="2400">
                <a:latin typeface="Arial" panose="020B0604020202020204" pitchFamily="34" charset="0"/>
                <a:sym typeface="Symbol" panose="05050102010706020507" pitchFamily="18" charset="2"/>
              </a:rPr>
              <a:t>Guess remaining key bits via exhaustive search.</a:t>
            </a:r>
          </a:p>
          <a:p>
            <a:endParaRPr lang="en-US" altLang="en-US" sz="24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EE9A6-FE1D-A8FC-865E-BFC9E31B5557}"/>
              </a:ext>
            </a:extLst>
          </p:cNvPr>
          <p:cNvSpPr>
            <a:spLocks noGrp="1"/>
          </p:cNvSpPr>
          <p:nvPr>
            <p:ph type="title"/>
          </p:nvPr>
        </p:nvSpPr>
        <p:spPr>
          <a:xfrm>
            <a:off x="838201" y="345810"/>
            <a:ext cx="5120561" cy="1325563"/>
          </a:xfrm>
        </p:spPr>
        <p:txBody>
          <a:bodyPr>
            <a:normAutofit/>
          </a:bodyPr>
          <a:lstStyle/>
          <a:p>
            <a:r>
              <a:rPr lang="en-US"/>
              <a:t>Contents</a:t>
            </a:r>
            <a:endParaRPr lang="en-IN"/>
          </a:p>
        </p:txBody>
      </p:sp>
      <p:sp>
        <p:nvSpPr>
          <p:cNvPr id="3" name="Content Placeholder 2">
            <a:extLst>
              <a:ext uri="{FF2B5EF4-FFF2-40B4-BE49-F238E27FC236}">
                <a16:creationId xmlns:a16="http://schemas.microsoft.com/office/drawing/2014/main" id="{2B226AD5-9F43-B235-9488-D49B0351E972}"/>
              </a:ext>
            </a:extLst>
          </p:cNvPr>
          <p:cNvSpPr>
            <a:spLocks noGrp="1"/>
          </p:cNvSpPr>
          <p:nvPr>
            <p:ph idx="1"/>
          </p:nvPr>
        </p:nvSpPr>
        <p:spPr>
          <a:xfrm>
            <a:off x="838201" y="1825625"/>
            <a:ext cx="5092194" cy="4351338"/>
          </a:xfrm>
        </p:spPr>
        <p:txBody>
          <a:bodyPr>
            <a:normAutofit/>
          </a:bodyPr>
          <a:lstStyle/>
          <a:p>
            <a:r>
              <a:rPr lang="en-IN" sz="1600" b="1" dirty="0"/>
              <a:t>Brute Force Attack</a:t>
            </a:r>
          </a:p>
          <a:p>
            <a:r>
              <a:rPr lang="en-IN" sz="1600" b="1" dirty="0"/>
              <a:t>Cryptanalysis</a:t>
            </a:r>
          </a:p>
          <a:p>
            <a:r>
              <a:rPr lang="en-IN" sz="1600" b="1" dirty="0"/>
              <a:t>Side Channel Attack</a:t>
            </a:r>
          </a:p>
          <a:p>
            <a:r>
              <a:rPr lang="en-IN" sz="1600" b="1" dirty="0"/>
              <a:t>Birthday Attack</a:t>
            </a:r>
          </a:p>
          <a:p>
            <a:r>
              <a:rPr lang="en-IN" sz="1600" b="1" dirty="0"/>
              <a:t>Chosen Ciphertext attack</a:t>
            </a:r>
          </a:p>
          <a:p>
            <a:r>
              <a:rPr lang="en-IN" sz="1600" b="1" dirty="0"/>
              <a:t>Hash Collison</a:t>
            </a:r>
          </a:p>
          <a:p>
            <a:r>
              <a:rPr lang="en-IN" sz="1600" b="1" dirty="0"/>
              <a:t>Key Reinstallation</a:t>
            </a:r>
          </a:p>
          <a:p>
            <a:r>
              <a:rPr lang="en-IN" sz="1600" b="1" dirty="0"/>
              <a:t>Wean Random Number Generator</a:t>
            </a:r>
          </a:p>
          <a:p>
            <a:r>
              <a:rPr lang="en-IN" sz="1600" b="1" dirty="0"/>
              <a:t>SSL TLS </a:t>
            </a:r>
            <a:r>
              <a:rPr lang="en-IN" sz="1600" b="1" dirty="0" err="1"/>
              <a:t>Vulnerbilities</a:t>
            </a:r>
            <a:endParaRPr lang="en-IN" sz="2400" dirty="0"/>
          </a:p>
        </p:txBody>
      </p:sp>
      <p:sp>
        <p:nvSpPr>
          <p:cNvPr id="12" name="Oval 1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colorful logo with a white background&#10;&#10;Description automatically generated">
            <a:extLst>
              <a:ext uri="{FF2B5EF4-FFF2-40B4-BE49-F238E27FC236}">
                <a16:creationId xmlns:a16="http://schemas.microsoft.com/office/drawing/2014/main" id="{49F9E134-77EC-A8A5-C14E-C28E9BD8273B}"/>
              </a:ext>
            </a:extLst>
          </p:cNvPr>
          <p:cNvPicPr>
            <a:picLocks noChangeAspect="1"/>
          </p:cNvPicPr>
          <p:nvPr/>
        </p:nvPicPr>
        <p:blipFill>
          <a:blip r:embed="rId2">
            <a:extLst>
              <a:ext uri="{28A0092B-C50C-407E-A947-70E740481C1C}">
                <a14:useLocalDpi xmlns:a14="http://schemas.microsoft.com/office/drawing/2010/main" val="0"/>
              </a:ext>
            </a:extLst>
          </a:blip>
          <a:srcRect t="2848" r="1" b="893"/>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4" name="Arc 1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Transparent padlock">
            <a:extLst>
              <a:ext uri="{FF2B5EF4-FFF2-40B4-BE49-F238E27FC236}">
                <a16:creationId xmlns:a16="http://schemas.microsoft.com/office/drawing/2014/main" id="{40AAE17F-1EC7-6347-D7E9-F262EE1751D8}"/>
              </a:ext>
            </a:extLst>
          </p:cNvPr>
          <p:cNvPicPr>
            <a:picLocks noChangeAspect="1"/>
          </p:cNvPicPr>
          <p:nvPr/>
        </p:nvPicPr>
        <p:blipFill>
          <a:blip r:embed="rId3"/>
          <a:srcRect r="23367"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24805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0D57CE6-5A0E-B29D-ECAC-556202EBC237}"/>
              </a:ext>
            </a:extLst>
          </p:cNvPr>
          <p:cNvSpPr>
            <a:spLocks noGrp="1"/>
          </p:cNvSpPr>
          <p:nvPr>
            <p:ph type="sldNum" sz="quarter" idx="10"/>
          </p:nvPr>
        </p:nvSpPr>
        <p:spPr/>
        <p:txBody>
          <a:bodyPr/>
          <a:lstStyle/>
          <a:p>
            <a:fld id="{F9C98FE5-91B1-45A6-8FDF-98C5D8BCA8D8}" type="slidenum">
              <a:rPr lang="en-US" altLang="en-US"/>
              <a:pPr/>
              <a:t>20</a:t>
            </a:fld>
            <a:endParaRPr lang="en-US" altLang="en-US"/>
          </a:p>
        </p:txBody>
      </p:sp>
      <p:sp>
        <p:nvSpPr>
          <p:cNvPr id="479234" name="Rectangle 2">
            <a:extLst>
              <a:ext uri="{FF2B5EF4-FFF2-40B4-BE49-F238E27FC236}">
                <a16:creationId xmlns:a16="http://schemas.microsoft.com/office/drawing/2014/main" id="{709DFDF8-DE72-658E-DAE9-0E0265639750}"/>
              </a:ext>
            </a:extLst>
          </p:cNvPr>
          <p:cNvSpPr>
            <a:spLocks noGrp="1" noChangeArrowheads="1"/>
          </p:cNvSpPr>
          <p:nvPr>
            <p:ph type="title"/>
          </p:nvPr>
        </p:nvSpPr>
        <p:spPr/>
        <p:txBody>
          <a:bodyPr/>
          <a:lstStyle/>
          <a:p>
            <a:r>
              <a:rPr lang="en-US" altLang="en-US" sz="3600"/>
              <a:t>Differential Cryptanalysis</a:t>
            </a:r>
          </a:p>
        </p:txBody>
      </p:sp>
      <p:sp>
        <p:nvSpPr>
          <p:cNvPr id="479235" name="Rectangle 3">
            <a:extLst>
              <a:ext uri="{FF2B5EF4-FFF2-40B4-BE49-F238E27FC236}">
                <a16:creationId xmlns:a16="http://schemas.microsoft.com/office/drawing/2014/main" id="{EAC5EDBE-1F4C-9A46-63BE-786CF464F551}"/>
              </a:ext>
            </a:extLst>
          </p:cNvPr>
          <p:cNvSpPr>
            <a:spLocks noGrp="1" noChangeArrowheads="1"/>
          </p:cNvSpPr>
          <p:nvPr>
            <p:ph type="body" idx="1"/>
          </p:nvPr>
        </p:nvSpPr>
        <p:spPr/>
        <p:txBody>
          <a:bodyPr>
            <a:normAutofit fontScale="92500" lnSpcReduction="10000"/>
          </a:bodyPr>
          <a:lstStyle/>
          <a:p>
            <a:pPr algn="ctr">
              <a:lnSpc>
                <a:spcPct val="80000"/>
              </a:lnSpc>
              <a:buFont typeface="Futura Md BT" pitchFamily="34" charset="0"/>
              <a:buNone/>
            </a:pPr>
            <a:r>
              <a:rPr lang="en-US" altLang="en-US" sz="2000">
                <a:latin typeface="Arial" panose="020B0604020202020204" pitchFamily="34" charset="0"/>
              </a:rPr>
              <a:t>Notation</a:t>
            </a:r>
          </a:p>
          <a:p>
            <a:pPr>
              <a:lnSpc>
                <a:spcPct val="80000"/>
              </a:lnSpc>
              <a:buClr>
                <a:schemeClr val="tx1"/>
              </a:buClr>
              <a:buFontTx/>
              <a:buChar char="•"/>
            </a:pPr>
            <a:r>
              <a:rPr lang="en-US" altLang="en-US">
                <a:latin typeface="Arial" panose="020B0604020202020204" pitchFamily="34" charset="0"/>
              </a:rPr>
              <a:t>P = plaintext</a:t>
            </a:r>
          </a:p>
          <a:p>
            <a:pPr>
              <a:lnSpc>
                <a:spcPct val="80000"/>
              </a:lnSpc>
              <a:buClr>
                <a:schemeClr val="tx1"/>
              </a:buClr>
              <a:buFontTx/>
              <a:buChar char="•"/>
            </a:pPr>
            <a:r>
              <a:rPr lang="en-US" altLang="en-US">
                <a:latin typeface="Arial" panose="020B0604020202020204" pitchFamily="34" charset="0"/>
              </a:rPr>
              <a:t>C = ciphertext</a:t>
            </a:r>
          </a:p>
          <a:p>
            <a:pPr>
              <a:lnSpc>
                <a:spcPct val="80000"/>
              </a:lnSpc>
              <a:buClr>
                <a:schemeClr val="tx1"/>
              </a:buClr>
              <a:buFontTx/>
              <a:buChar char="•"/>
            </a:pPr>
            <a:r>
              <a:rPr lang="en-US" altLang="en-US">
                <a:latin typeface="Arial" panose="020B0604020202020204" pitchFamily="34" charset="0"/>
              </a:rPr>
              <a:t>(P1,P2) = plaintext pair</a:t>
            </a:r>
          </a:p>
          <a:p>
            <a:pPr>
              <a:lnSpc>
                <a:spcPct val="80000"/>
              </a:lnSpc>
              <a:buClr>
                <a:schemeClr val="tx1"/>
              </a:buClr>
              <a:buFontTx/>
              <a:buChar char="•"/>
            </a:pPr>
            <a:r>
              <a:rPr lang="en-US" altLang="en-US">
                <a:latin typeface="Arial" panose="020B0604020202020204" pitchFamily="34" charset="0"/>
              </a:rPr>
              <a:t>(C1,C2) = ciphertext pair</a:t>
            </a:r>
          </a:p>
          <a:p>
            <a:pPr>
              <a:lnSpc>
                <a:spcPct val="80000"/>
              </a:lnSpc>
              <a:buClr>
                <a:schemeClr val="tx1"/>
              </a:buClr>
              <a:buFontTx/>
              <a:buChar char="•"/>
            </a:pPr>
            <a:r>
              <a:rPr lang="en-US" altLang="en-US">
                <a:latin typeface="Arial" panose="020B0604020202020204" pitchFamily="34" charset="0"/>
                <a:sym typeface="Symbol" panose="05050102010706020507" pitchFamily="18" charset="2"/>
              </a:rPr>
              <a:t>P = P1  P2</a:t>
            </a:r>
          </a:p>
          <a:p>
            <a:pPr>
              <a:lnSpc>
                <a:spcPct val="80000"/>
              </a:lnSpc>
              <a:buClr>
                <a:schemeClr val="tx1"/>
              </a:buClr>
              <a:buFontTx/>
              <a:buChar char="•"/>
            </a:pPr>
            <a:r>
              <a:rPr lang="en-US" altLang="en-US">
                <a:latin typeface="Arial" panose="020B0604020202020204" pitchFamily="34" charset="0"/>
                <a:sym typeface="Symbol" panose="05050102010706020507" pitchFamily="18" charset="2"/>
              </a:rPr>
              <a:t>C = C1  C2</a:t>
            </a:r>
          </a:p>
          <a:p>
            <a:pPr>
              <a:lnSpc>
                <a:spcPct val="80000"/>
              </a:lnSpc>
              <a:buClr>
                <a:schemeClr val="tx1"/>
              </a:buClr>
              <a:buFontTx/>
              <a:buChar char="•"/>
            </a:pPr>
            <a:r>
              <a:rPr lang="en-US" altLang="en-US">
                <a:latin typeface="Arial" panose="020B0604020202020204" pitchFamily="34" charset="0"/>
                <a:sym typeface="Symbol" panose="05050102010706020507" pitchFamily="18" charset="2"/>
              </a:rPr>
              <a:t>Characteristic:  = (</a:t>
            </a:r>
            <a:r>
              <a:rPr lang="en-US" altLang="en-US" baseline="-25000">
                <a:latin typeface="Arial" panose="020B0604020202020204" pitchFamily="34" charset="0"/>
                <a:sym typeface="Symbol" panose="05050102010706020507" pitchFamily="18" charset="2"/>
              </a:rPr>
              <a:t>i1</a:t>
            </a: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o1</a:t>
            </a: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i2</a:t>
            </a: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o2</a:t>
            </a: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ir</a:t>
            </a: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or</a:t>
            </a:r>
            <a:r>
              <a:rPr lang="en-US" altLang="en-US">
                <a:latin typeface="Arial" panose="020B0604020202020204" pitchFamily="34" charset="0"/>
                <a:sym typeface="Symbol" panose="05050102010706020507" pitchFamily="18" charset="2"/>
              </a:rPr>
              <a:t>)</a:t>
            </a:r>
          </a:p>
          <a:p>
            <a:pPr lvl="1">
              <a:lnSpc>
                <a:spcPct val="80000"/>
              </a:lnSpc>
              <a:buClr>
                <a:schemeClr val="tx1"/>
              </a:buClr>
              <a:buFontTx/>
              <a:buChar char="•"/>
            </a:pP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ij</a:t>
            </a:r>
            <a:r>
              <a:rPr lang="en-US" altLang="en-US">
                <a:latin typeface="Arial" panose="020B0604020202020204" pitchFamily="34" charset="0"/>
                <a:sym typeface="Symbol" panose="05050102010706020507" pitchFamily="18" charset="2"/>
              </a:rPr>
              <a:t>=  of inputs to round j</a:t>
            </a:r>
          </a:p>
          <a:p>
            <a:pPr lvl="1">
              <a:lnSpc>
                <a:spcPct val="80000"/>
              </a:lnSpc>
              <a:buClr>
                <a:schemeClr val="tx1"/>
              </a:buClr>
              <a:buFontTx/>
              <a:buChar char="•"/>
            </a:pP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oj</a:t>
            </a:r>
            <a:r>
              <a:rPr lang="en-US" altLang="en-US">
                <a:latin typeface="Arial" panose="020B0604020202020204" pitchFamily="34" charset="0"/>
                <a:sym typeface="Symbol" panose="05050102010706020507" pitchFamily="18" charset="2"/>
              </a:rPr>
              <a:t>=  of outputs from round j</a:t>
            </a:r>
          </a:p>
          <a:p>
            <a:pPr lvl="1">
              <a:lnSpc>
                <a:spcPct val="80000"/>
              </a:lnSpc>
              <a:buClr>
                <a:schemeClr val="tx1"/>
              </a:buClr>
              <a:buFontTx/>
              <a:buChar char="•"/>
            </a:pPr>
            <a:r>
              <a:rPr lang="en-US" altLang="en-US">
                <a:latin typeface="Arial" panose="020B0604020202020204" pitchFamily="34" charset="0"/>
                <a:sym typeface="Symbol" panose="05050102010706020507" pitchFamily="18" charset="2"/>
              </a:rPr>
              <a:t>If pr</a:t>
            </a:r>
            <a:r>
              <a:rPr lang="en-US" altLang="en-US" baseline="-25000">
                <a:latin typeface="Arial" panose="020B0604020202020204" pitchFamily="34" charset="0"/>
                <a:sym typeface="Symbol" panose="05050102010706020507" pitchFamily="18" charset="2"/>
              </a:rPr>
              <a:t>j</a:t>
            </a:r>
            <a:r>
              <a:rPr lang="en-US" altLang="en-US">
                <a:latin typeface="Arial" panose="020B0604020202020204" pitchFamily="34" charset="0"/>
                <a:sym typeface="Symbol" panose="05050102010706020507" pitchFamily="18" charset="2"/>
              </a:rPr>
              <a:t>= probability </a:t>
            </a:r>
            <a:r>
              <a:rPr lang="en-US" altLang="en-US" baseline="-25000">
                <a:latin typeface="Arial" panose="020B0604020202020204" pitchFamily="34" charset="0"/>
                <a:sym typeface="Symbol" panose="05050102010706020507" pitchFamily="18" charset="2"/>
              </a:rPr>
              <a:t>oj </a:t>
            </a:r>
            <a:r>
              <a:rPr lang="en-US" altLang="en-US">
                <a:latin typeface="Arial" panose="020B0604020202020204" pitchFamily="34" charset="0"/>
                <a:sym typeface="Symbol" panose="05050102010706020507" pitchFamily="18" charset="2"/>
              </a:rPr>
              <a:t>occurs given</a:t>
            </a:r>
            <a:r>
              <a:rPr lang="en-US" altLang="en-US" baseline="-25000">
                <a:latin typeface="Arial" panose="020B0604020202020204" pitchFamily="34" charset="0"/>
                <a:sym typeface="Symbol" panose="05050102010706020507" pitchFamily="18" charset="2"/>
              </a:rPr>
              <a:t> </a:t>
            </a:r>
            <a:r>
              <a:rPr lang="en-US" altLang="en-US">
                <a:latin typeface="Arial" panose="020B0604020202020204" pitchFamily="34" charset="0"/>
                <a:sym typeface="Symbol" panose="05050102010706020507" pitchFamily="18" charset="2"/>
              </a:rPr>
              <a:t></a:t>
            </a:r>
            <a:r>
              <a:rPr lang="en-US" altLang="en-US" baseline="-25000">
                <a:latin typeface="Arial" panose="020B0604020202020204" pitchFamily="34" charset="0"/>
                <a:sym typeface="Symbol" panose="05050102010706020507" pitchFamily="18" charset="2"/>
              </a:rPr>
              <a:t>ij</a:t>
            </a:r>
            <a:endParaRPr lang="en-US" altLang="en-US">
              <a:latin typeface="Arial" panose="020B0604020202020204" pitchFamily="34" charset="0"/>
              <a:sym typeface="Symbol" panose="05050102010706020507" pitchFamily="18" charset="2"/>
            </a:endParaRPr>
          </a:p>
          <a:p>
            <a:pPr lvl="1">
              <a:lnSpc>
                <a:spcPct val="80000"/>
              </a:lnSpc>
              <a:buClr>
                <a:schemeClr val="tx1"/>
              </a:buClr>
              <a:buFontTx/>
              <a:buChar char="•"/>
            </a:pPr>
            <a:r>
              <a:rPr lang="en-US" altLang="en-US">
                <a:latin typeface="Arial" panose="020B0604020202020204" pitchFamily="34" charset="0"/>
                <a:sym typeface="Symbol" panose="05050102010706020507" pitchFamily="18" charset="2"/>
              </a:rPr>
              <a:t>   then probability of  =  pr</a:t>
            </a:r>
            <a:r>
              <a:rPr lang="en-US" altLang="en-US" baseline="-25000">
                <a:latin typeface="Arial" panose="020B0604020202020204" pitchFamily="34" charset="0"/>
                <a:sym typeface="Symbol" panose="05050102010706020507" pitchFamily="18" charset="2"/>
              </a:rPr>
              <a:t>j</a:t>
            </a:r>
            <a:r>
              <a:rPr lang="en-US" altLang="en-US">
                <a:latin typeface="Arial" panose="020B0604020202020204" pitchFamily="34" charset="0"/>
                <a:sym typeface="Symbol" panose="05050102010706020507" pitchFamily="18" charset="2"/>
              </a:rPr>
              <a:t> ‘s   (upper bound) </a:t>
            </a:r>
            <a:endParaRPr lang="en-US" altLang="en-US">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6586A5AD-7D70-1697-DAC1-5A5B96EE1016}"/>
              </a:ext>
            </a:extLst>
          </p:cNvPr>
          <p:cNvSpPr>
            <a:spLocks noGrp="1"/>
          </p:cNvSpPr>
          <p:nvPr>
            <p:ph type="sldNum" sz="quarter" idx="11"/>
          </p:nvPr>
        </p:nvSpPr>
        <p:spPr/>
        <p:txBody>
          <a:bodyPr/>
          <a:lstStyle/>
          <a:p>
            <a:fld id="{B50A0920-0F50-441F-9581-4939D8CA48C7}" type="slidenum">
              <a:rPr lang="en-US" altLang="en-US"/>
              <a:pPr/>
              <a:t>21</a:t>
            </a:fld>
            <a:endParaRPr lang="en-US" altLang="en-US"/>
          </a:p>
        </p:txBody>
      </p:sp>
      <p:sp>
        <p:nvSpPr>
          <p:cNvPr id="566274" name="Rectangle 2">
            <a:extLst>
              <a:ext uri="{FF2B5EF4-FFF2-40B4-BE49-F238E27FC236}">
                <a16:creationId xmlns:a16="http://schemas.microsoft.com/office/drawing/2014/main" id="{07381E1A-F5F6-4046-CE64-F601852F3D6A}"/>
              </a:ext>
            </a:extLst>
          </p:cNvPr>
          <p:cNvSpPr>
            <a:spLocks noGrp="1" noChangeArrowheads="1"/>
          </p:cNvSpPr>
          <p:nvPr>
            <p:ph type="title"/>
          </p:nvPr>
        </p:nvSpPr>
        <p:spPr/>
        <p:txBody>
          <a:bodyPr/>
          <a:lstStyle/>
          <a:p>
            <a:r>
              <a:rPr lang="en-US" altLang="en-US"/>
              <a:t>Replay Attack</a:t>
            </a:r>
          </a:p>
        </p:txBody>
      </p:sp>
      <p:sp>
        <p:nvSpPr>
          <p:cNvPr id="566275" name="Rectangle 3">
            <a:extLst>
              <a:ext uri="{FF2B5EF4-FFF2-40B4-BE49-F238E27FC236}">
                <a16:creationId xmlns:a16="http://schemas.microsoft.com/office/drawing/2014/main" id="{DCB13FFB-E431-6F94-8D2E-49727A3CB860}"/>
              </a:ext>
            </a:extLst>
          </p:cNvPr>
          <p:cNvSpPr>
            <a:spLocks noGrp="1" noChangeArrowheads="1"/>
          </p:cNvSpPr>
          <p:nvPr>
            <p:ph type="body" idx="1"/>
          </p:nvPr>
        </p:nvSpPr>
        <p:spPr/>
        <p:txBody>
          <a:bodyPr/>
          <a:lstStyle/>
          <a:p>
            <a:r>
              <a:rPr lang="en-US" altLang="en-US"/>
              <a:t>Eve can listen in and impersonate Alice later</a:t>
            </a:r>
          </a:p>
          <a:p>
            <a:pPr>
              <a:buFontTx/>
              <a:buNone/>
            </a:pPr>
            <a:endParaRPr lang="en-US" altLang="en-US"/>
          </a:p>
          <a:p>
            <a:pPr>
              <a:buFontTx/>
              <a:buNone/>
            </a:pPr>
            <a:endParaRPr lang="en-US" altLang="en-US"/>
          </a:p>
          <a:p>
            <a:pPr>
              <a:buFontTx/>
              <a:buNone/>
            </a:pPr>
            <a:r>
              <a:rPr lang="en-US" altLang="en-US"/>
              <a:t>             Alice                                            Bob</a:t>
            </a:r>
          </a:p>
          <a:p>
            <a:pPr>
              <a:buFontTx/>
              <a:buNone/>
            </a:pPr>
            <a:r>
              <a:rPr lang="en-US" altLang="en-US"/>
              <a:t> </a:t>
            </a:r>
          </a:p>
          <a:p>
            <a:pPr>
              <a:buFontTx/>
              <a:buNone/>
            </a:pPr>
            <a:r>
              <a:rPr lang="en-US" altLang="en-US"/>
              <a:t>             Eve</a:t>
            </a:r>
          </a:p>
        </p:txBody>
      </p:sp>
      <p:sp>
        <p:nvSpPr>
          <p:cNvPr id="566276" name="AutoShape 4">
            <a:extLst>
              <a:ext uri="{FF2B5EF4-FFF2-40B4-BE49-F238E27FC236}">
                <a16:creationId xmlns:a16="http://schemas.microsoft.com/office/drawing/2014/main" id="{4DE5F40C-E2E1-A75C-977A-1872E8CF91C7}"/>
              </a:ext>
            </a:extLst>
          </p:cNvPr>
          <p:cNvSpPr>
            <a:spLocks noChangeArrowheads="1"/>
          </p:cNvSpPr>
          <p:nvPr/>
        </p:nvSpPr>
        <p:spPr bwMode="auto">
          <a:xfrm>
            <a:off x="4419600" y="3276600"/>
            <a:ext cx="3810000" cy="152400"/>
          </a:xfrm>
          <a:prstGeom prst="rightArrow">
            <a:avLst>
              <a:gd name="adj1" fmla="val 50000"/>
              <a:gd name="adj2" fmla="val 6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“I am Alice”, x, E(x, k)</a:t>
            </a:r>
          </a:p>
        </p:txBody>
      </p:sp>
      <p:sp>
        <p:nvSpPr>
          <p:cNvPr id="566277" name="AutoShape 5">
            <a:extLst>
              <a:ext uri="{FF2B5EF4-FFF2-40B4-BE49-F238E27FC236}">
                <a16:creationId xmlns:a16="http://schemas.microsoft.com/office/drawing/2014/main" id="{B546E4CE-9380-A568-9B5B-C3B701CB50EC}"/>
              </a:ext>
            </a:extLst>
          </p:cNvPr>
          <p:cNvSpPr>
            <a:spLocks noChangeArrowheads="1"/>
          </p:cNvSpPr>
          <p:nvPr/>
        </p:nvSpPr>
        <p:spPr bwMode="auto">
          <a:xfrm rot="20809647">
            <a:off x="4419600" y="3886200"/>
            <a:ext cx="3810000" cy="152400"/>
          </a:xfrm>
          <a:prstGeom prst="rightArrow">
            <a:avLst>
              <a:gd name="adj1" fmla="val 50000"/>
              <a:gd name="adj2" fmla="val 6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“I am Alice”, x, E(x)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543D84D3-602B-3A07-E105-3DF307E1F298}"/>
              </a:ext>
            </a:extLst>
          </p:cNvPr>
          <p:cNvSpPr>
            <a:spLocks noGrp="1"/>
          </p:cNvSpPr>
          <p:nvPr>
            <p:ph type="sldNum" sz="quarter" idx="11"/>
          </p:nvPr>
        </p:nvSpPr>
        <p:spPr/>
        <p:txBody>
          <a:bodyPr/>
          <a:lstStyle/>
          <a:p>
            <a:fld id="{FA520E62-12DC-4B5B-8AFE-558A57E53A0F}" type="slidenum">
              <a:rPr lang="en-US" altLang="en-US"/>
              <a:pPr/>
              <a:t>22</a:t>
            </a:fld>
            <a:endParaRPr lang="en-US" altLang="en-US"/>
          </a:p>
        </p:txBody>
      </p:sp>
      <p:sp>
        <p:nvSpPr>
          <p:cNvPr id="568322" name="Rectangle 2">
            <a:extLst>
              <a:ext uri="{FF2B5EF4-FFF2-40B4-BE49-F238E27FC236}">
                <a16:creationId xmlns:a16="http://schemas.microsoft.com/office/drawing/2014/main" id="{2A284913-3AB0-81B2-C597-E87E9EE6CB9C}"/>
              </a:ext>
            </a:extLst>
          </p:cNvPr>
          <p:cNvSpPr>
            <a:spLocks noGrp="1" noChangeArrowheads="1"/>
          </p:cNvSpPr>
          <p:nvPr>
            <p:ph type="title"/>
          </p:nvPr>
        </p:nvSpPr>
        <p:spPr/>
        <p:txBody>
          <a:bodyPr/>
          <a:lstStyle/>
          <a:p>
            <a:r>
              <a:rPr lang="en-US" altLang="en-US"/>
              <a:t>Preventing Replay Attacks</a:t>
            </a:r>
          </a:p>
        </p:txBody>
      </p:sp>
      <p:sp>
        <p:nvSpPr>
          <p:cNvPr id="568323" name="Rectangle 3">
            <a:extLst>
              <a:ext uri="{FF2B5EF4-FFF2-40B4-BE49-F238E27FC236}">
                <a16:creationId xmlns:a16="http://schemas.microsoft.com/office/drawing/2014/main" id="{EB63CBCD-9FCA-5E60-5990-78DDFB72146F}"/>
              </a:ext>
            </a:extLst>
          </p:cNvPr>
          <p:cNvSpPr>
            <a:spLocks noGrp="1" noChangeArrowheads="1"/>
          </p:cNvSpPr>
          <p:nvPr>
            <p:ph type="body" idx="1"/>
          </p:nvPr>
        </p:nvSpPr>
        <p:spPr/>
        <p:txBody>
          <a:bodyPr/>
          <a:lstStyle/>
          <a:p>
            <a:r>
              <a:rPr lang="en-US" altLang="en-US"/>
              <a:t>Bob can issue a challenge phrase to Alice</a:t>
            </a:r>
          </a:p>
          <a:p>
            <a:endParaRPr lang="en-US" altLang="en-US"/>
          </a:p>
          <a:p>
            <a:endParaRPr lang="en-US" altLang="en-US"/>
          </a:p>
          <a:p>
            <a:endParaRPr lang="en-US" altLang="en-US"/>
          </a:p>
          <a:p>
            <a:pPr>
              <a:buFontTx/>
              <a:buNone/>
            </a:pPr>
            <a:r>
              <a:rPr lang="en-US" altLang="en-US"/>
              <a:t>    Alice                                                                Bob</a:t>
            </a:r>
          </a:p>
        </p:txBody>
      </p:sp>
      <p:sp>
        <p:nvSpPr>
          <p:cNvPr id="568324" name="AutoShape 4">
            <a:extLst>
              <a:ext uri="{FF2B5EF4-FFF2-40B4-BE49-F238E27FC236}">
                <a16:creationId xmlns:a16="http://schemas.microsoft.com/office/drawing/2014/main" id="{5EAD27A7-7ECB-D57D-8FC4-AB0FD2EF1A35}"/>
              </a:ext>
            </a:extLst>
          </p:cNvPr>
          <p:cNvSpPr>
            <a:spLocks noChangeArrowheads="1"/>
          </p:cNvSpPr>
          <p:nvPr/>
        </p:nvSpPr>
        <p:spPr bwMode="auto">
          <a:xfrm>
            <a:off x="4343400" y="2895600"/>
            <a:ext cx="3810000" cy="152400"/>
          </a:xfrm>
          <a:prstGeom prst="rightArrow">
            <a:avLst>
              <a:gd name="adj1" fmla="val 50000"/>
              <a:gd name="adj2" fmla="val 6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“I am Alice”</a:t>
            </a:r>
          </a:p>
        </p:txBody>
      </p:sp>
      <p:sp>
        <p:nvSpPr>
          <p:cNvPr id="568325" name="AutoShape 5">
            <a:extLst>
              <a:ext uri="{FF2B5EF4-FFF2-40B4-BE49-F238E27FC236}">
                <a16:creationId xmlns:a16="http://schemas.microsoft.com/office/drawing/2014/main" id="{E306DB6E-2BDC-8C34-1D99-9CB5CCBACE92}"/>
              </a:ext>
            </a:extLst>
          </p:cNvPr>
          <p:cNvSpPr>
            <a:spLocks noChangeArrowheads="1"/>
          </p:cNvSpPr>
          <p:nvPr/>
        </p:nvSpPr>
        <p:spPr bwMode="auto">
          <a:xfrm>
            <a:off x="4343400" y="4495800"/>
            <a:ext cx="3810000" cy="152400"/>
          </a:xfrm>
          <a:prstGeom prst="rightArrow">
            <a:avLst>
              <a:gd name="adj1" fmla="val 50000"/>
              <a:gd name="adj2" fmla="val 6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E(x, k)</a:t>
            </a:r>
          </a:p>
        </p:txBody>
      </p:sp>
      <p:sp>
        <p:nvSpPr>
          <p:cNvPr id="568326" name="AutoShape 6">
            <a:extLst>
              <a:ext uri="{FF2B5EF4-FFF2-40B4-BE49-F238E27FC236}">
                <a16:creationId xmlns:a16="http://schemas.microsoft.com/office/drawing/2014/main" id="{1449580C-9913-1598-0AA7-F20CE72E1960}"/>
              </a:ext>
            </a:extLst>
          </p:cNvPr>
          <p:cNvSpPr>
            <a:spLocks noChangeArrowheads="1"/>
          </p:cNvSpPr>
          <p:nvPr/>
        </p:nvSpPr>
        <p:spPr bwMode="auto">
          <a:xfrm>
            <a:off x="4343400" y="3733800"/>
            <a:ext cx="3810000" cy="152400"/>
          </a:xfrm>
          <a:prstGeom prst="leftArrow">
            <a:avLst>
              <a:gd name="adj1" fmla="val 50000"/>
              <a:gd name="adj2" fmla="val 6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a:p>
            <a:pPr algn="ctr"/>
            <a:r>
              <a:rPr lang="en-US" altLang="en-US"/>
              <a:t>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9679-0575-764B-34C5-1F90A43B0DA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Thank you</a:t>
            </a:r>
          </a:p>
        </p:txBody>
      </p:sp>
      <p:pic>
        <p:nvPicPr>
          <p:cNvPr id="5" name="Content Placeholder 4" descr="A qr code on a white background&#10;&#10;Description automatically generated">
            <a:extLst>
              <a:ext uri="{FF2B5EF4-FFF2-40B4-BE49-F238E27FC236}">
                <a16:creationId xmlns:a16="http://schemas.microsoft.com/office/drawing/2014/main" id="{6F0EE7F5-AD9C-89ED-BD46-A3B96E3FB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510" y="467208"/>
            <a:ext cx="5923584" cy="5923584"/>
          </a:xfrm>
          <a:prstGeom prst="rect">
            <a:avLst/>
          </a:prstGeom>
        </p:spPr>
      </p:pic>
      <p:pic>
        <p:nvPicPr>
          <p:cNvPr id="3" name="Picture 2" descr="A colorful logo with a white background&#10;&#10;Description automatically generated">
            <a:extLst>
              <a:ext uri="{FF2B5EF4-FFF2-40B4-BE49-F238E27FC236}">
                <a16:creationId xmlns:a16="http://schemas.microsoft.com/office/drawing/2014/main" id="{93EAA8B0-7E87-C804-ED66-DA36517072CD}"/>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17342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DF3-EED2-D0AA-986B-678F63E3505E}"/>
              </a:ext>
            </a:extLst>
          </p:cNvPr>
          <p:cNvSpPr>
            <a:spLocks noGrp="1"/>
          </p:cNvSpPr>
          <p:nvPr>
            <p:ph type="title"/>
          </p:nvPr>
        </p:nvSpPr>
        <p:spPr/>
        <p:txBody>
          <a:bodyPr/>
          <a:lstStyle/>
          <a:p>
            <a:r>
              <a:rPr lang="en-US" dirty="0"/>
              <a:t>Cryptographic Based Threat Techniques</a:t>
            </a:r>
            <a:endParaRPr lang="en-IN" dirty="0"/>
          </a:p>
        </p:txBody>
      </p:sp>
      <p:sp>
        <p:nvSpPr>
          <p:cNvPr id="4" name="Content Placeholder 3">
            <a:extLst>
              <a:ext uri="{FF2B5EF4-FFF2-40B4-BE49-F238E27FC236}">
                <a16:creationId xmlns:a16="http://schemas.microsoft.com/office/drawing/2014/main" id="{A1C4B2DF-42F0-FE20-140F-32DCBB30DE23}"/>
              </a:ext>
            </a:extLst>
          </p:cNvPr>
          <p:cNvSpPr>
            <a:spLocks noGrp="1"/>
          </p:cNvSpPr>
          <p:nvPr>
            <p:ph idx="1"/>
          </p:nvPr>
        </p:nvSpPr>
        <p:spPr>
          <a:xfrm>
            <a:off x="838200"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IN" sz="2000" b="1" dirty="0"/>
              <a:t>Brute Force Attack</a:t>
            </a:r>
            <a:endParaRPr lang="en-IN" sz="3200" dirty="0"/>
          </a:p>
        </p:txBody>
      </p:sp>
      <p:sp>
        <p:nvSpPr>
          <p:cNvPr id="3" name="Content Placeholder 3">
            <a:extLst>
              <a:ext uri="{FF2B5EF4-FFF2-40B4-BE49-F238E27FC236}">
                <a16:creationId xmlns:a16="http://schemas.microsoft.com/office/drawing/2014/main" id="{DFECAF76-AB1A-9DD0-EA19-3BEFEE6F263D}"/>
              </a:ext>
            </a:extLst>
          </p:cNvPr>
          <p:cNvSpPr txBox="1">
            <a:spLocks/>
          </p:cNvSpPr>
          <p:nvPr/>
        </p:nvSpPr>
        <p:spPr>
          <a:xfrm>
            <a:off x="3881718"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 Cryptanalysis</a:t>
            </a:r>
            <a:endParaRPr lang="en-IN" sz="3200" dirty="0"/>
          </a:p>
        </p:txBody>
      </p:sp>
      <p:sp>
        <p:nvSpPr>
          <p:cNvPr id="5" name="Content Placeholder 3">
            <a:extLst>
              <a:ext uri="{FF2B5EF4-FFF2-40B4-BE49-F238E27FC236}">
                <a16:creationId xmlns:a16="http://schemas.microsoft.com/office/drawing/2014/main" id="{4644A4AD-CA92-DC90-2E42-70DFD02AC4C9}"/>
              </a:ext>
            </a:extLst>
          </p:cNvPr>
          <p:cNvSpPr txBox="1">
            <a:spLocks/>
          </p:cNvSpPr>
          <p:nvPr/>
        </p:nvSpPr>
        <p:spPr>
          <a:xfrm>
            <a:off x="6925236"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Side-Channel Attacks</a:t>
            </a:r>
            <a:endParaRPr lang="en-IN" sz="3200" dirty="0"/>
          </a:p>
        </p:txBody>
      </p:sp>
      <p:sp>
        <p:nvSpPr>
          <p:cNvPr id="6" name="Content Placeholder 3">
            <a:extLst>
              <a:ext uri="{FF2B5EF4-FFF2-40B4-BE49-F238E27FC236}">
                <a16:creationId xmlns:a16="http://schemas.microsoft.com/office/drawing/2014/main" id="{C7F304DA-2B8B-3CF5-5345-C04871428A6A}"/>
              </a:ext>
            </a:extLst>
          </p:cNvPr>
          <p:cNvSpPr txBox="1">
            <a:spLocks/>
          </p:cNvSpPr>
          <p:nvPr/>
        </p:nvSpPr>
        <p:spPr>
          <a:xfrm>
            <a:off x="2451848" y="2824816"/>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Birthday Attack</a:t>
            </a:r>
            <a:endParaRPr lang="en-IN" sz="3200" dirty="0"/>
          </a:p>
        </p:txBody>
      </p:sp>
      <p:sp>
        <p:nvSpPr>
          <p:cNvPr id="7" name="Content Placeholder 3">
            <a:extLst>
              <a:ext uri="{FF2B5EF4-FFF2-40B4-BE49-F238E27FC236}">
                <a16:creationId xmlns:a16="http://schemas.microsoft.com/office/drawing/2014/main" id="{9BB92F99-B244-6443-F2C6-C0A7E7DCB554}"/>
              </a:ext>
            </a:extLst>
          </p:cNvPr>
          <p:cNvSpPr txBox="1">
            <a:spLocks/>
          </p:cNvSpPr>
          <p:nvPr/>
        </p:nvSpPr>
        <p:spPr>
          <a:xfrm>
            <a:off x="5813613" y="28289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 Replay Attack</a:t>
            </a:r>
            <a:endParaRPr lang="en-IN" sz="3200" dirty="0"/>
          </a:p>
        </p:txBody>
      </p:sp>
    </p:spTree>
    <p:extLst>
      <p:ext uri="{BB962C8B-B14F-4D97-AF65-F5344CB8AC3E}">
        <p14:creationId xmlns:p14="http://schemas.microsoft.com/office/powerpoint/2010/main" val="8458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326FC-34D6-2505-5424-EED2BE41EC2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IN" sz="2800" b="1" dirty="0">
                <a:highlight>
                  <a:srgbClr val="FFFF00"/>
                </a:highlight>
              </a:rPr>
              <a:t>Brute Force Attack</a:t>
            </a:r>
            <a:endParaRPr lang="en-IN" sz="4000" dirty="0">
              <a:highlight>
                <a:srgbClr val="FFFF00"/>
              </a:highlight>
            </a:endParaRPr>
          </a:p>
        </p:txBody>
      </p:sp>
      <p:pic>
        <p:nvPicPr>
          <p:cNvPr id="3" name="Picture 2" descr="A colorful logo with a white background&#10;&#10;Description automatically generated">
            <a:extLst>
              <a:ext uri="{FF2B5EF4-FFF2-40B4-BE49-F238E27FC236}">
                <a16:creationId xmlns:a16="http://schemas.microsoft.com/office/drawing/2014/main" id="{4F035B38-91A4-9A0B-3FF1-8978BF764D65}"/>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679890" y="6101055"/>
            <a:ext cx="478301" cy="756945"/>
          </a:xfrm>
          <a:prstGeom prst="rect">
            <a:avLst/>
          </a:prstGeom>
        </p:spPr>
      </p:pic>
      <p:pic>
        <p:nvPicPr>
          <p:cNvPr id="8" name="Content Placeholder 7" descr="A screenshot of a computer&#10;&#10;Description automatically generated">
            <a:extLst>
              <a:ext uri="{FF2B5EF4-FFF2-40B4-BE49-F238E27FC236}">
                <a16:creationId xmlns:a16="http://schemas.microsoft.com/office/drawing/2014/main" id="{79773CCD-7D4A-7E4F-520B-F9D9B7C99E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1521" y="1825625"/>
            <a:ext cx="7748958" cy="4351338"/>
          </a:xfrm>
        </p:spPr>
      </p:pic>
    </p:spTree>
    <p:extLst>
      <p:ext uri="{BB962C8B-B14F-4D97-AF65-F5344CB8AC3E}">
        <p14:creationId xmlns:p14="http://schemas.microsoft.com/office/powerpoint/2010/main" val="351838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33748A1-217C-0243-5981-330BF1ACB2E9}"/>
              </a:ext>
            </a:extLst>
          </p:cNvPr>
          <p:cNvSpPr>
            <a:spLocks noGrp="1"/>
          </p:cNvSpPr>
          <p:nvPr>
            <p:ph type="title"/>
          </p:nvPr>
        </p:nvSpPr>
        <p:spPr/>
        <p:txBody>
          <a:bodyPr/>
          <a:lstStyle/>
          <a:p>
            <a:r>
              <a:rPr lang="en-US" altLang="en-US"/>
              <a:t>Introduction</a:t>
            </a:r>
          </a:p>
        </p:txBody>
      </p:sp>
      <p:sp>
        <p:nvSpPr>
          <p:cNvPr id="7171" name="Content Placeholder 2">
            <a:extLst>
              <a:ext uri="{FF2B5EF4-FFF2-40B4-BE49-F238E27FC236}">
                <a16:creationId xmlns:a16="http://schemas.microsoft.com/office/drawing/2014/main" id="{AF60F69F-F82C-EA6B-6163-5C9CEBADFA49}"/>
              </a:ext>
            </a:extLst>
          </p:cNvPr>
          <p:cNvSpPr>
            <a:spLocks noGrp="1"/>
          </p:cNvSpPr>
          <p:nvPr>
            <p:ph idx="1"/>
          </p:nvPr>
        </p:nvSpPr>
        <p:spPr/>
        <p:txBody>
          <a:bodyPr/>
          <a:lstStyle/>
          <a:p>
            <a:r>
              <a:rPr lang="en-US" altLang="en-US" sz="2000" dirty="0"/>
              <a:t>A Brute Force Attack is a method used by attackers to gain unauthorized access to a system, account, or encrypted data by systematically trying all possible combinations of passwords, encryption keys, or credentials until the correct one is found. The attacker exhausts all potential options without relying on any specific knowledge of the target credentials. It is a time-consuming process but can be very effective if the target uses weak or simple passwords.</a:t>
            </a:r>
            <a:endParaRPr lang="en-US" altLang="en-US" sz="1600" dirty="0"/>
          </a:p>
        </p:txBody>
      </p:sp>
      <p:pic>
        <p:nvPicPr>
          <p:cNvPr id="2" name="Picture 1" descr="A colorful logo with a white background&#10;&#10;Description automatically generated">
            <a:extLst>
              <a:ext uri="{FF2B5EF4-FFF2-40B4-BE49-F238E27FC236}">
                <a16:creationId xmlns:a16="http://schemas.microsoft.com/office/drawing/2014/main" id="{3569A9E3-77B2-23F3-8802-99FA6ABC68F8}"/>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679890" y="6101055"/>
            <a:ext cx="478301" cy="756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880D4EC-9063-233B-BDD8-E9A2080CD680}"/>
              </a:ext>
            </a:extLst>
          </p:cNvPr>
          <p:cNvSpPr>
            <a:spLocks noGrp="1"/>
          </p:cNvSpPr>
          <p:nvPr>
            <p:ph type="title"/>
          </p:nvPr>
        </p:nvSpPr>
        <p:spPr/>
        <p:txBody>
          <a:bodyPr/>
          <a:lstStyle/>
          <a:p>
            <a:r>
              <a:rPr lang="en-US" b="1" dirty="0"/>
              <a:t>Types of Brute Force Attacks</a:t>
            </a:r>
            <a:r>
              <a:rPr lang="en-US" dirty="0"/>
              <a:t>:</a:t>
            </a:r>
            <a:endParaRPr lang="en-US" altLang="en-US" dirty="0"/>
          </a:p>
        </p:txBody>
      </p:sp>
      <p:pic>
        <p:nvPicPr>
          <p:cNvPr id="2" name="Picture 1" descr="A colorful logo with a white background&#10;&#10;Description automatically generated">
            <a:extLst>
              <a:ext uri="{FF2B5EF4-FFF2-40B4-BE49-F238E27FC236}">
                <a16:creationId xmlns:a16="http://schemas.microsoft.com/office/drawing/2014/main" id="{A97D611B-CCC7-C15D-E9EE-1300287697C3}"/>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679890" y="6101055"/>
            <a:ext cx="478301" cy="756945"/>
          </a:xfrm>
          <a:prstGeom prst="rect">
            <a:avLst/>
          </a:prstGeom>
        </p:spPr>
      </p:pic>
      <p:sp>
        <p:nvSpPr>
          <p:cNvPr id="4" name="Content Placeholder 3">
            <a:extLst>
              <a:ext uri="{FF2B5EF4-FFF2-40B4-BE49-F238E27FC236}">
                <a16:creationId xmlns:a16="http://schemas.microsoft.com/office/drawing/2014/main" id="{F7512A50-47D0-5AB3-6D63-31A182E3AF66}"/>
              </a:ext>
            </a:extLst>
          </p:cNvPr>
          <p:cNvSpPr>
            <a:spLocks noGrp="1"/>
          </p:cNvSpPr>
          <p:nvPr>
            <p:ph idx="1"/>
          </p:nvPr>
        </p:nvSpPr>
        <p:spPr/>
        <p:txBody>
          <a:bodyPr>
            <a:normAutofit fontScale="85000" lnSpcReduction="20000"/>
          </a:bodyPr>
          <a:lstStyle/>
          <a:p>
            <a:pPr marL="0" indent="0">
              <a:buNone/>
            </a:pPr>
            <a:endParaRPr lang="en-US" b="1" dirty="0"/>
          </a:p>
          <a:p>
            <a:pPr>
              <a:buFont typeface="+mj-lt"/>
              <a:buAutoNum type="arabicPeriod"/>
            </a:pPr>
            <a:r>
              <a:rPr lang="en-US" b="1" dirty="0"/>
              <a:t>Simple Brute Force Attack</a:t>
            </a:r>
            <a:r>
              <a:rPr lang="en-US" dirty="0"/>
              <a:t>:</a:t>
            </a:r>
          </a:p>
          <a:p>
            <a:pPr marL="742950" lvl="1" indent="-285750">
              <a:buFont typeface="+mj-lt"/>
              <a:buAutoNum type="arabicPeriod"/>
            </a:pPr>
            <a:r>
              <a:rPr lang="en-US" dirty="0"/>
              <a:t>Involves attempting every possible combination of characters until the right password or key is found.</a:t>
            </a:r>
          </a:p>
          <a:p>
            <a:pPr>
              <a:buFont typeface="+mj-lt"/>
              <a:buAutoNum type="arabicPeriod"/>
            </a:pPr>
            <a:r>
              <a:rPr lang="en-US" b="1" dirty="0"/>
              <a:t>Dictionary Attack</a:t>
            </a:r>
            <a:r>
              <a:rPr lang="en-US" dirty="0"/>
              <a:t>:</a:t>
            </a:r>
          </a:p>
          <a:p>
            <a:pPr marL="742950" lvl="1" indent="-285750">
              <a:buFont typeface="+mj-lt"/>
              <a:buAutoNum type="arabicPeriod"/>
            </a:pPr>
            <a:r>
              <a:rPr lang="en-US" dirty="0"/>
              <a:t>Instead of trying all possible combinations, attackers use a precompiled list of likely passwords (called a dictionary) to guess the correct one.</a:t>
            </a:r>
          </a:p>
          <a:p>
            <a:pPr>
              <a:buFont typeface="+mj-lt"/>
              <a:buAutoNum type="arabicPeriod"/>
            </a:pPr>
            <a:r>
              <a:rPr lang="en-US" b="1" dirty="0"/>
              <a:t>Hybrid Brute Force Attack</a:t>
            </a:r>
            <a:r>
              <a:rPr lang="en-US" dirty="0"/>
              <a:t>:</a:t>
            </a:r>
          </a:p>
          <a:p>
            <a:pPr marL="742950" lvl="1" indent="-285750">
              <a:buFont typeface="+mj-lt"/>
              <a:buAutoNum type="arabicPeriod"/>
            </a:pPr>
            <a:r>
              <a:rPr lang="en-US" dirty="0"/>
              <a:t>A combination of dictionary and brute force methods. It uses a dictionary to guess passwords and then tries variations (e.g., adding numbers or symbols).</a:t>
            </a:r>
          </a:p>
          <a:p>
            <a:pPr>
              <a:buFont typeface="+mj-lt"/>
              <a:buAutoNum type="arabicPeriod"/>
            </a:pPr>
            <a:r>
              <a:rPr lang="en-US" b="1" dirty="0"/>
              <a:t>Credential Stuffing</a:t>
            </a:r>
            <a:r>
              <a:rPr lang="en-US" dirty="0"/>
              <a:t>:</a:t>
            </a:r>
          </a:p>
          <a:p>
            <a:pPr marL="742950" lvl="1" indent="-285750">
              <a:buFont typeface="+mj-lt"/>
              <a:buAutoNum type="arabicPeriod"/>
            </a:pPr>
            <a:r>
              <a:rPr lang="en-US" dirty="0"/>
              <a:t>This method involves using a list of previously breached username/password combinations to try and gain access to other accounts, exploiting the habit of password reuse.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880D4EC-9063-233B-BDD8-E9A2080CD680}"/>
              </a:ext>
            </a:extLst>
          </p:cNvPr>
          <p:cNvSpPr>
            <a:spLocks noGrp="1"/>
          </p:cNvSpPr>
          <p:nvPr>
            <p:ph type="title"/>
          </p:nvPr>
        </p:nvSpPr>
        <p:spPr/>
        <p:txBody>
          <a:bodyPr/>
          <a:lstStyle/>
          <a:p>
            <a:r>
              <a:rPr lang="en-US" b="1" dirty="0"/>
              <a:t>Types of Brute Force Attacks</a:t>
            </a:r>
            <a:r>
              <a:rPr lang="en-US" dirty="0"/>
              <a:t>:</a:t>
            </a:r>
            <a:endParaRPr lang="en-US" altLang="en-US" dirty="0"/>
          </a:p>
        </p:txBody>
      </p:sp>
      <p:pic>
        <p:nvPicPr>
          <p:cNvPr id="2" name="Picture 1" descr="A colorful logo with a white background&#10;&#10;Description automatically generated">
            <a:extLst>
              <a:ext uri="{FF2B5EF4-FFF2-40B4-BE49-F238E27FC236}">
                <a16:creationId xmlns:a16="http://schemas.microsoft.com/office/drawing/2014/main" id="{A97D611B-CCC7-C15D-E9EE-1300287697C3}"/>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679890" y="6101055"/>
            <a:ext cx="478301" cy="756945"/>
          </a:xfrm>
          <a:prstGeom prst="rect">
            <a:avLst/>
          </a:prstGeom>
        </p:spPr>
      </p:pic>
      <p:sp>
        <p:nvSpPr>
          <p:cNvPr id="4" name="Content Placeholder 3">
            <a:extLst>
              <a:ext uri="{FF2B5EF4-FFF2-40B4-BE49-F238E27FC236}">
                <a16:creationId xmlns:a16="http://schemas.microsoft.com/office/drawing/2014/main" id="{F7512A50-47D0-5AB3-6D63-31A182E3AF66}"/>
              </a:ext>
            </a:extLst>
          </p:cNvPr>
          <p:cNvSpPr>
            <a:spLocks noGrp="1"/>
          </p:cNvSpPr>
          <p:nvPr>
            <p:ph idx="1"/>
          </p:nvPr>
        </p:nvSpPr>
        <p:spPr/>
        <p:txBody>
          <a:bodyPr>
            <a:normAutofit fontScale="85000" lnSpcReduction="20000"/>
          </a:bodyPr>
          <a:lstStyle/>
          <a:p>
            <a:pPr marL="0" indent="0">
              <a:buNone/>
            </a:pPr>
            <a:endParaRPr lang="en-US" b="1" dirty="0"/>
          </a:p>
          <a:p>
            <a:pPr>
              <a:buFont typeface="+mj-lt"/>
              <a:buAutoNum type="arabicPeriod"/>
            </a:pPr>
            <a:r>
              <a:rPr lang="en-US" b="1" dirty="0"/>
              <a:t>Simple Brute Force Attack</a:t>
            </a:r>
            <a:r>
              <a:rPr lang="en-US" dirty="0"/>
              <a:t>:</a:t>
            </a:r>
          </a:p>
          <a:p>
            <a:pPr marL="742950" lvl="1" indent="-285750">
              <a:buFont typeface="+mj-lt"/>
              <a:buAutoNum type="arabicPeriod"/>
            </a:pPr>
            <a:r>
              <a:rPr lang="en-US" dirty="0"/>
              <a:t>Involves attempting every possible combination of characters until the right password or key is found.</a:t>
            </a:r>
          </a:p>
          <a:p>
            <a:pPr>
              <a:buFont typeface="+mj-lt"/>
              <a:buAutoNum type="arabicPeriod"/>
            </a:pPr>
            <a:r>
              <a:rPr lang="en-US" b="1" dirty="0"/>
              <a:t>Dictionary Attack</a:t>
            </a:r>
            <a:r>
              <a:rPr lang="en-US" dirty="0"/>
              <a:t>:</a:t>
            </a:r>
          </a:p>
          <a:p>
            <a:pPr marL="742950" lvl="1" indent="-285750">
              <a:buFont typeface="+mj-lt"/>
              <a:buAutoNum type="arabicPeriod"/>
            </a:pPr>
            <a:r>
              <a:rPr lang="en-US" dirty="0"/>
              <a:t>Instead of trying all possible combinations, attackers use a precompiled list of likely passwords (called a dictionary) to guess the correct one.</a:t>
            </a:r>
          </a:p>
          <a:p>
            <a:pPr>
              <a:buFont typeface="+mj-lt"/>
              <a:buAutoNum type="arabicPeriod"/>
            </a:pPr>
            <a:r>
              <a:rPr lang="en-US" b="1" dirty="0"/>
              <a:t>Hybrid Brute Force Attack</a:t>
            </a:r>
            <a:r>
              <a:rPr lang="en-US" dirty="0"/>
              <a:t>:</a:t>
            </a:r>
          </a:p>
          <a:p>
            <a:pPr marL="742950" lvl="1" indent="-285750">
              <a:buFont typeface="+mj-lt"/>
              <a:buAutoNum type="arabicPeriod"/>
            </a:pPr>
            <a:r>
              <a:rPr lang="en-US" dirty="0"/>
              <a:t>A combination of dictionary and brute force methods. It uses a dictionary to guess passwords and then tries variations (e.g., adding numbers or symbols).</a:t>
            </a:r>
          </a:p>
          <a:p>
            <a:pPr>
              <a:buFont typeface="+mj-lt"/>
              <a:buAutoNum type="arabicPeriod"/>
            </a:pPr>
            <a:r>
              <a:rPr lang="en-US" b="1" dirty="0"/>
              <a:t>Credential Stuffing</a:t>
            </a:r>
            <a:r>
              <a:rPr lang="en-US" dirty="0"/>
              <a:t>:</a:t>
            </a:r>
          </a:p>
          <a:p>
            <a:pPr marL="742950" lvl="1" indent="-285750">
              <a:buFont typeface="+mj-lt"/>
              <a:buAutoNum type="arabicPeriod"/>
            </a:pPr>
            <a:r>
              <a:rPr lang="en-US" dirty="0"/>
              <a:t>This method involves using a list of previously breached username/password combinations to try and gain access to other accounts, exploiting the habit of password reuse.</a:t>
            </a:r>
          </a:p>
          <a:p>
            <a:endParaRPr lang="en-IN" dirty="0"/>
          </a:p>
        </p:txBody>
      </p:sp>
    </p:spTree>
    <p:extLst>
      <p:ext uri="{BB962C8B-B14F-4D97-AF65-F5344CB8AC3E}">
        <p14:creationId xmlns:p14="http://schemas.microsoft.com/office/powerpoint/2010/main" val="100515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5C907-968B-AA41-DCBC-31451C5CA15A}"/>
              </a:ext>
            </a:extLst>
          </p:cNvPr>
          <p:cNvSpPr>
            <a:spLocks noGrp="1"/>
          </p:cNvSpPr>
          <p:nvPr>
            <p:ph type="title"/>
          </p:nvPr>
        </p:nvSpPr>
        <p:spPr/>
        <p:txBody>
          <a:bodyPr/>
          <a:lstStyle/>
          <a:p>
            <a:r>
              <a:rPr lang="en-US" dirty="0"/>
              <a:t>Tools</a:t>
            </a:r>
            <a:endParaRPr lang="en-IN" dirty="0"/>
          </a:p>
        </p:txBody>
      </p:sp>
      <p:sp>
        <p:nvSpPr>
          <p:cNvPr id="3" name="Content Placeholder 2">
            <a:extLst>
              <a:ext uri="{FF2B5EF4-FFF2-40B4-BE49-F238E27FC236}">
                <a16:creationId xmlns:a16="http://schemas.microsoft.com/office/drawing/2014/main" id="{73198592-F895-67E6-74C8-08AC9EFE9506}"/>
              </a:ext>
            </a:extLst>
          </p:cNvPr>
          <p:cNvSpPr>
            <a:spLocks noGrp="1"/>
          </p:cNvSpPr>
          <p:nvPr>
            <p:ph idx="1"/>
          </p:nvPr>
        </p:nvSpPr>
        <p:spPr/>
        <p:txBody>
          <a:bodyPr>
            <a:normAutofit/>
          </a:bodyPr>
          <a:lstStyle/>
          <a:p>
            <a:r>
              <a:rPr lang="en-US" b="1" dirty="0"/>
              <a:t>Hydra</a:t>
            </a:r>
            <a:r>
              <a:rPr lang="en-US" dirty="0"/>
              <a:t>: Hydra is one of the most widely used tools for performing brute force attacks against network services and protocols. It supports a large number of protocols such as HTTP, SSH, FTP, SMB, and many more.</a:t>
            </a:r>
          </a:p>
          <a:p>
            <a:r>
              <a:rPr lang="en-US" b="1" dirty="0"/>
              <a:t>John the Ripper</a:t>
            </a:r>
            <a:r>
              <a:rPr lang="en-US" dirty="0"/>
              <a:t>: John the Ripper is a powerful password-cracking tool, best known for performing offline brute force and dictionary attacks on password hashes.</a:t>
            </a:r>
          </a:p>
          <a:p>
            <a:r>
              <a:rPr lang="en-US" b="1" dirty="0" err="1"/>
              <a:t>Hashcat</a:t>
            </a:r>
            <a:r>
              <a:rPr lang="en-US" dirty="0"/>
              <a:t>: </a:t>
            </a:r>
            <a:r>
              <a:rPr lang="en-US" dirty="0" err="1"/>
              <a:t>Hashcat</a:t>
            </a:r>
            <a:r>
              <a:rPr lang="en-US" dirty="0"/>
              <a:t> is one of the fastest password-cracking tools due to its ability to leverage GPU acceleration. It can perform both brute force and dictionary attacks on password hashes.</a:t>
            </a:r>
          </a:p>
          <a:p>
            <a:endParaRPr lang="en-IN" dirty="0"/>
          </a:p>
        </p:txBody>
      </p:sp>
    </p:spTree>
    <p:extLst>
      <p:ext uri="{BB962C8B-B14F-4D97-AF65-F5344CB8AC3E}">
        <p14:creationId xmlns:p14="http://schemas.microsoft.com/office/powerpoint/2010/main" val="122212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B1EA-D2A9-C52B-DD63-2FD04F0EB9F4}"/>
              </a:ext>
            </a:extLst>
          </p:cNvPr>
          <p:cNvSpPr>
            <a:spLocks noGrp="1"/>
          </p:cNvSpPr>
          <p:nvPr>
            <p:ph type="title"/>
          </p:nvPr>
        </p:nvSpPr>
        <p:spPr>
          <a:xfrm>
            <a:off x="876693" y="741391"/>
            <a:ext cx="4597747" cy="1616203"/>
          </a:xfrm>
        </p:spPr>
        <p:txBody>
          <a:bodyPr anchor="b">
            <a:normAutofit/>
          </a:bodyPr>
          <a:lstStyle/>
          <a:p>
            <a:r>
              <a:rPr lang="en-US" sz="3200"/>
              <a:t>Hydra</a:t>
            </a:r>
            <a:endParaRPr lang="en-IN" sz="3200"/>
          </a:p>
        </p:txBody>
      </p:sp>
      <p:sp>
        <p:nvSpPr>
          <p:cNvPr id="3" name="Content Placeholder 2">
            <a:extLst>
              <a:ext uri="{FF2B5EF4-FFF2-40B4-BE49-F238E27FC236}">
                <a16:creationId xmlns:a16="http://schemas.microsoft.com/office/drawing/2014/main" id="{658D3609-5143-5820-F24F-D68DA1B64ED2}"/>
              </a:ext>
            </a:extLst>
          </p:cNvPr>
          <p:cNvSpPr>
            <a:spLocks noGrp="1"/>
          </p:cNvSpPr>
          <p:nvPr>
            <p:ph idx="1"/>
          </p:nvPr>
        </p:nvSpPr>
        <p:spPr>
          <a:xfrm>
            <a:off x="876693" y="2533476"/>
            <a:ext cx="4597746" cy="3447832"/>
          </a:xfrm>
        </p:spPr>
        <p:txBody>
          <a:bodyPr anchor="t">
            <a:normAutofit/>
          </a:bodyPr>
          <a:lstStyle/>
          <a:p>
            <a:pPr>
              <a:buFont typeface="Arial" panose="020B0604020202020204" pitchFamily="34" charset="0"/>
              <a:buChar char="•"/>
            </a:pPr>
            <a:r>
              <a:rPr lang="en-US" sz="2000" b="1"/>
              <a:t>Key Features</a:t>
            </a:r>
            <a:r>
              <a:rPr lang="en-US" sz="2000"/>
              <a:t>:</a:t>
            </a:r>
          </a:p>
          <a:p>
            <a:pPr marL="742950" lvl="1" indent="-285750">
              <a:buFont typeface="Arial" panose="020B0604020202020204" pitchFamily="34" charset="0"/>
              <a:buChar char="•"/>
            </a:pPr>
            <a:r>
              <a:rPr lang="en-US" sz="2000"/>
              <a:t>Supports many protocols (HTTP, SSH, FTP, SMTP, etc.).</a:t>
            </a:r>
          </a:p>
          <a:p>
            <a:pPr marL="742950" lvl="1" indent="-285750">
              <a:buFont typeface="Arial" panose="020B0604020202020204" pitchFamily="34" charset="0"/>
              <a:buChar char="•"/>
            </a:pPr>
            <a:r>
              <a:rPr lang="en-US" sz="2000"/>
              <a:t>Modular design allows easy extension.</a:t>
            </a:r>
          </a:p>
          <a:p>
            <a:pPr marL="742950" lvl="1" indent="-285750">
              <a:buFont typeface="Arial" panose="020B0604020202020204" pitchFamily="34" charset="0"/>
              <a:buChar char="•"/>
            </a:pPr>
            <a:r>
              <a:rPr lang="en-US" sz="2000"/>
              <a:t>Fast and highly configurable.</a:t>
            </a:r>
          </a:p>
          <a:p>
            <a:pPr>
              <a:buFont typeface="Arial" panose="020B0604020202020204" pitchFamily="34" charset="0"/>
              <a:buChar char="•"/>
            </a:pPr>
            <a:r>
              <a:rPr lang="en-US" sz="2000" b="1"/>
              <a:t>Use Case</a:t>
            </a:r>
            <a:r>
              <a:rPr lang="en-US" sz="2000"/>
              <a:t>: Network service brute-forcing (e.g., SSH login, web forms, FTP servers).</a:t>
            </a:r>
          </a:p>
          <a:p>
            <a:endParaRPr lang="en-IN" sz="2000"/>
          </a:p>
        </p:txBody>
      </p:sp>
      <p:pic>
        <p:nvPicPr>
          <p:cNvPr id="5" name="Picture 4" descr="A green dragon with black text&#10;&#10;Description automatically generated">
            <a:extLst>
              <a:ext uri="{FF2B5EF4-FFF2-40B4-BE49-F238E27FC236}">
                <a16:creationId xmlns:a16="http://schemas.microsoft.com/office/drawing/2014/main" id="{A8F1D9D9-8A30-7830-021A-99D9A0502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895473"/>
            <a:ext cx="5319062" cy="2991972"/>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697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4712</TotalTime>
  <Words>1527</Words>
  <Application>Microsoft Office PowerPoint</Application>
  <PresentationFormat>Widescreen</PresentationFormat>
  <Paragraphs>169</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Aptos</vt:lpstr>
      <vt:lpstr>Aptos Display</vt:lpstr>
      <vt:lpstr>Arial</vt:lpstr>
      <vt:lpstr>Calibri</vt:lpstr>
      <vt:lpstr>Futura Md BT</vt:lpstr>
      <vt:lpstr>inherit</vt:lpstr>
      <vt:lpstr>Symbol</vt:lpstr>
      <vt:lpstr>Wingdings</vt:lpstr>
      <vt:lpstr>Office Theme</vt:lpstr>
      <vt:lpstr>IT Data Security Lecture Series</vt:lpstr>
      <vt:lpstr>Contents</vt:lpstr>
      <vt:lpstr>Cryptographic Based Threat Techniques</vt:lpstr>
      <vt:lpstr>Brute Force Attack</vt:lpstr>
      <vt:lpstr>Introduction</vt:lpstr>
      <vt:lpstr>Types of Brute Force Attacks:</vt:lpstr>
      <vt:lpstr>Types of Brute Force Attacks:</vt:lpstr>
      <vt:lpstr>Tools</vt:lpstr>
      <vt:lpstr>Hydra</vt:lpstr>
      <vt:lpstr>Tutorial</vt:lpstr>
      <vt:lpstr>How to Perform a Password Spraying Attack with Hydra</vt:lpstr>
      <vt:lpstr>John the Ripper</vt:lpstr>
      <vt:lpstr>John the Ripper</vt:lpstr>
      <vt:lpstr>Stages</vt:lpstr>
      <vt:lpstr>Hashcat</vt:lpstr>
      <vt:lpstr>Hashcat</vt:lpstr>
      <vt:lpstr>Cryptanalysis</vt:lpstr>
      <vt:lpstr>Differential and Linear Cryptanalysis Origins</vt:lpstr>
      <vt:lpstr>Linear Cryptanalysis</vt:lpstr>
      <vt:lpstr>Differential Cryptanalysis</vt:lpstr>
      <vt:lpstr>Replay Attack</vt:lpstr>
      <vt:lpstr>Preventing Replay Attacks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90</cp:revision>
  <dcterms:created xsi:type="dcterms:W3CDTF">2024-09-17T06:03:05Z</dcterms:created>
  <dcterms:modified xsi:type="dcterms:W3CDTF">2024-09-23T04:06:50Z</dcterms:modified>
</cp:coreProperties>
</file>