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71" r:id="rId14"/>
    <p:sldId id="272" r:id="rId15"/>
    <p:sldId id="267" r:id="rId16"/>
    <p:sldId id="268" r:id="rId17"/>
    <p:sldId id="269" r:id="rId18"/>
    <p:sldId id="270" r:id="rId19"/>
  </p:sldIdLst>
  <p:sldSz cx="12192000" cy="6858000"/>
  <p:notesSz cx="6858000" cy="9144000"/>
  <p:embeddedFontLst>
    <p:embeddedFont>
      <p:font typeface="EB Garamond" panose="020F0502020204030204" pitchFamily="2" charset="0"/>
      <p:regular r:id="rId21"/>
      <p:bold r:id="rId22"/>
      <p:italic r:id="rId23"/>
      <p:boldItalic r:id="rId24"/>
    </p:embeddedFont>
    <p:embeddedFont>
      <p:font typeface="Manrope" panose="020B0604020202020204" charset="0"/>
      <p:regular r:id="rId25"/>
      <p:bold r:id="rId26"/>
    </p:embeddedFont>
    <p:embeddedFont>
      <p:font typeface="Noto Sans Symbols"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E7CF7D-A167-4FCA-AC4B-D1C561AB42B9}">
  <a:tblStyle styleId="{EFE7CF7D-A167-4FCA-AC4B-D1C561AB42B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b="off" i="off"/>
      <a:tcStyle>
        <a:tcBdr/>
        <a:fill>
          <a:solidFill>
            <a:srgbClr val="E0E0E0"/>
          </a:solidFill>
        </a:fill>
      </a:tcStyle>
    </a:band1H>
    <a:band2H>
      <a:tcTxStyle b="off" i="off"/>
      <a:tcStyle>
        <a:tcBdr/>
      </a:tcStyle>
    </a:band2H>
    <a:band1V>
      <a:tcTxStyle b="off" i="off"/>
      <a:tcStyle>
        <a:tcBdr/>
        <a:fill>
          <a:solidFill>
            <a:srgbClr val="E0E0E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9cc4d3103_1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319cc4d3103_1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9cc4d3103_1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319cc4d3103_1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19cc4d3103_1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319cc4d3103_1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500"/>
          </a:xfrm>
          <a:prstGeom prst="rect">
            <a:avLst/>
          </a:prstGeom>
          <a:noFill/>
          <a:ln>
            <a:noFill/>
          </a:ln>
        </p:spPr>
      </p:sp>
      <p:sp>
        <p:nvSpPr>
          <p:cNvPr id="68" name="Google Shape;68;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a:spLocks noGrp="1"/>
          </p:cNvSpPr>
          <p:nvPr>
            <p:ph type="ctrTitle"/>
          </p:nvPr>
        </p:nvSpPr>
        <p:spPr>
          <a:xfrm>
            <a:off x="9089074" y="5636662"/>
            <a:ext cx="2749200" cy="714000"/>
          </a:xfrm>
          <a:prstGeom prst="rect">
            <a:avLst/>
          </a:prstGeom>
          <a:noFill/>
          <a:ln>
            <a:noFill/>
          </a:ln>
        </p:spPr>
        <p:txBody>
          <a:bodyPr spcFirstLastPara="1" wrap="square" lIns="91425" tIns="45700" rIns="91425" bIns="45700" anchor="ctr" anchorCtr="0">
            <a:normAutofit/>
          </a:bodyPr>
          <a:lstStyle/>
          <a:p>
            <a:pPr marL="0" marR="0" lvl="0" indent="0" algn="ctr" rtl="0">
              <a:lnSpc>
                <a:spcPct val="150000"/>
              </a:lnSpc>
              <a:spcBef>
                <a:spcPts val="0"/>
              </a:spcBef>
              <a:spcAft>
                <a:spcPts val="0"/>
              </a:spcAft>
              <a:buClr>
                <a:schemeClr val="dk1"/>
              </a:buClr>
              <a:buSzPts val="1800"/>
              <a:buFont typeface="Times New Roman"/>
              <a:buNone/>
            </a:pPr>
            <a:r>
              <a:rPr lang="en-IN" sz="1800" b="1">
                <a:latin typeface="Times New Roman"/>
                <a:ea typeface="Times New Roman"/>
                <a:cs typeface="Times New Roman"/>
                <a:sym typeface="Times New Roman"/>
              </a:rPr>
              <a:t>Mr. Akashdeep Bhardwaj</a:t>
            </a:r>
            <a:endParaRPr sz="1800">
              <a:latin typeface="Times New Roman"/>
              <a:ea typeface="Times New Roman"/>
              <a:cs typeface="Times New Roman"/>
              <a:sym typeface="Times New Roman"/>
            </a:endParaRPr>
          </a:p>
        </p:txBody>
      </p:sp>
      <p:sp>
        <p:nvSpPr>
          <p:cNvPr id="90" name="Google Shape;90;p13"/>
          <p:cNvSpPr txBox="1"/>
          <p:nvPr/>
        </p:nvSpPr>
        <p:spPr>
          <a:xfrm>
            <a:off x="9972123" y="5488781"/>
            <a:ext cx="2151000" cy="448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1800"/>
              <a:buFont typeface="Arial"/>
              <a:buNone/>
            </a:pPr>
            <a:r>
              <a:rPr lang="en-IN" sz="1800" b="1" i="1" u="none" strike="noStrike" cap="none">
                <a:solidFill>
                  <a:schemeClr val="dk1"/>
                </a:solidFill>
                <a:latin typeface="Times New Roman"/>
                <a:ea typeface="Times New Roman"/>
                <a:cs typeface="Times New Roman"/>
                <a:sym typeface="Times New Roman"/>
              </a:rPr>
              <a:t>Mentored  By:</a:t>
            </a:r>
            <a:endParaRPr sz="1800" b="0" i="0" u="none" strike="noStrike" cap="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1726116" y="3149182"/>
            <a:ext cx="8737500" cy="2133000"/>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dk1"/>
              </a:buClr>
              <a:buSzPct val="100000"/>
              <a:buFont typeface="Arial"/>
              <a:buNone/>
            </a:pPr>
            <a:r>
              <a:rPr lang="en-IN" sz="7000" b="1" i="0" u="none" strike="noStrike" cap="none">
                <a:solidFill>
                  <a:schemeClr val="dk1"/>
                </a:solidFill>
                <a:latin typeface="Arial"/>
                <a:ea typeface="Arial"/>
                <a:cs typeface="Arial"/>
                <a:sym typeface="Arial"/>
              </a:rPr>
              <a:t>IP VULNERABILITY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chemeClr val="dk1"/>
              </a:buClr>
              <a:buSzPct val="100000"/>
              <a:buFont typeface="Arial"/>
              <a:buNone/>
            </a:pPr>
            <a:r>
              <a:rPr lang="en-IN" sz="7000" b="1" i="0" u="none" strike="noStrike" cap="none">
                <a:solidFill>
                  <a:schemeClr val="dk1"/>
                </a:solidFill>
                <a:latin typeface="Arial"/>
                <a:ea typeface="Arial"/>
                <a:cs typeface="Arial"/>
                <a:sym typeface="Arial"/>
              </a:rPr>
              <a:t>TRACKER</a:t>
            </a:r>
            <a:endParaRPr sz="1400" b="0" i="0" u="none" strike="noStrike" cap="none">
              <a:solidFill>
                <a:srgbClr val="000000"/>
              </a:solidFill>
              <a:latin typeface="Arial"/>
              <a:ea typeface="Arial"/>
              <a:cs typeface="Arial"/>
              <a:sym typeface="Arial"/>
            </a:endParaRPr>
          </a:p>
        </p:txBody>
      </p:sp>
      <p:sp>
        <p:nvSpPr>
          <p:cNvPr id="92" name="Google Shape;92;p13"/>
          <p:cNvSpPr txBox="1"/>
          <p:nvPr/>
        </p:nvSpPr>
        <p:spPr>
          <a:xfrm>
            <a:off x="4061768" y="246272"/>
            <a:ext cx="4079100" cy="9918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400"/>
              <a:buFont typeface="Times New Roman"/>
              <a:buNone/>
            </a:pPr>
            <a:r>
              <a:rPr lang="en-IN" sz="1400" b="1" i="0" u="none" strike="noStrike" cap="none">
                <a:solidFill>
                  <a:schemeClr val="dk1"/>
                </a:solidFill>
                <a:latin typeface="Times New Roman"/>
                <a:ea typeface="Times New Roman"/>
                <a:cs typeface="Times New Roman"/>
                <a:sym typeface="Times New Roman"/>
              </a:rPr>
              <a:t>School of Computer Science</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Times New Roman"/>
              <a:buNone/>
            </a:pPr>
            <a:r>
              <a:rPr lang="en-IN" sz="1400" b="1" i="0" u="none" strike="noStrike" cap="none">
                <a:solidFill>
                  <a:schemeClr val="dk1"/>
                </a:solidFill>
                <a:latin typeface="Times New Roman"/>
                <a:ea typeface="Times New Roman"/>
                <a:cs typeface="Times New Roman"/>
                <a:sym typeface="Times New Roman"/>
              </a:rPr>
              <a:t>University of Petroleum &amp; Energy Studies</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Times New Roman"/>
              <a:buNone/>
            </a:pPr>
            <a:r>
              <a:rPr lang="en-IN" sz="1400" b="1" i="0" u="none" strike="noStrike" cap="none">
                <a:solidFill>
                  <a:schemeClr val="dk1"/>
                </a:solidFill>
                <a:latin typeface="Times New Roman"/>
                <a:ea typeface="Times New Roman"/>
                <a:cs typeface="Times New Roman"/>
                <a:sym typeface="Times New Roman"/>
              </a:rPr>
              <a:t>Bidholi, Via Prem Nagar, Dehradun, Uttarakhand</a:t>
            </a:r>
            <a:endParaRPr sz="1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Times New Roman"/>
              <a:buNone/>
            </a:pPr>
            <a:r>
              <a:rPr lang="en-IN" sz="1400" b="1" i="0" u="none" strike="noStrike" cap="none">
                <a:solidFill>
                  <a:schemeClr val="dk1"/>
                </a:solidFill>
                <a:latin typeface="Times New Roman"/>
                <a:ea typeface="Times New Roman"/>
                <a:cs typeface="Times New Roman"/>
                <a:sym typeface="Times New Roman"/>
              </a:rPr>
              <a:t>(AUG-DEC 2024)</a:t>
            </a:r>
            <a:endParaRPr sz="1400" b="0" i="0" u="none" strike="noStrike" cap="none">
              <a:solidFill>
                <a:schemeClr val="dk1"/>
              </a:solidFill>
              <a:latin typeface="Times New Roman"/>
              <a:ea typeface="Times New Roman"/>
              <a:cs typeface="Times New Roman"/>
              <a:sym typeface="Times New Roman"/>
            </a:endParaRPr>
          </a:p>
        </p:txBody>
      </p:sp>
      <p:sp>
        <p:nvSpPr>
          <p:cNvPr id="93" name="Google Shape;93;p13"/>
          <p:cNvSpPr txBox="1"/>
          <p:nvPr/>
        </p:nvSpPr>
        <p:spPr>
          <a:xfrm>
            <a:off x="4055318" y="1278574"/>
            <a:ext cx="4092000" cy="7431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600"/>
              <a:buFont typeface="Times New Roman"/>
              <a:buNone/>
            </a:pPr>
            <a:r>
              <a:rPr lang="en-IN" sz="1600" b="1" i="0" u="none" strike="noStrike" cap="none">
                <a:solidFill>
                  <a:schemeClr val="dk1"/>
                </a:solidFill>
                <a:latin typeface="Times New Roman"/>
                <a:ea typeface="Times New Roman"/>
                <a:cs typeface="Times New Roman"/>
                <a:sym typeface="Times New Roman"/>
              </a:rPr>
              <a:t>BACHELOR OF TECHNOLOGY</a:t>
            </a:r>
            <a:r>
              <a:rPr lang="en-IN" sz="1600" b="0" i="0" u="none" strike="noStrike" cap="none">
                <a:solidFill>
                  <a:schemeClr val="dk1"/>
                </a:solidFill>
                <a:latin typeface="Times New Roman"/>
                <a:ea typeface="Times New Roman"/>
                <a:cs typeface="Times New Roman"/>
                <a:sym typeface="Times New Roman"/>
              </a:rPr>
              <a:t> </a:t>
            </a:r>
            <a:r>
              <a:rPr lang="en-IN" sz="1600" b="1" i="0" u="none" strike="noStrike" cap="none">
                <a:solidFill>
                  <a:schemeClr val="dk1"/>
                </a:solidFill>
                <a:latin typeface="Times New Roman"/>
                <a:ea typeface="Times New Roman"/>
                <a:cs typeface="Times New Roman"/>
                <a:sym typeface="Times New Roman"/>
              </a:rPr>
              <a:t>in</a:t>
            </a: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IN" sz="1600" b="1" i="0" u="none" strike="noStrike" cap="none">
                <a:solidFill>
                  <a:schemeClr val="dk1"/>
                </a:solidFill>
                <a:latin typeface="Times New Roman"/>
                <a:ea typeface="Times New Roman"/>
                <a:cs typeface="Times New Roman"/>
                <a:sym typeface="Times New Roman"/>
              </a:rPr>
              <a:t>COMPUTER SCIENCE &amp; ENGINEERING</a:t>
            </a:r>
            <a:endParaRPr sz="1600" b="0" i="0" u="none" strike="noStrike" cap="none">
              <a:solidFill>
                <a:schemeClr val="dk1"/>
              </a:solidFill>
              <a:latin typeface="Times New Roman"/>
              <a:ea typeface="Times New Roman"/>
              <a:cs typeface="Times New Roman"/>
              <a:sym typeface="Times New Roman"/>
            </a:endParaRPr>
          </a:p>
        </p:txBody>
      </p:sp>
      <p:sp>
        <p:nvSpPr>
          <p:cNvPr id="94" name="Google Shape;94;p13"/>
          <p:cNvSpPr txBox="1"/>
          <p:nvPr/>
        </p:nvSpPr>
        <p:spPr>
          <a:xfrm>
            <a:off x="192925" y="5276175"/>
            <a:ext cx="3301200" cy="15345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100"/>
              <a:buFont typeface="Manrope"/>
              <a:buNone/>
            </a:pPr>
            <a:r>
              <a:rPr lang="en-IN" sz="1100" b="1" i="0" u="none" strike="noStrike" cap="none" dirty="0">
                <a:solidFill>
                  <a:schemeClr val="dk1"/>
                </a:solidFill>
              </a:rPr>
              <a:t>NAME :	                              ROLL NO.</a:t>
            </a:r>
            <a:endParaRPr sz="1400" i="0" u="none" strike="noStrike" cap="none" dirty="0">
              <a:solidFill>
                <a:srgbClr val="000000"/>
              </a:solidFill>
            </a:endParaRPr>
          </a:p>
          <a:p>
            <a:pPr marL="0" marR="0" lvl="0" indent="0" algn="l" rtl="0">
              <a:lnSpc>
                <a:spcPct val="100000"/>
              </a:lnSpc>
              <a:spcBef>
                <a:spcPts val="0"/>
              </a:spcBef>
              <a:spcAft>
                <a:spcPts val="0"/>
              </a:spcAft>
              <a:buClr>
                <a:schemeClr val="dk1"/>
              </a:buClr>
              <a:buSzPts val="1100"/>
              <a:buFont typeface="Manrope"/>
              <a:buNone/>
            </a:pPr>
            <a:r>
              <a:rPr lang="en-IN" sz="1100" b="1" i="0" u="none" strike="noStrike" cap="none" dirty="0">
                <a:solidFill>
                  <a:schemeClr val="dk1"/>
                </a:solidFill>
              </a:rPr>
              <a:t>SHREYANSHI DOBHAL : 	      R2142220656</a:t>
            </a:r>
            <a:endParaRPr sz="1400" i="0" u="none" strike="noStrike" cap="none" dirty="0">
              <a:solidFill>
                <a:srgbClr val="000000"/>
              </a:solidFill>
            </a:endParaRPr>
          </a:p>
          <a:p>
            <a:pPr>
              <a:buClr>
                <a:schemeClr val="dk1"/>
              </a:buClr>
              <a:buSzPts val="1100"/>
            </a:pPr>
            <a:r>
              <a:rPr lang="en-IN" sz="1100" b="1" i="0" u="none" strike="noStrike" cap="none" dirty="0">
                <a:solidFill>
                  <a:schemeClr val="dk1"/>
                </a:solidFill>
              </a:rPr>
              <a:t>AKSHAT NEGI :  	      R2142220414      ARUSH DUBEY :   	      R2142220314</a:t>
            </a:r>
            <a:endParaRPr lang="en-IN" sz="1400" i="0" u="none" strike="noStrike" cap="none" dirty="0">
              <a:solidFill>
                <a:srgbClr val="000000"/>
              </a:solidFill>
            </a:endParaRPr>
          </a:p>
          <a:p>
            <a:pPr marL="0" marR="0" lvl="0" indent="0" algn="l" rtl="0">
              <a:lnSpc>
                <a:spcPct val="100000"/>
              </a:lnSpc>
              <a:spcBef>
                <a:spcPts val="0"/>
              </a:spcBef>
              <a:spcAft>
                <a:spcPts val="0"/>
              </a:spcAft>
              <a:buClr>
                <a:schemeClr val="dk1"/>
              </a:buClr>
              <a:buSzPts val="1100"/>
              <a:buFont typeface="Manrope"/>
              <a:buNone/>
            </a:pPr>
            <a:r>
              <a:rPr lang="en-IN" sz="1100" b="1" i="0" u="none" strike="noStrike" cap="none" dirty="0">
                <a:solidFill>
                  <a:schemeClr val="dk1"/>
                </a:solidFill>
              </a:rPr>
              <a:t>AMEYA TANEJA : 	      R21</a:t>
            </a:r>
            <a:r>
              <a:rPr lang="en-IN" sz="1100" b="1" dirty="0">
                <a:solidFill>
                  <a:schemeClr val="dk1"/>
                </a:solidFill>
              </a:rPr>
              <a:t>42220420</a:t>
            </a:r>
            <a:endParaRPr sz="1400" i="0" u="none" strike="noStrike" cap="none" dirty="0">
              <a:solidFill>
                <a:srgbClr val="000000"/>
              </a:solidFill>
            </a:endParaRPr>
          </a:p>
        </p:txBody>
      </p:sp>
      <p:pic>
        <p:nvPicPr>
          <p:cNvPr id="95" name="Google Shape;95;p13" descr="A picture containing text, sign, outdoor&#10;&#10;Description automatically generated"/>
          <p:cNvPicPr preferRelativeResize="0"/>
          <p:nvPr/>
        </p:nvPicPr>
        <p:blipFill rotWithShape="1">
          <a:blip r:embed="rId3">
            <a:alphaModFix/>
          </a:blip>
          <a:srcRect/>
          <a:stretch/>
        </p:blipFill>
        <p:spPr>
          <a:xfrm>
            <a:off x="189314" y="-3678"/>
            <a:ext cx="876170" cy="1491678"/>
          </a:xfrm>
          <a:prstGeom prst="rect">
            <a:avLst/>
          </a:prstGeom>
          <a:noFill/>
          <a:ln>
            <a:noFill/>
          </a:ln>
        </p:spPr>
      </p:pic>
      <p:sp>
        <p:nvSpPr>
          <p:cNvPr id="96" name="Google Shape;96;p13"/>
          <p:cNvSpPr txBox="1"/>
          <p:nvPr/>
        </p:nvSpPr>
        <p:spPr>
          <a:xfrm>
            <a:off x="3344936" y="1875374"/>
            <a:ext cx="5512800" cy="12738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Arial"/>
              <a:buNone/>
            </a:pPr>
            <a:r>
              <a:rPr lang="en-IN" sz="4400" b="1" i="0" u="none" strike="noStrike" cap="none">
                <a:solidFill>
                  <a:schemeClr val="dk1"/>
                </a:solidFill>
                <a:latin typeface="Arial"/>
                <a:ea typeface="Arial"/>
                <a:cs typeface="Arial"/>
                <a:sym typeface="Arial"/>
              </a:rPr>
              <a:t>MINOR PROJECT</a:t>
            </a:r>
            <a:endParaRPr sz="1400" b="0" i="0" u="none" strike="noStrike" cap="none">
              <a:solidFill>
                <a:srgbClr val="000000"/>
              </a:solidFill>
              <a:latin typeface="Arial"/>
              <a:ea typeface="Arial"/>
              <a:cs typeface="Arial"/>
              <a:sym typeface="Arial"/>
            </a:endParaRPr>
          </a:p>
        </p:txBody>
      </p:sp>
      <p:pic>
        <p:nvPicPr>
          <p:cNvPr id="97" name="Google Shape;97;p13"/>
          <p:cNvPicPr preferRelativeResize="0"/>
          <p:nvPr/>
        </p:nvPicPr>
        <p:blipFill rotWithShape="1">
          <a:blip r:embed="rId4">
            <a:alphaModFix/>
          </a:blip>
          <a:srcRect/>
          <a:stretch/>
        </p:blipFill>
        <p:spPr>
          <a:xfrm>
            <a:off x="10268088" y="-352510"/>
            <a:ext cx="1734599" cy="1734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300"/>
              <a:buFont typeface="Arial"/>
              <a:buNone/>
            </a:pPr>
            <a:r>
              <a:rPr lang="en-IN" sz="6300" b="1" u="sng">
                <a:latin typeface="Arial"/>
                <a:ea typeface="Arial"/>
                <a:cs typeface="Arial"/>
                <a:sym typeface="Arial"/>
              </a:rPr>
              <a:t>FRONTEND DESCRIPTION</a:t>
            </a:r>
            <a:endParaRPr sz="6300" b="1" u="sng">
              <a:latin typeface="Arial"/>
              <a:ea typeface="Arial"/>
              <a:cs typeface="Arial"/>
              <a:sym typeface="Arial"/>
            </a:endParaRPr>
          </a:p>
        </p:txBody>
      </p:sp>
      <p:sp>
        <p:nvSpPr>
          <p:cNvPr id="162" name="Google Shape;162;p22"/>
          <p:cNvSpPr txBox="1"/>
          <p:nvPr/>
        </p:nvSpPr>
        <p:spPr>
          <a:xfrm>
            <a:off x="452120" y="1595120"/>
            <a:ext cx="11287800" cy="507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EB Garamond"/>
                <a:ea typeface="EB Garamond"/>
                <a:cs typeface="EB Garamond"/>
                <a:sym typeface="EB Garamond"/>
              </a:rPr>
              <a:t>The system is designed in modern frontend framework i.e React to handle dynamic routing. The typical routes that are used in the project are:</a:t>
            </a:r>
            <a:endParaRPr sz="1800" b="0" i="0" u="none" strike="noStrike" cap="none">
              <a:solidFill>
                <a:schemeClr val="dk1"/>
              </a:solidFill>
              <a:latin typeface="EB Garamond"/>
              <a:ea typeface="EB Garamond"/>
              <a:cs typeface="EB Garamond"/>
              <a:sym typeface="EB Garamond"/>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Home: </a:t>
            </a:r>
            <a:r>
              <a:rPr lang="en-IN" sz="1800" b="0" i="0" u="none" strike="noStrike" cap="none">
                <a:solidFill>
                  <a:srgbClr val="000000"/>
                </a:solidFill>
                <a:latin typeface="EB Garamond"/>
                <a:ea typeface="EB Garamond"/>
                <a:cs typeface="EB Garamond"/>
                <a:sym typeface="EB Garamond"/>
              </a:rPr>
              <a:t>Provides an introduction to your tool, highlights its features, and explains how it works</a:t>
            </a:r>
            <a:r>
              <a:rPr lang="en-IN" sz="1800" b="0" i="0" u="none" strike="noStrike" cap="none">
                <a:solidFill>
                  <a:schemeClr val="dk1"/>
                </a:solidFill>
                <a:latin typeface="EB Garamond"/>
                <a:ea typeface="EB Garamond"/>
                <a:cs typeface="EB Garamond"/>
                <a:sym typeface="EB Garamond"/>
              </a:rPr>
              <a:t>.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IP Tracker: </a:t>
            </a:r>
            <a:r>
              <a:rPr lang="en-IN" sz="1800" b="0" i="0" u="none" strike="noStrike" cap="none">
                <a:solidFill>
                  <a:srgbClr val="000000"/>
                </a:solidFill>
                <a:latin typeface="EB Garamond"/>
                <a:ea typeface="EB Garamond"/>
                <a:cs typeface="EB Garamond"/>
                <a:sym typeface="EB Garamond"/>
              </a:rPr>
              <a:t>The core functionality page for checking vulnerabilities.</a:t>
            </a:r>
            <a:endParaRPr sz="1800" b="0" i="0" u="none" strike="noStrike" cap="none">
              <a:solidFill>
                <a:schemeClr val="dk1"/>
              </a:solidFill>
              <a:latin typeface="EB Garamond"/>
              <a:ea typeface="EB Garamond"/>
              <a:cs typeface="EB Garamond"/>
              <a:sym typeface="EB Garamond"/>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APIs used in the IP tracker field provide information of : Domain, SSL certificate information, Geolocation information, Port information, Domain related news, and weather information of the particular region where the domain is tracked.</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About: Provides detailed information of the team members.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Legal : Displays legal information of the services.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Contact: Allows user to reach out for support, feedbacks and inquires.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Login: </a:t>
            </a:r>
            <a:r>
              <a:rPr lang="en-IN" sz="1800" b="0" i="0" u="none" strike="noStrike" cap="none">
                <a:solidFill>
                  <a:srgbClr val="000000"/>
                </a:solidFill>
                <a:latin typeface="EB Garamond"/>
                <a:ea typeface="EB Garamond"/>
                <a:cs typeface="EB Garamond"/>
                <a:sym typeface="EB Garamond"/>
              </a:rPr>
              <a:t>Allow users to authenticate and access protected features of the application</a:t>
            </a:r>
            <a:r>
              <a:rPr lang="en-IN" sz="1800" b="0" i="0" u="none" strike="noStrike" cap="none">
                <a:solidFill>
                  <a:srgbClr val="000000"/>
                </a:solidFill>
                <a:latin typeface="Times New Roman"/>
                <a:ea typeface="Times New Roman"/>
                <a:cs typeface="Times New Roman"/>
                <a:sym typeface="Times New Roman"/>
              </a:rPr>
              <a:t>.</a:t>
            </a:r>
            <a:endParaRPr sz="1800" b="1" i="0" u="none" strike="noStrike" cap="none">
              <a:solidFill>
                <a:srgbClr val="000000"/>
              </a:solidFill>
              <a:latin typeface="Noto Sans Symbols"/>
              <a:ea typeface="Noto Sans Symbols"/>
              <a:cs typeface="Noto Sans Symbols"/>
              <a:sym typeface="Noto Sans Symbols"/>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SignIn: </a:t>
            </a:r>
            <a:r>
              <a:rPr lang="en-IN" sz="1800" b="0" i="0" u="none" strike="noStrike" cap="none">
                <a:solidFill>
                  <a:srgbClr val="000000"/>
                </a:solidFill>
                <a:latin typeface="EB Garamond"/>
                <a:ea typeface="EB Garamond"/>
                <a:cs typeface="EB Garamond"/>
                <a:sym typeface="EB Garamond"/>
              </a:rPr>
              <a:t>Allow new users to create a new account and access protected features of the application.</a:t>
            </a:r>
            <a:endParaRPr sz="1400" b="0" i="0" u="none" strike="noStrike" cap="none">
              <a:solidFill>
                <a:srgbClr val="000000"/>
              </a:solidFill>
              <a:latin typeface="Arial"/>
              <a:ea typeface="Arial"/>
              <a:cs typeface="Arial"/>
              <a:sym typeface="Arial"/>
            </a:endParaRPr>
          </a:p>
          <a:p>
            <a:pPr marL="285750" marR="0" lvl="0" indent="-171450"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EB Garamond"/>
              <a:ea typeface="EB Garamond"/>
              <a:cs typeface="EB Garamond"/>
              <a:sym typeface="EB Garamond"/>
            </a:endParaRPr>
          </a:p>
          <a:p>
            <a:pPr marL="0" marR="0" lvl="0" indent="0" algn="just"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EB Garamond"/>
                <a:ea typeface="EB Garamond"/>
                <a:cs typeface="EB Garamond"/>
                <a:sym typeface="EB Garamond"/>
              </a:rPr>
              <a:t>Future enhancements</a:t>
            </a:r>
            <a:endParaRPr sz="1800" b="1" i="0" u="none" strike="noStrike" cap="none">
              <a:solidFill>
                <a:schemeClr val="dk1"/>
              </a:solidFill>
              <a:latin typeface="EB Garamond"/>
              <a:ea typeface="EB Garamond"/>
              <a:cs typeface="EB Garamond"/>
              <a:sym typeface="EB Garamond"/>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It’s also built to integrate smoothly with other security tools, making it a flexible addition to any organization’s security setup.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In the future, we plan to incorporate web vulnerability exploitation tools which allow the system to test how well websites hold up against potential hacks, offering deeper insights into their security resilience.</a:t>
            </a:r>
            <a:endParaRPr sz="1400" b="0" i="0" u="none" strike="noStrike" cap="none">
              <a:solidFill>
                <a:srgbClr val="000000"/>
              </a:solidFill>
              <a:latin typeface="Arial"/>
              <a:ea typeface="Arial"/>
              <a:cs typeface="Arial"/>
              <a:sym typeface="Arial"/>
            </a:endParaRPr>
          </a:p>
        </p:txBody>
      </p:sp>
      <p:sp>
        <p:nvSpPr>
          <p:cNvPr id="163" name="Google Shape;163;p22"/>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p22">
            <a:extLst>
              <a:ext uri="{FF2B5EF4-FFF2-40B4-BE49-F238E27FC236}">
                <a16:creationId xmlns:a16="http://schemas.microsoft.com/office/drawing/2014/main" id="{0A78B16A-3DB9-1E07-EFD9-D068DAFAB0B7}"/>
              </a:ext>
            </a:extLst>
          </p:cNvPr>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10B4606F-318B-2795-C487-32FBDB5D5C7F}"/>
              </a:ext>
            </a:extLst>
          </p:cNvPr>
          <p:cNvPicPr>
            <a:picLocks noChangeAspect="1"/>
          </p:cNvPicPr>
          <p:nvPr/>
        </p:nvPicPr>
        <p:blipFill>
          <a:blip r:embed="rId2">
            <a:extLst>
              <a:ext uri="{28A0092B-C50C-407E-A947-70E740481C1C}">
                <a14:useLocalDpi xmlns:a14="http://schemas.microsoft.com/office/drawing/2010/main" val="0"/>
              </a:ext>
            </a:extLst>
          </a:blip>
          <a:srcRect t="1852"/>
          <a:stretch/>
        </p:blipFill>
        <p:spPr bwMode="auto">
          <a:xfrm>
            <a:off x="0" y="0"/>
            <a:ext cx="12191999" cy="6858000"/>
          </a:xfrm>
          <a:prstGeom prst="rect">
            <a:avLst/>
          </a:prstGeom>
          <a:noFill/>
          <a:ln>
            <a:noFill/>
          </a:ln>
        </p:spPr>
      </p:pic>
      <p:sp>
        <p:nvSpPr>
          <p:cNvPr id="6" name="Google Shape;163;p22">
            <a:extLst>
              <a:ext uri="{FF2B5EF4-FFF2-40B4-BE49-F238E27FC236}">
                <a16:creationId xmlns:a16="http://schemas.microsoft.com/office/drawing/2014/main" id="{EC1018C7-F8B8-CAF1-1443-393D6483CC91}"/>
              </a:ext>
            </a:extLst>
          </p:cNvPr>
          <p:cNvSpPr/>
          <p:nvPr/>
        </p:nvSpPr>
        <p:spPr>
          <a:xfrm>
            <a:off x="1015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71910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300"/>
              <a:buFont typeface="Arial"/>
              <a:buNone/>
            </a:pPr>
            <a:r>
              <a:rPr lang="en-IN" sz="6300" b="1" u="sng">
                <a:latin typeface="Arial"/>
                <a:ea typeface="Arial"/>
                <a:cs typeface="Arial"/>
                <a:sym typeface="Arial"/>
              </a:rPr>
              <a:t>DATABASE DESCRIPTION</a:t>
            </a:r>
            <a:endParaRPr sz="6300" b="1" u="sng">
              <a:latin typeface="Arial"/>
              <a:ea typeface="Arial"/>
              <a:cs typeface="Arial"/>
              <a:sym typeface="Arial"/>
            </a:endParaRPr>
          </a:p>
        </p:txBody>
      </p:sp>
      <p:sp>
        <p:nvSpPr>
          <p:cNvPr id="169" name="Google Shape;169;p23"/>
          <p:cNvSpPr txBox="1"/>
          <p:nvPr/>
        </p:nvSpPr>
        <p:spPr>
          <a:xfrm>
            <a:off x="838200" y="1690688"/>
            <a:ext cx="10835700" cy="67404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The database is a critical component of an IP Vulnerability Tracker, used to store and manage all relevant data securely and efficiently. The database serves to: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Store scan results, vulnerability details, and metadata.</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Maintain user accounts, roles, and preferences.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Provide historical data for trends, reporting, and audits.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Times New Roman"/>
                <a:ea typeface="Times New Roman"/>
                <a:cs typeface="Times New Roman"/>
                <a:sym typeface="Times New Roman"/>
              </a:rPr>
              <a:t>The main area of concerns are:</a:t>
            </a:r>
            <a:endParaRPr sz="1800" b="1" i="0" u="none" strike="noStrike" cap="none">
              <a:solidFill>
                <a:srgbClr val="000000"/>
              </a:solidFill>
              <a:latin typeface="Noto Sans Symbols"/>
              <a:ea typeface="Noto Sans Symbols"/>
              <a:cs typeface="Noto Sans Symbols"/>
              <a:sym typeface="Noto Sans Symbols"/>
            </a:endParaRPr>
          </a:p>
          <a:p>
            <a:pPr marL="285750" marR="0" lvl="0" indent="-285750" algn="just"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EB Garamond"/>
                <a:ea typeface="EB Garamond"/>
                <a:cs typeface="EB Garamond"/>
                <a:sym typeface="EB Garamond"/>
              </a:rPr>
              <a:t>Login logs:</a:t>
            </a:r>
            <a:endParaRPr sz="1800" b="1" i="0" u="none" strike="noStrike" cap="none">
              <a:solidFill>
                <a:srgbClr val="000000"/>
              </a:solidFill>
              <a:latin typeface="EB Garamond"/>
              <a:ea typeface="EB Garamond"/>
              <a:cs typeface="EB Garamond"/>
              <a:sym typeface="EB Garamond"/>
            </a:endParaRPr>
          </a:p>
          <a:p>
            <a:pPr marL="228600" marR="0" lvl="0" indent="-1143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User behavior analysis</a:t>
            </a:r>
            <a:endParaRPr sz="1800" b="1" i="0" u="none" strike="noStrike" cap="none">
              <a:solidFill>
                <a:srgbClr val="000000"/>
              </a:solidFill>
              <a:latin typeface="EB Garamond"/>
              <a:ea typeface="EB Garamond"/>
              <a:cs typeface="EB Garamond"/>
              <a:sym typeface="EB Garamond"/>
            </a:endParaRPr>
          </a:p>
          <a:p>
            <a:pPr marL="228600" marR="0" lvl="0" indent="-1143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Incident response</a:t>
            </a:r>
            <a:endParaRPr sz="1800" b="1" i="0" u="none" strike="noStrike" cap="none">
              <a:solidFill>
                <a:srgbClr val="000000"/>
              </a:solidFill>
              <a:latin typeface="EB Garamond"/>
              <a:ea typeface="EB Garamond"/>
              <a:cs typeface="EB Garamond"/>
              <a:sym typeface="EB Garamond"/>
            </a:endParaRPr>
          </a:p>
          <a:p>
            <a:pPr marL="228600" marR="0" lvl="0" indent="-1143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 Security</a:t>
            </a:r>
            <a:endParaRPr sz="1400" b="0" i="0" u="none" strike="noStrike" cap="none">
              <a:solidFill>
                <a:srgbClr val="000000"/>
              </a:solidFill>
              <a:latin typeface="Arial"/>
              <a:ea typeface="Arial"/>
              <a:cs typeface="Arial"/>
              <a:sym typeface="Arial"/>
            </a:endParaRPr>
          </a:p>
          <a:p>
            <a:pPr marL="228600" marR="0" lvl="0" indent="-114300" algn="l"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EB Garamond"/>
                <a:ea typeface="EB Garamond"/>
                <a:cs typeface="EB Garamond"/>
                <a:sym typeface="EB Garamond"/>
              </a:rPr>
              <a:t> Monitoring</a:t>
            </a:r>
            <a:endParaRPr sz="1800" b="0" i="0" u="none" strike="noStrike" cap="none">
              <a:solidFill>
                <a:srgbClr val="000000"/>
              </a:solidFill>
              <a:latin typeface="EB Garamond"/>
              <a:ea typeface="EB Garamond"/>
              <a:cs typeface="EB Garamond"/>
              <a:sym typeface="EB Garamond"/>
            </a:endParaRPr>
          </a:p>
          <a:p>
            <a:pPr marL="285750" marR="0" lvl="0" indent="-285750" algn="just"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Times New Roman"/>
                <a:ea typeface="Times New Roman"/>
                <a:cs typeface="Times New Roman"/>
                <a:sym typeface="Times New Roman"/>
              </a:rPr>
              <a:t>Sign-In logs: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     The key purpose for sign in logs are: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Times New Roman"/>
                <a:ea typeface="Times New Roman"/>
                <a:cs typeface="Times New Roman"/>
                <a:sym typeface="Times New Roman"/>
              </a:rPr>
              <a:t>Security and Threat detection</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Times New Roman"/>
                <a:ea typeface="Times New Roman"/>
                <a:cs typeface="Times New Roman"/>
                <a:sym typeface="Times New Roman"/>
              </a:rPr>
              <a:t>System performance</a:t>
            </a:r>
            <a:endParaRPr sz="1800" b="1" i="0" u="none" strike="noStrike" cap="none">
              <a:solidFill>
                <a:srgbClr val="000000"/>
              </a:solidFill>
              <a:latin typeface="Noto Sans Symbols"/>
              <a:ea typeface="Noto Sans Symbols"/>
              <a:cs typeface="Noto Sans Symbols"/>
              <a:sym typeface="Noto Sans Symbols"/>
            </a:endParaRPr>
          </a:p>
          <a:p>
            <a:pPr marL="285750" marR="0" lvl="0" indent="-285750" algn="just" rtl="0">
              <a:lnSpc>
                <a:spcPct val="100000"/>
              </a:lnSpc>
              <a:spcBef>
                <a:spcPts val="0"/>
              </a:spcBef>
              <a:spcAft>
                <a:spcPts val="0"/>
              </a:spcAft>
              <a:buClr>
                <a:srgbClr val="000000"/>
              </a:buClr>
              <a:buSzPts val="1800"/>
              <a:buFont typeface="Arial"/>
              <a:buChar char="•"/>
            </a:pPr>
            <a:r>
              <a:rPr lang="en-IN" sz="1800" b="0" i="0" u="none" strike="noStrike" cap="none">
                <a:solidFill>
                  <a:srgbClr val="000000"/>
                </a:solidFill>
                <a:latin typeface="Times New Roman"/>
                <a:ea typeface="Times New Roman"/>
                <a:cs typeface="Times New Roman"/>
                <a:sym typeface="Times New Roman"/>
              </a:rPr>
              <a:t>Incident investigation</a:t>
            </a:r>
            <a:endParaRPr sz="1800" b="1" i="0" u="none" strike="noStrike" cap="none">
              <a:solidFill>
                <a:srgbClr val="000000"/>
              </a:solidFill>
              <a:latin typeface="Noto Sans Symbols"/>
              <a:ea typeface="Noto Sans Symbols"/>
              <a:cs typeface="Noto Sans Symbols"/>
              <a:sym typeface="Noto Sans Symbols"/>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Noto Sans Symbols"/>
              <a:ea typeface="Noto Sans Symbols"/>
              <a:cs typeface="Noto Sans Symbols"/>
              <a:sym typeface="Noto Sans Symbols"/>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17145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imes New Roman"/>
                <a:ea typeface="Times New Roman"/>
                <a:cs typeface="Times New Roman"/>
                <a:sym typeface="Times New Roman"/>
              </a:rPr>
              <a:t> </a:t>
            </a:r>
            <a:endParaRPr sz="1800" b="1" i="0" u="none" strike="noStrike" cap="none">
              <a:solidFill>
                <a:srgbClr val="000000"/>
              </a:solidFill>
              <a:latin typeface="Noto Sans Symbols"/>
              <a:ea typeface="Noto Sans Symbols"/>
              <a:cs typeface="Noto Sans Symbols"/>
              <a:sym typeface="Noto Sans Symbols"/>
            </a:endParaRPr>
          </a:p>
          <a:p>
            <a:pPr marL="285750" marR="0" lvl="0" indent="-171450" algn="just" rtl="0">
              <a:lnSpc>
                <a:spcPct val="100000"/>
              </a:lnSpc>
              <a:spcBef>
                <a:spcPts val="0"/>
              </a:spcBef>
              <a:spcAft>
                <a:spcPts val="0"/>
              </a:spcAft>
              <a:buClr>
                <a:schemeClr val="dk1"/>
              </a:buClr>
              <a:buSzPts val="1800"/>
              <a:buFont typeface="Arial"/>
              <a:buNone/>
            </a:pPr>
            <a:endParaRPr sz="1800" b="1" i="0" u="none" strike="noStrike" cap="none">
              <a:solidFill>
                <a:srgbClr val="000000"/>
              </a:solidFill>
              <a:latin typeface="Noto Sans Symbols"/>
              <a:ea typeface="Noto Sans Symbols"/>
              <a:cs typeface="Noto Sans Symbols"/>
              <a:sym typeface="Noto Sans Symbols"/>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EB Garamond"/>
              <a:ea typeface="EB Garamond"/>
              <a:cs typeface="EB Garamond"/>
              <a:sym typeface="EB Garamond"/>
            </a:endParaRPr>
          </a:p>
          <a:p>
            <a:pPr marL="285750" marR="0" lvl="0" indent="-171450"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170" name="Google Shape;170;p23"/>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3">
            <a:extLst>
              <a:ext uri="{FF2B5EF4-FFF2-40B4-BE49-F238E27FC236}">
                <a16:creationId xmlns:a16="http://schemas.microsoft.com/office/drawing/2014/main" id="{AA548D6C-A3B2-EC87-E77D-2D6598349628}"/>
              </a:ext>
            </a:extLst>
          </p:cNvPr>
          <p:cNvSpPr/>
          <p:nvPr/>
        </p:nvSpPr>
        <p:spPr>
          <a:xfrm>
            <a:off x="101550" y="12705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BC28BDC-AFC5-8533-4747-AD88281467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117" y="539072"/>
            <a:ext cx="11101765" cy="5779855"/>
          </a:xfrm>
          <a:prstGeom prst="rect">
            <a:avLst/>
          </a:prstGeom>
          <a:noFill/>
          <a:ln>
            <a:noFill/>
          </a:ln>
        </p:spPr>
      </p:pic>
    </p:spTree>
    <p:extLst>
      <p:ext uri="{BB962C8B-B14F-4D97-AF65-F5344CB8AC3E}">
        <p14:creationId xmlns:p14="http://schemas.microsoft.com/office/powerpoint/2010/main" val="180747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3">
            <a:extLst>
              <a:ext uri="{FF2B5EF4-FFF2-40B4-BE49-F238E27FC236}">
                <a16:creationId xmlns:a16="http://schemas.microsoft.com/office/drawing/2014/main" id="{D748FE44-F3BA-1A42-7FEC-9BCFACECB808}"/>
              </a:ext>
            </a:extLst>
          </p:cNvPr>
          <p:cNvSpPr/>
          <p:nvPr/>
        </p:nvSpPr>
        <p:spPr>
          <a:xfrm>
            <a:off x="101550" y="12705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1876500-954D-9EEE-8E6D-ABFAF83DB8B8}"/>
              </a:ext>
            </a:extLst>
          </p:cNvPr>
          <p:cNvPicPr>
            <a:picLocks noChangeAspect="1"/>
          </p:cNvPicPr>
          <p:nvPr/>
        </p:nvPicPr>
        <p:blipFill>
          <a:blip r:embed="rId2" cstate="print">
            <a:extLst>
              <a:ext uri="{28A0092B-C50C-407E-A947-70E740481C1C}">
                <a14:useLocalDpi xmlns:a14="http://schemas.microsoft.com/office/drawing/2010/main" val="0"/>
              </a:ext>
            </a:extLst>
          </a:blip>
          <a:srcRect t="633" b="-1"/>
          <a:stretch/>
        </p:blipFill>
        <p:spPr bwMode="auto">
          <a:xfrm>
            <a:off x="505543" y="532618"/>
            <a:ext cx="11273502" cy="5781824"/>
          </a:xfrm>
          <a:prstGeom prst="rect">
            <a:avLst/>
          </a:prstGeom>
          <a:noFill/>
          <a:ln>
            <a:noFill/>
          </a:ln>
        </p:spPr>
      </p:pic>
    </p:spTree>
    <p:extLst>
      <p:ext uri="{BB962C8B-B14F-4D97-AF65-F5344CB8AC3E}">
        <p14:creationId xmlns:p14="http://schemas.microsoft.com/office/powerpoint/2010/main" val="195464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306576" y="365125"/>
            <a:ext cx="9578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300"/>
              <a:buFont typeface="Arial"/>
              <a:buNone/>
            </a:pPr>
            <a:r>
              <a:rPr lang="en-IN" sz="6300" b="1" u="sng">
                <a:latin typeface="Arial"/>
                <a:ea typeface="Arial"/>
                <a:cs typeface="Arial"/>
                <a:sym typeface="Arial"/>
              </a:rPr>
              <a:t>AREA</a:t>
            </a:r>
            <a:r>
              <a:rPr lang="en-IN" sz="6000" b="1" u="sng">
                <a:latin typeface="Arial"/>
                <a:ea typeface="Arial"/>
                <a:cs typeface="Arial"/>
                <a:sym typeface="Arial"/>
              </a:rPr>
              <a:t> OF APPLICATION</a:t>
            </a:r>
            <a:endParaRPr/>
          </a:p>
        </p:txBody>
      </p:sp>
      <p:sp>
        <p:nvSpPr>
          <p:cNvPr id="176" name="Google Shape;176;p24"/>
          <p:cNvSpPr txBox="1">
            <a:spLocks noGrp="1"/>
          </p:cNvSpPr>
          <p:nvPr>
            <p:ph type="body" idx="1"/>
          </p:nvPr>
        </p:nvSpPr>
        <p:spPr>
          <a:xfrm>
            <a:off x="838200" y="1871228"/>
            <a:ext cx="5985900" cy="401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000"/>
              <a:buNone/>
            </a:pPr>
            <a:endParaRPr sz="1700">
              <a:latin typeface="EB Garamond"/>
              <a:ea typeface="EB Garamond"/>
              <a:cs typeface="EB Garamond"/>
              <a:sym typeface="EB Garamond"/>
            </a:endParaRPr>
          </a:p>
          <a:p>
            <a:pPr marL="0" lvl="0" indent="0" algn="just" rtl="0">
              <a:lnSpc>
                <a:spcPct val="90000"/>
              </a:lnSpc>
              <a:spcBef>
                <a:spcPts val="0"/>
              </a:spcBef>
              <a:spcAft>
                <a:spcPts val="0"/>
              </a:spcAft>
              <a:buClr>
                <a:schemeClr val="dk1"/>
              </a:buClr>
              <a:buSzPts val="1000"/>
              <a:buNone/>
            </a:pPr>
            <a:r>
              <a:rPr lang="en-IN" sz="1700" b="1">
                <a:latin typeface="EB Garamond"/>
                <a:ea typeface="EB Garamond"/>
                <a:cs typeface="EB Garamond"/>
                <a:sym typeface="EB Garamond"/>
              </a:rPr>
              <a:t>1. Corporate Network Security</a:t>
            </a:r>
            <a:endParaRPr/>
          </a:p>
          <a:p>
            <a:pPr marL="228600" lvl="0" indent="-165100" algn="just" rtl="0">
              <a:lnSpc>
                <a:spcPct val="90000"/>
              </a:lnSpc>
              <a:spcBef>
                <a:spcPts val="0"/>
              </a:spcBef>
              <a:spcAft>
                <a:spcPts val="0"/>
              </a:spcAft>
              <a:buClr>
                <a:schemeClr val="dk1"/>
              </a:buClr>
              <a:buSzPts val="1000"/>
              <a:buNone/>
            </a:pPr>
            <a:endParaRPr sz="1700">
              <a:latin typeface="EB Garamond"/>
              <a:ea typeface="EB Garamond"/>
              <a:cs typeface="EB Garamond"/>
              <a:sym typeface="EB Garamond"/>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Use: The system continuously monitors enterprise networks for anomalies and potential security breaches, offering real-time analysis and threat detection.</a:t>
            </a:r>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Helpfulness: Ensures the integrity of business operations, and mitigates risks associated with cyber threats.</a:t>
            </a:r>
            <a:endParaRPr/>
          </a:p>
          <a:p>
            <a:pPr marL="228600" lvl="0" indent="-165100" algn="just" rtl="0">
              <a:lnSpc>
                <a:spcPct val="90000"/>
              </a:lnSpc>
              <a:spcBef>
                <a:spcPts val="0"/>
              </a:spcBef>
              <a:spcAft>
                <a:spcPts val="0"/>
              </a:spcAft>
              <a:buClr>
                <a:schemeClr val="dk1"/>
              </a:buClr>
              <a:buSzPts val="1000"/>
              <a:buNone/>
            </a:pPr>
            <a:endParaRPr sz="1700" b="1">
              <a:latin typeface="EB Garamond"/>
              <a:ea typeface="EB Garamond"/>
              <a:cs typeface="EB Garamond"/>
              <a:sym typeface="EB Garamond"/>
            </a:endParaRPr>
          </a:p>
          <a:p>
            <a:pPr marL="0" marR="0" lvl="0" indent="114300" algn="l" rtl="0">
              <a:lnSpc>
                <a:spcPct val="90000"/>
              </a:lnSpc>
              <a:spcBef>
                <a:spcPts val="0"/>
              </a:spcBef>
              <a:spcAft>
                <a:spcPts val="0"/>
              </a:spcAft>
              <a:buClr>
                <a:schemeClr val="dk1"/>
              </a:buClr>
              <a:buSzPts val="1800"/>
              <a:buNone/>
            </a:pPr>
            <a:endParaRPr sz="1800">
              <a:latin typeface="Times New Roman"/>
              <a:ea typeface="Times New Roman"/>
              <a:cs typeface="Times New Roman"/>
              <a:sym typeface="Times New Roman"/>
            </a:endParaRPr>
          </a:p>
        </p:txBody>
      </p:sp>
      <p:pic>
        <p:nvPicPr>
          <p:cNvPr id="177" name="Google Shape;177;p24"/>
          <p:cNvPicPr preferRelativeResize="0"/>
          <p:nvPr/>
        </p:nvPicPr>
        <p:blipFill rotWithShape="1">
          <a:blip r:embed="rId3">
            <a:alphaModFix/>
          </a:blip>
          <a:srcRect/>
          <a:stretch/>
        </p:blipFill>
        <p:spPr>
          <a:xfrm>
            <a:off x="7252966" y="2665412"/>
            <a:ext cx="4545142" cy="2597224"/>
          </a:xfrm>
          <a:prstGeom prst="rect">
            <a:avLst/>
          </a:prstGeom>
          <a:noFill/>
          <a:ln>
            <a:noFill/>
          </a:ln>
          <a:effectLst>
            <a:outerShdw blurRad="292100" dist="139700" dir="2700000" algn="tl" rotWithShape="0">
              <a:srgbClr val="333333">
                <a:alpha val="64705"/>
              </a:srgbClr>
            </a:outerShdw>
          </a:effectLst>
        </p:spPr>
      </p:pic>
      <p:sp>
        <p:nvSpPr>
          <p:cNvPr id="178" name="Google Shape;178;p24"/>
          <p:cNvSpPr txBox="1"/>
          <p:nvPr/>
        </p:nvSpPr>
        <p:spPr>
          <a:xfrm>
            <a:off x="838200" y="3878747"/>
            <a:ext cx="6073200" cy="2852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000"/>
              <a:buFont typeface="Arial"/>
              <a:buNone/>
            </a:pPr>
            <a:r>
              <a:rPr lang="en-IN" sz="1700" b="1" i="0" u="none" strike="noStrike" cap="none">
                <a:solidFill>
                  <a:schemeClr val="dk1"/>
                </a:solidFill>
                <a:latin typeface="EB Garamond"/>
                <a:ea typeface="EB Garamond"/>
                <a:cs typeface="EB Garamond"/>
                <a:sym typeface="EB Garamond"/>
              </a:rPr>
              <a:t>2. Financial Sector</a:t>
            </a:r>
            <a:endParaRPr sz="1400" b="0" i="0" u="none" strike="noStrike" cap="none">
              <a:solidFill>
                <a:srgbClr val="000000"/>
              </a:solidFill>
              <a:latin typeface="Arial"/>
              <a:ea typeface="Arial"/>
              <a:cs typeface="Arial"/>
              <a:sym typeface="Arial"/>
            </a:endParaRPr>
          </a:p>
          <a:p>
            <a:pPr marL="228600" marR="0" lvl="0" indent="-165100" algn="l" rtl="0">
              <a:lnSpc>
                <a:spcPct val="90000"/>
              </a:lnSpc>
              <a:spcBef>
                <a:spcPts val="0"/>
              </a:spcBef>
              <a:spcAft>
                <a:spcPts val="0"/>
              </a:spcAft>
              <a:buClr>
                <a:schemeClr val="dk1"/>
              </a:buClr>
              <a:buSzPts val="1000"/>
              <a:buFont typeface="Arial"/>
              <a:buNone/>
            </a:pPr>
            <a:endParaRPr sz="1700" b="0" i="0" u="none" strike="noStrike" cap="none">
              <a:solidFill>
                <a:schemeClr val="dk1"/>
              </a:solidFill>
              <a:latin typeface="EB Garamond"/>
              <a:ea typeface="EB Garamond"/>
              <a:cs typeface="EB Garamond"/>
              <a:sym typeface="EB Garamond"/>
            </a:endParaRPr>
          </a:p>
          <a:p>
            <a:pPr marL="228600" marR="0" lvl="0" indent="-228600" algn="just" rtl="0">
              <a:lnSpc>
                <a:spcPct val="90000"/>
              </a:lnSpc>
              <a:spcBef>
                <a:spcPts val="0"/>
              </a:spcBef>
              <a:spcAft>
                <a:spcPts val="0"/>
              </a:spcAft>
              <a:buClr>
                <a:schemeClr val="dk1"/>
              </a:buClr>
              <a:buSzPts val="1000"/>
              <a:buFont typeface="Arial"/>
              <a:buChar char="•"/>
            </a:pPr>
            <a:r>
              <a:rPr lang="en-IN" sz="1700" b="0" i="0" u="none" strike="noStrike" cap="none">
                <a:solidFill>
                  <a:schemeClr val="dk1"/>
                </a:solidFill>
                <a:latin typeface="EB Garamond"/>
                <a:ea typeface="EB Garamond"/>
                <a:cs typeface="EB Garamond"/>
                <a:sym typeface="EB Garamond"/>
              </a:rPr>
              <a:t>Use: The system monitors transaction networks and online banking platforms to detect and analyse fraudulent activities and security breaches.</a:t>
            </a:r>
            <a:endParaRPr sz="1400" b="0" i="0" u="none" strike="noStrike" cap="none">
              <a:solidFill>
                <a:srgbClr val="000000"/>
              </a:solidFill>
              <a:latin typeface="Arial"/>
              <a:ea typeface="Arial"/>
              <a:cs typeface="Arial"/>
              <a:sym typeface="Arial"/>
            </a:endParaRPr>
          </a:p>
          <a:p>
            <a:pPr marL="228600" marR="0" lvl="0" indent="-228600" algn="just" rtl="0">
              <a:lnSpc>
                <a:spcPct val="90000"/>
              </a:lnSpc>
              <a:spcBef>
                <a:spcPts val="0"/>
              </a:spcBef>
              <a:spcAft>
                <a:spcPts val="0"/>
              </a:spcAft>
              <a:buClr>
                <a:schemeClr val="dk1"/>
              </a:buClr>
              <a:buSzPts val="1000"/>
              <a:buFont typeface="Arial"/>
              <a:buChar char="•"/>
            </a:pPr>
            <a:r>
              <a:rPr lang="en-IN" sz="1700" b="0" i="0" u="none" strike="noStrike" cap="none">
                <a:solidFill>
                  <a:schemeClr val="dk1"/>
                </a:solidFill>
                <a:latin typeface="EB Garamond"/>
                <a:ea typeface="EB Garamond"/>
                <a:cs typeface="EB Garamond"/>
                <a:sym typeface="EB Garamond"/>
              </a:rPr>
              <a:t>Helpfulness: It plays a vital role in safeguarding financial transactions, protecting sensitive customer information, and preventing potential financial losses from cyber-attacks.</a:t>
            </a:r>
            <a:endParaRPr sz="1400" b="0" i="0" u="none" strike="noStrike" cap="none">
              <a:solidFill>
                <a:srgbClr val="000000"/>
              </a:solidFill>
              <a:latin typeface="Arial"/>
              <a:ea typeface="Arial"/>
              <a:cs typeface="Arial"/>
              <a:sym typeface="Arial"/>
            </a:endParaRPr>
          </a:p>
        </p:txBody>
      </p:sp>
      <p:sp>
        <p:nvSpPr>
          <p:cNvPr id="179" name="Google Shape;179;p24"/>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5"/>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25"/>
          <p:cNvSpPr txBox="1">
            <a:spLocks noGrp="1"/>
          </p:cNvSpPr>
          <p:nvPr>
            <p:ph type="title"/>
          </p:nvPr>
        </p:nvSpPr>
        <p:spPr>
          <a:xfrm>
            <a:off x="1306576" y="365125"/>
            <a:ext cx="9578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300"/>
              <a:buFont typeface="Arial"/>
              <a:buNone/>
            </a:pPr>
            <a:r>
              <a:rPr lang="en-IN" sz="6300" b="1" u="sng">
                <a:latin typeface="Arial"/>
                <a:ea typeface="Arial"/>
                <a:cs typeface="Arial"/>
                <a:sym typeface="Arial"/>
              </a:rPr>
              <a:t>AREA</a:t>
            </a:r>
            <a:r>
              <a:rPr lang="en-IN" sz="6000" b="1" u="sng">
                <a:latin typeface="Arial"/>
                <a:ea typeface="Arial"/>
                <a:cs typeface="Arial"/>
                <a:sym typeface="Arial"/>
              </a:rPr>
              <a:t> OF APPLICATION</a:t>
            </a:r>
            <a:endParaRPr/>
          </a:p>
        </p:txBody>
      </p:sp>
      <p:sp>
        <p:nvSpPr>
          <p:cNvPr id="186" name="Google Shape;186;p25"/>
          <p:cNvSpPr txBox="1">
            <a:spLocks noGrp="1"/>
          </p:cNvSpPr>
          <p:nvPr>
            <p:ph type="body" idx="1"/>
          </p:nvPr>
        </p:nvSpPr>
        <p:spPr>
          <a:xfrm>
            <a:off x="838200" y="2199063"/>
            <a:ext cx="10515600" cy="34737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000"/>
              <a:buNone/>
            </a:pPr>
            <a:r>
              <a:rPr lang="en-IN" sz="1700" b="1">
                <a:latin typeface="EB Garamond"/>
                <a:ea typeface="EB Garamond"/>
                <a:cs typeface="EB Garamond"/>
                <a:sym typeface="EB Garamond"/>
              </a:rPr>
              <a:t>3.  E-Commerce Platforms</a:t>
            </a:r>
            <a:endParaRPr/>
          </a:p>
          <a:p>
            <a:pPr marL="0" lvl="0" indent="0" algn="just" rtl="0">
              <a:lnSpc>
                <a:spcPct val="90000"/>
              </a:lnSpc>
              <a:spcBef>
                <a:spcPts val="0"/>
              </a:spcBef>
              <a:spcAft>
                <a:spcPts val="0"/>
              </a:spcAft>
              <a:buClr>
                <a:schemeClr val="dk1"/>
              </a:buClr>
              <a:buSzPts val="1000"/>
              <a:buNone/>
            </a:pPr>
            <a:endParaRPr sz="1700">
              <a:latin typeface="EB Garamond"/>
              <a:ea typeface="EB Garamond"/>
              <a:cs typeface="EB Garamond"/>
              <a:sym typeface="EB Garamond"/>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Use: The system evaluates online retail environments by analysing traffic patterns for fraudulent transactions and potential security threats.</a:t>
            </a:r>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Helpfulness: It helps secure payment information, maintain customer trust, and mitigate risks that could adversely affect the business’s reputation and operational stability.</a:t>
            </a:r>
            <a:endParaRPr/>
          </a:p>
          <a:p>
            <a:pPr marL="228600" lvl="0" indent="-165100" algn="just" rtl="0">
              <a:lnSpc>
                <a:spcPct val="90000"/>
              </a:lnSpc>
              <a:spcBef>
                <a:spcPts val="0"/>
              </a:spcBef>
              <a:spcAft>
                <a:spcPts val="0"/>
              </a:spcAft>
              <a:buClr>
                <a:schemeClr val="dk1"/>
              </a:buClr>
              <a:buSzPts val="1000"/>
              <a:buNone/>
            </a:pPr>
            <a:endParaRPr sz="1700">
              <a:latin typeface="EB Garamond"/>
              <a:ea typeface="EB Garamond"/>
              <a:cs typeface="EB Garamond"/>
              <a:sym typeface="EB Garamond"/>
            </a:endParaRPr>
          </a:p>
          <a:p>
            <a:pPr marL="0" lvl="0" indent="0" algn="just" rtl="0">
              <a:lnSpc>
                <a:spcPct val="90000"/>
              </a:lnSpc>
              <a:spcBef>
                <a:spcPts val="0"/>
              </a:spcBef>
              <a:spcAft>
                <a:spcPts val="0"/>
              </a:spcAft>
              <a:buClr>
                <a:schemeClr val="dk1"/>
              </a:buClr>
              <a:buSzPts val="1000"/>
              <a:buNone/>
            </a:pPr>
            <a:r>
              <a:rPr lang="en-IN" sz="1700" b="1">
                <a:latin typeface="EB Garamond"/>
                <a:ea typeface="EB Garamond"/>
                <a:cs typeface="EB Garamond"/>
                <a:sym typeface="EB Garamond"/>
              </a:rPr>
              <a:t>4. Healthcare Industry</a:t>
            </a:r>
            <a:endParaRPr/>
          </a:p>
          <a:p>
            <a:pPr marL="342900" lvl="0" indent="-279400" algn="just" rtl="0">
              <a:lnSpc>
                <a:spcPct val="90000"/>
              </a:lnSpc>
              <a:spcBef>
                <a:spcPts val="0"/>
              </a:spcBef>
              <a:spcAft>
                <a:spcPts val="0"/>
              </a:spcAft>
              <a:buClr>
                <a:schemeClr val="dk1"/>
              </a:buClr>
              <a:buSzPts val="1000"/>
              <a:buNone/>
            </a:pPr>
            <a:endParaRPr sz="1700">
              <a:latin typeface="EB Garamond"/>
              <a:ea typeface="EB Garamond"/>
              <a:cs typeface="EB Garamond"/>
              <a:sym typeface="EB Garamond"/>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Use: The system assesses network security within healthcare environments to protect patient data and safeguard critical healthcare systems from cyber threats.</a:t>
            </a:r>
            <a:endParaRPr/>
          </a:p>
          <a:p>
            <a:pPr marL="228600" lvl="0" indent="-228600" algn="just" rtl="0">
              <a:lnSpc>
                <a:spcPct val="90000"/>
              </a:lnSpc>
              <a:spcBef>
                <a:spcPts val="0"/>
              </a:spcBef>
              <a:spcAft>
                <a:spcPts val="0"/>
              </a:spcAft>
              <a:buClr>
                <a:schemeClr val="dk1"/>
              </a:buClr>
              <a:buSzPts val="1000"/>
              <a:buChar char="•"/>
            </a:pPr>
            <a:r>
              <a:rPr lang="en-IN" sz="1700">
                <a:latin typeface="EB Garamond"/>
                <a:ea typeface="EB Garamond"/>
                <a:cs typeface="EB Garamond"/>
                <a:sym typeface="EB Garamond"/>
              </a:rPr>
              <a:t>Helpfulness: It ensures the confidentiality and integrity of sensitive health information, supports compliance with data protection regulations, and contributes to overall data security in the healthcare sector.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1000"/>
                                        <p:tgtEl>
                                          <p:spTgt spid="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Effect transition="in" filter="fade">
                                      <p:cBhvr>
                                        <p:cTn id="27" dur="1000"/>
                                        <p:tgtEl>
                                          <p:spTgt spid="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
                                            <p:txEl>
                                              <p:pRg st="5" end="5"/>
                                            </p:txEl>
                                          </p:spTgt>
                                        </p:tgtEl>
                                        <p:attrNameLst>
                                          <p:attrName>style.visibility</p:attrName>
                                        </p:attrNameLst>
                                      </p:cBhvr>
                                      <p:to>
                                        <p:strVal val="visible"/>
                                      </p:to>
                                    </p:set>
                                    <p:animEffect transition="in" filter="fade">
                                      <p:cBhvr>
                                        <p:cTn id="32" dur="1000"/>
                                        <p:tgtEl>
                                          <p:spTgt spid="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6">
                                            <p:txEl>
                                              <p:pRg st="6" end="6"/>
                                            </p:txEl>
                                          </p:spTgt>
                                        </p:tgtEl>
                                        <p:attrNameLst>
                                          <p:attrName>style.visibility</p:attrName>
                                        </p:attrNameLst>
                                      </p:cBhvr>
                                      <p:to>
                                        <p:strVal val="visible"/>
                                      </p:to>
                                    </p:set>
                                    <p:animEffect transition="in" filter="fade">
                                      <p:cBhvr>
                                        <p:cTn id="37" dur="1000"/>
                                        <p:tgtEl>
                                          <p:spTgt spid="1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6">
                                            <p:txEl>
                                              <p:pRg st="7" end="7"/>
                                            </p:txEl>
                                          </p:spTgt>
                                        </p:tgtEl>
                                        <p:attrNameLst>
                                          <p:attrName>style.visibility</p:attrName>
                                        </p:attrNameLst>
                                      </p:cBhvr>
                                      <p:to>
                                        <p:strVal val="visible"/>
                                      </p:to>
                                    </p:set>
                                    <p:animEffect transition="in" filter="fade">
                                      <p:cBhvr>
                                        <p:cTn id="42" dur="1000"/>
                                        <p:tgtEl>
                                          <p:spTgt spid="1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6">
                                            <p:txEl>
                                              <p:pRg st="8" end="8"/>
                                            </p:txEl>
                                          </p:spTgt>
                                        </p:tgtEl>
                                        <p:attrNameLst>
                                          <p:attrName>style.visibility</p:attrName>
                                        </p:attrNameLst>
                                      </p:cBhvr>
                                      <p:to>
                                        <p:strVal val="visible"/>
                                      </p:to>
                                    </p:set>
                                    <p:animEffect transition="in" filter="fade">
                                      <p:cBhvr>
                                        <p:cTn id="47" dur="1000"/>
                                        <p:tgtEl>
                                          <p:spTgt spid="1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6"/>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26"/>
          <p:cNvSpPr txBox="1"/>
          <p:nvPr/>
        </p:nvSpPr>
        <p:spPr>
          <a:xfrm>
            <a:off x="838200" y="457201"/>
            <a:ext cx="10515600" cy="1233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300"/>
              <a:buFont typeface="Arial"/>
              <a:buNone/>
            </a:pPr>
            <a:r>
              <a:rPr lang="en-IN" sz="6300" b="1" i="0" u="sng" strike="noStrike" cap="none">
                <a:solidFill>
                  <a:schemeClr val="dk1"/>
                </a:solidFill>
              </a:rPr>
              <a:t>FUTURE</a:t>
            </a:r>
            <a:r>
              <a:rPr lang="en-IN" sz="6000" b="1" i="0" u="sng" strike="noStrike" cap="none">
                <a:solidFill>
                  <a:schemeClr val="dk1"/>
                </a:solidFill>
              </a:rPr>
              <a:t> ENHANCEMENTS</a:t>
            </a:r>
            <a:endParaRPr sz="1400" b="1" i="0" u="none" strike="noStrike" cap="none">
              <a:solidFill>
                <a:srgbClr val="000000"/>
              </a:solidFill>
            </a:endParaRPr>
          </a:p>
        </p:txBody>
      </p:sp>
      <p:sp>
        <p:nvSpPr>
          <p:cNvPr id="193" name="Google Shape;193;p26"/>
          <p:cNvSpPr txBox="1"/>
          <p:nvPr/>
        </p:nvSpPr>
        <p:spPr>
          <a:xfrm>
            <a:off x="838200" y="2831426"/>
            <a:ext cx="5097000" cy="30480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1800"/>
              <a:buFont typeface="Arial"/>
              <a:buNone/>
            </a:pPr>
            <a:r>
              <a:rPr lang="en-IN" sz="1800" b="0" i="0" u="none" strike="noStrike" cap="none">
                <a:solidFill>
                  <a:schemeClr val="dk1"/>
                </a:solidFill>
                <a:latin typeface="EB Garamond"/>
                <a:ea typeface="EB Garamond"/>
                <a:cs typeface="EB Garamond"/>
                <a:sym typeface="EB Garamond"/>
              </a:rPr>
              <a:t>In the future, </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EB Garamond"/>
              <a:ea typeface="EB Garamond"/>
              <a:cs typeface="EB Garamond"/>
              <a:sym typeface="EB Garamond"/>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We plan to integrate web vulnerability exploitation tools into the system.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This addition will allow for comprehensive assessments of a site's defences.</a:t>
            </a:r>
            <a:endParaRPr sz="1400" b="0" i="0" u="none" strike="noStrike" cap="none">
              <a:solidFill>
                <a:srgbClr val="000000"/>
              </a:solidFill>
              <a:latin typeface="Arial"/>
              <a:ea typeface="Arial"/>
              <a:cs typeface="Arial"/>
              <a:sym typeface="Arial"/>
            </a:endParaRPr>
          </a:p>
        </p:txBody>
      </p:sp>
      <p:pic>
        <p:nvPicPr>
          <p:cNvPr id="194" name="Google Shape;194;p26"/>
          <p:cNvPicPr preferRelativeResize="0"/>
          <p:nvPr/>
        </p:nvPicPr>
        <p:blipFill rotWithShape="1">
          <a:blip r:embed="rId3">
            <a:alphaModFix/>
          </a:blip>
          <a:srcRect/>
          <a:stretch/>
        </p:blipFill>
        <p:spPr>
          <a:xfrm>
            <a:off x="6807203" y="2104656"/>
            <a:ext cx="4059680" cy="40555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7"/>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1306576" y="2766107"/>
            <a:ext cx="9578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7000"/>
              <a:buFont typeface="EB Garamond"/>
              <a:buNone/>
            </a:pPr>
            <a:r>
              <a:rPr lang="en-IN" sz="7000" b="1">
                <a:latin typeface="Arial"/>
                <a:ea typeface="Arial"/>
                <a:cs typeface="Arial"/>
                <a:sym typeface="Arial"/>
              </a:rPr>
              <a:t>THANK YOU</a:t>
            </a:r>
            <a:endParaRPr b="1">
              <a:latin typeface="Arial"/>
              <a:ea typeface="Arial"/>
              <a:cs typeface="Arial"/>
              <a:sym typeface="Arial"/>
            </a:endParaRPr>
          </a:p>
        </p:txBody>
      </p:sp>
      <p:pic>
        <p:nvPicPr>
          <p:cNvPr id="201" name="Google Shape;201;p27" descr="A picture containing text, clipart&#10;&#10;Description automatically generated"/>
          <p:cNvPicPr preferRelativeResize="0"/>
          <p:nvPr/>
        </p:nvPicPr>
        <p:blipFill rotWithShape="1">
          <a:blip r:embed="rId3">
            <a:alphaModFix/>
          </a:blip>
          <a:srcRect/>
          <a:stretch/>
        </p:blipFill>
        <p:spPr>
          <a:xfrm>
            <a:off x="3776070" y="893803"/>
            <a:ext cx="4639860" cy="1993122"/>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500"/>
                                        <p:tgtEl>
                                          <p:spTgt spid="200"/>
                                        </p:tgtEl>
                                        <p:attrNameLst>
                                          <p:attrName>ppt_w</p:attrName>
                                        </p:attrNameLst>
                                      </p:cBhvr>
                                      <p:tavLst>
                                        <p:tav tm="0">
                                          <p:val>
                                            <p:strVal val="0"/>
                                          </p:val>
                                        </p:tav>
                                        <p:tav tm="100000">
                                          <p:val>
                                            <p:strVal val="#ppt_w"/>
                                          </p:val>
                                        </p:tav>
                                      </p:tavLst>
                                    </p:anim>
                                    <p:anim calcmode="lin" valueType="num">
                                      <p:cBhvr additive="base">
                                        <p:cTn id="8" dur="500"/>
                                        <p:tgtEl>
                                          <p:spTgt spid="20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01"/>
                                        </p:tgtEl>
                                        <p:attrNameLst>
                                          <p:attrName>style.visibility</p:attrName>
                                        </p:attrNameLst>
                                      </p:cBhvr>
                                      <p:to>
                                        <p:strVal val="visible"/>
                                      </p:to>
                                    </p:set>
                                    <p:anim calcmode="lin" valueType="num">
                                      <p:cBhvr additive="base">
                                        <p:cTn id="13" dur="500"/>
                                        <p:tgtEl>
                                          <p:spTgt spid="201"/>
                                        </p:tgtEl>
                                        <p:attrNameLst>
                                          <p:attrName>ppt_w</p:attrName>
                                        </p:attrNameLst>
                                      </p:cBhvr>
                                      <p:tavLst>
                                        <p:tav tm="0">
                                          <p:val>
                                            <p:strVal val="0"/>
                                          </p:val>
                                        </p:tav>
                                        <p:tav tm="100000">
                                          <p:val>
                                            <p:strVal val="#ppt_w"/>
                                          </p:val>
                                        </p:tav>
                                      </p:tavLst>
                                    </p:anim>
                                    <p:anim calcmode="lin" valueType="num">
                                      <p:cBhvr additive="base">
                                        <p:cTn id="14" dur="500"/>
                                        <p:tgtEl>
                                          <p:spTgt spid="20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4"/>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4"/>
          <p:cNvSpPr txBox="1">
            <a:spLocks noGrp="1"/>
          </p:cNvSpPr>
          <p:nvPr>
            <p:ph type="ctrTitle"/>
          </p:nvPr>
        </p:nvSpPr>
        <p:spPr>
          <a:xfrm>
            <a:off x="344129" y="693181"/>
            <a:ext cx="11430900" cy="1201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300"/>
              <a:buFont typeface="Arial"/>
              <a:buNone/>
            </a:pPr>
            <a:r>
              <a:rPr lang="en-IN" sz="6300" b="1" u="sng">
                <a:latin typeface="Arial"/>
                <a:ea typeface="Arial"/>
                <a:cs typeface="Arial"/>
                <a:sym typeface="Arial"/>
              </a:rPr>
              <a:t>ABSTRACT</a:t>
            </a:r>
            <a:endParaRPr/>
          </a:p>
        </p:txBody>
      </p:sp>
      <p:sp>
        <p:nvSpPr>
          <p:cNvPr id="104" name="Google Shape;104;p14"/>
          <p:cNvSpPr txBox="1"/>
          <p:nvPr/>
        </p:nvSpPr>
        <p:spPr>
          <a:xfrm>
            <a:off x="954600" y="2724775"/>
            <a:ext cx="10282800" cy="26211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EB Garamond"/>
                <a:ea typeface="EB Garamond"/>
                <a:cs typeface="EB Garamond"/>
                <a:sym typeface="EB Garamond"/>
              </a:rPr>
              <a:t>This report presents a comprehensive analysis of Internet Protocol (IP) data, focusing on detecting and mitigating security threats within a network. The project leverages advanced algorithms to identify and classify IP traffic anomalies, with the aim of enhancing network security. By analysing sample IP data and employing a reference algorithm, the project aims to highlight vulnerabilities, mitigate risks, and improve overall network efficiency.</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EB Garamond"/>
              <a:ea typeface="EB Garamond"/>
              <a:cs typeface="EB Garamond"/>
              <a:sym typeface="EB Garamond"/>
            </a:endParaRPr>
          </a:p>
        </p:txBody>
      </p:sp>
      <p:sp>
        <p:nvSpPr>
          <p:cNvPr id="105" name="Google Shape;105;p14"/>
          <p:cNvSpPr txBox="1"/>
          <p:nvPr/>
        </p:nvSpPr>
        <p:spPr>
          <a:xfrm>
            <a:off x="192929" y="-1810456"/>
            <a:ext cx="4827900" cy="15345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lt1"/>
              </a:buClr>
              <a:buSzPts val="1100"/>
              <a:buFont typeface="Manrope"/>
              <a:buNone/>
            </a:pPr>
            <a:r>
              <a:rPr lang="en-IN" sz="1100" b="1" i="0" u="none" strike="noStrike" cap="none">
                <a:solidFill>
                  <a:schemeClr val="lt1"/>
                </a:solidFill>
                <a:latin typeface="Manrope"/>
                <a:ea typeface="Manrope"/>
                <a:cs typeface="Manrope"/>
                <a:sym typeface="Manrope"/>
              </a:rPr>
              <a:t>NAME :	  ROLL NO.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100"/>
              <a:buFont typeface="Manrope"/>
              <a:buNone/>
            </a:pPr>
            <a:r>
              <a:rPr lang="en-IN" sz="1100" b="1" i="0" u="none" strike="noStrike" cap="none">
                <a:solidFill>
                  <a:schemeClr val="lt1"/>
                </a:solidFill>
                <a:latin typeface="Manrope"/>
                <a:ea typeface="Manrope"/>
                <a:cs typeface="Manrope"/>
                <a:sym typeface="Manrope"/>
              </a:rPr>
              <a:t>SHREYANSHI DOBHAL : 	  R2142220656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100"/>
              <a:buFont typeface="Manrope"/>
              <a:buNone/>
            </a:pPr>
            <a:r>
              <a:rPr lang="en-IN" sz="1100" b="1" i="0" u="none" strike="noStrike" cap="none">
                <a:solidFill>
                  <a:schemeClr val="lt1"/>
                </a:solidFill>
                <a:latin typeface="Manrope"/>
                <a:ea typeface="Manrope"/>
                <a:cs typeface="Manrope"/>
                <a:sym typeface="Manrope"/>
              </a:rPr>
              <a:t>AKSHAT NEGI :	  R2142220414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100"/>
              <a:buFont typeface="Manrope"/>
              <a:buNone/>
            </a:pPr>
            <a:r>
              <a:rPr lang="en-IN" sz="1100" b="1" i="0" u="none" strike="noStrike" cap="none">
                <a:solidFill>
                  <a:schemeClr val="lt1"/>
                </a:solidFill>
                <a:latin typeface="Manrope"/>
                <a:ea typeface="Manrope"/>
                <a:cs typeface="Manrope"/>
                <a:sym typeface="Manrope"/>
              </a:rPr>
              <a:t>ARUSH DUBEY :   	  R2142220314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100"/>
              <a:buFont typeface="Manrope"/>
              <a:buNone/>
            </a:pPr>
            <a:r>
              <a:rPr lang="en-IN" sz="1100" b="1" i="0" u="none" strike="noStrike" cap="none">
                <a:solidFill>
                  <a:schemeClr val="lt1"/>
                </a:solidFill>
                <a:latin typeface="Manrope"/>
                <a:ea typeface="Manrope"/>
                <a:cs typeface="Manrope"/>
                <a:sym typeface="Manrope"/>
              </a:rPr>
              <a:t>AMEYA TANEJA : 	  R2134567890</a:t>
            </a:r>
            <a:endParaRPr sz="1400" b="0" i="0" u="none" strike="noStrike" cap="none">
              <a:solidFill>
                <a:srgbClr val="000000"/>
              </a:solidFill>
              <a:latin typeface="Arial"/>
              <a:ea typeface="Arial"/>
              <a:cs typeface="Arial"/>
              <a:sym typeface="Arial"/>
            </a:endParaRPr>
          </a:p>
        </p:txBody>
      </p:sp>
      <p:pic>
        <p:nvPicPr>
          <p:cNvPr id="106" name="Google Shape;106;p14"/>
          <p:cNvPicPr preferRelativeResize="0"/>
          <p:nvPr/>
        </p:nvPicPr>
        <p:blipFill rotWithShape="1">
          <a:blip r:embed="rId3">
            <a:alphaModFix/>
          </a:blip>
          <a:srcRect/>
          <a:stretch/>
        </p:blipFill>
        <p:spPr>
          <a:xfrm>
            <a:off x="764407" y="539065"/>
            <a:ext cx="1370697" cy="13706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5"/>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5"/>
          <p:cNvSpPr txBox="1">
            <a:spLocks noGrp="1"/>
          </p:cNvSpPr>
          <p:nvPr>
            <p:ph type="title"/>
          </p:nvPr>
        </p:nvSpPr>
        <p:spPr>
          <a:xfrm>
            <a:off x="2545080" y="665158"/>
            <a:ext cx="6819900" cy="1156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sz="7000" b="1" u="sng">
                <a:latin typeface="Arial"/>
                <a:ea typeface="Arial"/>
                <a:cs typeface="Arial"/>
                <a:sym typeface="Arial"/>
              </a:rPr>
              <a:t>INTRODUCTION</a:t>
            </a:r>
            <a:endParaRPr/>
          </a:p>
        </p:txBody>
      </p:sp>
      <p:sp>
        <p:nvSpPr>
          <p:cNvPr id="113" name="Google Shape;113;p15"/>
          <p:cNvSpPr txBox="1">
            <a:spLocks noGrp="1"/>
          </p:cNvSpPr>
          <p:nvPr>
            <p:ph type="body" idx="1"/>
          </p:nvPr>
        </p:nvSpPr>
        <p:spPr>
          <a:xfrm>
            <a:off x="4792125" y="2181925"/>
            <a:ext cx="6759600" cy="3988800"/>
          </a:xfrm>
          <a:prstGeom prst="rect">
            <a:avLst/>
          </a:prstGeom>
          <a:noFill/>
          <a:ln>
            <a:noFill/>
          </a:ln>
        </p:spPr>
        <p:txBody>
          <a:bodyPr spcFirstLastPara="1" wrap="square" lIns="91425" tIns="45700" rIns="91425" bIns="45700" anchor="t" anchorCtr="0">
            <a:normAutofit/>
          </a:bodyPr>
          <a:lstStyle/>
          <a:p>
            <a:pPr marL="228600" lvl="0" indent="-292100" algn="just"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The growing dependence on the Internet and innovation have led to a significant need to safeguard data and networks from cyber threats. </a:t>
            </a:r>
            <a:endParaRPr sz="2000"/>
          </a:p>
          <a:p>
            <a:pPr marL="228600" lvl="0" indent="-292100" algn="just"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This project aims to analyse IP traffic data using advanced algorithms to identify potential security breaches.</a:t>
            </a:r>
            <a:endParaRPr sz="2000"/>
          </a:p>
          <a:p>
            <a:pPr marL="228600" lvl="0" indent="-292100" algn="just"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By combining real-time data analysis with automated threat response capabilities. </a:t>
            </a:r>
            <a:endParaRPr sz="2000"/>
          </a:p>
          <a:p>
            <a:pPr marL="228600" lvl="0" indent="-292100" algn="just"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The project focuses on reliable and fast information about IP, enabling the scalability of large-scale networks. </a:t>
            </a:r>
            <a:endParaRPr sz="2000"/>
          </a:p>
          <a:p>
            <a:pPr marL="228600" lvl="0" indent="-292100" algn="just"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The goal is to deliver a comprehensive cybersecurity tool that provides comprehensive protection against cyber threats.</a:t>
            </a:r>
            <a:endParaRPr sz="2000"/>
          </a:p>
        </p:txBody>
      </p:sp>
      <p:pic>
        <p:nvPicPr>
          <p:cNvPr id="114" name="Google Shape;114;p15"/>
          <p:cNvPicPr preferRelativeResize="0"/>
          <p:nvPr/>
        </p:nvPicPr>
        <p:blipFill rotWithShape="1">
          <a:blip r:embed="rId3">
            <a:alphaModFix/>
          </a:blip>
          <a:srcRect b="8609"/>
          <a:stretch/>
        </p:blipFill>
        <p:spPr>
          <a:xfrm>
            <a:off x="563880" y="2587894"/>
            <a:ext cx="3962400" cy="2966700"/>
          </a:xfrm>
          <a:prstGeom prst="roundRect">
            <a:avLst>
              <a:gd name="adj" fmla="val 8594"/>
            </a:avLst>
          </a:prstGeom>
          <a:solidFill>
            <a:srgbClr val="ECECEC"/>
          </a:solidFill>
          <a:ln>
            <a:noFill/>
          </a:ln>
          <a:effectLst>
            <a:reflection stA="38000" endPos="28000" dist="5000" dir="5400000" fadeDir="5400012"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6"/>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16"/>
          <p:cNvSpPr txBox="1">
            <a:spLocks noGrp="1"/>
          </p:cNvSpPr>
          <p:nvPr>
            <p:ph type="title"/>
          </p:nvPr>
        </p:nvSpPr>
        <p:spPr>
          <a:xfrm>
            <a:off x="965502" y="365125"/>
            <a:ext cx="102609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7000"/>
              <a:buFont typeface="Arial"/>
              <a:buNone/>
            </a:pPr>
            <a:r>
              <a:rPr lang="en-IN" sz="7000" b="1" u="sng">
                <a:latin typeface="Arial"/>
                <a:ea typeface="Arial"/>
                <a:cs typeface="Arial"/>
                <a:sym typeface="Arial"/>
              </a:rPr>
              <a:t>PROBLEM STATEMENT</a:t>
            </a:r>
            <a:endParaRPr/>
          </a:p>
        </p:txBody>
      </p:sp>
      <p:sp>
        <p:nvSpPr>
          <p:cNvPr id="121" name="Google Shape;121;p16"/>
          <p:cNvSpPr txBox="1">
            <a:spLocks noGrp="1"/>
          </p:cNvSpPr>
          <p:nvPr>
            <p:ph type="body" idx="1"/>
          </p:nvPr>
        </p:nvSpPr>
        <p:spPr>
          <a:xfrm>
            <a:off x="866140" y="2350559"/>
            <a:ext cx="10459800" cy="29751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000"/>
              <a:buNone/>
            </a:pPr>
            <a:r>
              <a:rPr lang="en-IN" sz="2000">
                <a:latin typeface="EB Garamond"/>
                <a:ea typeface="EB Garamond"/>
                <a:cs typeface="EB Garamond"/>
                <a:sym typeface="EB Garamond"/>
              </a:rPr>
              <a:t>Traditional IP analysis tools are severely limited in their capacity to identify and mitigate security threats in:</a:t>
            </a:r>
            <a:endParaRPr sz="2000"/>
          </a:p>
          <a:p>
            <a:pPr marL="0" marR="0" lvl="0" indent="0" algn="l" rtl="0">
              <a:lnSpc>
                <a:spcPct val="90000"/>
              </a:lnSpc>
              <a:spcBef>
                <a:spcPts val="0"/>
              </a:spcBef>
              <a:spcAft>
                <a:spcPts val="0"/>
              </a:spcAft>
              <a:buClr>
                <a:schemeClr val="dk1"/>
              </a:buClr>
              <a:buSzPts val="1000"/>
              <a:buNone/>
            </a:pPr>
            <a:endParaRPr sz="2000">
              <a:latin typeface="EB Garamond"/>
              <a:ea typeface="EB Garamond"/>
              <a:cs typeface="EB Garamond"/>
              <a:sym typeface="EB Garamond"/>
            </a:endParaRPr>
          </a:p>
          <a:p>
            <a:pPr marL="228600" lvl="0" indent="-292100" algn="l"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Real time due to the complexity and size of modern networks. </a:t>
            </a:r>
            <a:endParaRPr sz="2000"/>
          </a:p>
          <a:p>
            <a:pPr marL="228600" lvl="0" indent="-292100" algn="l"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Creating a sophisticated IP vulnerability tracker framework in order to address this important problem.</a:t>
            </a:r>
            <a:endParaRPr sz="2000"/>
          </a:p>
          <a:p>
            <a:pPr marL="228600" lvl="0" indent="-292100" algn="l" rtl="0">
              <a:lnSpc>
                <a:spcPct val="90000"/>
              </a:lnSpc>
              <a:spcBef>
                <a:spcPts val="0"/>
              </a:spcBef>
              <a:spcAft>
                <a:spcPts val="0"/>
              </a:spcAft>
              <a:buClr>
                <a:schemeClr val="dk1"/>
              </a:buClr>
              <a:buSzPts val="2000"/>
              <a:buChar char="•"/>
            </a:pPr>
            <a:r>
              <a:rPr lang="en-IN" sz="2000">
                <a:latin typeface="EB Garamond"/>
                <a:ea typeface="EB Garamond"/>
                <a:cs typeface="EB Garamond"/>
                <a:sym typeface="EB Garamond"/>
              </a:rPr>
              <a:t>In order to provide a dependable and scalable defence against the ever-changing landscape of cyber risks, the system is built to provide accurate, real-time detection and response to security threats.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10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10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10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10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1000"/>
                                        <p:tgtEl>
                                          <p:spTgt spid="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graphicFrame>
        <p:nvGraphicFramePr>
          <p:cNvPr id="126" name="Google Shape;126;p17"/>
          <p:cNvGraphicFramePr/>
          <p:nvPr/>
        </p:nvGraphicFramePr>
        <p:xfrm>
          <a:off x="185950" y="185050"/>
          <a:ext cx="11769600" cy="6515300"/>
        </p:xfrm>
        <a:graphic>
          <a:graphicData uri="http://schemas.openxmlformats.org/drawingml/2006/table">
            <a:tbl>
              <a:tblPr firstRow="1" bandRow="1">
                <a:noFill/>
                <a:tableStyleId>{EFE7CF7D-A167-4FCA-AC4B-D1C561AB42B9}</a:tableStyleId>
              </a:tblPr>
              <a:tblGrid>
                <a:gridCol w="5884800">
                  <a:extLst>
                    <a:ext uri="{9D8B030D-6E8A-4147-A177-3AD203B41FA5}">
                      <a16:colId xmlns:a16="http://schemas.microsoft.com/office/drawing/2014/main" val="20000"/>
                    </a:ext>
                  </a:extLst>
                </a:gridCol>
                <a:gridCol w="5884800">
                  <a:extLst>
                    <a:ext uri="{9D8B030D-6E8A-4147-A177-3AD203B41FA5}">
                      <a16:colId xmlns:a16="http://schemas.microsoft.com/office/drawing/2014/main" val="20001"/>
                    </a:ext>
                  </a:extLst>
                </a:gridCol>
              </a:tblGrid>
              <a:tr h="3257650">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sng" strike="noStrike" cap="none"/>
                        <a:t>STRENGTHS</a:t>
                      </a:r>
                      <a:endParaRPr sz="1800" u="none" strike="noStrike" cap="none"/>
                    </a:p>
                    <a:p>
                      <a:pPr marL="0" marR="0" lvl="0" indent="0" algn="ctr" rtl="0">
                        <a:lnSpc>
                          <a:spcPct val="100000"/>
                        </a:lnSpc>
                        <a:spcBef>
                          <a:spcPts val="0"/>
                        </a:spcBef>
                        <a:spcAft>
                          <a:spcPts val="0"/>
                        </a:spcAft>
                        <a:buClr>
                          <a:srgbClr val="000000"/>
                        </a:buClr>
                        <a:buSzPts val="1800"/>
                        <a:buFont typeface="Arial"/>
                        <a:buNone/>
                      </a:pPr>
                      <a:endParaRPr sz="1600" b="1" u="sng" strike="noStrike" cap="none"/>
                    </a:p>
                    <a:p>
                      <a:pPr marL="457200" marR="201433" lvl="0" indent="0" algn="l" rtl="0">
                        <a:lnSpc>
                          <a:spcPct val="115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Real-Time Threat Detection</a:t>
                      </a:r>
                      <a:r>
                        <a:rPr lang="en-IN" sz="1600" b="0" u="none" strike="noStrike" cap="none">
                          <a:latin typeface="EB Garamond"/>
                          <a:ea typeface="EB Garamond"/>
                          <a:cs typeface="EB Garamond"/>
                          <a:sym typeface="EB Garamond"/>
                        </a:rPr>
                        <a:t>:</a:t>
                      </a:r>
                      <a:r>
                        <a:rPr lang="en-IN" sz="1600" u="none" strike="noStrike" cap="none">
                          <a:latin typeface="EB Garamond"/>
                          <a:ea typeface="EB Garamond"/>
                          <a:cs typeface="EB Garamond"/>
                          <a:sym typeface="EB Garamond"/>
                        </a:rPr>
                        <a:t> </a:t>
                      </a:r>
                      <a:r>
                        <a:rPr lang="en-IN" sz="1600" b="0" u="none" strike="noStrike" cap="none">
                          <a:latin typeface="EB Garamond"/>
                          <a:ea typeface="EB Garamond"/>
                          <a:cs typeface="EB Garamond"/>
                          <a:sym typeface="EB Garamond"/>
                        </a:rPr>
                        <a:t>Ensures that malicious activities, such as DDoS attacks or unauthorized access attempts, are detected and mitigated before they can cause significant damage.</a:t>
                      </a:r>
                      <a:endParaRPr sz="1600" b="0" u="none" strike="noStrike" cap="none"/>
                    </a:p>
                    <a:p>
                      <a:pPr marL="457200" marR="201433" lvl="0" indent="0" algn="l" rtl="0">
                        <a:lnSpc>
                          <a:spcPct val="115000"/>
                        </a:lnSpc>
                        <a:spcBef>
                          <a:spcPts val="0"/>
                        </a:spcBef>
                        <a:spcAft>
                          <a:spcPts val="0"/>
                        </a:spcAft>
                        <a:buClr>
                          <a:schemeClr val="dk1"/>
                        </a:buClr>
                        <a:buSzPts val="1000"/>
                        <a:buFont typeface="Calibri"/>
                        <a:buNone/>
                      </a:pPr>
                      <a:endParaRPr sz="1600" u="none" strike="noStrike" cap="none">
                        <a:latin typeface="EB Garamond"/>
                        <a:ea typeface="EB Garamond"/>
                        <a:cs typeface="EB Garamond"/>
                        <a:sym typeface="EB Garamond"/>
                      </a:endParaRPr>
                    </a:p>
                    <a:p>
                      <a:pPr marL="457200" marR="201433" lvl="0" indent="0" algn="l" rtl="0">
                        <a:lnSpc>
                          <a:spcPct val="115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Scalability</a:t>
                      </a:r>
                      <a:r>
                        <a:rPr lang="en-IN" sz="1600" b="0" u="none" strike="noStrike" cap="none">
                          <a:latin typeface="EB Garamond"/>
                          <a:ea typeface="EB Garamond"/>
                          <a:cs typeface="EB Garamond"/>
                          <a:sym typeface="EB Garamond"/>
                        </a:rPr>
                        <a:t>:</a:t>
                      </a:r>
                      <a:r>
                        <a:rPr lang="en-IN" sz="1600" u="none" strike="noStrike" cap="none">
                          <a:latin typeface="EB Garamond"/>
                          <a:ea typeface="EB Garamond"/>
                          <a:cs typeface="EB Garamond"/>
                          <a:sym typeface="EB Garamond"/>
                        </a:rPr>
                        <a:t>  </a:t>
                      </a:r>
                      <a:r>
                        <a:rPr lang="en-IN" sz="1600" b="0" u="none" strike="noStrike" cap="none">
                          <a:latin typeface="EB Garamond"/>
                          <a:ea typeface="EB Garamond"/>
                          <a:cs typeface="EB Garamond"/>
                          <a:sym typeface="EB Garamond"/>
                        </a:rPr>
                        <a:t>It is highly scalable, making it suitable for large, complex networks with millions of IP connections.</a:t>
                      </a:r>
                      <a:endParaRPr sz="1600" b="0" u="sng"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endParaRPr sz="1800" u="sng"/>
                    </a:p>
                    <a:p>
                      <a:pPr marL="0" marR="0" lvl="0" indent="0" algn="ctr" rtl="0">
                        <a:lnSpc>
                          <a:spcPct val="100000"/>
                        </a:lnSpc>
                        <a:spcBef>
                          <a:spcPts val="0"/>
                        </a:spcBef>
                        <a:spcAft>
                          <a:spcPts val="0"/>
                        </a:spcAft>
                        <a:buClr>
                          <a:srgbClr val="000000"/>
                        </a:buClr>
                        <a:buSzPts val="1800"/>
                        <a:buFont typeface="Arial"/>
                        <a:buNone/>
                      </a:pPr>
                      <a:endParaRPr sz="1800" u="sng"/>
                    </a:p>
                    <a:p>
                      <a:pPr marL="0" marR="0" lvl="0" indent="0" algn="ctr" rtl="0">
                        <a:lnSpc>
                          <a:spcPct val="100000"/>
                        </a:lnSpc>
                        <a:spcBef>
                          <a:spcPts val="0"/>
                        </a:spcBef>
                        <a:spcAft>
                          <a:spcPts val="0"/>
                        </a:spcAft>
                        <a:buClr>
                          <a:srgbClr val="000000"/>
                        </a:buClr>
                        <a:buSzPts val="1800"/>
                        <a:buFont typeface="Arial"/>
                        <a:buNone/>
                      </a:pPr>
                      <a:r>
                        <a:rPr lang="en-IN" sz="1800" u="sng" strike="noStrike" cap="none"/>
                        <a:t>WEAKNESSES</a:t>
                      </a:r>
                      <a:endParaRPr sz="1800" u="none" strike="noStrike" cap="none"/>
                    </a:p>
                    <a:p>
                      <a:pPr marL="0" marR="0" lvl="0" indent="0" algn="l" rtl="0">
                        <a:lnSpc>
                          <a:spcPct val="100000"/>
                        </a:lnSpc>
                        <a:spcBef>
                          <a:spcPts val="0"/>
                        </a:spcBef>
                        <a:spcAft>
                          <a:spcPts val="0"/>
                        </a:spcAft>
                        <a:buClr>
                          <a:schemeClr val="dk1"/>
                        </a:buClr>
                        <a:buSzPts val="1800"/>
                        <a:buFont typeface="EB Garamond"/>
                        <a:buNone/>
                      </a:pPr>
                      <a:endParaRPr sz="1800" u="sng"/>
                    </a:p>
                    <a:p>
                      <a:pPr marL="457200" marR="393216" lvl="0" indent="0" algn="l" rtl="0">
                        <a:lnSpc>
                          <a:spcPct val="100000"/>
                        </a:lnSpc>
                        <a:spcBef>
                          <a:spcPts val="0"/>
                        </a:spcBef>
                        <a:spcAft>
                          <a:spcPts val="0"/>
                        </a:spcAft>
                        <a:buClr>
                          <a:schemeClr val="dk1"/>
                        </a:buClr>
                        <a:buSzPts val="1800"/>
                        <a:buFont typeface="EB Garamond"/>
                        <a:buNone/>
                      </a:pPr>
                      <a:r>
                        <a:rPr lang="en-IN" sz="1700" u="sng">
                          <a:latin typeface="EB Garamond"/>
                          <a:ea typeface="EB Garamond"/>
                          <a:cs typeface="EB Garamond"/>
                          <a:sym typeface="EB Garamond"/>
                        </a:rPr>
                        <a:t>Resource-Intensive Processing</a:t>
                      </a:r>
                      <a:r>
                        <a:rPr lang="en-IN" sz="1700" u="none" strike="noStrike" cap="none">
                          <a:latin typeface="EB Garamond"/>
                          <a:ea typeface="EB Garamond"/>
                          <a:cs typeface="EB Garamond"/>
                          <a:sym typeface="EB Garamond"/>
                        </a:rPr>
                        <a:t>: </a:t>
                      </a:r>
                      <a:r>
                        <a:rPr lang="en-IN" sz="1600" b="0" u="none" strike="noStrike" cap="none">
                          <a:latin typeface="EB Garamond"/>
                          <a:ea typeface="EB Garamond"/>
                          <a:cs typeface="EB Garamond"/>
                          <a:sym typeface="EB Garamond"/>
                        </a:rPr>
                        <a:t>This tracker may require substantial investment in computational resources, potentially limiting its accessibility to organizations with smaller IT budgets.</a:t>
                      </a:r>
                      <a:endParaRPr sz="1600" b="0" u="none" strike="noStrike" cap="none">
                        <a:latin typeface="EB Garamond"/>
                        <a:ea typeface="EB Garamond"/>
                        <a:cs typeface="EB Garamond"/>
                        <a:sym typeface="EB Garamond"/>
                      </a:endParaRPr>
                    </a:p>
                    <a:p>
                      <a:pPr marL="0" marR="0" lvl="0" indent="0" algn="l" rtl="0">
                        <a:lnSpc>
                          <a:spcPct val="100000"/>
                        </a:lnSpc>
                        <a:spcBef>
                          <a:spcPts val="0"/>
                        </a:spcBef>
                        <a:spcAft>
                          <a:spcPts val="0"/>
                        </a:spcAft>
                        <a:buClr>
                          <a:srgbClr val="000000"/>
                        </a:buClr>
                        <a:buSzPts val="1800"/>
                        <a:buFont typeface="Arial"/>
                        <a:buNone/>
                      </a:pPr>
                      <a:endParaRPr sz="1800" b="0" u="sng" strike="noStrike" cap="none">
                        <a:latin typeface="EB Garamond"/>
                        <a:ea typeface="EB Garamond"/>
                        <a:cs typeface="EB Garamond"/>
                        <a:sym typeface="EB Garamond"/>
                      </a:endParaRPr>
                    </a:p>
                  </a:txBody>
                  <a:tcPr marL="91450" marR="91450" marT="45725" marB="45725">
                    <a:solidFill>
                      <a:schemeClr val="accent3"/>
                    </a:solidFill>
                  </a:tcPr>
                </a:tc>
                <a:extLst>
                  <a:ext uri="{0D108BD9-81ED-4DB2-BD59-A6C34878D82A}">
                    <a16:rowId xmlns:a16="http://schemas.microsoft.com/office/drawing/2014/main" val="10000"/>
                  </a:ext>
                </a:extLst>
              </a:tr>
              <a:tr h="3257650">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sng" strike="noStrike" cap="none"/>
                        <a:t>OPPORTUNITIES</a:t>
                      </a:r>
                      <a:endParaRPr sz="1400" u="none" strike="noStrike" cap="none"/>
                    </a:p>
                    <a:p>
                      <a:pPr marL="0" marR="381433" lvl="0" indent="0" algn="ctr" rtl="0">
                        <a:lnSpc>
                          <a:spcPct val="100000"/>
                        </a:lnSpc>
                        <a:spcBef>
                          <a:spcPts val="0"/>
                        </a:spcBef>
                        <a:spcAft>
                          <a:spcPts val="0"/>
                        </a:spcAft>
                        <a:buClr>
                          <a:srgbClr val="000000"/>
                        </a:buClr>
                        <a:buSzPts val="1800"/>
                        <a:buFont typeface="Arial"/>
                        <a:buNone/>
                      </a:pPr>
                      <a:endParaRPr sz="1800" b="1" u="sng" strike="noStrike" cap="none"/>
                    </a:p>
                    <a:p>
                      <a:pPr marL="457200" marR="381433" lvl="0" indent="0" algn="just" rtl="0">
                        <a:lnSpc>
                          <a:spcPct val="100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Integration with Existing Security Infrastructures</a:t>
                      </a:r>
                      <a:r>
                        <a:rPr lang="en-IN" sz="1600" b="1" u="none" strike="noStrike" cap="none">
                          <a:latin typeface="EB Garamond"/>
                          <a:ea typeface="EB Garamond"/>
                          <a:cs typeface="EB Garamond"/>
                          <a:sym typeface="EB Garamond"/>
                        </a:rPr>
                        <a:t>: </a:t>
                      </a:r>
                      <a:r>
                        <a:rPr lang="en-IN" sz="1600" u="none" strike="noStrike" cap="none">
                          <a:latin typeface="EB Garamond"/>
                          <a:ea typeface="EB Garamond"/>
                          <a:cs typeface="EB Garamond"/>
                          <a:sym typeface="EB Garamond"/>
                        </a:rPr>
                        <a:t>Integrated with other security tools like Geolocation and provides a holistic approach to threat management.</a:t>
                      </a:r>
                      <a:endParaRPr sz="1600" u="none" strike="noStrike" cap="none">
                        <a:latin typeface="EB Garamond"/>
                        <a:ea typeface="EB Garamond"/>
                        <a:cs typeface="EB Garamond"/>
                        <a:sym typeface="EB Garamond"/>
                      </a:endParaRPr>
                    </a:p>
                    <a:p>
                      <a:pPr marL="457200" marR="381433" lvl="0" indent="0" algn="just" rtl="0">
                        <a:lnSpc>
                          <a:spcPct val="70000"/>
                        </a:lnSpc>
                        <a:spcBef>
                          <a:spcPts val="0"/>
                        </a:spcBef>
                        <a:spcAft>
                          <a:spcPts val="0"/>
                        </a:spcAft>
                        <a:buClr>
                          <a:schemeClr val="dk1"/>
                        </a:buClr>
                        <a:buSzPts val="1000"/>
                        <a:buFont typeface="Calibri"/>
                        <a:buNone/>
                      </a:pPr>
                      <a:endParaRPr sz="1600" u="none" strike="noStrike" cap="none">
                        <a:latin typeface="EB Garamond"/>
                        <a:ea typeface="EB Garamond"/>
                        <a:cs typeface="EB Garamond"/>
                        <a:sym typeface="EB Garamond"/>
                      </a:endParaRPr>
                    </a:p>
                    <a:p>
                      <a:pPr marL="457200" marR="381433" lvl="0" indent="0" algn="just" rtl="0">
                        <a:lnSpc>
                          <a:spcPct val="100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Customization for Industry-Specific Needs</a:t>
                      </a:r>
                      <a:r>
                        <a:rPr lang="en-IN" sz="1600" b="1" u="none" strike="noStrike" cap="none">
                          <a:latin typeface="EB Garamond"/>
                          <a:ea typeface="EB Garamond"/>
                          <a:cs typeface="EB Garamond"/>
                          <a:sym typeface="EB Garamond"/>
                        </a:rPr>
                        <a:t>: </a:t>
                      </a:r>
                      <a:r>
                        <a:rPr lang="en-IN" sz="1600" u="none" strike="noStrike" cap="none">
                          <a:latin typeface="EB Garamond"/>
                          <a:ea typeface="EB Garamond"/>
                          <a:cs typeface="EB Garamond"/>
                          <a:sym typeface="EB Garamond"/>
                        </a:rPr>
                        <a:t>The system can be tailored to meet the unique security requirements of different industries, such as finance, healthcare, and government. </a:t>
                      </a:r>
                      <a:endParaRPr sz="1600" u="none" strike="noStrike" cap="none"/>
                    </a:p>
                    <a:p>
                      <a:pPr marL="0" marR="0" lvl="0" indent="0" algn="ctr" rtl="0">
                        <a:lnSpc>
                          <a:spcPct val="100000"/>
                        </a:lnSpc>
                        <a:spcBef>
                          <a:spcPts val="0"/>
                        </a:spcBef>
                        <a:spcAft>
                          <a:spcPts val="0"/>
                        </a:spcAft>
                        <a:buClr>
                          <a:srgbClr val="000000"/>
                        </a:buClr>
                        <a:buSzPts val="1800"/>
                        <a:buFont typeface="Arial"/>
                        <a:buNone/>
                      </a:pPr>
                      <a:endParaRPr sz="1600" b="1" u="sng"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sng" strike="noStrike" cap="none"/>
                        <a:t>THREATS</a:t>
                      </a:r>
                      <a:endParaRPr sz="1400" u="none" strike="noStrike" cap="none"/>
                    </a:p>
                    <a:p>
                      <a:pPr marL="0" marR="0" lvl="0" indent="0" algn="ctr" rtl="0">
                        <a:lnSpc>
                          <a:spcPct val="100000"/>
                        </a:lnSpc>
                        <a:spcBef>
                          <a:spcPts val="0"/>
                        </a:spcBef>
                        <a:spcAft>
                          <a:spcPts val="0"/>
                        </a:spcAft>
                        <a:buClr>
                          <a:srgbClr val="000000"/>
                        </a:buClr>
                        <a:buSzPts val="1800"/>
                        <a:buFont typeface="Arial"/>
                        <a:buNone/>
                      </a:pPr>
                      <a:endParaRPr sz="1800" b="1" u="sng" strike="noStrike" cap="none"/>
                    </a:p>
                    <a:p>
                      <a:pPr marL="457200" marR="393216" lvl="0" indent="0" algn="just" rtl="0">
                        <a:lnSpc>
                          <a:spcPct val="100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Evolving Cyber Threat Landscape</a:t>
                      </a:r>
                      <a:r>
                        <a:rPr lang="en-IN" sz="1600" b="1" u="none" strike="noStrike" cap="none">
                          <a:latin typeface="EB Garamond"/>
                          <a:ea typeface="EB Garamond"/>
                          <a:cs typeface="EB Garamond"/>
                          <a:sym typeface="EB Garamond"/>
                        </a:rPr>
                        <a:t>: </a:t>
                      </a:r>
                      <a:r>
                        <a:rPr lang="en-IN" sz="1600" u="none" strike="noStrike" cap="none">
                          <a:latin typeface="EB Garamond"/>
                          <a:ea typeface="EB Garamond"/>
                          <a:cs typeface="EB Garamond"/>
                          <a:sym typeface="EB Garamond"/>
                        </a:rPr>
                        <a:t>New attack techniques and vulnerabilities may emerge that the current algorithms and data models are not equipped to handle.</a:t>
                      </a:r>
                      <a:endParaRPr sz="1600" u="none" strike="noStrike" cap="none">
                        <a:latin typeface="EB Garamond"/>
                        <a:ea typeface="EB Garamond"/>
                        <a:cs typeface="EB Garamond"/>
                        <a:sym typeface="EB Garamond"/>
                      </a:endParaRPr>
                    </a:p>
                    <a:p>
                      <a:pPr marL="800100" marR="393216" lvl="0" indent="-279400" algn="just" rtl="0">
                        <a:lnSpc>
                          <a:spcPct val="100000"/>
                        </a:lnSpc>
                        <a:spcBef>
                          <a:spcPts val="0"/>
                        </a:spcBef>
                        <a:spcAft>
                          <a:spcPts val="0"/>
                        </a:spcAft>
                        <a:buClr>
                          <a:schemeClr val="dk1"/>
                        </a:buClr>
                        <a:buSzPts val="1000"/>
                        <a:buFont typeface="Noto Sans Symbols"/>
                        <a:buNone/>
                      </a:pPr>
                      <a:endParaRPr sz="1600" u="none" strike="noStrike" cap="none">
                        <a:latin typeface="EB Garamond"/>
                        <a:ea typeface="EB Garamond"/>
                        <a:cs typeface="EB Garamond"/>
                        <a:sym typeface="EB Garamond"/>
                      </a:endParaRPr>
                    </a:p>
                    <a:p>
                      <a:pPr marL="457200" marR="393216" lvl="0" indent="0" algn="just" rtl="0">
                        <a:lnSpc>
                          <a:spcPct val="100000"/>
                        </a:lnSpc>
                        <a:spcBef>
                          <a:spcPts val="0"/>
                        </a:spcBef>
                        <a:spcAft>
                          <a:spcPts val="0"/>
                        </a:spcAft>
                        <a:buClr>
                          <a:srgbClr val="000000"/>
                        </a:buClr>
                        <a:buSzPts val="1800"/>
                        <a:buFont typeface="Arial"/>
                        <a:buNone/>
                      </a:pPr>
                      <a:r>
                        <a:rPr lang="en-IN" sz="1600" b="1" u="sng" strike="noStrike" cap="none">
                          <a:latin typeface="EB Garamond"/>
                          <a:ea typeface="EB Garamond"/>
                          <a:cs typeface="EB Garamond"/>
                          <a:sym typeface="EB Garamond"/>
                        </a:rPr>
                        <a:t>Data Privacy and Regulatory Compliance:</a:t>
                      </a:r>
                      <a:r>
                        <a:rPr lang="en-IN" sz="1600" b="1" u="none" strike="noStrike" cap="none">
                          <a:latin typeface="EB Garamond"/>
                          <a:ea typeface="EB Garamond"/>
                          <a:cs typeface="EB Garamond"/>
                          <a:sym typeface="EB Garamond"/>
                        </a:rPr>
                        <a:t> </a:t>
                      </a:r>
                      <a:r>
                        <a:rPr lang="en-IN" sz="1600" u="none" strike="noStrike" cap="none">
                          <a:latin typeface="EB Garamond"/>
                          <a:ea typeface="EB Garamond"/>
                          <a:cs typeface="EB Garamond"/>
                          <a:sym typeface="EB Garamond"/>
                        </a:rPr>
                        <a:t>Handling and analysing IP data, especially in regions with strict data protection laws, introduces potential privacy concerns. </a:t>
                      </a:r>
                      <a:endParaRPr sz="1600" u="none" strike="noStrike" cap="none">
                        <a:latin typeface="EB Garamond"/>
                        <a:ea typeface="EB Garamond"/>
                        <a:cs typeface="EB Garamond"/>
                        <a:sym typeface="EB Garamond"/>
                      </a:endParaRPr>
                    </a:p>
                    <a:p>
                      <a:pPr marL="0" marR="0" lvl="0" indent="0" algn="ctr" rtl="0">
                        <a:lnSpc>
                          <a:spcPct val="100000"/>
                        </a:lnSpc>
                        <a:spcBef>
                          <a:spcPts val="0"/>
                        </a:spcBef>
                        <a:spcAft>
                          <a:spcPts val="0"/>
                        </a:spcAft>
                        <a:buClr>
                          <a:srgbClr val="000000"/>
                        </a:buClr>
                        <a:buSzPts val="1800"/>
                        <a:buFont typeface="Arial"/>
                        <a:buNone/>
                      </a:pPr>
                      <a:endParaRPr sz="1800" b="1" u="sng" strike="noStrike" cap="none"/>
                    </a:p>
                  </a:txBody>
                  <a:tcPr marL="91450" marR="91450" marT="45725" marB="45725" anchor="ctr"/>
                </a:tc>
                <a:extLst>
                  <a:ext uri="{0D108BD9-81ED-4DB2-BD59-A6C34878D82A}">
                    <a16:rowId xmlns:a16="http://schemas.microsoft.com/office/drawing/2014/main" val="10001"/>
                  </a:ext>
                </a:extLst>
              </a:tr>
            </a:tbl>
          </a:graphicData>
        </a:graphic>
      </p:graphicFrame>
      <p:sp>
        <p:nvSpPr>
          <p:cNvPr id="127" name="Google Shape;127;p17"/>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18"/>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18"/>
          <p:cNvSpPr txBox="1"/>
          <p:nvPr/>
        </p:nvSpPr>
        <p:spPr>
          <a:xfrm>
            <a:off x="301172" y="365125"/>
            <a:ext cx="115896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600"/>
              <a:buFont typeface="Arial"/>
              <a:buNone/>
            </a:pPr>
            <a:r>
              <a:rPr lang="en-IN" sz="6600" b="1" i="0" u="sng" strike="noStrike" cap="none">
                <a:solidFill>
                  <a:schemeClr val="dk1"/>
                </a:solidFill>
                <a:latin typeface="Arial"/>
                <a:ea typeface="Arial"/>
                <a:cs typeface="Arial"/>
                <a:sym typeface="Arial"/>
              </a:rPr>
              <a:t>PROJECT ARCHITECTURE</a:t>
            </a:r>
            <a:endParaRPr sz="1400" b="0" i="0" u="none" strike="noStrike" cap="none">
              <a:solidFill>
                <a:srgbClr val="000000"/>
              </a:solidFill>
              <a:latin typeface="Arial"/>
              <a:ea typeface="Arial"/>
              <a:cs typeface="Arial"/>
              <a:sym typeface="Arial"/>
            </a:endParaRPr>
          </a:p>
        </p:txBody>
      </p:sp>
      <p:sp>
        <p:nvSpPr>
          <p:cNvPr id="134" name="Google Shape;134;p18"/>
          <p:cNvSpPr txBox="1"/>
          <p:nvPr/>
        </p:nvSpPr>
        <p:spPr>
          <a:xfrm>
            <a:off x="717865" y="2467897"/>
            <a:ext cx="10756200" cy="31242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700"/>
              <a:buFont typeface="Arial"/>
              <a:buNone/>
            </a:pPr>
            <a:r>
              <a:rPr lang="en-IN" sz="1700" b="0" i="0" u="none" strike="noStrike" cap="none">
                <a:solidFill>
                  <a:schemeClr val="dk1"/>
                </a:solidFill>
                <a:latin typeface="EB Garamond"/>
                <a:ea typeface="EB Garamond"/>
                <a:cs typeface="EB Garamond"/>
                <a:sym typeface="EB Garamond"/>
              </a:rPr>
              <a:t>The system architecture consists of several key components: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700"/>
              <a:buFont typeface="Arial"/>
              <a:buNone/>
            </a:pPr>
            <a:endParaRPr sz="1700" b="0" i="0" u="none" strike="noStrike" cap="none">
              <a:solidFill>
                <a:schemeClr val="dk1"/>
              </a:solidFill>
              <a:latin typeface="EB Garamond"/>
              <a:ea typeface="EB Garamond"/>
              <a:cs typeface="EB Garamond"/>
              <a:sym typeface="EB Garamond"/>
            </a:endParaRPr>
          </a:p>
          <a:p>
            <a:pPr marL="285750" marR="0" lvl="0" indent="-285750" algn="just" rtl="0">
              <a:lnSpc>
                <a:spcPct val="90000"/>
              </a:lnSpc>
              <a:spcBef>
                <a:spcPts val="0"/>
              </a:spcBef>
              <a:spcAft>
                <a:spcPts val="0"/>
              </a:spcAft>
              <a:buClr>
                <a:schemeClr val="dk1"/>
              </a:buClr>
              <a:buSzPts val="1700"/>
              <a:buFont typeface="Arial"/>
              <a:buChar char="•"/>
            </a:pPr>
            <a:r>
              <a:rPr lang="en-IN" sz="1700" b="1" i="0" u="none" strike="noStrike" cap="none">
                <a:solidFill>
                  <a:schemeClr val="dk1"/>
                </a:solidFill>
                <a:latin typeface="EB Garamond"/>
                <a:ea typeface="EB Garamond"/>
                <a:cs typeface="EB Garamond"/>
                <a:sym typeface="EB Garamond"/>
              </a:rPr>
              <a:t>Frontend (ReactJS): </a:t>
            </a:r>
            <a:r>
              <a:rPr lang="en-IN" sz="1700" b="0" i="0" u="none" strike="noStrike" cap="none">
                <a:solidFill>
                  <a:schemeClr val="dk1"/>
                </a:solidFill>
                <a:latin typeface="EB Garamond"/>
                <a:ea typeface="EB Garamond"/>
                <a:cs typeface="EB Garamond"/>
                <a:sym typeface="EB Garamond"/>
              </a:rPr>
              <a:t>The user interface is built with React, providing an interactive dashboard where users can view detailed insights about a website. This includes sections for IP information, SSL chain, DNS records, server location, open ports, and more.</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1" i="0" u="none" strike="noStrike" cap="none">
                <a:solidFill>
                  <a:schemeClr val="dk1"/>
                </a:solidFill>
                <a:latin typeface="EB Garamond"/>
                <a:ea typeface="EB Garamond"/>
                <a:cs typeface="EB Garamond"/>
                <a:sym typeface="EB Garamond"/>
              </a:rPr>
              <a:t>Backend (Node.js/Express): </a:t>
            </a:r>
            <a:r>
              <a:rPr lang="en-IN" sz="1700" b="0" i="0" u="none" strike="noStrike" cap="none">
                <a:solidFill>
                  <a:schemeClr val="dk1"/>
                </a:solidFill>
                <a:latin typeface="EB Garamond"/>
                <a:ea typeface="EB Garamond"/>
                <a:cs typeface="EB Garamond"/>
                <a:sym typeface="EB Garamond"/>
              </a:rPr>
              <a:t>The backend serves API requests from the frontend, processes data, and interacts with the database. It also handles communication with external APIs for additional data retrieval and analysis.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1" i="0" u="none" strike="noStrike" cap="none">
                <a:solidFill>
                  <a:schemeClr val="dk1"/>
                </a:solidFill>
                <a:latin typeface="EB Garamond"/>
                <a:ea typeface="EB Garamond"/>
                <a:cs typeface="EB Garamond"/>
                <a:sym typeface="EB Garamond"/>
              </a:rPr>
              <a:t>Database (MongoDB): </a:t>
            </a:r>
            <a:r>
              <a:rPr lang="en-IN" sz="1700" b="0" i="0" u="none" strike="noStrike" cap="none">
                <a:solidFill>
                  <a:schemeClr val="dk1"/>
                </a:solidFill>
                <a:latin typeface="EB Garamond"/>
                <a:ea typeface="EB Garamond"/>
                <a:cs typeface="EB Garamond"/>
                <a:sym typeface="EB Garamond"/>
              </a:rPr>
              <a:t>All collected data is stored in a MongoDB database. This includes historical data on IPs, DNS records, SSL certificates, and more, enabling the system to perform trend analysis and provide historical insights.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700"/>
              <a:buFont typeface="Arial"/>
              <a:buNone/>
            </a:pPr>
            <a:endParaRPr sz="1700" b="0" i="0" u="none" strike="noStrike" cap="none">
              <a:solidFill>
                <a:schemeClr val="dk1"/>
              </a:solidFill>
              <a:latin typeface="EB Garamond"/>
              <a:ea typeface="EB Garamond"/>
              <a:cs typeface="EB Garamond"/>
              <a:sym typeface="EB Garamond"/>
            </a:endParaRPr>
          </a:p>
        </p:txBody>
      </p:sp>
      <p:sp>
        <p:nvSpPr>
          <p:cNvPr id="135" name="Google Shape;135;p18"/>
          <p:cNvSpPr txBox="1"/>
          <p:nvPr/>
        </p:nvSpPr>
        <p:spPr>
          <a:xfrm>
            <a:off x="668867" y="2260072"/>
            <a:ext cx="6753600" cy="16842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9"/>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19"/>
          <p:cNvSpPr txBox="1"/>
          <p:nvPr/>
        </p:nvSpPr>
        <p:spPr>
          <a:xfrm>
            <a:off x="301172" y="365125"/>
            <a:ext cx="115896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600"/>
              <a:buFont typeface="Arial"/>
              <a:buNone/>
            </a:pPr>
            <a:r>
              <a:rPr lang="en-IN" sz="6600" b="1" i="0" u="sng" strike="noStrike" cap="none">
                <a:solidFill>
                  <a:schemeClr val="dk1"/>
                </a:solidFill>
                <a:latin typeface="Arial"/>
                <a:ea typeface="Arial"/>
                <a:cs typeface="Arial"/>
                <a:sym typeface="Arial"/>
              </a:rPr>
              <a:t>PROJECT ARCHITECTURE</a:t>
            </a:r>
            <a:endParaRPr sz="1400" b="0" i="0" u="none" strike="noStrike" cap="none">
              <a:solidFill>
                <a:srgbClr val="000000"/>
              </a:solidFill>
              <a:latin typeface="Arial"/>
              <a:ea typeface="Arial"/>
              <a:cs typeface="Arial"/>
              <a:sym typeface="Arial"/>
            </a:endParaRPr>
          </a:p>
        </p:txBody>
      </p:sp>
      <p:sp>
        <p:nvSpPr>
          <p:cNvPr id="142" name="Google Shape;142;p19"/>
          <p:cNvSpPr txBox="1"/>
          <p:nvPr/>
        </p:nvSpPr>
        <p:spPr>
          <a:xfrm>
            <a:off x="838250" y="1983150"/>
            <a:ext cx="10515600" cy="41523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1700"/>
              <a:buFont typeface="Arial"/>
              <a:buNone/>
            </a:pPr>
            <a:r>
              <a:rPr lang="en-IN" sz="1700" b="1" i="0" u="none" strike="noStrike" cap="none">
                <a:solidFill>
                  <a:schemeClr val="dk1"/>
                </a:solidFill>
                <a:latin typeface="EB Garamond"/>
                <a:ea typeface="EB Garamond"/>
                <a:cs typeface="EB Garamond"/>
                <a:sym typeface="EB Garamond"/>
              </a:rPr>
              <a:t>External APIs: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100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Rapid API: This API provides information on associated hostnames for a given domain, which is crucial for identifying potential security risks.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Shodan API: It provides information on associated Ports and Vulnerabilities for a given domain.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Who API: Offers comprehensive Whois records, providing detailed domain information that supports the identification of potential vulnerabilities.</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chemeClr val="dk1"/>
              </a:buClr>
              <a:buSzPts val="1700"/>
              <a:buFont typeface="Arial"/>
              <a:buNone/>
            </a:pPr>
            <a:endParaRPr sz="1700" b="0" i="0" u="none" strike="noStrike" cap="none">
              <a:solidFill>
                <a:schemeClr val="dk1"/>
              </a:solidFill>
              <a:latin typeface="EB Garamond"/>
              <a:ea typeface="EB Garamond"/>
              <a:cs typeface="EB Garamond"/>
              <a:sym typeface="EB Garamond"/>
            </a:endParaRPr>
          </a:p>
          <a:p>
            <a:pPr marL="0" marR="0" lvl="0" indent="0" algn="just" rtl="0">
              <a:lnSpc>
                <a:spcPct val="90000"/>
              </a:lnSpc>
              <a:spcBef>
                <a:spcPts val="0"/>
              </a:spcBef>
              <a:spcAft>
                <a:spcPts val="0"/>
              </a:spcAft>
              <a:buClr>
                <a:schemeClr val="dk1"/>
              </a:buClr>
              <a:buSzPts val="1700"/>
              <a:buFont typeface="Arial"/>
              <a:buNone/>
            </a:pPr>
            <a:r>
              <a:rPr lang="en-IN" sz="1700" b="1" i="0" u="none" strike="noStrike" cap="none">
                <a:solidFill>
                  <a:schemeClr val="dk1"/>
                </a:solidFill>
                <a:latin typeface="EB Garamond"/>
                <a:ea typeface="EB Garamond"/>
                <a:cs typeface="EB Garamond"/>
                <a:sym typeface="EB Garamond"/>
              </a:rPr>
              <a:t>Scanning Modules</a:t>
            </a:r>
            <a:r>
              <a:rPr lang="en-IN" sz="1700" b="0" i="0" u="none" strike="noStrike" cap="none">
                <a:solidFill>
                  <a:schemeClr val="dk1"/>
                </a:solidFill>
                <a:latin typeface="EB Garamond"/>
                <a:ea typeface="EB Garamond"/>
                <a:cs typeface="EB Garamond"/>
                <a:sym typeface="EB Garamond"/>
              </a:rPr>
              <a:t>: The system includes various scanning modules that perform specific checks and analyses: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100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IP Information: Retrieves and analyzes the IP address data of a given website.</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SSL Chain: Examines SSL certificates to ensure they are valid and properly configured.</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DNS Records: Collects and analyzes DNS records, including TXT and A records, to ensure proper configuration and security.</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Open Ports: Scans for open ports on the server, which could be potential entry points for attackers.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HTTP Security Features: Analyzes HTTP headers and other configurations to assess the website’s security posture.</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Site Performance and Carbon Footprint: Measures the website's performance metrics and evaluates its environmental impact based on energy consumption.</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0"/>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20"/>
          <p:cNvSpPr txBox="1"/>
          <p:nvPr/>
        </p:nvSpPr>
        <p:spPr>
          <a:xfrm>
            <a:off x="301172" y="365125"/>
            <a:ext cx="115896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600"/>
              <a:buFont typeface="Arial"/>
              <a:buNone/>
            </a:pPr>
            <a:r>
              <a:rPr lang="en-IN" sz="6600" b="1" i="0" u="sng" strike="noStrike" cap="none">
                <a:solidFill>
                  <a:schemeClr val="dk1"/>
                </a:solidFill>
                <a:latin typeface="Arial"/>
                <a:ea typeface="Arial"/>
                <a:cs typeface="Arial"/>
                <a:sym typeface="Arial"/>
              </a:rPr>
              <a:t>PROJECT ARCHITECTURE</a:t>
            </a:r>
            <a:endParaRPr sz="1400" b="0" i="0" u="none" strike="noStrike" cap="none">
              <a:solidFill>
                <a:srgbClr val="000000"/>
              </a:solidFill>
              <a:latin typeface="Arial"/>
              <a:ea typeface="Arial"/>
              <a:cs typeface="Arial"/>
              <a:sym typeface="Arial"/>
            </a:endParaRPr>
          </a:p>
        </p:txBody>
      </p:sp>
      <p:sp>
        <p:nvSpPr>
          <p:cNvPr id="149" name="Google Shape;149;p20"/>
          <p:cNvSpPr txBox="1"/>
          <p:nvPr/>
        </p:nvSpPr>
        <p:spPr>
          <a:xfrm>
            <a:off x="768190" y="2229815"/>
            <a:ext cx="10655700" cy="3519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1700"/>
              <a:buFont typeface="Arial"/>
              <a:buNone/>
            </a:pPr>
            <a:r>
              <a:rPr lang="en-IN" sz="1700" b="1" i="0" u="none" strike="noStrike" cap="none">
                <a:solidFill>
                  <a:schemeClr val="dk1"/>
                </a:solidFill>
                <a:latin typeface="EB Garamond"/>
                <a:ea typeface="EB Garamond"/>
                <a:cs typeface="EB Garamond"/>
                <a:sym typeface="EB Garamond"/>
              </a:rPr>
              <a:t>Data Flow:</a:t>
            </a:r>
            <a:endParaRPr sz="1700" b="0" i="0" u="none" strike="noStrike" cap="none">
              <a:solidFill>
                <a:schemeClr val="dk1"/>
              </a:solidFill>
              <a:latin typeface="EB Garamond"/>
              <a:ea typeface="EB Garamond"/>
              <a:cs typeface="EB Garamond"/>
              <a:sym typeface="EB Garamond"/>
            </a:endParaRPr>
          </a:p>
          <a:p>
            <a:pPr marL="342900" marR="0" lvl="0" indent="-342900" algn="just" rtl="0">
              <a:lnSpc>
                <a:spcPct val="90000"/>
              </a:lnSpc>
              <a:spcBef>
                <a:spcPts val="1000"/>
              </a:spcBef>
              <a:spcAft>
                <a:spcPts val="0"/>
              </a:spcAft>
              <a:buClr>
                <a:schemeClr val="dk1"/>
              </a:buClr>
              <a:buSzPts val="1700"/>
              <a:buFont typeface="Calibri"/>
              <a:buAutoNum type="arabicPeriod"/>
            </a:pPr>
            <a:r>
              <a:rPr lang="en-IN" sz="1700" b="0" i="0" u="none" strike="noStrike" cap="none">
                <a:solidFill>
                  <a:schemeClr val="dk1"/>
                </a:solidFill>
                <a:latin typeface="EB Garamond"/>
                <a:ea typeface="EB Garamond"/>
                <a:cs typeface="EB Garamond"/>
                <a:sym typeface="EB Garamond"/>
              </a:rPr>
              <a:t>Data Collection: The frontend sends a request to the backend to analyse a specific website. The backend orchestrates the scanning process by invoking the relevant scanning modules and external APIs.</a:t>
            </a:r>
            <a:endParaRPr sz="1700" b="0" i="0" u="none" strike="noStrike" cap="none">
              <a:solidFill>
                <a:srgbClr val="000000"/>
              </a:solidFill>
              <a:latin typeface="Arial"/>
              <a:ea typeface="Arial"/>
              <a:cs typeface="Arial"/>
              <a:sym typeface="Arial"/>
            </a:endParaRPr>
          </a:p>
          <a:p>
            <a:pPr marL="342900" marR="0" lvl="0" indent="-342900" algn="just" rtl="0">
              <a:lnSpc>
                <a:spcPct val="90000"/>
              </a:lnSpc>
              <a:spcBef>
                <a:spcPts val="0"/>
              </a:spcBef>
              <a:spcAft>
                <a:spcPts val="0"/>
              </a:spcAft>
              <a:buClr>
                <a:schemeClr val="dk1"/>
              </a:buClr>
              <a:buSzPts val="1700"/>
              <a:buFont typeface="Calibri"/>
              <a:buAutoNum type="arabicPeriod"/>
            </a:pPr>
            <a:r>
              <a:rPr lang="en-IN" sz="1700" b="0" i="0" u="none" strike="noStrike" cap="none">
                <a:solidFill>
                  <a:schemeClr val="dk1"/>
                </a:solidFill>
                <a:latin typeface="EB Garamond"/>
                <a:ea typeface="EB Garamond"/>
                <a:cs typeface="EB Garamond"/>
                <a:sym typeface="EB Garamond"/>
              </a:rPr>
              <a:t>Data Processing: The results from the scanning modules and external APIs are processed and stored in the database. The backend also performs additional analysis, such as identifying trends or anomalies in the data.</a:t>
            </a:r>
            <a:endParaRPr sz="1700" b="0" i="0" u="none" strike="noStrike" cap="none">
              <a:solidFill>
                <a:srgbClr val="000000"/>
              </a:solidFill>
              <a:latin typeface="Arial"/>
              <a:ea typeface="Arial"/>
              <a:cs typeface="Arial"/>
              <a:sym typeface="Arial"/>
            </a:endParaRPr>
          </a:p>
          <a:p>
            <a:pPr marL="342900" marR="0" lvl="0" indent="-342900" algn="just" rtl="0">
              <a:lnSpc>
                <a:spcPct val="90000"/>
              </a:lnSpc>
              <a:spcBef>
                <a:spcPts val="0"/>
              </a:spcBef>
              <a:spcAft>
                <a:spcPts val="0"/>
              </a:spcAft>
              <a:buClr>
                <a:schemeClr val="dk1"/>
              </a:buClr>
              <a:buSzPts val="1700"/>
              <a:buFont typeface="Calibri"/>
              <a:buAutoNum type="arabicPeriod"/>
            </a:pPr>
            <a:r>
              <a:rPr lang="en-IN" sz="1700" b="0" i="0" u="none" strike="noStrike" cap="none">
                <a:solidFill>
                  <a:schemeClr val="dk1"/>
                </a:solidFill>
                <a:latin typeface="EB Garamond"/>
                <a:ea typeface="EB Garamond"/>
                <a:cs typeface="EB Garamond"/>
                <a:sym typeface="EB Garamond"/>
              </a:rPr>
              <a:t>Data Presentation: The processed data is sent back to the frontend, where it is displayed on the dashboard. Users can view detailed information about the website’s security, performance, and environmental impact.</a:t>
            </a:r>
            <a:endParaRPr sz="1700" b="0" i="0" u="none" strike="noStrike" cap="none">
              <a:solidFill>
                <a:srgbClr val="000000"/>
              </a:solidFill>
              <a:latin typeface="Arial"/>
              <a:ea typeface="Arial"/>
              <a:cs typeface="Arial"/>
              <a:sym typeface="Arial"/>
            </a:endParaRPr>
          </a:p>
          <a:p>
            <a:pPr marL="342900" marR="0" lvl="0" indent="-234950" algn="just" rtl="0">
              <a:lnSpc>
                <a:spcPct val="90000"/>
              </a:lnSpc>
              <a:spcBef>
                <a:spcPts val="0"/>
              </a:spcBef>
              <a:spcAft>
                <a:spcPts val="0"/>
              </a:spcAft>
              <a:buClr>
                <a:schemeClr val="dk1"/>
              </a:buClr>
              <a:buSzPts val="1700"/>
              <a:buFont typeface="Calibri"/>
              <a:buNone/>
            </a:pPr>
            <a:endParaRPr sz="1700" b="0" i="0" u="none" strike="noStrike" cap="none">
              <a:solidFill>
                <a:schemeClr val="dk1"/>
              </a:solidFill>
              <a:latin typeface="EB Garamond"/>
              <a:ea typeface="EB Garamond"/>
              <a:cs typeface="EB Garamond"/>
              <a:sym typeface="EB Garamond"/>
            </a:endParaRPr>
          </a:p>
          <a:p>
            <a:pPr marL="0" marR="0" lvl="0" indent="0" algn="just" rtl="0">
              <a:lnSpc>
                <a:spcPct val="90000"/>
              </a:lnSpc>
              <a:spcBef>
                <a:spcPts val="0"/>
              </a:spcBef>
              <a:spcAft>
                <a:spcPts val="0"/>
              </a:spcAft>
              <a:buClr>
                <a:schemeClr val="dk1"/>
              </a:buClr>
              <a:buSzPts val="1700"/>
              <a:buFont typeface="Arial"/>
              <a:buNone/>
            </a:pPr>
            <a:r>
              <a:rPr lang="en-IN" sz="1700" b="1" i="0" u="none" strike="noStrike" cap="none">
                <a:solidFill>
                  <a:schemeClr val="dk1"/>
                </a:solidFill>
                <a:latin typeface="EB Garamond"/>
                <a:ea typeface="EB Garamond"/>
                <a:cs typeface="EB Garamond"/>
                <a:sym typeface="EB Garamond"/>
              </a:rPr>
              <a:t>API Configuration:</a:t>
            </a:r>
            <a:endParaRPr sz="17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chemeClr val="dk1"/>
              </a:buClr>
              <a:buSzPts val="1700"/>
              <a:buFont typeface="Arial"/>
              <a:buNone/>
            </a:pPr>
            <a:r>
              <a:rPr lang="en-IN" sz="1700" b="0" i="0" u="none" strike="noStrike" cap="none">
                <a:solidFill>
                  <a:schemeClr val="dk1"/>
                </a:solidFill>
                <a:latin typeface="EB Garamond"/>
                <a:ea typeface="EB Garamond"/>
                <a:cs typeface="EB Garamond"/>
                <a:sym typeface="EB Garamond"/>
              </a:rPr>
              <a:t>To enhance the system’s capabilities, the following environmental variables can be configured:</a:t>
            </a:r>
            <a:endParaRPr sz="17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RAPID_API_KEY: For accessing website DNS metrics.</a:t>
            </a:r>
            <a:endParaRPr sz="17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SHODAN_API_KEY: To retrieve associated hostnames via Shodan.</a:t>
            </a:r>
            <a:endParaRPr sz="17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700"/>
              <a:buFont typeface="Arial"/>
              <a:buChar char="•"/>
            </a:pPr>
            <a:r>
              <a:rPr lang="en-IN" sz="1700" b="0" i="0" u="none" strike="noStrike" cap="none">
                <a:solidFill>
                  <a:schemeClr val="dk1"/>
                </a:solidFill>
                <a:latin typeface="EB Garamond"/>
                <a:ea typeface="EB Garamond"/>
                <a:cs typeface="EB Garamond"/>
                <a:sym typeface="EB Garamond"/>
              </a:rPr>
              <a:t>WHO_API_KEY: For obtaining comprehensive Whois records.</a:t>
            </a:r>
            <a:endParaRPr sz="17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800"/>
              <a:buFont typeface="Arial"/>
              <a:buNone/>
            </a:pPr>
            <a:endParaRPr sz="1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1"/>
          <p:cNvSpPr txBox="1"/>
          <p:nvPr/>
        </p:nvSpPr>
        <p:spPr>
          <a:xfrm>
            <a:off x="838200" y="457201"/>
            <a:ext cx="10515600" cy="1233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300"/>
              <a:buFont typeface="Arial"/>
              <a:buNone/>
            </a:pPr>
            <a:r>
              <a:rPr lang="en-IN" sz="6300" b="1" i="0" u="sng" strike="noStrike" cap="none">
                <a:solidFill>
                  <a:schemeClr val="dk1"/>
                </a:solidFill>
                <a:latin typeface="Arial"/>
                <a:ea typeface="Arial"/>
                <a:cs typeface="Arial"/>
                <a:sym typeface="Arial"/>
              </a:rPr>
              <a:t>SYSTEM</a:t>
            </a:r>
            <a:r>
              <a:rPr lang="en-IN" sz="7000" b="1" u="sng">
                <a:solidFill>
                  <a:schemeClr val="dk1"/>
                </a:solidFill>
              </a:rPr>
              <a:t> </a:t>
            </a:r>
            <a:r>
              <a:rPr lang="en-IN" sz="6300" b="1" i="0" u="sng" strike="noStrike" cap="none">
                <a:solidFill>
                  <a:schemeClr val="dk1"/>
                </a:solidFill>
                <a:latin typeface="Arial"/>
                <a:ea typeface="Arial"/>
                <a:cs typeface="Arial"/>
                <a:sym typeface="Arial"/>
              </a:rPr>
              <a:t>DESIGN</a:t>
            </a:r>
            <a:endParaRPr sz="6300" b="0" i="0" u="none" strike="noStrike" cap="none">
              <a:solidFill>
                <a:srgbClr val="000000"/>
              </a:solidFill>
              <a:latin typeface="Arial"/>
              <a:ea typeface="Arial"/>
              <a:cs typeface="Arial"/>
              <a:sym typeface="Arial"/>
            </a:endParaRPr>
          </a:p>
        </p:txBody>
      </p:sp>
      <p:sp>
        <p:nvSpPr>
          <p:cNvPr id="155" name="Google Shape;155;p21"/>
          <p:cNvSpPr txBox="1"/>
          <p:nvPr/>
        </p:nvSpPr>
        <p:spPr>
          <a:xfrm>
            <a:off x="838200" y="1955800"/>
            <a:ext cx="10515600" cy="4250400"/>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90000"/>
              </a:lnSpc>
              <a:spcBef>
                <a:spcPts val="0"/>
              </a:spcBef>
              <a:spcAft>
                <a:spcPts val="0"/>
              </a:spcAft>
              <a:buClr>
                <a:schemeClr val="dk1"/>
              </a:buClr>
              <a:buSzPts val="1800"/>
              <a:buFont typeface="Arial"/>
              <a:buNone/>
            </a:pPr>
            <a:r>
              <a:rPr lang="en-IN" sz="1800" b="0" i="0" u="none" strike="noStrike" cap="none">
                <a:solidFill>
                  <a:schemeClr val="dk1"/>
                </a:solidFill>
                <a:latin typeface="EB Garamond"/>
                <a:ea typeface="EB Garamond"/>
                <a:cs typeface="EB Garamond"/>
                <a:sym typeface="EB Garamond"/>
              </a:rPr>
              <a:t>The system is designed to be both robust and adaptable, using a combination of APIs and a central database to gather and analyse detailed information about websites.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This approach enables us to provide insights into various aspects, such as IP details, SSL chains, DNS records, and server configurations.</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One of the key components of the system is its comprehensive dashboard, which serves as the main interface for users.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Users can track a variety of important metrics, including IP information, SSL chain integrity, DNS records, and open port status.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Additionally, it offers insights into site performance, security settings, and potential vulnerabilities, making it a practical tool for both technical teams and decision-makers.</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EB Garamond"/>
              <a:ea typeface="EB Garamond"/>
              <a:cs typeface="EB Garamond"/>
              <a:sym typeface="EB Garamond"/>
            </a:endParaRPr>
          </a:p>
          <a:p>
            <a:pPr marL="0" marR="0" lvl="0" indent="0" algn="just"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EB Garamond"/>
                <a:ea typeface="EB Garamond"/>
                <a:cs typeface="EB Garamond"/>
                <a:sym typeface="EB Garamond"/>
              </a:rPr>
              <a:t>Future Work: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Scalability is a central consideration, ensuring that the system can manage increased data loads as more websites are analysed.</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It’s also built to integrate smoothly with other security tools, making it a flexible addition to any organization’s security setup. </a:t>
            </a:r>
            <a:endParaRPr sz="1400" b="0" i="0" u="none" strike="noStrike" cap="none">
              <a:solidFill>
                <a:srgbClr val="000000"/>
              </a:solidFill>
              <a:latin typeface="Arial"/>
              <a:ea typeface="Arial"/>
              <a:cs typeface="Arial"/>
              <a:sym typeface="Arial"/>
            </a:endParaRPr>
          </a:p>
          <a:p>
            <a:pPr marL="285750" marR="0" lvl="0" indent="-285750" algn="just"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EB Garamond"/>
                <a:ea typeface="EB Garamond"/>
                <a:cs typeface="EB Garamond"/>
                <a:sym typeface="EB Garamond"/>
              </a:rPr>
              <a:t>In the future, we plan to incorporate web vulnerability exploitation tools which allow the system to test how well websites hold up against potential hacks, offering deeper insights into their security resilience.</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6" name="Google Shape;156;p21"/>
          <p:cNvSpPr/>
          <p:nvPr/>
        </p:nvSpPr>
        <p:spPr>
          <a:xfrm>
            <a:off x="101600" y="127000"/>
            <a:ext cx="11988900" cy="6603900"/>
          </a:xfrm>
          <a:prstGeom prst="rect">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10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10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10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Effect transition="in" filter="fade">
                                      <p:cBhvr>
                                        <p:cTn id="27" dur="1000"/>
                                        <p:tgtEl>
                                          <p:spTgt spid="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5" end="5"/>
                                            </p:txEl>
                                          </p:spTgt>
                                        </p:tgtEl>
                                        <p:attrNameLst>
                                          <p:attrName>style.visibility</p:attrName>
                                        </p:attrNameLst>
                                      </p:cBhvr>
                                      <p:to>
                                        <p:strVal val="visible"/>
                                      </p:to>
                                    </p:set>
                                    <p:animEffect transition="in" filter="fade">
                                      <p:cBhvr>
                                        <p:cTn id="32" dur="1000"/>
                                        <p:tgtEl>
                                          <p:spTgt spid="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5">
                                            <p:txEl>
                                              <p:pRg st="6" end="6"/>
                                            </p:txEl>
                                          </p:spTgt>
                                        </p:tgtEl>
                                        <p:attrNameLst>
                                          <p:attrName>style.visibility</p:attrName>
                                        </p:attrNameLst>
                                      </p:cBhvr>
                                      <p:to>
                                        <p:strVal val="visible"/>
                                      </p:to>
                                    </p:set>
                                    <p:animEffect transition="in" filter="fade">
                                      <p:cBhvr>
                                        <p:cTn id="37" dur="1000"/>
                                        <p:tgtEl>
                                          <p:spTgt spid="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5">
                                            <p:txEl>
                                              <p:pRg st="7" end="7"/>
                                            </p:txEl>
                                          </p:spTgt>
                                        </p:tgtEl>
                                        <p:attrNameLst>
                                          <p:attrName>style.visibility</p:attrName>
                                        </p:attrNameLst>
                                      </p:cBhvr>
                                      <p:to>
                                        <p:strVal val="visible"/>
                                      </p:to>
                                    </p:set>
                                    <p:animEffect transition="in" filter="fade">
                                      <p:cBhvr>
                                        <p:cTn id="42" dur="1000"/>
                                        <p:tgtEl>
                                          <p:spTgt spid="1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5">
                                            <p:txEl>
                                              <p:pRg st="8" end="8"/>
                                            </p:txEl>
                                          </p:spTgt>
                                        </p:tgtEl>
                                        <p:attrNameLst>
                                          <p:attrName>style.visibility</p:attrName>
                                        </p:attrNameLst>
                                      </p:cBhvr>
                                      <p:to>
                                        <p:strVal val="visible"/>
                                      </p:to>
                                    </p:set>
                                    <p:animEffect transition="in" filter="fade">
                                      <p:cBhvr>
                                        <p:cTn id="47" dur="1000"/>
                                        <p:tgtEl>
                                          <p:spTgt spid="1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5">
                                            <p:txEl>
                                              <p:pRg st="9" end="9"/>
                                            </p:txEl>
                                          </p:spTgt>
                                        </p:tgtEl>
                                        <p:attrNameLst>
                                          <p:attrName>style.visibility</p:attrName>
                                        </p:attrNameLst>
                                      </p:cBhvr>
                                      <p:to>
                                        <p:strVal val="visible"/>
                                      </p:to>
                                    </p:set>
                                    <p:animEffect transition="in" filter="fade">
                                      <p:cBhvr>
                                        <p:cTn id="52" dur="1000"/>
                                        <p:tgtEl>
                                          <p:spTgt spid="1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5">
                                            <p:txEl>
                                              <p:pRg st="10" end="10"/>
                                            </p:txEl>
                                          </p:spTgt>
                                        </p:tgtEl>
                                        <p:attrNameLst>
                                          <p:attrName>style.visibility</p:attrName>
                                        </p:attrNameLst>
                                      </p:cBhvr>
                                      <p:to>
                                        <p:strVal val="visible"/>
                                      </p:to>
                                    </p:set>
                                    <p:animEffect transition="in" filter="fade">
                                      <p:cBhvr>
                                        <p:cTn id="57" dur="1000"/>
                                        <p:tgtEl>
                                          <p:spTgt spid="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1803</Words>
  <Application>Microsoft Office PowerPoint</Application>
  <PresentationFormat>Widescreen</PresentationFormat>
  <Paragraphs>158</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Noto Sans Symbols</vt:lpstr>
      <vt:lpstr>Calibri</vt:lpstr>
      <vt:lpstr>Arial</vt:lpstr>
      <vt:lpstr>EB Garamond</vt:lpstr>
      <vt:lpstr>Manrope</vt:lpstr>
      <vt:lpstr>Office Theme</vt:lpstr>
      <vt:lpstr>Mr. Akashdeep Bhardwaj</vt:lpstr>
      <vt:lpstr>ABSTRACT</vt:lpstr>
      <vt:lpstr>INTRODUCTION</vt:lpstr>
      <vt:lpstr>PROBLEM STATEMENT</vt:lpstr>
      <vt:lpstr>PowerPoint Presentation</vt:lpstr>
      <vt:lpstr>PowerPoint Presentation</vt:lpstr>
      <vt:lpstr>PowerPoint Presentation</vt:lpstr>
      <vt:lpstr>PowerPoint Presentation</vt:lpstr>
      <vt:lpstr>PowerPoint Presentation</vt:lpstr>
      <vt:lpstr>FRONTEND DESCRIPTION</vt:lpstr>
      <vt:lpstr>PowerPoint Presentation</vt:lpstr>
      <vt:lpstr>DATABASE DESCRIPTION</vt:lpstr>
      <vt:lpstr>PowerPoint Presentation</vt:lpstr>
      <vt:lpstr>PowerPoint Presentation</vt:lpstr>
      <vt:lpstr>AREA OF APPLICATION</vt:lpstr>
      <vt:lpstr>AREA OF APPLICATION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shreyanshi dobhal</cp:lastModifiedBy>
  <cp:revision>3</cp:revision>
  <dcterms:modified xsi:type="dcterms:W3CDTF">2024-11-27T05:51:36Z</dcterms:modified>
</cp:coreProperties>
</file>